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51.xml" ContentType="application/vnd.openxmlformats-officedocument.presentationml.tags+xml"/>
  <Override PartName="/ppt/notesSlides/notesSlide35.xml" ContentType="application/vnd.openxmlformats-officedocument.presentationml.notesSlide+xml"/>
  <Override PartName="/ppt/tags/tag52.xml" ContentType="application/vnd.openxmlformats-officedocument.presentationml.tags+xml"/>
  <Override PartName="/ppt/notesSlides/notesSlide36.xml" ContentType="application/vnd.openxmlformats-officedocument.presentationml.notesSlide+xml"/>
  <Override PartName="/ppt/tags/tag5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0.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4"/>
  </p:notesMasterIdLst>
  <p:handoutMasterIdLst>
    <p:handoutMasterId r:id="rId85"/>
  </p:handoutMasterIdLst>
  <p:sldIdLst>
    <p:sldId id="12537" r:id="rId2"/>
    <p:sldId id="13814" r:id="rId3"/>
    <p:sldId id="13815" r:id="rId4"/>
    <p:sldId id="2147471312" r:id="rId5"/>
    <p:sldId id="12293" r:id="rId6"/>
    <p:sldId id="728" r:id="rId7"/>
    <p:sldId id="2147471315" r:id="rId8"/>
    <p:sldId id="12548" r:id="rId9"/>
    <p:sldId id="13795" r:id="rId10"/>
    <p:sldId id="2147471231" r:id="rId11"/>
    <p:sldId id="2147471221" r:id="rId12"/>
    <p:sldId id="2147471294" r:id="rId13"/>
    <p:sldId id="13804" r:id="rId14"/>
    <p:sldId id="13820" r:id="rId15"/>
    <p:sldId id="2147471232" r:id="rId16"/>
    <p:sldId id="13797" r:id="rId17"/>
    <p:sldId id="2147471233" r:id="rId18"/>
    <p:sldId id="13808" r:id="rId19"/>
    <p:sldId id="2147471224" r:id="rId20"/>
    <p:sldId id="2147471237" r:id="rId21"/>
    <p:sldId id="2147471238" r:id="rId22"/>
    <p:sldId id="2147471234" r:id="rId23"/>
    <p:sldId id="2147471252" r:id="rId24"/>
    <p:sldId id="2147471239" r:id="rId25"/>
    <p:sldId id="13801" r:id="rId26"/>
    <p:sldId id="2147471240" r:id="rId27"/>
    <p:sldId id="2147471225" r:id="rId28"/>
    <p:sldId id="2147471242" r:id="rId29"/>
    <p:sldId id="2147471241" r:id="rId30"/>
    <p:sldId id="2147471275" r:id="rId31"/>
    <p:sldId id="2147471244" r:id="rId32"/>
    <p:sldId id="2147471226" r:id="rId33"/>
    <p:sldId id="2147471309" r:id="rId34"/>
    <p:sldId id="2147471295" r:id="rId35"/>
    <p:sldId id="2147471255" r:id="rId36"/>
    <p:sldId id="547" r:id="rId37"/>
    <p:sldId id="2147471222" r:id="rId38"/>
    <p:sldId id="451" r:id="rId39"/>
    <p:sldId id="2147471310" r:id="rId40"/>
    <p:sldId id="2147471247" r:id="rId41"/>
    <p:sldId id="2147471259" r:id="rId42"/>
    <p:sldId id="2147471260" r:id="rId43"/>
    <p:sldId id="2147471261" r:id="rId44"/>
    <p:sldId id="2147471262" r:id="rId45"/>
    <p:sldId id="2147471266" r:id="rId46"/>
    <p:sldId id="2147471263" r:id="rId47"/>
    <p:sldId id="2147471316" r:id="rId48"/>
    <p:sldId id="2147471265" r:id="rId49"/>
    <p:sldId id="2147471307" r:id="rId50"/>
    <p:sldId id="2147471268" r:id="rId51"/>
    <p:sldId id="2147471248" r:id="rId52"/>
    <p:sldId id="2147471269" r:id="rId53"/>
    <p:sldId id="2147471270" r:id="rId54"/>
    <p:sldId id="2147471271" r:id="rId55"/>
    <p:sldId id="2147471300" r:id="rId56"/>
    <p:sldId id="2147471250" r:id="rId57"/>
    <p:sldId id="2147471302" r:id="rId58"/>
    <p:sldId id="2147471313" r:id="rId59"/>
    <p:sldId id="2147471249" r:id="rId60"/>
    <p:sldId id="2147471257" r:id="rId61"/>
    <p:sldId id="2147471229" r:id="rId62"/>
    <p:sldId id="2147471311" r:id="rId63"/>
    <p:sldId id="2147471298" r:id="rId64"/>
    <p:sldId id="2147471274" r:id="rId65"/>
    <p:sldId id="2147471273" r:id="rId66"/>
    <p:sldId id="2147471276" r:id="rId67"/>
    <p:sldId id="2147471245" r:id="rId68"/>
    <p:sldId id="2147471277" r:id="rId69"/>
    <p:sldId id="2147471296" r:id="rId70"/>
    <p:sldId id="2147471278" r:id="rId71"/>
    <p:sldId id="2147471279" r:id="rId72"/>
    <p:sldId id="2147471280" r:id="rId73"/>
    <p:sldId id="2147471282" r:id="rId74"/>
    <p:sldId id="2147471284" r:id="rId75"/>
    <p:sldId id="2147471285" r:id="rId76"/>
    <p:sldId id="2147471287" r:id="rId77"/>
    <p:sldId id="2141412035" r:id="rId78"/>
    <p:sldId id="2147471304" r:id="rId79"/>
    <p:sldId id="2147471301" r:id="rId80"/>
    <p:sldId id="264" r:id="rId81"/>
    <p:sldId id="2147471314" r:id="rId82"/>
    <p:sldId id="12539" r:id="rId83"/>
  </p:sldIdLst>
  <p:sldSz cx="12192000" cy="6858000"/>
  <p:notesSz cx="6889750" cy="1002188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8"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224"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20115A-F561-44A1-8C22-BEFA902370FD}" name="Froukje Sosef" initials="FS" userId="eb09df5e62d0e6ce" providerId="Windows Live"/>
  <p188:author id="{3E0F175B-B7E1-4B2F-F211-00C49472AABF}" name="Tonke de Jong" initials="TdJ" userId="571bb474b2c2e353" providerId="Windows Live"/>
  <p188:author id="{BA203774-26AF-7DC6-696C-D1D6181E9F23}" name="Howard Donohue" initials="HD" userId="4648ce945642090e" providerId="Windows Live"/>
  <p188:author id="{11AC3DCD-46DB-9E6F-72C1-150F9B319A95}" name="유 창훈" initials="유창" userId="93c869ef66f6dea8" providerId="Windows Live"/>
  <p188:author id="{CC3D98FA-E9B1-8C48-795D-0A856FC5FBD3}" name="Selina Gill" initials="SG" userId="532e6345ca20b4a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FA402"/>
    <a:srgbClr val="0000FF"/>
    <a:srgbClr val="C6573B"/>
    <a:srgbClr val="FF85FF"/>
    <a:srgbClr val="03C750"/>
    <a:srgbClr val="C7583B"/>
    <a:srgbClr val="C7573C"/>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19" autoAdjust="0"/>
    <p:restoredTop sz="96374" autoAdjust="0"/>
  </p:normalViewPr>
  <p:slideViewPr>
    <p:cSldViewPr snapToObjects="1">
      <p:cViewPr varScale="1">
        <p:scale>
          <a:sx n="82" d="100"/>
          <a:sy n="82" d="100"/>
        </p:scale>
        <p:origin x="298" y="77"/>
      </p:cViewPr>
      <p:guideLst>
        <p:guide orient="horz" pos="2578"/>
        <p:guide pos="3840"/>
        <p:guide pos="1906"/>
        <p:guide orient="horz" pos="3471"/>
        <p:guide orient="horz" pos="3706"/>
        <p:guide orient="horz" pos="3803"/>
        <p:guide orient="horz" pos="4224"/>
      </p:guideLst>
    </p:cSldViewPr>
  </p:slideViewPr>
  <p:outlineViewPr>
    <p:cViewPr>
      <p:scale>
        <a:sx n="33" d="100"/>
        <a:sy n="33" d="100"/>
      </p:scale>
      <p:origin x="0" y="-82800"/>
    </p:cViewPr>
  </p:outlineViewPr>
  <p:notesTextViewPr>
    <p:cViewPr>
      <p:scale>
        <a:sx n="3" d="2"/>
        <a:sy n="3" d="2"/>
      </p:scale>
      <p:origin x="0" y="0"/>
    </p:cViewPr>
  </p:notesTextViewPr>
  <p:sorterViewPr>
    <p:cViewPr varScale="1">
      <p:scale>
        <a:sx n="1" d="1"/>
        <a:sy n="1" d="1"/>
      </p:scale>
      <p:origin x="0" y="-27250"/>
    </p:cViewPr>
  </p:sorterViewPr>
  <p:notesViewPr>
    <p:cSldViewPr snapToObjects="1" showGuides="1">
      <p:cViewPr varScale="1">
        <p:scale>
          <a:sx n="123" d="100"/>
          <a:sy n="123" d="100"/>
        </p:scale>
        <p:origin x="5096" y="20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Column3</c:v>
                </c:pt>
              </c:strCache>
            </c:strRef>
          </c:tx>
          <c:spPr>
            <a:solidFill>
              <a:schemeClr val="tx2"/>
            </a:solidFill>
            <a:ln>
              <a:noFill/>
            </a:ln>
            <a:effectLst/>
          </c:spPr>
          <c:invertIfNegative val="0"/>
          <c:dPt>
            <c:idx val="0"/>
            <c:invertIfNegative val="0"/>
            <c:bubble3D val="0"/>
            <c:spPr>
              <a:solidFill>
                <a:schemeClr val="tx2"/>
              </a:solidFill>
              <a:ln w="24271">
                <a:noFill/>
              </a:ln>
            </c:spPr>
            <c:extLst>
              <c:ext xmlns:c16="http://schemas.microsoft.com/office/drawing/2014/chart" uri="{C3380CC4-5D6E-409C-BE32-E72D297353CC}">
                <c16:uniqueId val="{00000000-6106-294E-B501-4F1D6432F96E}"/>
              </c:ext>
            </c:extLst>
          </c:dPt>
          <c:dPt>
            <c:idx val="1"/>
            <c:invertIfNegative val="0"/>
            <c:bubble3D val="0"/>
            <c:spPr>
              <a:solidFill>
                <a:schemeClr val="tx2"/>
              </a:solidFill>
              <a:ln w="24271">
                <a:noFill/>
              </a:ln>
            </c:spPr>
            <c:extLst>
              <c:ext xmlns:c16="http://schemas.microsoft.com/office/drawing/2014/chart" uri="{C3380CC4-5D6E-409C-BE32-E72D297353CC}">
                <c16:uniqueId val="{00000001-6106-294E-B501-4F1D6432F96E}"/>
              </c:ext>
            </c:extLst>
          </c:dPt>
          <c:dPt>
            <c:idx val="2"/>
            <c:invertIfNegative val="0"/>
            <c:bubble3D val="0"/>
            <c:spPr>
              <a:solidFill>
                <a:schemeClr val="tx2"/>
              </a:solidFill>
              <a:ln w="24271">
                <a:noFill/>
              </a:ln>
            </c:spPr>
            <c:extLst>
              <c:ext xmlns:c16="http://schemas.microsoft.com/office/drawing/2014/chart" uri="{C3380CC4-5D6E-409C-BE32-E72D297353CC}">
                <c16:uniqueId val="{00000002-6106-294E-B501-4F1D6432F96E}"/>
              </c:ext>
            </c:extLst>
          </c:dPt>
          <c:dPt>
            <c:idx val="3"/>
            <c:invertIfNegative val="0"/>
            <c:bubble3D val="0"/>
            <c:spPr>
              <a:solidFill>
                <a:schemeClr val="tx2"/>
              </a:solidFill>
              <a:ln w="24271">
                <a:noFill/>
              </a:ln>
            </c:spPr>
            <c:extLst>
              <c:ext xmlns:c16="http://schemas.microsoft.com/office/drawing/2014/chart" uri="{C3380CC4-5D6E-409C-BE32-E72D297353CC}">
                <c16:uniqueId val="{00000003-6106-294E-B501-4F1D6432F96E}"/>
              </c:ext>
            </c:extLst>
          </c:dPt>
          <c:dPt>
            <c:idx val="4"/>
            <c:invertIfNegative val="0"/>
            <c:bubble3D val="0"/>
            <c:spPr>
              <a:solidFill>
                <a:schemeClr val="tx2"/>
              </a:solidFill>
              <a:ln w="24271">
                <a:noFill/>
              </a:ln>
            </c:spPr>
            <c:extLst>
              <c:ext xmlns:c16="http://schemas.microsoft.com/office/drawing/2014/chart" uri="{C3380CC4-5D6E-409C-BE32-E72D297353CC}">
                <c16:uniqueId val="{00000004-6106-294E-B501-4F1D6432F96E}"/>
              </c:ext>
            </c:extLst>
          </c:dPt>
          <c:dPt>
            <c:idx val="5"/>
            <c:invertIfNegative val="0"/>
            <c:bubble3D val="0"/>
            <c:spPr>
              <a:solidFill>
                <a:srgbClr val="5D8298"/>
              </a:solidFill>
              <a:ln w="24271">
                <a:noFill/>
              </a:ln>
            </c:spPr>
            <c:extLst>
              <c:ext xmlns:c16="http://schemas.microsoft.com/office/drawing/2014/chart" uri="{C3380CC4-5D6E-409C-BE32-E72D297353CC}">
                <c16:uniqueId val="{00000005-6106-294E-B501-4F1D6432F96E}"/>
              </c:ext>
            </c:extLst>
          </c:dPt>
          <c:dPt>
            <c:idx val="6"/>
            <c:invertIfNegative val="0"/>
            <c:bubble3D val="0"/>
            <c:spPr>
              <a:solidFill>
                <a:schemeClr val="accent2"/>
              </a:solidFill>
              <a:ln w="24271">
                <a:noFill/>
              </a:ln>
            </c:spPr>
            <c:extLst>
              <c:ext xmlns:c16="http://schemas.microsoft.com/office/drawing/2014/chart" uri="{C3380CC4-5D6E-409C-BE32-E72D297353CC}">
                <c16:uniqueId val="{00000006-6106-294E-B501-4F1D6432F96E}"/>
              </c:ext>
            </c:extLst>
          </c:dPt>
          <c:dPt>
            <c:idx val="7"/>
            <c:invertIfNegative val="0"/>
            <c:bubble3D val="0"/>
            <c:spPr>
              <a:solidFill>
                <a:schemeClr val="tx2"/>
              </a:solidFill>
              <a:ln w="24271">
                <a:noFill/>
              </a:ln>
            </c:spPr>
            <c:extLst>
              <c:ext xmlns:c16="http://schemas.microsoft.com/office/drawing/2014/chart" uri="{C3380CC4-5D6E-409C-BE32-E72D297353CC}">
                <c16:uniqueId val="{00000007-6106-294E-B501-4F1D6432F96E}"/>
              </c:ext>
            </c:extLst>
          </c:dPt>
          <c:dPt>
            <c:idx val="8"/>
            <c:invertIfNegative val="0"/>
            <c:bubble3D val="0"/>
            <c:spPr>
              <a:solidFill>
                <a:schemeClr val="tx2"/>
              </a:solidFill>
              <a:ln w="24271">
                <a:noFill/>
              </a:ln>
            </c:spPr>
            <c:extLst>
              <c:ext xmlns:c16="http://schemas.microsoft.com/office/drawing/2014/chart" uri="{C3380CC4-5D6E-409C-BE32-E72D297353CC}">
                <c16:uniqueId val="{00000008-6106-294E-B501-4F1D6432F96E}"/>
              </c:ext>
            </c:extLst>
          </c:dPt>
          <c:dPt>
            <c:idx val="9"/>
            <c:invertIfNegative val="0"/>
            <c:bubble3D val="0"/>
            <c:spPr>
              <a:solidFill>
                <a:schemeClr val="tx2"/>
              </a:solidFill>
              <a:ln w="24271">
                <a:noFill/>
              </a:ln>
            </c:spPr>
            <c:extLst>
              <c:ext xmlns:c16="http://schemas.microsoft.com/office/drawing/2014/chart" uri="{C3380CC4-5D6E-409C-BE32-E72D297353CC}">
                <c16:uniqueId val="{00000009-6106-294E-B501-4F1D6432F96E}"/>
              </c:ext>
            </c:extLst>
          </c:dPt>
          <c:dLbls>
            <c:dLbl>
              <c:idx val="0"/>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06-294E-B501-4F1D6432F96E}"/>
                </c:ext>
              </c:extLst>
            </c:dLbl>
            <c:dLbl>
              <c:idx val="1"/>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6-294E-B501-4F1D6432F96E}"/>
                </c:ext>
              </c:extLst>
            </c:dLbl>
            <c:dLbl>
              <c:idx val="2"/>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06-294E-B501-4F1D6432F96E}"/>
                </c:ext>
              </c:extLst>
            </c:dLbl>
            <c:dLbl>
              <c:idx val="3"/>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6-294E-B501-4F1D6432F96E}"/>
                </c:ext>
              </c:extLst>
            </c:dLbl>
            <c:dLbl>
              <c:idx val="4"/>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06-294E-B501-4F1D6432F96E}"/>
                </c:ext>
              </c:extLst>
            </c:dLbl>
            <c:dLbl>
              <c:idx val="5"/>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6-294E-B501-4F1D6432F96E}"/>
                </c:ext>
              </c:extLst>
            </c:dLbl>
            <c:dLbl>
              <c:idx val="6"/>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06-294E-B501-4F1D6432F96E}"/>
                </c:ext>
              </c:extLst>
            </c:dLbl>
            <c:dLbl>
              <c:idx val="7"/>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06-294E-B501-4F1D6432F96E}"/>
                </c:ext>
              </c:extLst>
            </c:dLbl>
            <c:dLbl>
              <c:idx val="8"/>
              <c:layout>
                <c:manualLayout>
                  <c:x val="-4.6874999999999998E-3"/>
                  <c:y val="0"/>
                </c:manualLayout>
              </c:layout>
              <c:spPr>
                <a:noFill/>
                <a:ln w="24271">
                  <a:noFill/>
                </a:ln>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06-294E-B501-4F1D6432F96E}"/>
                </c:ext>
              </c:extLst>
            </c:dLbl>
            <c:dLbl>
              <c:idx val="9"/>
              <c:layout>
                <c:manualLayout>
                  <c:x val="-1.1357576990622174E-2"/>
                  <c:y val="-4.6703726110725969E-3"/>
                </c:manualLayout>
              </c:layout>
              <c:tx>
                <c:rich>
                  <a:bodyPr/>
                  <a:lstStyle/>
                  <a:p>
                    <a:pPr>
                      <a:defRPr/>
                    </a:pPr>
                    <a:fld id="{DC80F493-0409-48E7-AD30-E031AF38FB9A}" type="VALUE">
                      <a:rPr lang="en-US" smtClean="0"/>
                      <a:pPr>
                        <a:defRPr/>
                      </a:pPr>
                      <a:t>[VALUE]</a:t>
                    </a:fld>
                    <a:endParaRPr lang="en-GB"/>
                  </a:p>
                </c:rich>
              </c:tx>
              <c:spPr>
                <a:noFill/>
                <a:ln w="24271">
                  <a:noFill/>
                </a:ln>
              </c:spPr>
              <c:dLblPos val="outEnd"/>
              <c:showLegendKey val="0"/>
              <c:showVal val="1"/>
              <c:showCatName val="0"/>
              <c:showSerName val="0"/>
              <c:showPercent val="0"/>
              <c:showBubbleSize val="0"/>
              <c:extLst>
                <c:ext xmlns:c15="http://schemas.microsoft.com/office/drawing/2012/chart" uri="{CE6537A1-D6FC-4f65-9D91-7224C49458BB}">
                  <c15:layout>
                    <c:manualLayout>
                      <c:w val="5.1918323818381615E-2"/>
                      <c:h val="0.11285170767049582"/>
                    </c:manualLayout>
                  </c15:layout>
                  <c15:dlblFieldTable/>
                  <c15:showDataLabelsRange val="0"/>
                </c:ext>
                <c:ext xmlns:c16="http://schemas.microsoft.com/office/drawing/2014/chart" uri="{C3380CC4-5D6E-409C-BE32-E72D297353CC}">
                  <c16:uniqueId val="{00000009-6106-294E-B501-4F1D6432F9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Lung</c:v>
                </c:pt>
                <c:pt idx="1">
                  <c:v>Breast</c:v>
                </c:pt>
                <c:pt idx="2">
                  <c:v>Colorectal</c:v>
                </c:pt>
                <c:pt idx="3">
                  <c:v>Prostate</c:v>
                </c:pt>
                <c:pt idx="4">
                  <c:v>Nonmelanoma of skin</c:v>
                </c:pt>
                <c:pt idx="5">
                  <c:v>Stomach</c:v>
                </c:pt>
                <c:pt idx="6">
                  <c:v>Liver</c:v>
                </c:pt>
                <c:pt idx="7">
                  <c:v>Esophagus</c:v>
                </c:pt>
                <c:pt idx="8">
                  <c:v>Cervix uteri</c:v>
                </c:pt>
                <c:pt idx="9">
                  <c:v>Thyroid</c:v>
                </c:pt>
                <c:pt idx="10">
                  <c:v>Bladder</c:v>
                </c:pt>
              </c:strCache>
            </c:strRef>
          </c:cat>
          <c:val>
            <c:numRef>
              <c:f>Sheet1!$B$2:$B$12</c:f>
              <c:numCache>
                <c:formatCode>General</c:formatCode>
                <c:ptCount val="11"/>
                <c:pt idx="0">
                  <c:v>11.6</c:v>
                </c:pt>
                <c:pt idx="1">
                  <c:v>11.6</c:v>
                </c:pt>
                <c:pt idx="2">
                  <c:v>10.199999999999999</c:v>
                </c:pt>
                <c:pt idx="3">
                  <c:v>7.1</c:v>
                </c:pt>
                <c:pt idx="4">
                  <c:v>5.8</c:v>
                </c:pt>
                <c:pt idx="5">
                  <c:v>5.7</c:v>
                </c:pt>
                <c:pt idx="6">
                  <c:v>4.7</c:v>
                </c:pt>
                <c:pt idx="7">
                  <c:v>3.2</c:v>
                </c:pt>
                <c:pt idx="8">
                  <c:v>3.2</c:v>
                </c:pt>
                <c:pt idx="9">
                  <c:v>3.1</c:v>
                </c:pt>
                <c:pt idx="10">
                  <c:v>3</c:v>
                </c:pt>
              </c:numCache>
            </c:numRef>
          </c:val>
          <c:extLst>
            <c:ext xmlns:c16="http://schemas.microsoft.com/office/drawing/2014/chart" uri="{C3380CC4-5D6E-409C-BE32-E72D297353CC}">
              <c16:uniqueId val="{0000000A-6106-294E-B501-4F1D6432F96E}"/>
            </c:ext>
          </c:extLst>
        </c:ser>
        <c:dLbls>
          <c:showLegendKey val="0"/>
          <c:showVal val="0"/>
          <c:showCatName val="0"/>
          <c:showSerName val="0"/>
          <c:showPercent val="0"/>
          <c:showBubbleSize val="0"/>
        </c:dLbls>
        <c:gapWidth val="49"/>
        <c:axId val="732461424"/>
        <c:axId val="1"/>
      </c:barChart>
      <c:catAx>
        <c:axId val="732461424"/>
        <c:scaling>
          <c:orientation val="maxMin"/>
        </c:scaling>
        <c:delete val="0"/>
        <c:axPos val="l"/>
        <c:numFmt formatCode="General" sourceLinked="1"/>
        <c:majorTickMark val="out"/>
        <c:minorTickMark val="none"/>
        <c:tickLblPos val="nextTo"/>
        <c:spPr>
          <a:noFill/>
          <a:ln w="18119" cap="flat" cmpd="sng" algn="ctr">
            <a:solidFill>
              <a:schemeClr val="tx1"/>
            </a:solidFill>
            <a:round/>
          </a:ln>
          <a:effectLst/>
        </c:spPr>
        <c:txPr>
          <a:bodyPr rot="0" vert="horz"/>
          <a:lstStyle/>
          <a:p>
            <a:pPr>
              <a:defRPr/>
            </a:pPr>
            <a:endParaRPr lang="en-US"/>
          </a:p>
        </c:txPr>
        <c:crossAx val="1"/>
        <c:crosses val="autoZero"/>
        <c:auto val="1"/>
        <c:lblAlgn val="ctr"/>
        <c:lblOffset val="100"/>
        <c:noMultiLvlLbl val="0"/>
      </c:catAx>
      <c:valAx>
        <c:axId val="1"/>
        <c:scaling>
          <c:orientation val="minMax"/>
        </c:scaling>
        <c:delete val="0"/>
        <c:axPos val="t"/>
        <c:numFmt formatCode="General" sourceLinked="1"/>
        <c:majorTickMark val="out"/>
        <c:minorTickMark val="none"/>
        <c:tickLblPos val="nextTo"/>
        <c:spPr>
          <a:noFill/>
          <a:ln w="18119">
            <a:solidFill>
              <a:schemeClr val="tx1"/>
            </a:solidFill>
          </a:ln>
          <a:effectLst/>
        </c:spPr>
        <c:txPr>
          <a:bodyPr rot="0" vert="horz"/>
          <a:lstStyle/>
          <a:p>
            <a:pPr>
              <a:defRPr/>
            </a:pPr>
            <a:endParaRPr lang="en-US"/>
          </a:p>
        </c:txPr>
        <c:crossAx val="732461424"/>
        <c:crosses val="autoZero"/>
        <c:crossBetween val="between"/>
      </c:valAx>
      <c:spPr>
        <a:noFill/>
        <a:ln w="24329">
          <a:noFill/>
        </a:ln>
      </c:spPr>
    </c:plotArea>
    <c:plotVisOnly val="1"/>
    <c:dispBlanksAs val="gap"/>
    <c:showDLblsOverMax val="0"/>
  </c:chart>
  <c:spPr>
    <a:noFill/>
    <a:ln>
      <a:noFill/>
    </a:ln>
  </c:spPr>
  <c:txPr>
    <a:bodyPr/>
    <a:lstStyle/>
    <a:p>
      <a:pPr>
        <a:defRPr sz="1264"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AF-4D3B-B5C8-E2D621A72F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AF-4D3B-B5C8-E2D621A72F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AF-4D3B-B5C8-E2D621A72F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AF-4D3B-B5C8-E2D621A72F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26-4451-B627-803040CF88E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726-4451-B627-803040CF88E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4</c:v>
                </c:pt>
                <c:pt idx="1">
                  <c:v>2</c:v>
                </c:pt>
                <c:pt idx="2">
                  <c:v>8</c:v>
                </c:pt>
                <c:pt idx="3">
                  <c:v>16</c:v>
                </c:pt>
                <c:pt idx="4">
                  <c:v>1</c:v>
                </c:pt>
                <c:pt idx="5">
                  <c:v>1</c:v>
                </c:pt>
              </c:numCache>
            </c:numRef>
          </c:val>
          <c:extLst>
            <c:ext xmlns:c16="http://schemas.microsoft.com/office/drawing/2014/chart" uri="{C3380CC4-5D6E-409C-BE32-E72D297353CC}">
              <c16:uniqueId val="{00000000-DA44-4FE7-9335-59F14A7137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D2-4187-8082-082E61F293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D2-4187-8082-082E61F293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D2-4187-8082-082E61F293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D2-4187-8082-082E61F293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D2-4187-8082-082E61F293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5D2-4187-8082-082E61F2935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4</c:v>
                </c:pt>
                <c:pt idx="1">
                  <c:v>15</c:v>
                </c:pt>
                <c:pt idx="2">
                  <c:v>4</c:v>
                </c:pt>
                <c:pt idx="3">
                  <c:v>1</c:v>
                </c:pt>
                <c:pt idx="4">
                  <c:v>1</c:v>
                </c:pt>
                <c:pt idx="5">
                  <c:v>2</c:v>
                </c:pt>
              </c:numCache>
            </c:numRef>
          </c:val>
          <c:extLst>
            <c:ext xmlns:c16="http://schemas.microsoft.com/office/drawing/2014/chart" uri="{C3380CC4-5D6E-409C-BE32-E72D297353CC}">
              <c16:uniqueId val="{00000000-B3AA-4D2F-9D4D-0F9B23D9D7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2A-4F16-86AE-E225E91C8B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2A-4F16-86AE-E225E91C8B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2A-4F16-86AE-E225E91C8B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4DB7-49A4-98D0-F637D8F178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4DB7-49A4-98D0-F637D8F178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2A-4F16-86AE-E225E91C8BF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4DB7-49A4-98D0-F637D8F17853}"/>
              </c:ext>
            </c:extLst>
          </c:dPt>
          <c:dLbls>
            <c:dLbl>
              <c:idx val="3"/>
              <c:delete val="1"/>
              <c:extLst>
                <c:ext xmlns:c15="http://schemas.microsoft.com/office/drawing/2012/chart" uri="{CE6537A1-D6FC-4f65-9D91-7224C49458BB}"/>
                <c:ext xmlns:c16="http://schemas.microsoft.com/office/drawing/2014/chart" uri="{C3380CC4-5D6E-409C-BE32-E72D297353CC}">
                  <c16:uniqueId val="{00000001-4DB7-49A4-98D0-F637D8F17853}"/>
                </c:ext>
              </c:extLst>
            </c:dLbl>
            <c:dLbl>
              <c:idx val="4"/>
              <c:layout>
                <c:manualLayout>
                  <c:x val="6.3889404375388259E-2"/>
                  <c:y val="2.84881016158893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DB7-49A4-98D0-F637D8F1785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c:v>
                </c:pt>
                <c:pt idx="1">
                  <c:v>B</c:v>
                </c:pt>
                <c:pt idx="2">
                  <c:v>C</c:v>
                </c:pt>
                <c:pt idx="3">
                  <c:v>D</c:v>
                </c:pt>
                <c:pt idx="4">
                  <c:v>E</c:v>
                </c:pt>
                <c:pt idx="5">
                  <c:v>F</c:v>
                </c:pt>
                <c:pt idx="6">
                  <c:v>G</c:v>
                </c:pt>
              </c:strCache>
            </c:strRef>
          </c:cat>
          <c:val>
            <c:numRef>
              <c:f>Sheet1!$B$2:$B$8</c:f>
              <c:numCache>
                <c:formatCode>General</c:formatCode>
                <c:ptCount val="7"/>
                <c:pt idx="0">
                  <c:v>10</c:v>
                </c:pt>
                <c:pt idx="1">
                  <c:v>3</c:v>
                </c:pt>
                <c:pt idx="2">
                  <c:v>7</c:v>
                </c:pt>
                <c:pt idx="3">
                  <c:v>0</c:v>
                </c:pt>
                <c:pt idx="4">
                  <c:v>1</c:v>
                </c:pt>
                <c:pt idx="5">
                  <c:v>4</c:v>
                </c:pt>
                <c:pt idx="6">
                  <c:v>1</c:v>
                </c:pt>
              </c:numCache>
            </c:numRef>
          </c:val>
          <c:extLst>
            <c:ext xmlns:c16="http://schemas.microsoft.com/office/drawing/2014/chart" uri="{C3380CC4-5D6E-409C-BE32-E72D297353CC}">
              <c16:uniqueId val="{00000000-4DB7-49A4-98D0-F637D8F178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B8-4C84-9898-C4CDFDD30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B8-4C84-9898-C4CDFDD30B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B8-4C84-9898-C4CDFDD30B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61FE-4E70-AC75-155A157EF1D3}"/>
              </c:ext>
            </c:extLst>
          </c:dPt>
          <c:dLbls>
            <c:dLbl>
              <c:idx val="3"/>
              <c:delete val="1"/>
              <c:extLst>
                <c:ext xmlns:c15="http://schemas.microsoft.com/office/drawing/2012/chart" uri="{CE6537A1-D6FC-4f65-9D91-7224C49458BB}"/>
                <c:ext xmlns:c16="http://schemas.microsoft.com/office/drawing/2014/chart" uri="{C3380CC4-5D6E-409C-BE32-E72D297353CC}">
                  <c16:uniqueId val="{00000001-61FE-4E70-AC75-155A157EF1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c:v>
                </c:pt>
                <c:pt idx="1">
                  <c:v>B</c:v>
                </c:pt>
                <c:pt idx="2">
                  <c:v>C</c:v>
                </c:pt>
                <c:pt idx="3">
                  <c:v>D</c:v>
                </c:pt>
              </c:strCache>
            </c:strRef>
          </c:cat>
          <c:val>
            <c:numRef>
              <c:f>Sheet1!$B$2:$B$5</c:f>
              <c:numCache>
                <c:formatCode>General</c:formatCode>
                <c:ptCount val="4"/>
                <c:pt idx="0">
                  <c:v>1</c:v>
                </c:pt>
                <c:pt idx="1">
                  <c:v>7</c:v>
                </c:pt>
                <c:pt idx="2">
                  <c:v>17</c:v>
                </c:pt>
                <c:pt idx="3">
                  <c:v>0</c:v>
                </c:pt>
              </c:numCache>
            </c:numRef>
          </c:val>
          <c:extLst>
            <c:ext xmlns:c16="http://schemas.microsoft.com/office/drawing/2014/chart" uri="{C3380CC4-5D6E-409C-BE32-E72D297353CC}">
              <c16:uniqueId val="{00000000-61FE-4E70-AC75-155A157EF1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solidFill>
          </c:spPr>
          <c:dPt>
            <c:idx val="0"/>
            <c:bubble3D val="0"/>
            <c:spPr>
              <a:solidFill>
                <a:schemeClr val="tx2"/>
              </a:solidFill>
              <a:ln w="18948">
                <a:solidFill>
                  <a:schemeClr val="lt1"/>
                </a:solidFill>
              </a:ln>
              <a:effectLst/>
            </c:spPr>
            <c:extLst>
              <c:ext xmlns:c16="http://schemas.microsoft.com/office/drawing/2014/chart" uri="{C3380CC4-5D6E-409C-BE32-E72D297353CC}">
                <c16:uniqueId val="{00000000-7544-4A7D-8B06-DF32FA907F71}"/>
              </c:ext>
            </c:extLst>
          </c:dPt>
          <c:dPt>
            <c:idx val="1"/>
            <c:bubble3D val="0"/>
            <c:spPr>
              <a:solidFill>
                <a:schemeClr val="accent1"/>
              </a:solidFill>
              <a:ln w="18948">
                <a:solidFill>
                  <a:schemeClr val="lt1"/>
                </a:solidFill>
              </a:ln>
              <a:effectLst/>
            </c:spPr>
            <c:extLst>
              <c:ext xmlns:c16="http://schemas.microsoft.com/office/drawing/2014/chart" uri="{C3380CC4-5D6E-409C-BE32-E72D297353CC}">
                <c16:uniqueId val="{00000001-7544-4A7D-8B06-DF32FA907F71}"/>
              </c:ext>
            </c:extLst>
          </c:dPt>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1"/>
            <c:leaderLines>
              <c:spPr>
                <a:ln w="9474"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HCC</c:v>
                </c:pt>
                <c:pt idx="1">
                  <c:v>Primary liver cancer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2-7544-4A7D-8B06-DF32FA907F71}"/>
            </c:ext>
          </c:extLst>
        </c:ser>
        <c:dLbls>
          <c:showLegendKey val="0"/>
          <c:showVal val="0"/>
          <c:showCatName val="0"/>
          <c:showSerName val="0"/>
          <c:showPercent val="0"/>
          <c:showBubbleSize val="0"/>
          <c:showLeaderLines val="1"/>
        </c:dLbls>
        <c:firstSliceAng val="103"/>
      </c:pieChart>
      <c:spPr>
        <a:noFill/>
        <a:ln w="25265">
          <a:noFill/>
        </a:ln>
      </c:spPr>
    </c:plotArea>
    <c:legend>
      <c:legendPos val="r"/>
      <c:layout>
        <c:manualLayout>
          <c:xMode val="edge"/>
          <c:yMode val="edge"/>
          <c:x val="7.1807219768271072E-3"/>
          <c:y val="6.2015550985738778E-2"/>
          <c:w val="0.19264980625988021"/>
          <c:h val="0.10357397797356623"/>
        </c:manualLayout>
      </c:layout>
      <c:overlay val="0"/>
      <c:spPr>
        <a:noFill/>
        <a:ln>
          <a:noFill/>
        </a:ln>
        <a:effectLst/>
      </c:spPr>
    </c:legend>
    <c:plotVisOnly val="1"/>
    <c:dispBlanksAs val="gap"/>
    <c:showDLblsOverMax val="0"/>
  </c:chart>
  <c:spPr>
    <a:noFill/>
    <a:ln>
      <a:noFill/>
    </a:ln>
    <a:effectLst/>
  </c:spPr>
  <c:txPr>
    <a:bodyPr/>
    <a:lstStyle/>
    <a:p>
      <a:pPr>
        <a:defRPr sz="1189"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dirty="0">
                <a:solidFill>
                  <a:schemeClr val="tx1"/>
                </a:solidFill>
              </a:rPr>
              <a:t>Age </a:t>
            </a:r>
            <a:r>
              <a:rPr lang="en-GB" sz="1400" b="1" noProof="0" dirty="0">
                <a:solidFill>
                  <a:schemeClr val="tx1"/>
                </a:solidFill>
              </a:rPr>
              <a:t>standardised</a:t>
            </a:r>
            <a:r>
              <a:rPr lang="en-US" sz="1400" b="1" dirty="0">
                <a:solidFill>
                  <a:schemeClr val="tx1"/>
                </a:solidFill>
              </a:rPr>
              <a:t> (World) incidence rates, liver, by sex</a:t>
            </a:r>
          </a:p>
        </c:rich>
      </c:tx>
      <c:layout>
        <c:manualLayout>
          <c:xMode val="edge"/>
          <c:yMode val="edge"/>
          <c:x val="0.20706800529340522"/>
          <c:y val="2.9966983227337912E-2"/>
        </c:manualLayout>
      </c:layout>
      <c:overlay val="0"/>
      <c:spPr>
        <a:noFill/>
        <a:ln>
          <a:noFill/>
        </a:ln>
        <a:effectLst/>
      </c:spPr>
    </c:title>
    <c:autoTitleDeleted val="0"/>
    <c:plotArea>
      <c:layout/>
      <c:barChart>
        <c:barDir val="bar"/>
        <c:grouping val="stacked"/>
        <c:varyColors val="0"/>
        <c:ser>
          <c:idx val="0"/>
          <c:order val="0"/>
          <c:tx>
            <c:strRef>
              <c:f>Sheet1!$B$1</c:f>
              <c:strCache>
                <c:ptCount val="1"/>
                <c:pt idx="0">
                  <c:v>Males</c:v>
                </c:pt>
              </c:strCache>
            </c:strRef>
          </c:tx>
          <c:spPr>
            <a:solidFill>
              <a:schemeClr val="tx2"/>
            </a:solidFill>
            <a:ln>
              <a:noFill/>
            </a:ln>
            <a:effectLst/>
          </c:spPr>
          <c:invertIfNegative val="0"/>
          <c:dLbls>
            <c:dLbl>
              <c:idx val="0"/>
              <c:layout>
                <c:manualLayout>
                  <c:x val="-3.7611857477090747E-2"/>
                  <c:y val="1.9663374821087867E-7"/>
                </c:manualLayout>
              </c:layout>
              <c:tx>
                <c:rich>
                  <a:bodyPr/>
                  <a:lstStyle/>
                  <a:p>
                    <a:r>
                      <a:rPr lang="en-US" dirty="0"/>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514-F649-BEEF-1A38BD6AACCE}"/>
                </c:ext>
              </c:extLst>
            </c:dLbl>
            <c:dLbl>
              <c:idx val="1"/>
              <c:layout>
                <c:manualLayout>
                  <c:x val="-4.7509714707904174E-2"/>
                  <c:y val="0"/>
                </c:manualLayout>
              </c:layout>
              <c:tx>
                <c:rich>
                  <a:bodyPr/>
                  <a:lstStyle/>
                  <a:p>
                    <a:r>
                      <a:rPr lang="en-US" dirty="0"/>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514-F649-BEEF-1A38BD6AACCE}"/>
                </c:ext>
              </c:extLst>
            </c:dLbl>
            <c:dLbl>
              <c:idx val="2"/>
              <c:layout>
                <c:manualLayout>
                  <c:x val="-5.1468857600229519E-2"/>
                  <c:y val="-9.1564724320023633E-17"/>
                </c:manualLayout>
              </c:layout>
              <c:tx>
                <c:rich>
                  <a:bodyPr/>
                  <a:lstStyle/>
                  <a:p>
                    <a:r>
                      <a:rPr lang="en-US" dirty="0"/>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514-F649-BEEF-1A38BD6AACCE}"/>
                </c:ext>
              </c:extLst>
            </c:dLbl>
            <c:dLbl>
              <c:idx val="3"/>
              <c:layout>
                <c:manualLayout>
                  <c:x val="-4.9489286154066843E-2"/>
                  <c:y val="1.9663374821087867E-7"/>
                </c:manualLayout>
              </c:layout>
              <c:tx>
                <c:rich>
                  <a:bodyPr/>
                  <a:lstStyle/>
                  <a:p>
                    <a:r>
                      <a:rPr lang="en-US" dirty="0"/>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514-F649-BEEF-1A38BD6AACCE}"/>
                </c:ext>
              </c:extLst>
            </c:dLbl>
            <c:dLbl>
              <c:idx val="4"/>
              <c:layout>
                <c:manualLayout>
                  <c:x val="-5.3448429046392042E-2"/>
                  <c:y val="0"/>
                </c:manualLayout>
              </c:layout>
              <c:tx>
                <c:rich>
                  <a:bodyPr/>
                  <a:lstStyle/>
                  <a:p>
                    <a:r>
                      <a:rPr lang="en-US" dirty="0"/>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514-F649-BEEF-1A38BD6AACCE}"/>
                </c:ext>
              </c:extLst>
            </c:dLbl>
            <c:dLbl>
              <c:idx val="5"/>
              <c:layout>
                <c:manualLayout>
                  <c:x val="-5.3448429046392187E-2"/>
                  <c:y val="0"/>
                </c:manualLayout>
              </c:layout>
              <c:tx>
                <c:rich>
                  <a:bodyPr/>
                  <a:lstStyle/>
                  <a:p>
                    <a:r>
                      <a:rPr lang="en-US" dirty="0"/>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514-F649-BEEF-1A38BD6AACCE}"/>
                </c:ext>
              </c:extLst>
            </c:dLbl>
            <c:dLbl>
              <c:idx val="6"/>
              <c:layout>
                <c:manualLayout>
                  <c:x val="-5.3448429046392187E-2"/>
                  <c:y val="9.1564724320023633E-17"/>
                </c:manualLayout>
              </c:layout>
              <c:tx>
                <c:rich>
                  <a:bodyPr/>
                  <a:lstStyle/>
                  <a:p>
                    <a:r>
                      <a:rPr lang="en-US" dirty="0"/>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514-F649-BEEF-1A38BD6AACCE}"/>
                </c:ext>
              </c:extLst>
            </c:dLbl>
            <c:dLbl>
              <c:idx val="7"/>
              <c:layout>
                <c:manualLayout>
                  <c:x val="-5.3448429046392187E-2"/>
                  <c:y val="9.1564724320023633E-17"/>
                </c:manualLayout>
              </c:layout>
              <c:tx>
                <c:rich>
                  <a:bodyPr/>
                  <a:lstStyle/>
                  <a:p>
                    <a:r>
                      <a:rPr lang="en-US" dirty="0"/>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514-F649-BEEF-1A38BD6AACCE}"/>
                </c:ext>
              </c:extLst>
            </c:dLbl>
            <c:dLbl>
              <c:idx val="8"/>
              <c:layout>
                <c:manualLayout>
                  <c:x val="-5.3448429046392111E-2"/>
                  <c:y val="9.1564724320023633E-17"/>
                </c:manualLayout>
              </c:layout>
              <c:tx>
                <c:rich>
                  <a:bodyPr/>
                  <a:lstStyle/>
                  <a:p>
                    <a:r>
                      <a:rPr lang="en-US" dirty="0"/>
                      <a:t>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514-F649-BEEF-1A38BD6AACCE}"/>
                </c:ext>
              </c:extLst>
            </c:dLbl>
            <c:dLbl>
              <c:idx val="9"/>
              <c:layout>
                <c:manualLayout>
                  <c:x val="-5.9387143384880055E-2"/>
                  <c:y val="0"/>
                </c:manualLayout>
              </c:layout>
              <c:tx>
                <c:rich>
                  <a:bodyPr/>
                  <a:lstStyle/>
                  <a:p>
                    <a:r>
                      <a:rPr lang="en-US" dirty="0"/>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514-F649-BEEF-1A38BD6AACCE}"/>
                </c:ext>
              </c:extLst>
            </c:dLbl>
            <c:dLbl>
              <c:idx val="10"/>
              <c:layout>
                <c:manualLayout>
                  <c:x val="-5.9387143384880124E-2"/>
                  <c:y val="0"/>
                </c:manualLayout>
              </c:layout>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514-F649-BEEF-1A38BD6AACCE}"/>
                </c:ext>
              </c:extLst>
            </c:dLbl>
            <c:dLbl>
              <c:idx val="11"/>
              <c:layout>
                <c:manualLayout>
                  <c:x val="-6.3346286277205469E-2"/>
                  <c:y val="0"/>
                </c:manualLayout>
              </c:layout>
              <c:tx>
                <c:rich>
                  <a:bodyPr/>
                  <a:lstStyle/>
                  <a:p>
                    <a:r>
                      <a:rPr lang="en-US" dirty="0"/>
                      <a: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514-F649-BEEF-1A38BD6AACCE}"/>
                </c:ext>
              </c:extLst>
            </c:dLbl>
            <c:dLbl>
              <c:idx val="12"/>
              <c:layout>
                <c:manualLayout>
                  <c:x val="-7.3244143508018902E-2"/>
                  <c:y val="9.1564724320023633E-17"/>
                </c:manualLayout>
              </c:layout>
              <c:tx>
                <c:rich>
                  <a:bodyPr/>
                  <a:lstStyle/>
                  <a:p>
                    <a:r>
                      <a:rPr lang="en-US" dirty="0"/>
                      <a:t>10.1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514-F649-BEEF-1A38BD6AACCE}"/>
                </c:ext>
              </c:extLst>
            </c:dLbl>
            <c:dLbl>
              <c:idx val="13"/>
              <c:layout>
                <c:manualLayout>
                  <c:x val="-7.3244143508018819E-2"/>
                  <c:y val="9.1564724320023633E-17"/>
                </c:manualLayout>
              </c:layout>
              <c:tx>
                <c:rich>
                  <a:bodyPr/>
                  <a:lstStyle/>
                  <a:p>
                    <a:r>
                      <a:rPr lang="en-US" dirty="0"/>
                      <a:t>10.5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514-F649-BEEF-1A38BD6AACCE}"/>
                </c:ext>
              </c:extLst>
            </c:dLbl>
            <c:dLbl>
              <c:idx val="14"/>
              <c:layout>
                <c:manualLayout>
                  <c:x val="-7.7284807334701888E-2"/>
                  <c:y val="5.8990124463263601E-7"/>
                </c:manualLayout>
              </c:layout>
              <c:tx>
                <c:rich>
                  <a:bodyPr rot="0" spcFirstLastPara="1" vertOverflow="ellipsis" vert="horz" wrap="non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solidFill>
                          <a:schemeClr val="tx1"/>
                        </a:solidFill>
                      </a:rPr>
                      <a:t>11.4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C514-F649-BEEF-1A38BD6AACCE}"/>
                </c:ext>
              </c:extLst>
            </c:dLbl>
            <c:dLbl>
              <c:idx val="15"/>
              <c:layout>
                <c:manualLayout>
                  <c:x val="-7.720328640034424E-2"/>
                  <c:y val="4.5782362160011816E-17"/>
                </c:manualLayout>
              </c:layout>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514-F649-BEEF-1A38BD6AACCE}"/>
                </c:ext>
              </c:extLst>
            </c:dLbl>
            <c:dLbl>
              <c:idx val="16"/>
              <c:layout>
                <c:manualLayout>
                  <c:x val="-8.7101143631157521E-2"/>
                  <c:y val="0"/>
                </c:manualLayout>
              </c:layout>
              <c:tx>
                <c:rich>
                  <a:bodyPr/>
                  <a:lstStyle/>
                  <a:p>
                    <a:r>
                      <a:rPr lang="en-US" dirty="0"/>
                      <a:t>13.8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514-F649-BEEF-1A38BD6AACCE}"/>
                </c:ext>
              </c:extLst>
            </c:dLbl>
            <c:dLbl>
              <c:idx val="17"/>
              <c:layout>
                <c:manualLayout>
                  <c:x val="-8.7101143631157521E-2"/>
                  <c:y val="0"/>
                </c:manualLayout>
              </c:layout>
              <c:tx>
                <c:rich>
                  <a:bodyPr/>
                  <a:lstStyle/>
                  <a:p>
                    <a:r>
                      <a:rPr lang="en-US" dirty="0"/>
                      <a:t>14.1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514-F649-BEEF-1A38BD6AACCE}"/>
                </c:ext>
              </c:extLst>
            </c:dLbl>
            <c:dLbl>
              <c:idx val="18"/>
              <c:layout>
                <c:manualLayout>
                  <c:x val="-0.11085600098510964"/>
                  <c:y val="0"/>
                </c:manualLayout>
              </c:layout>
              <c:tx>
                <c:rich>
                  <a:bodyPr/>
                  <a:lstStyle/>
                  <a:p>
                    <a:r>
                      <a:rPr lang="en-US" dirty="0"/>
                      <a:t>20.2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514-F649-BEEF-1A38BD6AACCE}"/>
                </c:ext>
              </c:extLst>
            </c:dLbl>
            <c:dLbl>
              <c:idx val="19"/>
              <c:layout>
                <c:manualLayout>
                  <c:x val="-0.11679471532359759"/>
                  <c:y val="0"/>
                </c:manualLayout>
              </c:layout>
              <c:tx>
                <c:rich>
                  <a:bodyPr/>
                  <a:lstStyle/>
                  <a:p>
                    <a:r>
                      <a:rPr lang="en-US" dirty="0"/>
                      <a:t>21.2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514-F649-BEEF-1A38BD6AACCE}"/>
                </c:ext>
              </c:extLst>
            </c:dLbl>
            <c:dLbl>
              <c:idx val="20"/>
              <c:layout>
                <c:manualLayout>
                  <c:x val="-0.12867214400057361"/>
                  <c:y val="2.2891181080005908E-17"/>
                </c:manualLayout>
              </c:layout>
              <c:tx>
                <c:rich>
                  <a:bodyPr/>
                  <a:lstStyle/>
                  <a:p>
                    <a:r>
                      <a:rPr lang="en-US" dirty="0"/>
                      <a:t>24.2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514-F649-BEEF-1A38BD6AACCE}"/>
                </c:ext>
              </c:extLst>
            </c:dLbl>
            <c:dLbl>
              <c:idx val="21"/>
              <c:layout>
                <c:manualLayout>
                  <c:x val="-0.14054957267754969"/>
                  <c:y val="1.1445590540002954E-17"/>
                </c:manualLayout>
              </c:layout>
              <c:tx>
                <c:rich>
                  <a:bodyPr/>
                  <a:lstStyle/>
                  <a:p>
                    <a:r>
                      <a:rPr lang="en-US" dirty="0"/>
                      <a:t>26.9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514-F649-BEEF-1A38BD6AAC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South-Central Asia</c:v>
                </c:pt>
                <c:pt idx="1">
                  <c:v>South America</c:v>
                </c:pt>
                <c:pt idx="2">
                  <c:v>Western Asia</c:v>
                </c:pt>
                <c:pt idx="3">
                  <c:v>Eastern Africa</c:v>
                </c:pt>
                <c:pt idx="4">
                  <c:v>Southern Africa</c:v>
                </c:pt>
                <c:pt idx="5">
                  <c:v>Central and Eastern Europe</c:v>
                </c:pt>
                <c:pt idx="6">
                  <c:v>Northern Europe</c:v>
                </c:pt>
                <c:pt idx="7">
                  <c:v>Caribbean</c:v>
                </c:pt>
                <c:pt idx="8">
                  <c:v>Central America</c:v>
                </c:pt>
                <c:pt idx="9">
                  <c:v>Western Europe</c:v>
                </c:pt>
                <c:pt idx="10">
                  <c:v>Middle Africa</c:v>
                </c:pt>
                <c:pt idx="11">
                  <c:v>Australia and New Zealand</c:v>
                </c:pt>
                <c:pt idx="12">
                  <c:v>Northern America</c:v>
                </c:pt>
                <c:pt idx="13">
                  <c:v>Southern Europe</c:v>
                </c:pt>
                <c:pt idx="14">
                  <c:v>Western Africa</c:v>
                </c:pt>
                <c:pt idx="15">
                  <c:v>Polynesia</c:v>
                </c:pt>
                <c:pt idx="16">
                  <c:v>Melanesia</c:v>
                </c:pt>
                <c:pt idx="17">
                  <c:v>World</c:v>
                </c:pt>
                <c:pt idx="18">
                  <c:v>Northern Africa</c:v>
                </c:pt>
                <c:pt idx="19">
                  <c:v>South-Eastern Asia</c:v>
                </c:pt>
                <c:pt idx="20">
                  <c:v>Micronesia</c:v>
                </c:pt>
                <c:pt idx="21">
                  <c:v>Eastern Asia</c:v>
                </c:pt>
              </c:strCache>
            </c:strRef>
          </c:cat>
          <c:val>
            <c:numRef>
              <c:f>Sheet1!$B$2:$B$23</c:f>
              <c:numCache>
                <c:formatCode>General</c:formatCode>
                <c:ptCount val="22"/>
                <c:pt idx="0">
                  <c:v>-4</c:v>
                </c:pt>
                <c:pt idx="1">
                  <c:v>-5.5</c:v>
                </c:pt>
                <c:pt idx="2">
                  <c:v>-6.2</c:v>
                </c:pt>
                <c:pt idx="3">
                  <c:v>-6.2</c:v>
                </c:pt>
                <c:pt idx="4">
                  <c:v>-6.6</c:v>
                </c:pt>
                <c:pt idx="5">
                  <c:v>-6.7</c:v>
                </c:pt>
                <c:pt idx="6">
                  <c:v>-6.8</c:v>
                </c:pt>
                <c:pt idx="7">
                  <c:v>-6.8</c:v>
                </c:pt>
                <c:pt idx="8">
                  <c:v>-6.9</c:v>
                </c:pt>
                <c:pt idx="9">
                  <c:v>-8.6</c:v>
                </c:pt>
                <c:pt idx="10">
                  <c:v>-8.6999999999999993</c:v>
                </c:pt>
                <c:pt idx="11">
                  <c:v>-9.5</c:v>
                </c:pt>
                <c:pt idx="12">
                  <c:v>-10.1</c:v>
                </c:pt>
                <c:pt idx="13">
                  <c:v>-10.5</c:v>
                </c:pt>
                <c:pt idx="14">
                  <c:v>-11.4</c:v>
                </c:pt>
                <c:pt idx="15">
                  <c:v>-11.6</c:v>
                </c:pt>
                <c:pt idx="16">
                  <c:v>-13.8</c:v>
                </c:pt>
                <c:pt idx="17">
                  <c:v>-14.1</c:v>
                </c:pt>
                <c:pt idx="18">
                  <c:v>-20.2</c:v>
                </c:pt>
                <c:pt idx="19">
                  <c:v>-21.2</c:v>
                </c:pt>
                <c:pt idx="20">
                  <c:v>-24.2</c:v>
                </c:pt>
                <c:pt idx="21">
                  <c:v>-26.9</c:v>
                </c:pt>
              </c:numCache>
            </c:numRef>
          </c:val>
          <c:extLst>
            <c:ext xmlns:c16="http://schemas.microsoft.com/office/drawing/2014/chart" uri="{C3380CC4-5D6E-409C-BE32-E72D297353CC}">
              <c16:uniqueId val="{00000000-C514-F649-BEEF-1A38BD6AACCE}"/>
            </c:ext>
          </c:extLst>
        </c:ser>
        <c:ser>
          <c:idx val="1"/>
          <c:order val="1"/>
          <c:tx>
            <c:strRef>
              <c:f>Sheet1!$C$1</c:f>
              <c:strCache>
                <c:ptCount val="1"/>
                <c:pt idx="0">
                  <c:v>Females</c:v>
                </c:pt>
              </c:strCache>
            </c:strRef>
          </c:tx>
          <c:spPr>
            <a:solidFill>
              <a:schemeClr val="accent2"/>
            </a:solidFill>
            <a:ln>
              <a:noFill/>
            </a:ln>
            <a:effectLst/>
          </c:spPr>
          <c:invertIfNegative val="0"/>
          <c:dLbls>
            <c:dLbl>
              <c:idx val="0"/>
              <c:layout>
                <c:manualLayout>
                  <c:x val="3.1673143138602734E-2"/>
                  <c:y val="0"/>
                </c:manualLayout>
              </c:layout>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514-F649-BEEF-1A38BD6AACCE}"/>
                </c:ext>
              </c:extLst>
            </c:dLbl>
            <c:dLbl>
              <c:idx val="1"/>
              <c:layout>
                <c:manualLayout>
                  <c:x val="3.56322860309280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514-F649-BEEF-1A38BD6AACCE}"/>
                </c:ext>
              </c:extLst>
            </c:dLbl>
            <c:dLbl>
              <c:idx val="2"/>
              <c:layout>
                <c:manualLayout>
                  <c:x val="3.5632286030928079E-2"/>
                  <c:y val="9.15647243200236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514-F649-BEEF-1A38BD6AACCE}"/>
                </c:ext>
              </c:extLst>
            </c:dLbl>
            <c:dLbl>
              <c:idx val="3"/>
              <c:layout>
                <c:manualLayout>
                  <c:x val="3.76118574770907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514-F649-BEEF-1A38BD6AACCE}"/>
                </c:ext>
              </c:extLst>
            </c:dLbl>
            <c:dLbl>
              <c:idx val="4"/>
              <c:layout>
                <c:manualLayout>
                  <c:x val="3.5632286030928079E-2"/>
                  <c:y val="0"/>
                </c:manualLayout>
              </c:layout>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514-F649-BEEF-1A38BD6AACCE}"/>
                </c:ext>
              </c:extLst>
            </c:dLbl>
            <c:dLbl>
              <c:idx val="5"/>
              <c:layout>
                <c:manualLayout>
                  <c:x val="3.16731431386027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514-F649-BEEF-1A38BD6AACCE}"/>
                </c:ext>
              </c:extLst>
            </c:dLbl>
            <c:dLbl>
              <c:idx val="6"/>
              <c:layout>
                <c:manualLayout>
                  <c:x val="3.5632286030928079E-2"/>
                  <c:y val="-9.15647243200236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514-F649-BEEF-1A38BD6AACCE}"/>
                </c:ext>
              </c:extLst>
            </c:dLbl>
            <c:dLbl>
              <c:idx val="7"/>
              <c:layout>
                <c:manualLayout>
                  <c:x val="3.9591428923253416E-2"/>
                  <c:y val="-9.15647243200236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514-F649-BEEF-1A38BD6AACCE}"/>
                </c:ext>
              </c:extLst>
            </c:dLbl>
            <c:dLbl>
              <c:idx val="8"/>
              <c:layout>
                <c:manualLayout>
                  <c:x val="4.5530143261741429E-2"/>
                  <c:y val="-9.15647243200236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514-F649-BEEF-1A38BD6AACCE}"/>
                </c:ext>
              </c:extLst>
            </c:dLbl>
            <c:dLbl>
              <c:idx val="9"/>
              <c:layout>
                <c:manualLayout>
                  <c:x val="3.36527145847652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514-F649-BEEF-1A38BD6AACCE}"/>
                </c:ext>
              </c:extLst>
            </c:dLbl>
            <c:dLbl>
              <c:idx val="10"/>
              <c:layout>
                <c:manualLayout>
                  <c:x val="3.9591428923253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514-F649-BEEF-1A38BD6AACCE}"/>
                </c:ext>
              </c:extLst>
            </c:dLbl>
            <c:dLbl>
              <c:idx val="11"/>
              <c:layout>
                <c:manualLayout>
                  <c:x val="3.56322860309280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514-F649-BEEF-1A38BD6AACCE}"/>
                </c:ext>
              </c:extLst>
            </c:dLbl>
            <c:dLbl>
              <c:idx val="12"/>
              <c:layout>
                <c:manualLayout>
                  <c:x val="3.7611857477090747E-2"/>
                  <c:y val="-9.15647243200236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514-F649-BEEF-1A38BD6AACCE}"/>
                </c:ext>
              </c:extLst>
            </c:dLbl>
            <c:dLbl>
              <c:idx val="13"/>
              <c:layout>
                <c:manualLayout>
                  <c:x val="3.5632286030928079E-2"/>
                  <c:y val="-9.15647243200236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514-F649-BEEF-1A38BD6AACCE}"/>
                </c:ext>
              </c:extLst>
            </c:dLbl>
            <c:dLbl>
              <c:idx val="14"/>
              <c:layout>
                <c:manualLayout>
                  <c:x val="4.55301432617412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514-F649-BEEF-1A38BD6AACCE}"/>
                </c:ext>
              </c:extLst>
            </c:dLbl>
            <c:dLbl>
              <c:idx val="15"/>
              <c:layout>
                <c:manualLayout>
                  <c:x val="3.9591428923253416E-2"/>
                  <c:y val="-4.57823621600118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514-F649-BEEF-1A38BD6AACCE}"/>
                </c:ext>
              </c:extLst>
            </c:dLbl>
            <c:dLbl>
              <c:idx val="16"/>
              <c:layout>
                <c:manualLayout>
                  <c:x val="5.9387143384879978E-2"/>
                  <c:y val="0"/>
                </c:manualLayout>
              </c:layout>
              <c:tx>
                <c:rich>
                  <a:bodyPr rot="0" spcFirstLastPara="1" vertOverflow="ellipsis" vert="horz" wrap="square" lIns="38100" tIns="19050" rIns="38100" bIns="19050" anchor="ctr" anchorCtr="0">
                    <a:spAutoFit/>
                  </a:bodyPr>
                  <a:lstStyle/>
                  <a:p>
                    <a:pPr algn="l">
                      <a:defRPr sz="1197"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9.0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C514-F649-BEEF-1A38BD6AACCE}"/>
                </c:ext>
              </c:extLst>
            </c:dLbl>
            <c:dLbl>
              <c:idx val="17"/>
              <c:layout>
                <c:manualLayout>
                  <c:x val="4.35505718155787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514-F649-BEEF-1A38BD6AACCE}"/>
                </c:ext>
              </c:extLst>
            </c:dLbl>
            <c:dLbl>
              <c:idx val="18"/>
              <c:layout>
                <c:manualLayout>
                  <c:x val="7.32441435080188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514-F649-BEEF-1A38BD6AACCE}"/>
                </c:ext>
              </c:extLst>
            </c:dLbl>
            <c:dLbl>
              <c:idx val="19"/>
              <c:layout>
                <c:manualLayout>
                  <c:x val="5.14688576002294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514-F649-BEEF-1A38BD6AACCE}"/>
                </c:ext>
              </c:extLst>
            </c:dLbl>
            <c:dLbl>
              <c:idx val="20"/>
              <c:layout>
                <c:manualLayout>
                  <c:x val="4.5530143261741429E-2"/>
                  <c:y val="-2.28911810800059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514-F649-BEEF-1A38BD6AACCE}"/>
                </c:ext>
              </c:extLst>
            </c:dLbl>
            <c:dLbl>
              <c:idx val="21"/>
              <c:layout>
                <c:manualLayout>
                  <c:x val="5.7407571938717455E-2"/>
                  <c:y val="-1.14455905400029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C514-F649-BEEF-1A38BD6AAC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South-Central Asia</c:v>
                </c:pt>
                <c:pt idx="1">
                  <c:v>South America</c:v>
                </c:pt>
                <c:pt idx="2">
                  <c:v>Western Asia</c:v>
                </c:pt>
                <c:pt idx="3">
                  <c:v>Eastern Africa</c:v>
                </c:pt>
                <c:pt idx="4">
                  <c:v>Southern Africa</c:v>
                </c:pt>
                <c:pt idx="5">
                  <c:v>Central and Eastern Europe</c:v>
                </c:pt>
                <c:pt idx="6">
                  <c:v>Northern Europe</c:v>
                </c:pt>
                <c:pt idx="7">
                  <c:v>Caribbean</c:v>
                </c:pt>
                <c:pt idx="8">
                  <c:v>Central America</c:v>
                </c:pt>
                <c:pt idx="9">
                  <c:v>Western Europe</c:v>
                </c:pt>
                <c:pt idx="10">
                  <c:v>Middle Africa</c:v>
                </c:pt>
                <c:pt idx="11">
                  <c:v>Australia and New Zealand</c:v>
                </c:pt>
                <c:pt idx="12">
                  <c:v>Northern America</c:v>
                </c:pt>
                <c:pt idx="13">
                  <c:v>Southern Europe</c:v>
                </c:pt>
                <c:pt idx="14">
                  <c:v>Western Africa</c:v>
                </c:pt>
                <c:pt idx="15">
                  <c:v>Polynesia</c:v>
                </c:pt>
                <c:pt idx="16">
                  <c:v>Melanesia</c:v>
                </c:pt>
                <c:pt idx="17">
                  <c:v>World</c:v>
                </c:pt>
                <c:pt idx="18">
                  <c:v>Northern Africa</c:v>
                </c:pt>
                <c:pt idx="19">
                  <c:v>South-Eastern Asia</c:v>
                </c:pt>
                <c:pt idx="20">
                  <c:v>Micronesia</c:v>
                </c:pt>
                <c:pt idx="21">
                  <c:v>Eastern Asia</c:v>
                </c:pt>
              </c:strCache>
            </c:strRef>
          </c:cat>
          <c:val>
            <c:numRef>
              <c:f>Sheet1!$C$2:$C$23</c:f>
              <c:numCache>
                <c:formatCode>General</c:formatCode>
                <c:ptCount val="22"/>
                <c:pt idx="0">
                  <c:v>2</c:v>
                </c:pt>
                <c:pt idx="1">
                  <c:v>3.3</c:v>
                </c:pt>
                <c:pt idx="2">
                  <c:v>3.3</c:v>
                </c:pt>
                <c:pt idx="3">
                  <c:v>3.9</c:v>
                </c:pt>
                <c:pt idx="4">
                  <c:v>3</c:v>
                </c:pt>
                <c:pt idx="5">
                  <c:v>2.6</c:v>
                </c:pt>
                <c:pt idx="6">
                  <c:v>3.2</c:v>
                </c:pt>
                <c:pt idx="7">
                  <c:v>4.3</c:v>
                </c:pt>
                <c:pt idx="8">
                  <c:v>5.7</c:v>
                </c:pt>
                <c:pt idx="9">
                  <c:v>2.6</c:v>
                </c:pt>
                <c:pt idx="10">
                  <c:v>3.7</c:v>
                </c:pt>
                <c:pt idx="11">
                  <c:v>2.9</c:v>
                </c:pt>
                <c:pt idx="12">
                  <c:v>3.7</c:v>
                </c:pt>
                <c:pt idx="13">
                  <c:v>3.2</c:v>
                </c:pt>
                <c:pt idx="14">
                  <c:v>5.6</c:v>
                </c:pt>
                <c:pt idx="15">
                  <c:v>4.2</c:v>
                </c:pt>
                <c:pt idx="16">
                  <c:v>9</c:v>
                </c:pt>
                <c:pt idx="17">
                  <c:v>5.2</c:v>
                </c:pt>
                <c:pt idx="18">
                  <c:v>10.5</c:v>
                </c:pt>
                <c:pt idx="19">
                  <c:v>7.1</c:v>
                </c:pt>
                <c:pt idx="20">
                  <c:v>5.3</c:v>
                </c:pt>
                <c:pt idx="21">
                  <c:v>8.9</c:v>
                </c:pt>
              </c:numCache>
            </c:numRef>
          </c:val>
          <c:extLst>
            <c:ext xmlns:c16="http://schemas.microsoft.com/office/drawing/2014/chart" uri="{C3380CC4-5D6E-409C-BE32-E72D297353CC}">
              <c16:uniqueId val="{00000001-C514-F649-BEEF-1A38BD6AACCE}"/>
            </c:ext>
          </c:extLst>
        </c:ser>
        <c:dLbls>
          <c:showLegendKey val="0"/>
          <c:showVal val="0"/>
          <c:showCatName val="0"/>
          <c:showSerName val="0"/>
          <c:showPercent val="0"/>
          <c:showBubbleSize val="0"/>
        </c:dLbls>
        <c:gapWidth val="37"/>
        <c:overlap val="100"/>
        <c:axId val="245111648"/>
        <c:axId val="667748992"/>
      </c:barChart>
      <c:catAx>
        <c:axId val="245111648"/>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7748992"/>
        <c:crosses val="autoZero"/>
        <c:auto val="1"/>
        <c:lblAlgn val="ctr"/>
        <c:lblOffset val="100"/>
        <c:noMultiLvlLbl val="0"/>
      </c:catAx>
      <c:valAx>
        <c:axId val="667748992"/>
        <c:scaling>
          <c:orientation val="minMax"/>
          <c:max val="40"/>
          <c:min val="-4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45111648"/>
        <c:crosses val="autoZero"/>
        <c:crossBetween val="between"/>
        <c:majorUnit val="10"/>
        <c:minorUnit val="10"/>
      </c:valAx>
      <c:spPr>
        <a:noFill/>
        <a:ln>
          <a:noFill/>
        </a:ln>
        <a:effectLst/>
      </c:spPr>
    </c:plotArea>
    <c:legend>
      <c:legendPos val="b"/>
      <c:layout>
        <c:manualLayout>
          <c:xMode val="edge"/>
          <c:yMode val="edge"/>
          <c:x val="0.82241513951302547"/>
          <c:y val="0.7471875966577769"/>
          <c:w val="0.12720258497739079"/>
          <c:h val="7.55077525804738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4B-4F27-B410-8E2F0C5A02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738B-4B74-89D0-DFB069FAE3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738B-4B74-89D0-DFB069FAE3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738B-4B74-89D0-DFB069FAE3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738B-4B74-89D0-DFB069FAE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54B-4F27-B410-8E2F0C5A02D7}"/>
              </c:ext>
            </c:extLst>
          </c:dPt>
          <c:dLbls>
            <c:dLbl>
              <c:idx val="1"/>
              <c:delete val="1"/>
              <c:extLst>
                <c:ext xmlns:c15="http://schemas.microsoft.com/office/drawing/2012/chart" uri="{CE6537A1-D6FC-4f65-9D91-7224C49458BB}"/>
                <c:ext xmlns:c16="http://schemas.microsoft.com/office/drawing/2014/chart" uri="{C3380CC4-5D6E-409C-BE32-E72D297353CC}">
                  <c16:uniqueId val="{00000004-738B-4B74-89D0-DFB069FAE3C2}"/>
                </c:ext>
              </c:extLst>
            </c:dLbl>
            <c:dLbl>
              <c:idx val="2"/>
              <c:tx>
                <c:rich>
                  <a:bodyPr/>
                  <a:lstStyle/>
                  <a:p>
                    <a:fld id="{56C4C355-4857-4CA0-9C83-6F85FC0643A4}" type="CATEGORYNAME">
                      <a:rPr lang="en-US"/>
                      <a:pPr/>
                      <a:t>[CATEGORY NAME]</a:t>
                    </a:fld>
                    <a:r>
                      <a:rPr lang="en-US" baseline="0" dirty="0"/>
                      <a:t>
</a:t>
                    </a:r>
                    <a:fld id="{5CCC1C1B-D9A8-4374-9650-F945B722040C}"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8B-4B74-89D0-DFB069FAE3C2}"/>
                </c:ext>
              </c:extLst>
            </c:dLbl>
            <c:dLbl>
              <c:idx val="3"/>
              <c:tx>
                <c:rich>
                  <a:bodyPr/>
                  <a:lstStyle/>
                  <a:p>
                    <a:fld id="{A8D1C3F0-1F0B-4A3D-BE5D-5A4E9FB604A3}" type="CATEGORYNAME">
                      <a:rPr lang="en-US" dirty="0"/>
                      <a:pPr/>
                      <a:t>[CATEGORY NAME]</a:t>
                    </a:fld>
                    <a:r>
                      <a:rPr lang="en-US" baseline="0" dirty="0"/>
                      <a:t>
</a:t>
                    </a:r>
                    <a:fld id="{3714D182-FFC5-4BF2-982A-70C90892AAB6}" type="PERCENTAGE">
                      <a:rPr lang="en-US" baseline="0" dirty="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8B-4B74-89D0-DFB069FAE3C2}"/>
                </c:ext>
              </c:extLst>
            </c:dLbl>
            <c:dLbl>
              <c:idx val="4"/>
              <c:delete val="1"/>
              <c:extLst>
                <c:ext xmlns:c15="http://schemas.microsoft.com/office/drawing/2012/chart" uri="{CE6537A1-D6FC-4f65-9D91-7224C49458BB}"/>
                <c:ext xmlns:c16="http://schemas.microsoft.com/office/drawing/2014/chart" uri="{C3380CC4-5D6E-409C-BE32-E72D297353CC}">
                  <c16:uniqueId val="{00000003-738B-4B74-89D0-DFB069FAE3C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5</c:v>
                </c:pt>
                <c:pt idx="1">
                  <c:v>0</c:v>
                </c:pt>
                <c:pt idx="2">
                  <c:v>2</c:v>
                </c:pt>
                <c:pt idx="3">
                  <c:v>10</c:v>
                </c:pt>
                <c:pt idx="4">
                  <c:v>0</c:v>
                </c:pt>
                <c:pt idx="5">
                  <c:v>1</c:v>
                </c:pt>
              </c:numCache>
            </c:numRef>
          </c:val>
          <c:extLst>
            <c:ext xmlns:c16="http://schemas.microsoft.com/office/drawing/2014/chart" uri="{C3380CC4-5D6E-409C-BE32-E72D297353CC}">
              <c16:uniqueId val="{00000000-738B-4B74-89D0-DFB069FAE3C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62-4C5D-AA24-7B3DF4FFFA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62-4C5D-AA24-7B3DF4FFFA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62-4C5D-AA24-7B3DF4FFFA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62-4C5D-AA24-7B3DF4FFFA9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c:v>
                </c:pt>
                <c:pt idx="1">
                  <c:v>B</c:v>
                </c:pt>
                <c:pt idx="2">
                  <c:v>C</c:v>
                </c:pt>
                <c:pt idx="3">
                  <c:v>D</c:v>
                </c:pt>
              </c:strCache>
            </c:strRef>
          </c:cat>
          <c:val>
            <c:numRef>
              <c:f>Sheet1!$B$2:$B$5</c:f>
              <c:numCache>
                <c:formatCode>General</c:formatCode>
                <c:ptCount val="4"/>
                <c:pt idx="0">
                  <c:v>12</c:v>
                </c:pt>
                <c:pt idx="1">
                  <c:v>2</c:v>
                </c:pt>
                <c:pt idx="2">
                  <c:v>4</c:v>
                </c:pt>
                <c:pt idx="3">
                  <c:v>4</c:v>
                </c:pt>
              </c:numCache>
            </c:numRef>
          </c:val>
          <c:extLst>
            <c:ext xmlns:c16="http://schemas.microsoft.com/office/drawing/2014/chart" uri="{C3380CC4-5D6E-409C-BE32-E72D297353CC}">
              <c16:uniqueId val="{00000000-2FB5-452E-B13F-918AD64572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185567010309E-2"/>
          <c:y val="5.2434456928839003E-2"/>
          <c:w val="0.96219931271477699"/>
          <c:h val="0.917602996254682"/>
        </c:manualLayout>
      </c:layout>
      <c:barChart>
        <c:barDir val="bar"/>
        <c:grouping val="stacked"/>
        <c:varyColors val="0"/>
        <c:ser>
          <c:idx val="0"/>
          <c:order val="0"/>
          <c:tx>
            <c:strRef>
              <c:f>Sheet1!$B$1</c:f>
              <c:strCache>
                <c:ptCount val="1"/>
                <c:pt idx="0">
                  <c:v>sorafenib</c:v>
                </c:pt>
              </c:strCache>
            </c:strRef>
          </c:tx>
          <c:spPr>
            <a:solidFill>
              <a:schemeClr val="accent1">
                <a:lumMod val="50000"/>
              </a:schemeClr>
            </a:solidFill>
            <a:ln>
              <a:noFill/>
            </a:ln>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Sheet1!$B$2:$B$12</c:f>
              <c:numCache>
                <c:formatCode>General</c:formatCode>
                <c:ptCount val="11"/>
                <c:pt idx="0">
                  <c:v>0</c:v>
                </c:pt>
                <c:pt idx="1">
                  <c:v>0.64102564102564097</c:v>
                </c:pt>
                <c:pt idx="2">
                  <c:v>1.2820512820512819</c:v>
                </c:pt>
                <c:pt idx="3">
                  <c:v>1.2820512820512819</c:v>
                </c:pt>
                <c:pt idx="4">
                  <c:v>2.5641025641025639</c:v>
                </c:pt>
                <c:pt idx="5">
                  <c:v>0</c:v>
                </c:pt>
                <c:pt idx="6">
                  <c:v>2.5641025641025639</c:v>
                </c:pt>
                <c:pt idx="7">
                  <c:v>12.179487179487179</c:v>
                </c:pt>
                <c:pt idx="8">
                  <c:v>3.8461538461538463</c:v>
                </c:pt>
                <c:pt idx="9">
                  <c:v>8.3333333333333321</c:v>
                </c:pt>
                <c:pt idx="10">
                  <c:v>5.1282051282051277</c:v>
                </c:pt>
              </c:numCache>
            </c:numRef>
          </c:val>
          <c:extLst>
            <c:ext xmlns:c16="http://schemas.microsoft.com/office/drawing/2014/chart" uri="{C3380CC4-5D6E-409C-BE32-E72D297353CC}">
              <c16:uniqueId val="{00000000-77D2-4597-BD5A-E17C8C61C97F}"/>
            </c:ext>
          </c:extLst>
        </c:ser>
        <c:ser>
          <c:idx val="1"/>
          <c:order val="1"/>
          <c:tx>
            <c:strRef>
              <c:f>Sheet1!$C$1</c:f>
              <c:strCache>
                <c:ptCount val="1"/>
                <c:pt idx="0">
                  <c:v>sorafenib2</c:v>
                </c:pt>
              </c:strCache>
            </c:strRef>
          </c:tx>
          <c:spPr>
            <a:solidFill>
              <a:schemeClr val="accent1"/>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Sheet1!$C$2:$C$12</c:f>
              <c:numCache>
                <c:formatCode>General</c:formatCode>
                <c:ptCount val="11"/>
                <c:pt idx="0">
                  <c:v>0</c:v>
                </c:pt>
                <c:pt idx="1">
                  <c:v>6.4102564102564097</c:v>
                </c:pt>
                <c:pt idx="2">
                  <c:v>7.6923076923076925</c:v>
                </c:pt>
                <c:pt idx="3">
                  <c:v>8.3333333333333321</c:v>
                </c:pt>
                <c:pt idx="4">
                  <c:v>10.897435897435898</c:v>
                </c:pt>
                <c:pt idx="5">
                  <c:v>14.102564102564102</c:v>
                </c:pt>
                <c:pt idx="6">
                  <c:v>14.743589743589745</c:v>
                </c:pt>
                <c:pt idx="7">
                  <c:v>12.179487179487179</c:v>
                </c:pt>
                <c:pt idx="8">
                  <c:v>20.512820512820511</c:v>
                </c:pt>
                <c:pt idx="9">
                  <c:v>39.743589743589745</c:v>
                </c:pt>
                <c:pt idx="10">
                  <c:v>44.230769230769226</c:v>
                </c:pt>
              </c:numCache>
            </c:numRef>
          </c:val>
          <c:extLst>
            <c:ext xmlns:c16="http://schemas.microsoft.com/office/drawing/2014/chart" uri="{C3380CC4-5D6E-409C-BE32-E72D297353CC}">
              <c16:uniqueId val="{00000001-77D2-4597-BD5A-E17C8C61C97F}"/>
            </c:ext>
          </c:extLst>
        </c:ser>
        <c:ser>
          <c:idx val="2"/>
          <c:order val="2"/>
          <c:tx>
            <c:strRef>
              <c:f>Sheet1!$D$1</c:f>
              <c:strCache>
                <c:ptCount val="1"/>
                <c:pt idx="0">
                  <c:v>Atezo + bev</c:v>
                </c:pt>
              </c:strCache>
            </c:strRef>
          </c:tx>
          <c:spPr>
            <a:solidFill>
              <a:schemeClr val="tx2">
                <a:lumMod val="50000"/>
              </a:schemeClr>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Sheet1!$D$2:$D$12</c:f>
              <c:numCache>
                <c:formatCode>General</c:formatCode>
                <c:ptCount val="11"/>
                <c:pt idx="0">
                  <c:v>-2.43161094224924</c:v>
                </c:pt>
                <c:pt idx="1">
                  <c:v>-3.0395136778115504</c:v>
                </c:pt>
                <c:pt idx="2">
                  <c:v>-3.6474164133738598</c:v>
                </c:pt>
                <c:pt idx="3">
                  <c:v>-1.21580547112462</c:v>
                </c:pt>
                <c:pt idx="4">
                  <c:v>-0.303951367781155</c:v>
                </c:pt>
                <c:pt idx="5">
                  <c:v>0</c:v>
                </c:pt>
                <c:pt idx="6">
                  <c:v>-1.21580547112462</c:v>
                </c:pt>
                <c:pt idx="7">
                  <c:v>-15.19756838905775</c:v>
                </c:pt>
                <c:pt idx="8">
                  <c:v>-1.21580547112462</c:v>
                </c:pt>
                <c:pt idx="9">
                  <c:v>0</c:v>
                </c:pt>
                <c:pt idx="10">
                  <c:v>-1.8237082066869299</c:v>
                </c:pt>
              </c:numCache>
            </c:numRef>
          </c:val>
          <c:extLst>
            <c:ext xmlns:c16="http://schemas.microsoft.com/office/drawing/2014/chart" uri="{C3380CC4-5D6E-409C-BE32-E72D297353CC}">
              <c16:uniqueId val="{00000002-77D2-4597-BD5A-E17C8C61C97F}"/>
            </c:ext>
          </c:extLst>
        </c:ser>
        <c:ser>
          <c:idx val="3"/>
          <c:order val="3"/>
          <c:tx>
            <c:strRef>
              <c:f>Sheet1!$E$1</c:f>
              <c:strCache>
                <c:ptCount val="1"/>
                <c:pt idx="0">
                  <c:v>Atezo + bev2</c:v>
                </c:pt>
              </c:strCache>
            </c:strRef>
          </c:tx>
          <c:spPr>
            <a:solidFill>
              <a:schemeClr val="tx2"/>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Sheet1!$E$2:$E$12</c:f>
              <c:numCache>
                <c:formatCode>General</c:formatCode>
                <c:ptCount val="11"/>
                <c:pt idx="0">
                  <c:v>-8.8145896656534948</c:v>
                </c:pt>
                <c:pt idx="1">
                  <c:v>-17.021276595744681</c:v>
                </c:pt>
                <c:pt idx="2">
                  <c:v>-10.334346504559271</c:v>
                </c:pt>
                <c:pt idx="3">
                  <c:v>-16.717325227963524</c:v>
                </c:pt>
                <c:pt idx="4">
                  <c:v>-6.3829787234042552</c:v>
                </c:pt>
                <c:pt idx="5">
                  <c:v>-1.21580547112462</c:v>
                </c:pt>
                <c:pt idx="6">
                  <c:v>-10.94224924012158</c:v>
                </c:pt>
                <c:pt idx="7">
                  <c:v>-14.589665653495439</c:v>
                </c:pt>
                <c:pt idx="8">
                  <c:v>-16.413373860182372</c:v>
                </c:pt>
                <c:pt idx="9">
                  <c:v>-0.91185410334346495</c:v>
                </c:pt>
                <c:pt idx="10">
                  <c:v>-17.021276595744681</c:v>
                </c:pt>
              </c:numCache>
            </c:numRef>
          </c:val>
          <c:extLst>
            <c:ext xmlns:c16="http://schemas.microsoft.com/office/drawing/2014/chart" uri="{C3380CC4-5D6E-409C-BE32-E72D297353CC}">
              <c16:uniqueId val="{00000003-77D2-4597-BD5A-E17C8C61C97F}"/>
            </c:ext>
          </c:extLst>
        </c:ser>
        <c:ser>
          <c:idx val="4"/>
          <c:order val="4"/>
          <c:tx>
            <c:strRef>
              <c:f>Sheet1!$F$1</c:f>
              <c:strCache>
                <c:ptCount val="1"/>
                <c:pt idx="0">
                  <c:v>Difference</c:v>
                </c:pt>
              </c:strCache>
            </c:strRef>
          </c:tx>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Sheet1!$F$3:$F$14</c:f>
              <c:numCache>
                <c:formatCode>General</c:formatCode>
                <c:ptCount val="12"/>
              </c:numCache>
            </c:numRef>
          </c:val>
          <c:extLst>
            <c:ext xmlns:c16="http://schemas.microsoft.com/office/drawing/2014/chart" uri="{C3380CC4-5D6E-409C-BE32-E72D297353CC}">
              <c16:uniqueId val="{00000004-77D2-4597-BD5A-E17C8C61C97F}"/>
            </c:ext>
          </c:extLst>
        </c:ser>
        <c:dLbls>
          <c:showLegendKey val="0"/>
          <c:showVal val="0"/>
          <c:showCatName val="0"/>
          <c:showSerName val="0"/>
          <c:showPercent val="0"/>
          <c:showBubbleSize val="0"/>
        </c:dLbls>
        <c:gapWidth val="50"/>
        <c:overlap val="100"/>
        <c:axId val="39693696"/>
        <c:axId val="39711872"/>
      </c:barChart>
      <c:catAx>
        <c:axId val="39693696"/>
        <c:scaling>
          <c:orientation val="minMax"/>
        </c:scaling>
        <c:delete val="0"/>
        <c:axPos val="l"/>
        <c:numFmt formatCode="General" sourceLinked="1"/>
        <c:majorTickMark val="none"/>
        <c:minorTickMark val="none"/>
        <c:tickLblPos val="none"/>
        <c:spPr>
          <a:ln w="12592" cap="sq">
            <a:solidFill>
              <a:schemeClr val="tx1"/>
            </a:solidFill>
          </a:ln>
        </c:spPr>
        <c:crossAx val="39711872"/>
        <c:crosses val="autoZero"/>
        <c:auto val="1"/>
        <c:lblAlgn val="ctr"/>
        <c:lblOffset val="100"/>
        <c:noMultiLvlLbl val="0"/>
      </c:catAx>
      <c:valAx>
        <c:axId val="39711872"/>
        <c:scaling>
          <c:orientation val="minMax"/>
          <c:max val="60"/>
          <c:min val="-60"/>
        </c:scaling>
        <c:delete val="0"/>
        <c:axPos val="b"/>
        <c:numFmt formatCode="General" sourceLinked="1"/>
        <c:majorTickMark val="out"/>
        <c:minorTickMark val="none"/>
        <c:tickLblPos val="none"/>
        <c:spPr>
          <a:ln w="12592" cap="sq">
            <a:solidFill>
              <a:schemeClr val="tx1"/>
            </a:solidFill>
          </a:ln>
        </c:spPr>
        <c:crossAx val="39693696"/>
        <c:crosses val="autoZero"/>
        <c:crossBetween val="between"/>
        <c:majorUnit val="10"/>
      </c:valAx>
      <c:spPr>
        <a:noFill/>
        <a:ln w="25385">
          <a:noFill/>
        </a:ln>
      </c:spPr>
    </c:plotArea>
    <c:plotVisOnly val="1"/>
    <c:dispBlanksAs val="gap"/>
    <c:showDLblsOverMax val="0"/>
  </c:chart>
  <c:txPr>
    <a:bodyPr/>
    <a:lstStyle/>
    <a:p>
      <a:pPr>
        <a:defRPr sz="1786">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D4-400B-9DF4-3C104CBB50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D4-400B-9DF4-3C104CBB50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D4-400B-9DF4-3C104CBB50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D4-400B-9DF4-3C104CBB50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D4-400B-9DF4-3C104CBB50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D4-400B-9DF4-3C104CBB503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1</c:v>
                </c:pt>
                <c:pt idx="1">
                  <c:v>5</c:v>
                </c:pt>
                <c:pt idx="2">
                  <c:v>7</c:v>
                </c:pt>
                <c:pt idx="3">
                  <c:v>6</c:v>
                </c:pt>
                <c:pt idx="4">
                  <c:v>3</c:v>
                </c:pt>
              </c:numCache>
            </c:numRef>
          </c:val>
          <c:extLst>
            <c:ext xmlns:c16="http://schemas.microsoft.com/office/drawing/2014/chart" uri="{C3380CC4-5D6E-409C-BE32-E72D297353CC}">
              <c16:uniqueId val="{00000000-75BD-4953-9548-1B389C0B70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52D9-49D8-96B7-2F6F42FEB9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52D9-49D8-96B7-2F6F42FEB9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52D9-49D8-96B7-2F6F42FEB9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52D9-49D8-96B7-2F6F42FEB9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52D9-49D8-96B7-2F6F42FEB9F4}"/>
              </c:ext>
            </c:extLst>
          </c:dPt>
          <c:dLbls>
            <c:dLbl>
              <c:idx val="3"/>
              <c:delete val="1"/>
              <c:extLst>
                <c:ext xmlns:c15="http://schemas.microsoft.com/office/drawing/2012/chart" uri="{CE6537A1-D6FC-4f65-9D91-7224C49458BB}"/>
                <c:ext xmlns:c16="http://schemas.microsoft.com/office/drawing/2014/chart" uri="{C3380CC4-5D6E-409C-BE32-E72D297353CC}">
                  <c16:uniqueId val="{00000004-52D9-49D8-96B7-2F6F42FEB9F4}"/>
                </c:ext>
              </c:extLst>
            </c:dLbl>
            <c:dLbl>
              <c:idx val="4"/>
              <c:delete val="1"/>
              <c:extLst>
                <c:ext xmlns:c15="http://schemas.microsoft.com/office/drawing/2012/chart" uri="{CE6537A1-D6FC-4f65-9D91-7224C49458BB}"/>
                <c:ext xmlns:c16="http://schemas.microsoft.com/office/drawing/2014/chart" uri="{C3380CC4-5D6E-409C-BE32-E72D297353CC}">
                  <c16:uniqueId val="{00000005-52D9-49D8-96B7-2F6F42FEB9F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c:v>
                </c:pt>
                <c:pt idx="1">
                  <c:v>B</c:v>
                </c:pt>
                <c:pt idx="2">
                  <c:v>C</c:v>
                </c:pt>
                <c:pt idx="3">
                  <c:v>D</c:v>
                </c:pt>
                <c:pt idx="4">
                  <c:v>E</c:v>
                </c:pt>
              </c:strCache>
            </c:strRef>
          </c:cat>
          <c:val>
            <c:numRef>
              <c:f>Sheet1!$B$2:$B$6</c:f>
              <c:numCache>
                <c:formatCode>General</c:formatCode>
                <c:ptCount val="5"/>
                <c:pt idx="0">
                  <c:v>1</c:v>
                </c:pt>
                <c:pt idx="1">
                  <c:v>8</c:v>
                </c:pt>
                <c:pt idx="2">
                  <c:v>18</c:v>
                </c:pt>
                <c:pt idx="3">
                  <c:v>0</c:v>
                </c:pt>
                <c:pt idx="4">
                  <c:v>0</c:v>
                </c:pt>
              </c:numCache>
            </c:numRef>
          </c:val>
          <c:extLst>
            <c:ext xmlns:c16="http://schemas.microsoft.com/office/drawing/2014/chart" uri="{C3380CC4-5D6E-409C-BE32-E72D297353CC}">
              <c16:uniqueId val="{00000000-52D9-49D8-96B7-2F6F42FEB9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nl-NL" dirty="0" err="1"/>
              <a:t>Location</a:t>
            </a:r>
            <a:r>
              <a:rPr lang="nl-NL" dirty="0"/>
              <a:t> of tumor</a:t>
            </a:r>
            <a:r>
              <a:rPr lang="nl-NL" baseline="0" dirty="0"/>
              <a:t> </a:t>
            </a:r>
            <a:r>
              <a:rPr lang="nl-NL" baseline="0" dirty="0" err="1"/>
              <a:t>r</a:t>
            </a:r>
            <a:r>
              <a:rPr lang="nl-NL" dirty="0" err="1"/>
              <a:t>ecurrence</a:t>
            </a:r>
            <a:endParaRPr lang="nl-NL"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Feuil1!$B$1</c:f>
              <c:strCache>
                <c:ptCount val="1"/>
                <c:pt idx="0">
                  <c:v>Recurrence</c:v>
                </c:pt>
              </c:strCache>
            </c:strRef>
          </c:tx>
          <c:dPt>
            <c:idx val="0"/>
            <c:bubble3D val="0"/>
            <c:spPr>
              <a:solidFill>
                <a:schemeClr val="accent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005-48DD-9624-13BDF7EB233D}"/>
              </c:ext>
            </c:extLst>
          </c:dPt>
          <c:dPt>
            <c:idx val="1"/>
            <c:bubble3D val="0"/>
            <c:spPr>
              <a:solidFill>
                <a:schemeClr val="accent1">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005-48DD-9624-13BDF7EB233D}"/>
              </c:ext>
            </c:extLst>
          </c:dPt>
          <c:dPt>
            <c:idx val="2"/>
            <c:bubble3D val="0"/>
            <c:spPr>
              <a:solidFill>
                <a:schemeClr val="tx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005-48DD-9624-13BDF7EB233D}"/>
              </c:ext>
            </c:extLst>
          </c:dPt>
          <c:cat>
            <c:strRef>
              <c:f>Feuil1!$A$2:$A$4</c:f>
              <c:strCache>
                <c:ptCount val="3"/>
                <c:pt idx="0">
                  <c:v>Liver only</c:v>
                </c:pt>
                <c:pt idx="1">
                  <c:v>Liver and extrahepatic</c:v>
                </c:pt>
                <c:pt idx="2">
                  <c:v>Extrahepatic only</c:v>
                </c:pt>
              </c:strCache>
            </c:strRef>
          </c:cat>
          <c:val>
            <c:numRef>
              <c:f>Feuil1!$B$2:$B$4</c:f>
              <c:numCache>
                <c:formatCode>0.00%</c:formatCode>
                <c:ptCount val="3"/>
                <c:pt idx="0" formatCode="0%">
                  <c:v>0.13200000000000001</c:v>
                </c:pt>
                <c:pt idx="1">
                  <c:v>0.34699999999999998</c:v>
                </c:pt>
                <c:pt idx="2">
                  <c:v>0.52100000000000002</c:v>
                </c:pt>
              </c:numCache>
            </c:numRef>
          </c:val>
          <c:extLst>
            <c:ext xmlns:c16="http://schemas.microsoft.com/office/drawing/2014/chart" uri="{C3380CC4-5D6E-409C-BE32-E72D297353CC}">
              <c16:uniqueId val="{00000006-3005-48DD-9624-13BDF7EB233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fr-FR" dirty="0"/>
          </a:p>
        </p:txBody>
      </p:sp>
      <p:sp>
        <p:nvSpPr>
          <p:cNvPr id="3" name="Espace réservé de la date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B3104895-A7AF-EB49-BC80-D77792D61F32}" type="datetime1">
              <a:rPr lang="en-US" smtClean="0"/>
              <a:pPr/>
              <a:t>6/15/2023</a:t>
            </a:fld>
            <a:endParaRPr lang="fr-FR" dirty="0"/>
          </a:p>
        </p:txBody>
      </p:sp>
      <p:sp>
        <p:nvSpPr>
          <p:cNvPr id="4" name="Espace réservé du pied de page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fr-FR" dirty="0"/>
          </a:p>
        </p:txBody>
      </p:sp>
      <p:sp>
        <p:nvSpPr>
          <p:cNvPr id="3" name="Espace réservé de la date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7DA2D364-CD50-1942-A8D0-558BD1BC24CC}" type="datetime1">
              <a:rPr lang="en-US" smtClean="0"/>
              <a:pPr/>
              <a:t>6/15/2023</a:t>
            </a:fld>
            <a:endParaRPr lang="fr-FR" dirty="0"/>
          </a:p>
        </p:txBody>
      </p:sp>
      <p:sp>
        <p:nvSpPr>
          <p:cNvPr id="4" name="Espace réservé de l'image des diapositives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6634" tIns="48317" rIns="96634" bIns="48317" rtlCol="0" anchor="ctr"/>
          <a:lstStyle/>
          <a:p>
            <a:endParaRPr lang="fr-FR" dirty="0"/>
          </a:p>
        </p:txBody>
      </p:sp>
      <p:sp>
        <p:nvSpPr>
          <p:cNvPr id="5" name="Espace réservé des commentaires 4"/>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ascopost.com/news/may-2020/fda-approves-atezolizumab-plus-bevacizumab-for-patients-with-unresectable-or-metastatic-hcc/" TargetMode="External"/><Relationship Id="rId3" Type="http://schemas.openxmlformats.org/officeDocument/2006/relationships/hyperlink" Target="https://www.ipsen.com/media/press-relases/post_custom_datacustom_datapost_custom_datacustom_dataeuropean-commission-approves-ipsens-cabometyx-cabozantinib-for-the-treatment-of-hepatocellular-carcinoma-in/" TargetMode="External"/><Relationship Id="rId7" Type="http://schemas.openxmlformats.org/officeDocument/2006/relationships/hyperlink" Target="https://www.fda.gov/drugs/resources-information-approved-drugs/fda-grants-accelerated-approval-nivolumab-and-ipilimumab-combination-hepatocellular-carcinoma"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roche.com/media/releases/med-cor-2019-10-21.htm" TargetMode="External"/><Relationship Id="rId11" Type="http://schemas.openxmlformats.org/officeDocument/2006/relationships/hyperlink" Target="https://www.ema.europa.eu/en/documents/smop-initial/chmp-summary-positive-opinion-imjudo_en.pdf" TargetMode="External"/><Relationship Id="rId5" Type="http://schemas.openxmlformats.org/officeDocument/2006/relationships/hyperlink" Target="https://www.ema.europa.eu/en/documents/smop/chmp-post-authorisation-summary-positive-opinion-cyramza-ii-27_en.pdf" TargetMode="External"/><Relationship Id="rId10" Type="http://schemas.openxmlformats.org/officeDocument/2006/relationships/hyperlink" Target="https://www.fda.gov/drugs/resources-information-approved-drugs/fda-approves-tremelimumab-combination-durvalumab-unresectable-hepatocellular-carcinoma" TargetMode="External"/><Relationship Id="rId4" Type="http://schemas.openxmlformats.org/officeDocument/2006/relationships/hyperlink" Target="https://www.fda.gov/drugs/resources-information-approved-drugs/fda-approves-ramucirumab-hepatocellular-carcinoma" TargetMode="External"/><Relationship Id="rId9" Type="http://schemas.openxmlformats.org/officeDocument/2006/relationships/hyperlink" Target="https://news.bms.com/press-release/bmy/bristol-myers-squibb-announces-results-checkmate-459-study-evaluating-opdivo-nivo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2568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nl-NL" b="1" dirty="0"/>
              <a:t>REF: </a:t>
            </a:r>
            <a:r>
              <a:rPr lang="en-US" b="0" i="0" dirty="0">
                <a:solidFill>
                  <a:srgbClr val="222222"/>
                </a:solidFill>
                <a:effectLst/>
                <a:latin typeface="Arial" panose="020B0604020202020204" pitchFamily="34" charset="0"/>
              </a:rPr>
              <a:t>Reig, Maria, et al. "BCLC strategy for prognosis prediction and treatment recommendation: The 2022 update." </a:t>
            </a:r>
            <a:r>
              <a:rPr lang="en-US" b="0" i="1" dirty="0">
                <a:solidFill>
                  <a:srgbClr val="222222"/>
                </a:solidFill>
                <a:effectLst/>
                <a:latin typeface="Arial" panose="020B0604020202020204" pitchFamily="34" charset="0"/>
              </a:rPr>
              <a:t>Journal of hepatology</a:t>
            </a:r>
            <a:r>
              <a:rPr lang="en-US" b="0" i="0" dirty="0">
                <a:solidFill>
                  <a:srgbClr val="222222"/>
                </a:solidFill>
                <a:effectLst/>
                <a:latin typeface="Arial" panose="020B0604020202020204" pitchFamily="34" charset="0"/>
              </a:rPr>
              <a:t> 76.3 (2022): 681-693.</a:t>
            </a:r>
          </a:p>
          <a:p>
            <a:pPr defTabSz="483169">
              <a:defRPr/>
            </a:pPr>
            <a:endParaRPr lang="nl-NL" b="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94748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nl-NL" b="1" dirty="0"/>
              <a:t>REF: </a:t>
            </a:r>
            <a:r>
              <a:rPr lang="en-US" b="0" i="0" dirty="0">
                <a:solidFill>
                  <a:srgbClr val="222222"/>
                </a:solidFill>
                <a:effectLst/>
                <a:latin typeface="Arial" panose="020B0604020202020204" pitchFamily="34" charset="0"/>
              </a:rPr>
              <a:t>Reig, Maria, et al. "BCLC strategy for prognosis prediction and treatment recommendation: The 2022 update." </a:t>
            </a:r>
            <a:r>
              <a:rPr lang="en-US" b="0" i="1" dirty="0">
                <a:solidFill>
                  <a:srgbClr val="222222"/>
                </a:solidFill>
                <a:effectLst/>
                <a:latin typeface="Arial" panose="020B0604020202020204" pitchFamily="34" charset="0"/>
              </a:rPr>
              <a:t>Journal of hepatology</a:t>
            </a:r>
            <a:r>
              <a:rPr lang="en-US" b="0" i="0" dirty="0">
                <a:solidFill>
                  <a:srgbClr val="222222"/>
                </a:solidFill>
                <a:effectLst/>
                <a:latin typeface="Arial" panose="020B0604020202020204" pitchFamily="34" charset="0"/>
              </a:rPr>
              <a:t> 76.3 (2022): 681-693.</a:t>
            </a:r>
          </a:p>
          <a:p>
            <a:pPr defTabSz="483169">
              <a:defRPr/>
            </a:pPr>
            <a:endParaRPr lang="nl-NL" b="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359944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b="1" dirty="0"/>
              <a:t>REF: </a:t>
            </a:r>
            <a:r>
              <a:rPr lang="es-ES" b="0" i="0" dirty="0">
                <a:solidFill>
                  <a:srgbClr val="222222"/>
                </a:solidFill>
                <a:effectLst/>
                <a:latin typeface="Arial" panose="020B0604020202020204" pitchFamily="34" charset="0"/>
              </a:rPr>
              <a:t>Kudo, M., Finn, R., &amp; Qin, S. (2021, September). IMbrave150: albumin-bilirubin grade analyses in phase III study of atezolizumab+ bevacizumab vs sorafenib in patients with unresectable hepatocellular carcinoma. In </a:t>
            </a:r>
            <a:r>
              <a:rPr lang="es-ES" b="0" i="1" dirty="0">
                <a:solidFill>
                  <a:srgbClr val="222222"/>
                </a:solidFill>
                <a:effectLst/>
                <a:latin typeface="Arial" panose="020B0604020202020204" pitchFamily="34" charset="0"/>
              </a:rPr>
              <a:t>2021 international liver cancer association conference, virtual</a:t>
            </a:r>
            <a:r>
              <a:rPr lang="es-ES" b="0" i="0" dirty="0">
                <a:solidFill>
                  <a:srgbClr val="222222"/>
                </a:solidFill>
                <a:effectLst/>
                <a:latin typeface="Arial" panose="020B0604020202020204" pitchFamily="34" charset="0"/>
              </a:rPr>
              <a:t> (pp. 2-5).</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177839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REF: </a:t>
            </a:r>
            <a:r>
              <a:rPr lang="es-ES" b="0" i="0" dirty="0">
                <a:solidFill>
                  <a:srgbClr val="222222"/>
                </a:solidFill>
                <a:effectLst/>
                <a:latin typeface="Arial" panose="020B0604020202020204" pitchFamily="34" charset="0"/>
              </a:rPr>
              <a:t>Cheng, Ann-Lii, et al. "Updated efficacy and safety data from IMbrave150: Atezolizumab plus bevacizumab vs. sorafenib for unresectable hepatocellular carcinoma." </a:t>
            </a:r>
            <a:r>
              <a:rPr lang="es-ES" b="0" i="1" dirty="0">
                <a:solidFill>
                  <a:srgbClr val="222222"/>
                </a:solidFill>
                <a:effectLst/>
                <a:latin typeface="Arial" panose="020B0604020202020204" pitchFamily="34" charset="0"/>
              </a:rPr>
              <a:t>Journal of hepatology</a:t>
            </a:r>
            <a:r>
              <a:rPr lang="es-ES" b="0" i="0" dirty="0">
                <a:solidFill>
                  <a:srgbClr val="222222"/>
                </a:solidFill>
                <a:effectLst/>
                <a:latin typeface="Arial" panose="020B0604020202020204" pitchFamily="34" charset="0"/>
              </a:rPr>
              <a:t> 76.4 (2022): 862-873.</a:t>
            </a:r>
          </a:p>
          <a:p>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136932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b="1" dirty="0"/>
              <a:t>REF:</a:t>
            </a:r>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17</a:t>
            </a:fld>
            <a:endParaRPr lang="fr-FR" dirty="0"/>
          </a:p>
        </p:txBody>
      </p:sp>
    </p:spTree>
    <p:extLst>
      <p:ext uri="{BB962C8B-B14F-4D97-AF65-F5344CB8AC3E}">
        <p14:creationId xmlns:p14="http://schemas.microsoft.com/office/powerpoint/2010/main" val="217704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nl-NL" b="1" dirty="0"/>
              <a:t>REF 1 </a:t>
            </a:r>
            <a:r>
              <a:rPr lang="nl-NL" dirty="0"/>
              <a:t> </a:t>
            </a:r>
            <a:r>
              <a:rPr lang="es-ES" b="0" i="0" dirty="0">
                <a:solidFill>
                  <a:srgbClr val="222222"/>
                </a:solidFill>
                <a:effectLst/>
                <a:latin typeface="Arial" panose="020B0604020202020204" pitchFamily="34" charset="0"/>
              </a:rPr>
              <a:t>Abou-Alfa, Ghassan K., et al. "Phase 3 randomized, open-label, multicenter study of tremelimumab (T) and durvalumab (D) as first-line therapy in patients (pts) with unresectable hepatocellular carcinoma (uHCC): HIMALAYA." (2022): 379-379.</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18</a:t>
            </a:fld>
            <a:endParaRPr lang="fr-FR" dirty="0"/>
          </a:p>
        </p:txBody>
      </p:sp>
    </p:spTree>
    <p:extLst>
      <p:ext uri="{BB962C8B-B14F-4D97-AF65-F5344CB8AC3E}">
        <p14:creationId xmlns:p14="http://schemas.microsoft.com/office/powerpoint/2010/main" val="1435458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REF: </a:t>
            </a:r>
            <a:r>
              <a:rPr lang="en-US" b="0" i="0" dirty="0">
                <a:solidFill>
                  <a:srgbClr val="222222"/>
                </a:solidFill>
                <a:effectLst/>
                <a:latin typeface="Arial" panose="020B0604020202020204" pitchFamily="34" charset="0"/>
              </a:rPr>
              <a:t>Postow, M. A., Sidlow, R., &amp; Hellmann, M. D. (2018). Immune-related adverse events associated with immune checkpoint blockade. </a:t>
            </a:r>
            <a:r>
              <a:rPr lang="en-US" b="0" i="1" dirty="0">
                <a:solidFill>
                  <a:srgbClr val="222222"/>
                </a:solidFill>
                <a:effectLst/>
                <a:latin typeface="Arial" panose="020B0604020202020204" pitchFamily="34" charset="0"/>
              </a:rPr>
              <a:t>New England Journal of Medicine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378</a:t>
            </a:r>
            <a:r>
              <a:rPr lang="en-US" b="0" i="0" dirty="0">
                <a:solidFill>
                  <a:srgbClr val="222222"/>
                </a:solidFill>
                <a:effectLst/>
                <a:latin typeface="Arial" panose="020B0604020202020204" pitchFamily="34" charset="0"/>
              </a:rPr>
              <a:t>(2), 158-168.</a:t>
            </a:r>
          </a:p>
          <a:p>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20</a:t>
            </a:fld>
            <a:endParaRPr lang="fr-FR" dirty="0"/>
          </a:p>
        </p:txBody>
      </p:sp>
    </p:spTree>
    <p:extLst>
      <p:ext uri="{BB962C8B-B14F-4D97-AF65-F5344CB8AC3E}">
        <p14:creationId xmlns:p14="http://schemas.microsoft.com/office/powerpoint/2010/main" val="69724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REF: </a:t>
            </a:r>
            <a:r>
              <a:rPr lang="es-ES" b="0" i="0" dirty="0">
                <a:solidFill>
                  <a:srgbClr val="222222"/>
                </a:solidFill>
                <a:effectLst/>
                <a:latin typeface="Arial" panose="020B0604020202020204" pitchFamily="34" charset="0"/>
              </a:rPr>
              <a:t>Haanen, J. B. A. G., Carbonnel, F., Robert, C., Kerr, K. M., Peters, S., Larkin, J., &amp; Jordan, K. (2017). Management of toxicities from immunotherapy: ESMO Clinical Practice Guidelines for diagnosis, treatment and follow-up. </a:t>
            </a:r>
            <a:r>
              <a:rPr lang="es-ES" b="0" i="1" dirty="0">
                <a:solidFill>
                  <a:srgbClr val="222222"/>
                </a:solidFill>
                <a:effectLst/>
                <a:latin typeface="Arial" panose="020B0604020202020204" pitchFamily="34" charset="0"/>
              </a:rPr>
              <a:t>Annals of oncology</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28</a:t>
            </a:r>
            <a:r>
              <a:rPr lang="es-ES" b="0" i="0" dirty="0">
                <a:solidFill>
                  <a:srgbClr val="222222"/>
                </a:solidFill>
                <a:effectLst/>
                <a:latin typeface="Arial" panose="020B0604020202020204" pitchFamily="34" charset="0"/>
              </a:rPr>
              <a:t>, iv119-iv142.</a:t>
            </a:r>
            <a:endParaRPr lang="en-US" b="0" i="0" dirty="0">
              <a:solidFill>
                <a:srgbClr val="222222"/>
              </a:solidFill>
              <a:effectLst/>
              <a:latin typeface="Arial" panose="020B0604020202020204" pitchFamily="34" charset="0"/>
            </a:endParaRPr>
          </a:p>
          <a:p>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2859020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BE" sz="1300" b="1" dirty="0"/>
              <a:t>REF 1: </a:t>
            </a:r>
            <a:r>
              <a:rPr lang="es-ES" b="0" i="0" dirty="0">
                <a:solidFill>
                  <a:srgbClr val="222222"/>
                </a:solidFill>
                <a:effectLst/>
                <a:latin typeface="Arial" panose="020B0604020202020204" pitchFamily="34" charset="0"/>
              </a:rPr>
              <a:t>Finn, R. S., Qin, S., Ikeda, M., Galle, P. R., Ducreux, M., Kim, T. Y., ... &amp; Cheng, A. L. (2020). Atezolizumab plus bevacizumab in unresectable hepatocellular carcinoma. </a:t>
            </a:r>
            <a:r>
              <a:rPr lang="es-ES" b="0" i="1" dirty="0">
                <a:solidFill>
                  <a:srgbClr val="222222"/>
                </a:solidFill>
                <a:effectLst/>
                <a:latin typeface="Arial" panose="020B0604020202020204" pitchFamily="34" charset="0"/>
              </a:rPr>
              <a:t>New England Journal of Medicine</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382</a:t>
            </a:r>
            <a:r>
              <a:rPr lang="es-ES" b="0" i="0" dirty="0">
                <a:solidFill>
                  <a:srgbClr val="222222"/>
                </a:solidFill>
                <a:effectLst/>
                <a:latin typeface="Arial" panose="020B0604020202020204" pitchFamily="34" charset="0"/>
              </a:rPr>
              <a:t>(20), 1894-1905.</a:t>
            </a:r>
          </a:p>
          <a:p>
            <a:endParaRPr lang="nl-BE" sz="1300" dirty="0"/>
          </a:p>
          <a:p>
            <a:r>
              <a:rPr lang="nl-BE" sz="1300" dirty="0"/>
              <a:t>In </a:t>
            </a:r>
            <a:r>
              <a:rPr lang="nl-BE" sz="1300" dirty="0" err="1"/>
              <a:t>patients</a:t>
            </a:r>
            <a:r>
              <a:rPr lang="nl-BE" sz="1300" dirty="0"/>
              <a:t> </a:t>
            </a:r>
            <a:r>
              <a:rPr lang="nl-BE" sz="1300" dirty="0" err="1"/>
              <a:t>with</a:t>
            </a:r>
            <a:r>
              <a:rPr lang="nl-BE" sz="1300" dirty="0"/>
              <a:t> </a:t>
            </a:r>
            <a:r>
              <a:rPr lang="nl-BE" sz="1300" dirty="0" err="1"/>
              <a:t>cirrhosis</a:t>
            </a:r>
            <a:r>
              <a:rPr lang="nl-BE" sz="1300" dirty="0"/>
              <a:t>, </a:t>
            </a:r>
            <a:r>
              <a:rPr lang="nl-BE" sz="1300" dirty="0" err="1"/>
              <a:t>the</a:t>
            </a:r>
            <a:r>
              <a:rPr lang="nl-BE" sz="1300" dirty="0"/>
              <a:t> </a:t>
            </a:r>
            <a:r>
              <a:rPr lang="nl-BE" sz="1300" dirty="0" err="1"/>
              <a:t>actuarial</a:t>
            </a:r>
            <a:r>
              <a:rPr lang="nl-BE" sz="1300" dirty="0"/>
              <a:t> risk of </a:t>
            </a:r>
            <a:r>
              <a:rPr lang="nl-BE" sz="1300" dirty="0" err="1"/>
              <a:t>variceal</a:t>
            </a:r>
            <a:r>
              <a:rPr lang="nl-BE" sz="1300" dirty="0"/>
              <a:t> </a:t>
            </a:r>
            <a:r>
              <a:rPr lang="nl-BE" sz="1300" dirty="0" err="1"/>
              <a:t>bleeding</a:t>
            </a:r>
            <a:r>
              <a:rPr lang="nl-BE" sz="1300" dirty="0"/>
              <a:t> is up </a:t>
            </a:r>
            <a:r>
              <a:rPr lang="nl-BE" sz="1300" dirty="0" err="1"/>
              <a:t>to</a:t>
            </a:r>
            <a:r>
              <a:rPr lang="nl-BE" sz="1300" dirty="0"/>
              <a:t> 15% </a:t>
            </a:r>
            <a:r>
              <a:rPr lang="nl-BE" sz="1300" dirty="0" err="1"/>
              <a:t>after</a:t>
            </a:r>
            <a:r>
              <a:rPr lang="nl-BE" sz="1300" dirty="0"/>
              <a:t> </a:t>
            </a:r>
            <a:r>
              <a:rPr lang="nl-BE" sz="1300" dirty="0" err="1"/>
              <a:t>variceal</a:t>
            </a:r>
            <a:r>
              <a:rPr lang="nl-BE" sz="1300" dirty="0"/>
              <a:t> ligation105 </a:t>
            </a:r>
            <a:r>
              <a:rPr lang="nl-BE" sz="1300" dirty="0" err="1"/>
              <a:t>and</a:t>
            </a:r>
            <a:r>
              <a:rPr lang="nl-BE" sz="1300" dirty="0"/>
              <a:t> is </a:t>
            </a:r>
            <a:r>
              <a:rPr lang="nl-BE" sz="1300" dirty="0" err="1"/>
              <a:t>largely</a:t>
            </a:r>
            <a:r>
              <a:rPr lang="nl-BE" sz="1300" dirty="0"/>
              <a:t> </a:t>
            </a:r>
            <a:r>
              <a:rPr lang="nl-BE" sz="1300" dirty="0" err="1"/>
              <a:t>dependent</a:t>
            </a:r>
            <a:r>
              <a:rPr lang="nl-BE" sz="1300" dirty="0"/>
              <a:t> on </a:t>
            </a:r>
            <a:r>
              <a:rPr lang="nl-BE" sz="1300" dirty="0" err="1"/>
              <a:t>clinical</a:t>
            </a:r>
            <a:r>
              <a:rPr lang="nl-BE" sz="1300" dirty="0"/>
              <a:t> parameters</a:t>
            </a:r>
          </a:p>
          <a:p>
            <a:r>
              <a:rPr lang="nl-BE" sz="1300" dirty="0" err="1"/>
              <a:t>pertaining</a:t>
            </a:r>
            <a:r>
              <a:rPr lang="nl-BE" sz="1300" dirty="0"/>
              <a:t> </a:t>
            </a:r>
            <a:r>
              <a:rPr lang="nl-BE" sz="1300" dirty="0" err="1"/>
              <a:t>to</a:t>
            </a:r>
            <a:r>
              <a:rPr lang="nl-BE" sz="1300" dirty="0"/>
              <a:t> </a:t>
            </a:r>
            <a:r>
              <a:rPr lang="nl-BE" sz="1300" dirty="0" err="1"/>
              <a:t>liver</a:t>
            </a:r>
            <a:r>
              <a:rPr lang="nl-BE" sz="1300" dirty="0"/>
              <a:t> </a:t>
            </a:r>
            <a:r>
              <a:rPr lang="nl-BE" sz="1300" dirty="0" err="1"/>
              <a:t>function</a:t>
            </a:r>
            <a:r>
              <a:rPr lang="nl-BE" sz="1300" dirty="0"/>
              <a:t>, but </a:t>
            </a:r>
            <a:r>
              <a:rPr lang="nl-BE" sz="1300" dirty="0" err="1"/>
              <a:t>not</a:t>
            </a:r>
            <a:r>
              <a:rPr lang="nl-BE" sz="1300" dirty="0"/>
              <a:t> coagulation disorders.106 In </a:t>
            </a:r>
            <a:r>
              <a:rPr lang="nl-BE" sz="1300" dirty="0" err="1"/>
              <a:t>this</a:t>
            </a:r>
            <a:r>
              <a:rPr lang="nl-BE" sz="1300" dirty="0"/>
              <a:t> context, </a:t>
            </a:r>
            <a:r>
              <a:rPr lang="nl-BE" sz="1300" dirty="0" err="1"/>
              <a:t>antiangiogenic</a:t>
            </a:r>
            <a:r>
              <a:rPr lang="nl-BE" sz="1300" dirty="0"/>
              <a:t> </a:t>
            </a:r>
            <a:r>
              <a:rPr lang="nl-BE" sz="1300" dirty="0" err="1"/>
              <a:t>agents</a:t>
            </a:r>
            <a:r>
              <a:rPr lang="nl-BE" sz="1300" dirty="0"/>
              <a:t> </a:t>
            </a:r>
            <a:r>
              <a:rPr lang="nl-BE" sz="1300" dirty="0" err="1"/>
              <a:t>may</a:t>
            </a:r>
            <a:r>
              <a:rPr lang="nl-BE" sz="1300" dirty="0"/>
              <a:t> </a:t>
            </a:r>
            <a:r>
              <a:rPr lang="nl-BE" sz="1300" dirty="0" err="1"/>
              <a:t>confer</a:t>
            </a:r>
            <a:r>
              <a:rPr lang="nl-BE" sz="1300" dirty="0"/>
              <a:t> </a:t>
            </a:r>
            <a:r>
              <a:rPr lang="nl-BE" sz="1300" dirty="0" err="1"/>
              <a:t>an</a:t>
            </a:r>
            <a:r>
              <a:rPr lang="nl-BE" sz="1300" dirty="0"/>
              <a:t> </a:t>
            </a:r>
            <a:r>
              <a:rPr lang="nl-BE" sz="1300" dirty="0" err="1"/>
              <a:t>increased</a:t>
            </a:r>
            <a:r>
              <a:rPr lang="nl-BE" sz="1300" dirty="0"/>
              <a:t> risk, </a:t>
            </a:r>
            <a:r>
              <a:rPr lang="nl-BE" sz="1300" dirty="0" err="1"/>
              <a:t>which</a:t>
            </a:r>
            <a:r>
              <a:rPr lang="nl-BE" sz="1300" dirty="0"/>
              <a:t> has long been</a:t>
            </a:r>
          </a:p>
          <a:p>
            <a:r>
              <a:rPr lang="nl-BE" sz="1300" dirty="0"/>
              <a:t>acknowledged,107 </a:t>
            </a:r>
            <a:r>
              <a:rPr lang="nl-BE" sz="1300" dirty="0" err="1"/>
              <a:t>given</a:t>
            </a:r>
            <a:r>
              <a:rPr lang="nl-BE" sz="1300" dirty="0"/>
              <a:t> </a:t>
            </a:r>
            <a:r>
              <a:rPr lang="nl-BE" sz="1300" dirty="0" err="1"/>
              <a:t>the</a:t>
            </a:r>
            <a:r>
              <a:rPr lang="nl-BE" sz="1300" dirty="0"/>
              <a:t> </a:t>
            </a:r>
            <a:r>
              <a:rPr lang="nl-BE" sz="1300" dirty="0" err="1"/>
              <a:t>interplay</a:t>
            </a:r>
            <a:r>
              <a:rPr lang="nl-BE" sz="1300" dirty="0"/>
              <a:t> </a:t>
            </a:r>
            <a:r>
              <a:rPr lang="nl-BE" sz="1300" dirty="0" err="1"/>
              <a:t>with</a:t>
            </a:r>
            <a:r>
              <a:rPr lang="nl-BE" sz="1300" dirty="0"/>
              <a:t> concomitant </a:t>
            </a:r>
            <a:r>
              <a:rPr lang="nl-BE" sz="1300" dirty="0" err="1"/>
              <a:t>cirrhosis</a:t>
            </a:r>
            <a:r>
              <a:rPr lang="nl-BE" sz="1300" dirty="0"/>
              <a:t> (</a:t>
            </a:r>
            <a:r>
              <a:rPr lang="nl-BE" sz="1300" dirty="0" err="1"/>
              <a:t>Table</a:t>
            </a:r>
            <a:r>
              <a:rPr lang="nl-BE" sz="1300" dirty="0"/>
              <a:t> 1). </a:t>
            </a:r>
            <a:r>
              <a:rPr lang="nl-BE" sz="1300" dirty="0" err="1"/>
              <a:t>Besides</a:t>
            </a:r>
            <a:r>
              <a:rPr lang="nl-BE" sz="1300" dirty="0"/>
              <a:t> </a:t>
            </a:r>
            <a:r>
              <a:rPr lang="nl-BE" sz="1300" dirty="0" err="1"/>
              <a:t>variceal</a:t>
            </a:r>
            <a:r>
              <a:rPr lang="nl-BE" sz="1300" dirty="0"/>
              <a:t> </a:t>
            </a:r>
            <a:r>
              <a:rPr lang="nl-BE" sz="1300" dirty="0" err="1"/>
              <a:t>bleeding</a:t>
            </a:r>
            <a:r>
              <a:rPr lang="nl-BE" sz="1300" dirty="0"/>
              <a:t>, </a:t>
            </a:r>
            <a:r>
              <a:rPr lang="nl-BE" sz="1300" dirty="0" err="1"/>
              <a:t>bleeding</a:t>
            </a:r>
            <a:r>
              <a:rPr lang="nl-BE" sz="1300" dirty="0"/>
              <a:t> events </a:t>
            </a:r>
            <a:r>
              <a:rPr lang="nl-BE" sz="1300" dirty="0" err="1"/>
              <a:t>that</a:t>
            </a:r>
            <a:r>
              <a:rPr lang="nl-BE" sz="1300" dirty="0"/>
              <a:t> </a:t>
            </a:r>
            <a:r>
              <a:rPr lang="nl-BE" sz="1300" dirty="0" err="1"/>
              <a:t>occur</a:t>
            </a:r>
            <a:r>
              <a:rPr lang="nl-BE" sz="1300" dirty="0"/>
              <a:t> </a:t>
            </a:r>
            <a:r>
              <a:rPr lang="nl-BE" sz="1300" dirty="0" err="1"/>
              <a:t>relatively</a:t>
            </a:r>
            <a:r>
              <a:rPr lang="nl-BE" sz="1300" dirty="0"/>
              <a:t> </a:t>
            </a:r>
            <a:r>
              <a:rPr lang="nl-BE" sz="1300" dirty="0" err="1"/>
              <a:t>frequently</a:t>
            </a:r>
            <a:r>
              <a:rPr lang="nl-BE" sz="1300" dirty="0"/>
              <a:t> </a:t>
            </a:r>
            <a:r>
              <a:rPr lang="nl-BE" sz="1300" dirty="0" err="1"/>
              <a:t>with</a:t>
            </a:r>
            <a:r>
              <a:rPr lang="nl-BE" sz="1300" dirty="0"/>
              <a:t> </a:t>
            </a:r>
            <a:r>
              <a:rPr lang="nl-BE" sz="1300" dirty="0" err="1"/>
              <a:t>antiangiogenics</a:t>
            </a:r>
            <a:r>
              <a:rPr lang="nl-BE" sz="1300" dirty="0"/>
              <a:t> </a:t>
            </a:r>
            <a:r>
              <a:rPr lang="nl-BE" sz="1300" dirty="0" err="1"/>
              <a:t>include</a:t>
            </a:r>
            <a:r>
              <a:rPr lang="nl-BE" sz="1300" dirty="0"/>
              <a:t> epistaxis </a:t>
            </a:r>
            <a:r>
              <a:rPr lang="nl-BE" sz="1300" dirty="0" err="1"/>
              <a:t>and</a:t>
            </a:r>
            <a:r>
              <a:rPr lang="nl-BE" sz="1300" dirty="0"/>
              <a:t> </a:t>
            </a:r>
            <a:r>
              <a:rPr lang="nl-BE" sz="1300" dirty="0" err="1"/>
              <a:t>gingival</a:t>
            </a:r>
            <a:r>
              <a:rPr lang="nl-BE" sz="1300" dirty="0"/>
              <a:t> </a:t>
            </a:r>
            <a:r>
              <a:rPr lang="nl-BE" sz="1300" dirty="0" err="1"/>
              <a:t>bleeding</a:t>
            </a:r>
            <a:r>
              <a:rPr lang="nl-BE" sz="1300" dirty="0"/>
              <a:t>, </a:t>
            </a:r>
            <a:r>
              <a:rPr lang="nl-BE" sz="1300" dirty="0" err="1"/>
              <a:t>which</a:t>
            </a:r>
            <a:r>
              <a:rPr lang="nl-BE" sz="1300" dirty="0"/>
              <a:t> have been </a:t>
            </a:r>
            <a:r>
              <a:rPr lang="nl-BE" sz="1300" dirty="0" err="1"/>
              <a:t>reported</a:t>
            </a:r>
            <a:r>
              <a:rPr lang="nl-BE" sz="1300" dirty="0"/>
              <a:t> in </a:t>
            </a:r>
            <a:r>
              <a:rPr lang="nl-BE" sz="1300" dirty="0" err="1"/>
              <a:t>patients</a:t>
            </a:r>
            <a:r>
              <a:rPr lang="nl-BE" sz="1300" dirty="0"/>
              <a:t> </a:t>
            </a:r>
            <a:r>
              <a:rPr lang="nl-BE" sz="1300" dirty="0" err="1"/>
              <a:t>with</a:t>
            </a:r>
            <a:r>
              <a:rPr lang="nl-BE" sz="1300" dirty="0"/>
              <a:t> HCC108 as well as in non-HCC contexts.109,110 </a:t>
            </a:r>
            <a:r>
              <a:rPr lang="nl-BE" sz="1300" dirty="0" err="1"/>
              <a:t>Such</a:t>
            </a:r>
            <a:r>
              <a:rPr lang="nl-BE" sz="1300" dirty="0"/>
              <a:t> minor </a:t>
            </a:r>
            <a:r>
              <a:rPr lang="nl-BE" sz="1300" dirty="0" err="1"/>
              <a:t>bleeding</a:t>
            </a:r>
            <a:r>
              <a:rPr lang="nl-BE" sz="1300" dirty="0"/>
              <a:t> events do </a:t>
            </a:r>
            <a:r>
              <a:rPr lang="nl-BE" sz="1300" dirty="0" err="1"/>
              <a:t>not</a:t>
            </a:r>
            <a:r>
              <a:rPr lang="nl-BE" sz="1300" dirty="0"/>
              <a:t> </a:t>
            </a:r>
            <a:r>
              <a:rPr lang="nl-BE" sz="1300" dirty="0" err="1"/>
              <a:t>require</a:t>
            </a:r>
            <a:r>
              <a:rPr lang="nl-BE" sz="1300" dirty="0"/>
              <a:t> </a:t>
            </a:r>
            <a:r>
              <a:rPr lang="nl-BE" sz="1300" dirty="0" err="1"/>
              <a:t>medical</a:t>
            </a:r>
            <a:r>
              <a:rPr lang="nl-BE" sz="1300" dirty="0"/>
              <a:t> attention </a:t>
            </a:r>
            <a:r>
              <a:rPr lang="nl-BE" sz="1300" dirty="0" err="1"/>
              <a:t>and</a:t>
            </a:r>
            <a:r>
              <a:rPr lang="nl-BE" sz="1300" dirty="0"/>
              <a:t> </a:t>
            </a:r>
            <a:r>
              <a:rPr lang="nl-BE" sz="1300" dirty="0" err="1"/>
              <a:t>their</a:t>
            </a:r>
            <a:r>
              <a:rPr lang="nl-BE" sz="1300" dirty="0"/>
              <a:t> impact </a:t>
            </a:r>
            <a:r>
              <a:rPr lang="nl-BE" sz="1300" dirty="0" err="1"/>
              <a:t>can</a:t>
            </a:r>
            <a:r>
              <a:rPr lang="nl-BE" sz="1300" dirty="0"/>
              <a:t> </a:t>
            </a:r>
            <a:r>
              <a:rPr lang="nl-BE" sz="1300" dirty="0" err="1"/>
              <a:t>be</a:t>
            </a:r>
            <a:r>
              <a:rPr lang="nl-BE" sz="1300" dirty="0"/>
              <a:t> </a:t>
            </a:r>
            <a:r>
              <a:rPr lang="nl-BE" sz="1300" dirty="0" err="1"/>
              <a:t>minimised</a:t>
            </a:r>
            <a:r>
              <a:rPr lang="nl-BE" sz="1300" dirty="0"/>
              <a:t> </a:t>
            </a:r>
            <a:r>
              <a:rPr lang="nl-BE" sz="1300" dirty="0" err="1"/>
              <a:t>with</a:t>
            </a:r>
            <a:r>
              <a:rPr lang="nl-BE" sz="1300" dirty="0"/>
              <a:t> adequate </a:t>
            </a:r>
            <a:r>
              <a:rPr lang="nl-BE" sz="1300" dirty="0" err="1"/>
              <a:t>patient</a:t>
            </a:r>
            <a:r>
              <a:rPr lang="nl-BE" sz="1300" dirty="0"/>
              <a:t> </a:t>
            </a:r>
            <a:r>
              <a:rPr lang="nl-BE" sz="1300" dirty="0" err="1"/>
              <a:t>education</a:t>
            </a:r>
            <a:r>
              <a:rPr lang="nl-BE" sz="1300" dirty="0"/>
              <a:t>.</a:t>
            </a:r>
          </a:p>
          <a:p>
            <a:endParaRPr lang="nl-BE" sz="1300" dirty="0"/>
          </a:p>
          <a:p>
            <a:r>
              <a:rPr lang="nl-BE" sz="1300" dirty="0" err="1"/>
              <a:t>Among</a:t>
            </a:r>
            <a:r>
              <a:rPr lang="nl-BE" sz="1300" dirty="0"/>
              <a:t> </a:t>
            </a:r>
            <a:r>
              <a:rPr lang="nl-BE" sz="1300" dirty="0" err="1"/>
              <a:t>the</a:t>
            </a:r>
            <a:r>
              <a:rPr lang="nl-BE" sz="1300" dirty="0"/>
              <a:t> </a:t>
            </a:r>
            <a:r>
              <a:rPr lang="nl-BE" sz="1300" dirty="0" err="1"/>
              <a:t>key</a:t>
            </a:r>
            <a:r>
              <a:rPr lang="nl-BE" sz="1300" dirty="0"/>
              <a:t> </a:t>
            </a:r>
            <a:r>
              <a:rPr lang="nl-BE" sz="1300" dirty="0" err="1"/>
              <a:t>exclusion</a:t>
            </a:r>
            <a:r>
              <a:rPr lang="nl-BE" sz="1300" dirty="0"/>
              <a:t> criteria </a:t>
            </a:r>
            <a:r>
              <a:rPr lang="nl-BE" sz="1300" dirty="0" err="1"/>
              <a:t>were</a:t>
            </a:r>
            <a:r>
              <a:rPr lang="nl-BE" sz="1300" dirty="0"/>
              <a:t> a </a:t>
            </a:r>
            <a:r>
              <a:rPr lang="nl-BE" sz="1300" dirty="0" err="1"/>
              <a:t>history</a:t>
            </a:r>
            <a:r>
              <a:rPr lang="nl-BE" sz="1300" dirty="0"/>
              <a:t> of </a:t>
            </a:r>
            <a:r>
              <a:rPr lang="nl-BE" sz="1300" dirty="0" err="1"/>
              <a:t>autoimmune</a:t>
            </a:r>
            <a:r>
              <a:rPr lang="nl-BE" sz="1300" dirty="0"/>
              <a:t> </a:t>
            </a:r>
            <a:r>
              <a:rPr lang="nl-BE" sz="1300" dirty="0" err="1"/>
              <a:t>disease</a:t>
            </a:r>
            <a:r>
              <a:rPr lang="nl-BE" sz="1300" dirty="0"/>
              <a:t>, </a:t>
            </a:r>
            <a:r>
              <a:rPr lang="nl-BE" sz="1300" dirty="0" err="1"/>
              <a:t>coinfection</a:t>
            </a:r>
            <a:r>
              <a:rPr lang="nl-BE" sz="1300" dirty="0"/>
              <a:t> </a:t>
            </a:r>
            <a:r>
              <a:rPr lang="nl-BE" sz="1300" dirty="0" err="1"/>
              <a:t>with</a:t>
            </a:r>
            <a:r>
              <a:rPr lang="nl-BE" sz="1300" dirty="0"/>
              <a:t> hepatitis B or hepatitis C virus, </a:t>
            </a:r>
            <a:r>
              <a:rPr lang="nl-BE" sz="1300" dirty="0" err="1"/>
              <a:t>and</a:t>
            </a:r>
            <a:r>
              <a:rPr lang="nl-BE" sz="1300" dirty="0"/>
              <a:t> </a:t>
            </a:r>
            <a:r>
              <a:rPr lang="nl-BE" sz="1300" dirty="0" err="1"/>
              <a:t>untreated</a:t>
            </a:r>
            <a:r>
              <a:rPr lang="nl-BE" sz="1300" dirty="0"/>
              <a:t> or </a:t>
            </a:r>
            <a:r>
              <a:rPr lang="nl-BE" sz="1300" dirty="0" err="1"/>
              <a:t>incompletely</a:t>
            </a:r>
            <a:r>
              <a:rPr lang="nl-BE" sz="1300" dirty="0"/>
              <a:t> </a:t>
            </a:r>
            <a:r>
              <a:rPr lang="nl-BE" sz="1300" dirty="0" err="1"/>
              <a:t>treated</a:t>
            </a:r>
            <a:r>
              <a:rPr lang="nl-BE" sz="1300" dirty="0"/>
              <a:t> </a:t>
            </a:r>
            <a:r>
              <a:rPr lang="nl-BE" sz="1300" dirty="0" err="1"/>
              <a:t>esophageal</a:t>
            </a:r>
            <a:r>
              <a:rPr lang="nl-BE" sz="1300" dirty="0"/>
              <a:t> or </a:t>
            </a:r>
            <a:r>
              <a:rPr lang="nl-BE" sz="1300" dirty="0" err="1"/>
              <a:t>gastric</a:t>
            </a:r>
            <a:r>
              <a:rPr lang="nl-BE" sz="1300" dirty="0"/>
              <a:t> varices (</a:t>
            </a:r>
            <a:r>
              <a:rPr lang="nl-BE" sz="1300" dirty="0" err="1"/>
              <a:t>assessed</a:t>
            </a:r>
            <a:r>
              <a:rPr lang="nl-BE" sz="1300" dirty="0"/>
              <a:t> </a:t>
            </a:r>
            <a:r>
              <a:rPr lang="nl-BE" sz="1300" dirty="0" err="1"/>
              <a:t>with</a:t>
            </a:r>
            <a:r>
              <a:rPr lang="nl-BE" sz="1300" dirty="0"/>
              <a:t> </a:t>
            </a:r>
            <a:r>
              <a:rPr lang="nl-BE" sz="1300" dirty="0" err="1"/>
              <a:t>esophagogastroduodenoscopy</a:t>
            </a:r>
            <a:r>
              <a:rPr lang="nl-BE" sz="1300" dirty="0"/>
              <a:t> </a:t>
            </a:r>
            <a:r>
              <a:rPr lang="nl-BE" sz="1300" dirty="0" err="1"/>
              <a:t>and</a:t>
            </a:r>
            <a:r>
              <a:rPr lang="nl-BE" sz="1300" dirty="0"/>
              <a:t> </a:t>
            </a:r>
            <a:r>
              <a:rPr lang="nl-BE" sz="1300" dirty="0" err="1"/>
              <a:t>treated</a:t>
            </a:r>
            <a:r>
              <a:rPr lang="nl-BE" sz="1300" dirty="0"/>
              <a:t> </a:t>
            </a:r>
            <a:r>
              <a:rPr lang="nl-BE" sz="1300" dirty="0" err="1"/>
              <a:t>according</a:t>
            </a:r>
            <a:r>
              <a:rPr lang="nl-BE" sz="1300" dirty="0"/>
              <a:t> </a:t>
            </a:r>
            <a:r>
              <a:rPr lang="nl-BE" sz="1300" dirty="0" err="1"/>
              <a:t>to</a:t>
            </a:r>
            <a:r>
              <a:rPr lang="nl-BE" sz="1300" dirty="0"/>
              <a:t> </a:t>
            </a:r>
            <a:r>
              <a:rPr lang="nl-BE" sz="1300" dirty="0" err="1"/>
              <a:t>local</a:t>
            </a:r>
            <a:r>
              <a:rPr lang="nl-BE" sz="1300" dirty="0"/>
              <a:t> </a:t>
            </a:r>
            <a:r>
              <a:rPr lang="nl-BE" sz="1300" dirty="0" err="1"/>
              <a:t>clinical</a:t>
            </a:r>
            <a:r>
              <a:rPr lang="nl-BE" sz="1300" dirty="0"/>
              <a:t> </a:t>
            </a:r>
            <a:r>
              <a:rPr lang="nl-BE" sz="1300" dirty="0" err="1"/>
              <a:t>practice</a:t>
            </a:r>
            <a:r>
              <a:rPr lang="nl-BE" sz="1300" dirty="0"/>
              <a:t>) </a:t>
            </a:r>
            <a:r>
              <a:rPr lang="nl-BE" sz="1300" dirty="0" err="1"/>
              <a:t>with</a:t>
            </a:r>
            <a:r>
              <a:rPr lang="nl-BE" sz="1300" dirty="0"/>
              <a:t> </a:t>
            </a:r>
            <a:r>
              <a:rPr lang="nl-BE" sz="1300" dirty="0" err="1"/>
              <a:t>bleeding</a:t>
            </a:r>
            <a:r>
              <a:rPr lang="nl-BE" sz="1300" dirty="0"/>
              <a:t> or high risk of </a:t>
            </a:r>
            <a:r>
              <a:rPr lang="nl-BE" sz="1300" dirty="0" err="1"/>
              <a:t>bleeding</a:t>
            </a:r>
            <a:r>
              <a:rPr lang="nl-BE" sz="1300" dirty="0"/>
              <a:t>.</a:t>
            </a:r>
          </a:p>
          <a:p>
            <a:endParaRPr lang="nl-BE" sz="1300" dirty="0"/>
          </a:p>
          <a:p>
            <a:pPr defTabSz="483169">
              <a:defRPr/>
            </a:pPr>
            <a:r>
              <a:rPr lang="es-ES" b="0" i="0" dirty="0">
                <a:solidFill>
                  <a:srgbClr val="222222"/>
                </a:solidFill>
                <a:effectLst/>
                <a:latin typeface="Arial" panose="020B0604020202020204" pitchFamily="34" charset="0"/>
              </a:rPr>
              <a:t>(uHCC): HIMALAYA." (2022): 379-379.</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256002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54928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118236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nl-NL" b="1" dirty="0"/>
              <a:t>REF: </a:t>
            </a:r>
            <a:r>
              <a:rPr lang="es-ES" dirty="0">
                <a:effectLst/>
                <a:latin typeface="Arial" panose="020B0604020202020204" pitchFamily="34" charset="0"/>
              </a:rPr>
              <a:t>Martins, F., Sofiya, L., Sykiotis, G. P., Lamine, F., Maillard, M., Fraga, M., ... &amp; Obeid, M. (2019). Adverse effects of immune-checkpoint inhibitors: epidemiology, management and surveillance. </a:t>
            </a:r>
            <a:r>
              <a:rPr lang="es-ES" i="1" dirty="0">
                <a:effectLst/>
                <a:latin typeface="Arial" panose="020B0604020202020204" pitchFamily="34" charset="0"/>
              </a:rPr>
              <a:t>Nature reviews Clinical oncology</a:t>
            </a:r>
            <a:r>
              <a:rPr lang="es-ES" dirty="0">
                <a:effectLst/>
                <a:latin typeface="Arial" panose="020B0604020202020204" pitchFamily="34" charset="0"/>
              </a:rPr>
              <a:t>, </a:t>
            </a:r>
            <a:r>
              <a:rPr lang="es-ES" i="1" dirty="0">
                <a:effectLst/>
                <a:latin typeface="Arial" panose="020B0604020202020204" pitchFamily="34" charset="0"/>
              </a:rPr>
              <a:t>16</a:t>
            </a:r>
            <a:r>
              <a:rPr lang="es-ES" dirty="0">
                <a:effectLst/>
                <a:latin typeface="Arial" panose="020B0604020202020204" pitchFamily="34" charset="0"/>
              </a:rPr>
              <a:t>(9), 563-580.</a:t>
            </a:r>
          </a:p>
          <a:p>
            <a:r>
              <a:rPr lang="es-ES" dirty="0"/>
              <a:t>ISO 690</a:t>
            </a:r>
            <a:br>
              <a:rPr lang="es-ES" dirty="0"/>
            </a:br>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dirty="0"/>
          </a:p>
        </p:txBody>
      </p:sp>
    </p:spTree>
    <p:extLst>
      <p:ext uri="{BB962C8B-B14F-4D97-AF65-F5344CB8AC3E}">
        <p14:creationId xmlns:p14="http://schemas.microsoft.com/office/powerpoint/2010/main" val="2489763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REF: </a:t>
            </a:r>
            <a:r>
              <a:rPr lang="es-ES" b="0" i="0" dirty="0">
                <a:solidFill>
                  <a:srgbClr val="222222"/>
                </a:solidFill>
                <a:effectLst/>
                <a:latin typeface="Arial" panose="020B0604020202020204" pitchFamily="34" charset="0"/>
              </a:rPr>
              <a:t>Finn, Richard S., et al. "Atezolizumab plus bevacizumab in unresectable hepatocellular carcinoma." </a:t>
            </a:r>
            <a:r>
              <a:rPr lang="es-ES" b="0" i="1" dirty="0">
                <a:solidFill>
                  <a:srgbClr val="222222"/>
                </a:solidFill>
                <a:effectLst/>
                <a:latin typeface="Arial" panose="020B0604020202020204" pitchFamily="34" charset="0"/>
              </a:rPr>
              <a:t>New England Journal of Medicine</a:t>
            </a:r>
            <a:r>
              <a:rPr lang="es-ES" b="0" i="0" dirty="0">
                <a:solidFill>
                  <a:srgbClr val="222222"/>
                </a:solidFill>
                <a:effectLst/>
                <a:latin typeface="Arial" panose="020B0604020202020204" pitchFamily="34" charset="0"/>
              </a:rPr>
              <a:t> 382.20 (2020): 1894-1905.</a:t>
            </a:r>
            <a:endParaRPr lang="nl-NL" b="1" dirty="0"/>
          </a:p>
          <a:p>
            <a:endParaRPr lang="es-ES" b="0" i="0" dirty="0">
              <a:solidFill>
                <a:srgbClr val="222222"/>
              </a:solidFill>
              <a:effectLst/>
              <a:latin typeface="Arial" panose="020B0604020202020204" pitchFamily="34" charset="0"/>
            </a:endParaRPr>
          </a:p>
          <a:p>
            <a:r>
              <a:rPr lang="nl-NL" dirty="0"/>
              <a:t>First </a:t>
            </a:r>
            <a:r>
              <a:rPr lang="nl-NL" dirty="0" err="1"/>
              <a:t>systemic</a:t>
            </a:r>
            <a:r>
              <a:rPr lang="nl-NL" dirty="0"/>
              <a:t> treatment option </a:t>
            </a:r>
            <a:r>
              <a:rPr lang="nl-NL" dirty="0" err="1"/>
              <a:t>to</a:t>
            </a:r>
            <a:r>
              <a:rPr lang="nl-NL" dirty="0"/>
              <a:t> show a </a:t>
            </a:r>
            <a:r>
              <a:rPr lang="nl-NL" dirty="0" err="1"/>
              <a:t>statisticallly</a:t>
            </a:r>
            <a:r>
              <a:rPr lang="nl-NL" dirty="0"/>
              <a:t> significant </a:t>
            </a:r>
            <a:r>
              <a:rPr lang="nl-NL" dirty="0" err="1"/>
              <a:t>improvement</a:t>
            </a:r>
            <a:r>
              <a:rPr lang="nl-NL" dirty="0"/>
              <a:t> in overall survival </a:t>
            </a:r>
            <a:r>
              <a:rPr lang="nl-NL" dirty="0" err="1"/>
              <a:t>compared</a:t>
            </a:r>
            <a:r>
              <a:rPr lang="nl-NL" dirty="0"/>
              <a:t> </a:t>
            </a:r>
            <a:r>
              <a:rPr lang="nl-NL" dirty="0" err="1"/>
              <a:t>with</a:t>
            </a:r>
            <a:r>
              <a:rPr lang="nl-NL" dirty="0"/>
              <a:t> single agent </a:t>
            </a:r>
            <a:r>
              <a:rPr lang="nl-NL" dirty="0" err="1"/>
              <a:t>Sorafenib</a:t>
            </a: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25</a:t>
            </a:fld>
            <a:endParaRPr lang="fr-FR" dirty="0"/>
          </a:p>
        </p:txBody>
      </p:sp>
    </p:spTree>
    <p:extLst>
      <p:ext uri="{BB962C8B-B14F-4D97-AF65-F5344CB8AC3E}">
        <p14:creationId xmlns:p14="http://schemas.microsoft.com/office/powerpoint/2010/main" val="1938348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nl-NL" b="1" dirty="0"/>
              <a:t>REF: </a:t>
            </a:r>
            <a:r>
              <a:rPr lang="es-ES" dirty="0"/>
              <a:t>Haanen, J. B. A. G., et al. (2017). Annals of oncology, 28, iv119-iv142 + ESMO guideline Slides</a:t>
            </a:r>
          </a:p>
          <a:p>
            <a:pPr fontAlgn="t"/>
            <a:endParaRPr lang="es-ES" b="0" i="0" dirty="0">
              <a:solidFill>
                <a:srgbClr val="222222"/>
              </a:solidFill>
              <a:effectLst/>
              <a:latin typeface="Arial" panose="020B0604020202020204" pitchFamily="34" charset="0"/>
            </a:endParaRP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26</a:t>
            </a:fld>
            <a:endParaRPr lang="fr-FR" dirty="0"/>
          </a:p>
        </p:txBody>
      </p:sp>
    </p:spTree>
    <p:extLst>
      <p:ext uri="{BB962C8B-B14F-4D97-AF65-F5344CB8AC3E}">
        <p14:creationId xmlns:p14="http://schemas.microsoft.com/office/powerpoint/2010/main" val="1716954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28</a:t>
            </a:fld>
            <a:endParaRPr lang="fr-FR" dirty="0"/>
          </a:p>
        </p:txBody>
      </p:sp>
    </p:spTree>
    <p:extLst>
      <p:ext uri="{BB962C8B-B14F-4D97-AF65-F5344CB8AC3E}">
        <p14:creationId xmlns:p14="http://schemas.microsoft.com/office/powerpoint/2010/main" val="2352501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REF: </a:t>
            </a:r>
            <a:r>
              <a:rPr lang="fr-FR" dirty="0"/>
              <a:t>Zhou et al. Front Oncol. 2021; 11: 764189</a:t>
            </a: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29</a:t>
            </a:fld>
            <a:endParaRPr lang="fr-FR" dirty="0"/>
          </a:p>
        </p:txBody>
      </p:sp>
    </p:spTree>
    <p:extLst>
      <p:ext uri="{BB962C8B-B14F-4D97-AF65-F5344CB8AC3E}">
        <p14:creationId xmlns:p14="http://schemas.microsoft.com/office/powerpoint/2010/main" val="4118404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nl-NL" b="1" dirty="0"/>
              <a:t>REF: </a:t>
            </a:r>
            <a:r>
              <a:rPr lang="en-US" dirty="0"/>
              <a:t>Ronot et al. The Oncologist 2014;19:394–402.</a:t>
            </a:r>
          </a:p>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30</a:t>
            </a:fld>
            <a:endParaRPr lang="fr-FR" dirty="0"/>
          </a:p>
        </p:txBody>
      </p:sp>
    </p:spTree>
    <p:extLst>
      <p:ext uri="{BB962C8B-B14F-4D97-AF65-F5344CB8AC3E}">
        <p14:creationId xmlns:p14="http://schemas.microsoft.com/office/powerpoint/2010/main" val="41586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31</a:t>
            </a:fld>
            <a:endParaRPr lang="fr-FR" dirty="0"/>
          </a:p>
        </p:txBody>
      </p:sp>
    </p:spTree>
    <p:extLst>
      <p:ext uri="{BB962C8B-B14F-4D97-AF65-F5344CB8AC3E}">
        <p14:creationId xmlns:p14="http://schemas.microsoft.com/office/powerpoint/2010/main" val="3234764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32</a:t>
            </a:fld>
            <a:endParaRPr lang="fr-FR" dirty="0"/>
          </a:p>
        </p:txBody>
      </p:sp>
    </p:spTree>
    <p:extLst>
      <p:ext uri="{BB962C8B-B14F-4D97-AF65-F5344CB8AC3E}">
        <p14:creationId xmlns:p14="http://schemas.microsoft.com/office/powerpoint/2010/main" val="3740331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34</a:t>
            </a:fld>
            <a:endParaRPr lang="fr-FR" dirty="0"/>
          </a:p>
        </p:txBody>
      </p:sp>
    </p:spTree>
    <p:extLst>
      <p:ext uri="{BB962C8B-B14F-4D97-AF65-F5344CB8AC3E}">
        <p14:creationId xmlns:p14="http://schemas.microsoft.com/office/powerpoint/2010/main" val="2376299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35</a:t>
            </a:fld>
            <a:endParaRPr lang="fr-FR" dirty="0"/>
          </a:p>
        </p:txBody>
      </p:sp>
    </p:spTree>
    <p:extLst>
      <p:ext uri="{BB962C8B-B14F-4D97-AF65-F5344CB8AC3E}">
        <p14:creationId xmlns:p14="http://schemas.microsoft.com/office/powerpoint/2010/main" val="415175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defTabSz="483169">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83169">
              <a:defRPr/>
            </a:pPr>
            <a:fld id="{3C53626E-BC0F-674C-9570-A9D62C09EB52}" type="slidenum">
              <a:rPr lang="fr-FR">
                <a:solidFill>
                  <a:prstClr val="black"/>
                </a:solidFill>
                <a:latin typeface="Calibri"/>
              </a:rPr>
              <a:pPr defTabSz="483169">
                <a:defRPr/>
              </a:pPr>
              <a:t>4</a:t>
            </a:fld>
            <a:endParaRPr lang="fr-FR" dirty="0">
              <a:solidFill>
                <a:prstClr val="black"/>
              </a:solidFill>
              <a:latin typeface="Calibri"/>
            </a:endParaRPr>
          </a:p>
        </p:txBody>
      </p:sp>
    </p:spTree>
    <p:extLst>
      <p:ext uri="{BB962C8B-B14F-4D97-AF65-F5344CB8AC3E}">
        <p14:creationId xmlns:p14="http://schemas.microsoft.com/office/powerpoint/2010/main" val="1536246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73392">
              <a:defRPr/>
            </a:pPr>
            <a:r>
              <a:rPr lang="en-GB" sz="1300" b="1" dirty="0"/>
              <a:t>References</a:t>
            </a:r>
          </a:p>
          <a:p>
            <a:pPr marL="241584" indent="-241584" defTabSz="973392">
              <a:buAutoNum type="arabicPeriod"/>
              <a:defRPr/>
            </a:pPr>
            <a:r>
              <a:rPr lang="en-US" sz="1300" dirty="0"/>
              <a:t>Nexavar (sorafenib) Full Prescribing Information. Bayer HealthCare Pharmaceuticals, Whippany, NJ. 2020 (accessed May 2020)</a:t>
            </a:r>
          </a:p>
          <a:p>
            <a:pPr marL="241584" indent="-241584" defTabSz="973392">
              <a:buAutoNum type="arabicPeriod"/>
              <a:defRPr/>
            </a:pPr>
            <a:r>
              <a:rPr lang="en-GB" sz="1300" dirty="0"/>
              <a:t>FDA regorafenib in HCC press release. Available from: https://www.fda.gov/NewsEvents/Newsroom/PressAnnouncements/ucm555608.htm (accessed May 2020)</a:t>
            </a:r>
          </a:p>
          <a:p>
            <a:pPr marL="241584" indent="-241584" defTabSz="973392">
              <a:buAutoNum type="arabicPeriod"/>
              <a:defRPr/>
            </a:pPr>
            <a:r>
              <a:rPr lang="en-GB" sz="1300" dirty="0"/>
              <a:t>Cheng A-L, et al. </a:t>
            </a:r>
            <a:r>
              <a:rPr lang="en-GB" sz="1300" i="1" dirty="0"/>
              <a:t>J Clin Oncol</a:t>
            </a:r>
            <a:r>
              <a:rPr lang="en-GB" sz="1300" dirty="0"/>
              <a:t> 2017;35(suppl 15):Abstract 4001</a:t>
            </a:r>
          </a:p>
          <a:p>
            <a:pPr marL="241584" indent="-241584" defTabSz="973392">
              <a:buAutoNum type="arabicPeriod"/>
              <a:defRPr/>
            </a:pPr>
            <a:r>
              <a:rPr lang="en-GB" sz="1300" dirty="0"/>
              <a:t>FDA press release. Available from: https://www.fda.gov/Drugs/InformationOnDrugs/ApprovedDrugs/ucm577166.htm (accessed May 2020) </a:t>
            </a:r>
          </a:p>
          <a:p>
            <a:pPr marL="241584" indent="-241584" defTabSz="973392">
              <a:buAutoNum type="arabicPeriod"/>
              <a:defRPr/>
            </a:pPr>
            <a:r>
              <a:rPr lang="en-US" sz="1300" dirty="0"/>
              <a:t>Abou-Alfa GK, et al. </a:t>
            </a:r>
            <a:r>
              <a:rPr lang="en-US" sz="1300" i="1" dirty="0"/>
              <a:t>N Engl J Med</a:t>
            </a:r>
            <a:r>
              <a:rPr lang="en-US" sz="1300" dirty="0"/>
              <a:t> 2018;379:54–63</a:t>
            </a:r>
            <a:endParaRPr lang="en-GB" sz="1300" dirty="0"/>
          </a:p>
          <a:p>
            <a:pPr marL="241584" indent="-241584" defTabSz="973392">
              <a:buAutoNum type="arabicPeriod"/>
              <a:defRPr/>
            </a:pPr>
            <a:r>
              <a:rPr lang="en-GB" sz="1300" dirty="0"/>
              <a:t>Eisai press release. Available from: https://www.eisai.com/news/2018/news201823.html (accessed May 2020)</a:t>
            </a:r>
          </a:p>
          <a:p>
            <a:pPr marL="241584" indent="-241584" defTabSz="973392">
              <a:buAutoNum type="arabicPeriod"/>
              <a:defRPr/>
            </a:pPr>
            <a:r>
              <a:rPr lang="en-GB" sz="1300" dirty="0"/>
              <a:t>Zhu AX, et al. </a:t>
            </a:r>
            <a:r>
              <a:rPr lang="en-GB" sz="1300" i="1" dirty="0"/>
              <a:t>Lancet Oncol</a:t>
            </a:r>
            <a:r>
              <a:rPr lang="en-GB" sz="1300" dirty="0"/>
              <a:t> 2019;20:282–296</a:t>
            </a:r>
          </a:p>
          <a:p>
            <a:pPr marL="241584" indent="-241584" defTabSz="973392">
              <a:buAutoNum type="arabicPeriod"/>
              <a:defRPr/>
            </a:pPr>
            <a:r>
              <a:rPr lang="en-GB" sz="1300" dirty="0"/>
              <a:t>Roche press release. Available from: https://www.roche.com/media/releases/med-cor-2018-07-18.htm (accessed May 2020)</a:t>
            </a:r>
          </a:p>
          <a:p>
            <a:pPr marL="241584" indent="-241584" defTabSz="973392">
              <a:buAutoNum type="arabicPeriod"/>
              <a:defRPr/>
            </a:pPr>
            <a:r>
              <a:rPr lang="en-GB" sz="1300" dirty="0"/>
              <a:t>FDA press release. Available from: https://www.fda.gov/Drugs/InformationOnDrugs/ApprovedDrugs/ucm617185.htm (accessed May 2020)</a:t>
            </a:r>
          </a:p>
          <a:p>
            <a:pPr marL="241584" indent="-241584" defTabSz="973392">
              <a:buAutoNum type="arabicPeriod"/>
              <a:defRPr/>
            </a:pPr>
            <a:r>
              <a:rPr lang="en-GB" sz="1300" dirty="0"/>
              <a:t>Merck press release. Available from: https://investors.merck.com/news/press-release-details/2018/Eisai-and-Merck-Announce-European-Commission-Grants-Marketing-Authorization-for-LENVIMA-lenvatinib-as-First-Line-Treatment-in-Adults-with-Advanced-or-Unresectable-Hepatocellular-Carcinoma/default.aspx (accessed May 2020)</a:t>
            </a:r>
          </a:p>
          <a:p>
            <a:pPr marL="241584" indent="-241584" defTabSz="973392">
              <a:buAutoNum type="arabicPeriod"/>
              <a:defRPr/>
            </a:pPr>
            <a:r>
              <a:rPr lang="en-GB" sz="1300" dirty="0"/>
              <a:t>FDA press release. Available from: </a:t>
            </a:r>
            <a:r>
              <a:rPr lang="en-US" sz="1300" dirty="0"/>
              <a:t>https://www.fda.gov/drugs/fda-grants-accelerated-approval-pembrolizumab-hepatocellular-carcinoma (accessed May 2020)</a:t>
            </a:r>
          </a:p>
          <a:p>
            <a:pPr marL="241584" indent="-241584" defTabSz="973392">
              <a:buAutoNum type="arabicPeriod"/>
              <a:defRPr/>
            </a:pPr>
            <a:r>
              <a:rPr lang="en-US" sz="1300" dirty="0"/>
              <a:t>Ipsen press release.</a:t>
            </a:r>
            <a:r>
              <a:rPr lang="en-GB" sz="1300" dirty="0"/>
              <a:t> Available from: </a:t>
            </a:r>
            <a:r>
              <a:rPr lang="en-GB" sz="1300" dirty="0">
                <a:hlinkClick r:id="rId3"/>
              </a:rPr>
              <a:t>https://www.ipsen.com/media/press-relases/post_custom_datacustom_datapost_custom_datacustom_dataeuropean-commission-approves-ipsens-cabometyx-cabozantinib-for-the-treatment-of-hepatocellular-carcinoma-in/</a:t>
            </a:r>
            <a:r>
              <a:rPr lang="en-GB" sz="1300" dirty="0"/>
              <a:t> (accessed May 2020)</a:t>
            </a:r>
          </a:p>
          <a:p>
            <a:pPr marL="241584" indent="-241584" defTabSz="973392">
              <a:buAutoNum type="arabicPeriod"/>
              <a:defRPr/>
            </a:pPr>
            <a:r>
              <a:rPr lang="en-GB" sz="1300" dirty="0"/>
              <a:t>FDA press release. Available from: https://www.fda.gov/Drugs/InformationOnDrugs/ApprovedDrugs/ucm629512.htm (accessed May 2020)</a:t>
            </a:r>
          </a:p>
          <a:p>
            <a:pPr marL="241584" indent="-241584" defTabSz="973392">
              <a:buAutoNum type="arabicPeriod"/>
              <a:defRPr/>
            </a:pPr>
            <a:r>
              <a:rPr lang="en-GB" sz="1300" dirty="0"/>
              <a:t>FDA press release</a:t>
            </a:r>
            <a:r>
              <a:rPr lang="en-GB" sz="1300" dirty="0">
                <a:hlinkClick r:id="rId4"/>
              </a:rPr>
              <a:t>https://www.fda.gov/drugs/resources-information-approved-drugs/fda-approves-ramucirumab-hepatocellular-carcinoma</a:t>
            </a:r>
            <a:r>
              <a:rPr lang="en-GB" sz="1300" dirty="0"/>
              <a:t> (accessed May 2020)</a:t>
            </a:r>
          </a:p>
          <a:p>
            <a:pPr marL="241584" indent="-241584" defTabSz="973392">
              <a:buAutoNum type="arabicPeriod"/>
              <a:defRPr/>
            </a:pPr>
            <a:r>
              <a:rPr lang="en-GB" sz="1300" dirty="0"/>
              <a:t>Cyramza (ramucirumab) EMA approval. EMA summary of opinion. Available from: </a:t>
            </a:r>
            <a:r>
              <a:rPr lang="en-GB" sz="1300" dirty="0">
                <a:hlinkClick r:id="rId5"/>
              </a:rPr>
              <a:t>https://www.ema.europa.eu/en/documents/smop/chmp-post-authorisation-summary-positive-opinion-cyramza-ii-27_en.pdf</a:t>
            </a:r>
            <a:r>
              <a:rPr lang="en-GB" sz="1300" dirty="0"/>
              <a:t> (accessed May 2020)</a:t>
            </a:r>
          </a:p>
          <a:p>
            <a:pPr marL="241584" indent="-241584" defTabSz="973392">
              <a:buAutoNum type="arabicPeriod"/>
              <a:defRPr/>
            </a:pPr>
            <a:r>
              <a:rPr lang="en-GB" sz="1300" dirty="0"/>
              <a:t>Roche press release. Available from: </a:t>
            </a:r>
            <a:r>
              <a:rPr lang="en-GB" sz="1300" dirty="0">
                <a:hlinkClick r:id="rId6"/>
              </a:rPr>
              <a:t>https://www.roche.com/media/releases/med-cor-2019-10-21.htm</a:t>
            </a:r>
            <a:r>
              <a:rPr lang="en-GB" sz="1300" dirty="0"/>
              <a:t> (accessed May 2020)</a:t>
            </a:r>
          </a:p>
          <a:p>
            <a:pPr defTabSz="973392">
              <a:defRPr/>
            </a:pPr>
            <a:r>
              <a:rPr lang="en-GB" sz="1300" dirty="0"/>
              <a:t>17. FDA press release. Available from: </a:t>
            </a:r>
            <a:r>
              <a:rPr lang="en-GB" sz="1300" dirty="0">
                <a:hlinkClick r:id="rId7"/>
              </a:rPr>
              <a:t>https://www.fda.gov/drugs/resources-information-approved-drugs/fda-grants-accelerated-approval-nivolumab-and-ipilimumab-combination-hepatocellular-carcinoma</a:t>
            </a:r>
            <a:r>
              <a:rPr lang="en-GB" sz="1300" dirty="0"/>
              <a:t> (accessed May 2020)</a:t>
            </a:r>
          </a:p>
          <a:p>
            <a:pPr defTabSz="973392">
              <a:defRPr/>
            </a:pPr>
            <a:r>
              <a:rPr lang="en-US" sz="1300" dirty="0"/>
              <a:t>18. ASCO Post press release. Available from: </a:t>
            </a:r>
            <a:r>
              <a:rPr lang="en-GB" sz="1300" dirty="0">
                <a:hlinkClick r:id="rId8"/>
              </a:rPr>
              <a:t>https://www.ascopost.com/news/may-2020/fda-approves-atezolizumab-plus-bevacizumab-for-patients-with-unresectable-or-metastatic-hcc/</a:t>
            </a:r>
            <a:r>
              <a:rPr lang="en-GB" sz="1300" dirty="0"/>
              <a:t> (accessed May 2020)</a:t>
            </a:r>
            <a:endParaRPr lang="en-US" sz="1300" dirty="0"/>
          </a:p>
          <a:p>
            <a:pPr defTabSz="973392">
              <a:defRPr/>
            </a:pPr>
            <a:r>
              <a:rPr lang="en-US" sz="1300" dirty="0"/>
              <a:t>19. BMS press release. </a:t>
            </a:r>
            <a:r>
              <a:rPr lang="en-GB" sz="1300" dirty="0"/>
              <a:t>Available from: </a:t>
            </a:r>
            <a:r>
              <a:rPr lang="en-GB" sz="1300" dirty="0">
                <a:hlinkClick r:id="rId9"/>
              </a:rPr>
              <a:t>https://news.bms.com/press-release/bmy/bristol-myers-squibb-announces-results-checkmate-459-study-evaluating-opdivo-nivol</a:t>
            </a:r>
            <a:r>
              <a:rPr lang="en-GB" sz="1300" dirty="0"/>
              <a:t> (accessed May 2020)</a:t>
            </a:r>
          </a:p>
          <a:p>
            <a:pPr defTabSz="973392">
              <a:defRPr/>
            </a:pPr>
            <a:r>
              <a:rPr lang="en-GB" sz="1300" dirty="0"/>
              <a:t>20. Finn RS, et al. Oral Presentation 4004 at ASCO 2019: </a:t>
            </a:r>
            <a:r>
              <a:rPr lang="en-GB" sz="1300" i="1" dirty="0"/>
              <a:t>J Clin Oncol</a:t>
            </a:r>
            <a:r>
              <a:rPr lang="en-GB" sz="1300" dirty="0"/>
              <a:t> 2019;37(suppl):Abstract 4004</a:t>
            </a:r>
          </a:p>
          <a:p>
            <a:pPr defTabSz="973392">
              <a:defRPr/>
            </a:pPr>
            <a:r>
              <a:rPr lang="en-GB" sz="1300" dirty="0"/>
              <a:t>21. Merck press release. Available from: https://investors.merck.com/news/press-release-details/2019/Merck-Provides-Update-on-KEYNOTE-240-a-Phase-3-Study-of-KEYTRUDA-pembrolizumab-in-Previously-Treated-Patients-with-Advanced-Hepatocellular-Carcinoma/default.aspx (accessed May 2020)</a:t>
            </a:r>
          </a:p>
          <a:p>
            <a:pPr defTabSz="973392">
              <a:defRPr/>
            </a:pPr>
            <a:r>
              <a:rPr lang="en-GB" sz="1300" dirty="0"/>
              <a:t>22. </a:t>
            </a:r>
          </a:p>
          <a:p>
            <a:pPr defTabSz="973392">
              <a:defRPr/>
            </a:pPr>
            <a:endParaRPr lang="en-GB" sz="1300" dirty="0"/>
          </a:p>
          <a:p>
            <a:pPr defTabSz="973392">
              <a:defRPr/>
            </a:pPr>
            <a:r>
              <a:rPr lang="fr-FR" sz="1300" dirty="0">
                <a:solidFill>
                  <a:schemeClr val="tx2"/>
                </a:solidFill>
                <a:ea typeface="Aileron" charset="0"/>
                <a:cs typeface="Aileron" charset="0"/>
              </a:rPr>
              <a:t>Durvalumab + Tremelimumab:</a:t>
            </a:r>
          </a:p>
          <a:p>
            <a:pPr defTabSz="973392">
              <a:defRPr/>
            </a:pPr>
            <a:r>
              <a:rPr lang="en-US" sz="1300" dirty="0">
                <a:solidFill>
                  <a:schemeClr val="tx2"/>
                </a:solidFill>
              </a:rPr>
              <a:t>Food and Drug Administration. (2022). </a:t>
            </a:r>
            <a:r>
              <a:rPr lang="fr-FR" sz="1300" dirty="0">
                <a:solidFill>
                  <a:schemeClr val="tx2"/>
                </a:solidFill>
                <a:ea typeface="Aileron" charset="0"/>
                <a:cs typeface="Aileron" charset="0"/>
              </a:rPr>
              <a:t>Available from: </a:t>
            </a:r>
            <a:r>
              <a:rPr lang="en-GB" sz="1300" dirty="0">
                <a:solidFill>
                  <a:schemeClr val="tx2"/>
                </a:solidFill>
                <a:latin typeface="Arial" panose="020B0604020202020204" pitchFamily="34" charset="0"/>
                <a:ea typeface="Aileron" charset="0"/>
                <a:cs typeface="Arial" panose="020B0604020202020204" pitchFamily="34" charset="0"/>
                <a:hlinkClick r:id="rId10">
                  <a:extLst>
                    <a:ext uri="{A12FA001-AC4F-418D-AE19-62706E023703}">
                      <ahyp:hlinkClr xmlns:ahyp="http://schemas.microsoft.com/office/drawing/2018/hyperlinkcolor" val="tx"/>
                    </a:ext>
                  </a:extLst>
                </a:hlinkClick>
              </a:rPr>
              <a:t>https://www.fda.gov/drugs/resources-information-approved-drugs/fda-approves-tremelimumab-combination-durvalumab-unresectable-hepatocellular-carcinoma</a:t>
            </a:r>
            <a:r>
              <a:rPr lang="en-GB" sz="1300" dirty="0">
                <a:solidFill>
                  <a:schemeClr val="tx2"/>
                </a:solidFill>
                <a:latin typeface="Arial" panose="020B0604020202020204" pitchFamily="34" charset="0"/>
                <a:ea typeface="Aileron" charset="0"/>
                <a:cs typeface="Arial" panose="020B0604020202020204" pitchFamily="34" charset="0"/>
              </a:rPr>
              <a:t> </a:t>
            </a:r>
            <a:r>
              <a:rPr lang="fr-FR" sz="1300" dirty="0">
                <a:solidFill>
                  <a:schemeClr val="tx2"/>
                </a:solidFill>
                <a:ea typeface="Aileron" charset="0"/>
                <a:cs typeface="Aileron" charset="0"/>
              </a:rPr>
              <a:t> (accessed March 2023). </a:t>
            </a:r>
          </a:p>
          <a:p>
            <a:pPr defTabSz="973392">
              <a:defRPr/>
            </a:pPr>
            <a:endParaRPr lang="fr-FR" sz="1300" dirty="0">
              <a:solidFill>
                <a:schemeClr val="tx2"/>
              </a:solidFill>
            </a:endParaRPr>
          </a:p>
          <a:p>
            <a:pPr defTabSz="973392">
              <a:defRPr/>
            </a:pPr>
            <a:r>
              <a:rPr lang="en-US" sz="1300" dirty="0">
                <a:solidFill>
                  <a:schemeClr val="tx2"/>
                </a:solidFill>
              </a:rPr>
              <a:t>European Medicines Agency. (2022). Available from:</a:t>
            </a:r>
            <a:r>
              <a:rPr lang="fr-FR" sz="1300" dirty="0">
                <a:solidFill>
                  <a:schemeClr val="tx2"/>
                </a:solidFill>
                <a:ea typeface="Aileron" charset="0"/>
                <a:cs typeface="Aileron" charset="0"/>
              </a:rPr>
              <a:t> </a:t>
            </a:r>
            <a:r>
              <a:rPr lang="fr-FR" sz="1300" dirty="0">
                <a:solidFill>
                  <a:schemeClr val="tx2"/>
                </a:solidFill>
                <a:ea typeface="Aileron" charset="0"/>
                <a:cs typeface="Aileron" charset="0"/>
                <a:hlinkClick r:id="rId11">
                  <a:extLst>
                    <a:ext uri="{A12FA001-AC4F-418D-AE19-62706E023703}">
                      <ahyp:hlinkClr xmlns:ahyp="http://schemas.microsoft.com/office/drawing/2018/hyperlinkcolor" val="tx"/>
                    </a:ext>
                  </a:extLst>
                </a:hlinkClick>
              </a:rPr>
              <a:t>https://www.ema.europa.eu/en/documents/smop-initial/chmp-summary-positive-opinion-imjudo_en.pdf</a:t>
            </a:r>
            <a:r>
              <a:rPr lang="fr-FR" sz="1300" dirty="0">
                <a:solidFill>
                  <a:schemeClr val="tx2"/>
                </a:solidFill>
                <a:ea typeface="Aileron" charset="0"/>
                <a:cs typeface="Aileron" charset="0"/>
              </a:rPr>
              <a:t> (accessed March 2023)</a:t>
            </a:r>
            <a:endParaRPr lang="en-GB" sz="1300" dirty="0"/>
          </a:p>
          <a:p>
            <a:endParaRPr lang="en-GB" dirty="0"/>
          </a:p>
        </p:txBody>
      </p:sp>
      <p:sp>
        <p:nvSpPr>
          <p:cNvPr id="4" name="Slide Number Placeholder 3"/>
          <p:cNvSpPr>
            <a:spLocks noGrp="1"/>
          </p:cNvSpPr>
          <p:nvPr>
            <p:ph type="sldNum" sz="quarter" idx="5"/>
          </p:nvPr>
        </p:nvSpPr>
        <p:spPr/>
        <p:txBody>
          <a:bodyPr/>
          <a:lstStyle/>
          <a:p>
            <a:pPr defTabSz="966338">
              <a:defRPr/>
            </a:pPr>
            <a:fld id="{1EE1420A-F268-46A3-8178-86B3BAB83EC8}" type="slidenum">
              <a:rPr lang="en-GB">
                <a:solidFill>
                  <a:prstClr val="black"/>
                </a:solidFill>
                <a:latin typeface="Calibri" panose="020F0502020204030204"/>
                <a:ea typeface="MS PGothic" pitchFamily="34" charset="-128"/>
              </a:rPr>
              <a:pPr defTabSz="966338">
                <a:defRPr/>
              </a:pPr>
              <a:t>36</a:t>
            </a:fld>
            <a:endParaRPr lang="en-GB" dirty="0">
              <a:solidFill>
                <a:prstClr val="black"/>
              </a:solidFill>
              <a:latin typeface="Calibri" panose="020F0502020204030204"/>
              <a:ea typeface="MS PGothic" pitchFamily="34" charset="-128"/>
            </a:endParaRPr>
          </a:p>
        </p:txBody>
      </p:sp>
    </p:spTree>
    <p:extLst>
      <p:ext uri="{BB962C8B-B14F-4D97-AF65-F5344CB8AC3E}">
        <p14:creationId xmlns:p14="http://schemas.microsoft.com/office/powerpoint/2010/main" val="1262188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dirty="0"/>
              <a:t>REF: </a:t>
            </a:r>
            <a:r>
              <a:rPr lang="es-ES" b="0" i="0" dirty="0">
                <a:solidFill>
                  <a:srgbClr val="222222"/>
                </a:solidFill>
                <a:effectLst/>
                <a:latin typeface="Arial" panose="020B0604020202020204" pitchFamily="34" charset="0"/>
              </a:rPr>
              <a:t>Vogel, A., Martinelli, E., Cervantes, A., Chau, I., Daniele, B., Llovet, J. M., ... &amp; Arnold, D. (2021). Updated treatment recommendations for hepatocellular carcinoma (HCC) from the ESMO Clinical Practice Guidelines. </a:t>
            </a:r>
            <a:r>
              <a:rPr lang="es-ES" b="0" i="1" dirty="0">
                <a:solidFill>
                  <a:srgbClr val="222222"/>
                </a:solidFill>
                <a:effectLst/>
                <a:latin typeface="Arial" panose="020B0604020202020204" pitchFamily="34" charset="0"/>
              </a:rPr>
              <a:t>Annals of Oncology</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32</a:t>
            </a:r>
            <a:r>
              <a:rPr lang="es-ES" b="0" i="0" dirty="0">
                <a:solidFill>
                  <a:srgbClr val="222222"/>
                </a:solidFill>
                <a:effectLst/>
                <a:latin typeface="Arial" panose="020B0604020202020204" pitchFamily="34" charset="0"/>
              </a:rPr>
              <a:t>(6), 801-805.</a:t>
            </a:r>
            <a:endParaRPr lang="nl-NL" i="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37</a:t>
            </a:fld>
            <a:endParaRPr lang="fr-FR" dirty="0"/>
          </a:p>
        </p:txBody>
      </p:sp>
    </p:spTree>
    <p:extLst>
      <p:ext uri="{BB962C8B-B14F-4D97-AF65-F5344CB8AC3E}">
        <p14:creationId xmlns:p14="http://schemas.microsoft.com/office/powerpoint/2010/main" val="847881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39</a:t>
            </a:fld>
            <a:endParaRPr lang="fr-FR" dirty="0"/>
          </a:p>
        </p:txBody>
      </p:sp>
    </p:spTree>
    <p:extLst>
      <p:ext uri="{BB962C8B-B14F-4D97-AF65-F5344CB8AC3E}">
        <p14:creationId xmlns:p14="http://schemas.microsoft.com/office/powerpoint/2010/main" val="877487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41</a:t>
            </a:fld>
            <a:endParaRPr lang="fr-FR" dirty="0"/>
          </a:p>
        </p:txBody>
      </p:sp>
    </p:spTree>
    <p:extLst>
      <p:ext uri="{BB962C8B-B14F-4D97-AF65-F5344CB8AC3E}">
        <p14:creationId xmlns:p14="http://schemas.microsoft.com/office/powerpoint/2010/main" val="1564190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42</a:t>
            </a:fld>
            <a:endParaRPr lang="fr-FR" dirty="0"/>
          </a:p>
        </p:txBody>
      </p:sp>
    </p:spTree>
    <p:extLst>
      <p:ext uri="{BB962C8B-B14F-4D97-AF65-F5344CB8AC3E}">
        <p14:creationId xmlns:p14="http://schemas.microsoft.com/office/powerpoint/2010/main" val="1090434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43</a:t>
            </a:fld>
            <a:endParaRPr lang="fr-FR" dirty="0"/>
          </a:p>
        </p:txBody>
      </p:sp>
    </p:spTree>
    <p:extLst>
      <p:ext uri="{BB962C8B-B14F-4D97-AF65-F5344CB8AC3E}">
        <p14:creationId xmlns:p14="http://schemas.microsoft.com/office/powerpoint/2010/main" val="955747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44</a:t>
            </a:fld>
            <a:endParaRPr lang="fr-FR" dirty="0"/>
          </a:p>
        </p:txBody>
      </p:sp>
    </p:spTree>
    <p:extLst>
      <p:ext uri="{BB962C8B-B14F-4D97-AF65-F5344CB8AC3E}">
        <p14:creationId xmlns:p14="http://schemas.microsoft.com/office/powerpoint/2010/main" val="931430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46</a:t>
            </a:fld>
            <a:endParaRPr lang="fr-FR" dirty="0"/>
          </a:p>
        </p:txBody>
      </p:sp>
    </p:spTree>
    <p:extLst>
      <p:ext uri="{BB962C8B-B14F-4D97-AF65-F5344CB8AC3E}">
        <p14:creationId xmlns:p14="http://schemas.microsoft.com/office/powerpoint/2010/main" val="3990418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222222"/>
                </a:solidFill>
                <a:effectLst/>
                <a:latin typeface="Arial" panose="020B0604020202020204" pitchFamily="34" charset="0"/>
              </a:rPr>
              <a:t>REF </a:t>
            </a:r>
            <a:r>
              <a:rPr lang="es-ES" b="0" i="0" dirty="0" err="1">
                <a:solidFill>
                  <a:srgbClr val="222222"/>
                </a:solidFill>
                <a:effectLst/>
                <a:latin typeface="Arial" panose="020B0604020202020204" pitchFamily="34" charset="0"/>
              </a:rPr>
              <a:t>Iavarone</a:t>
            </a:r>
            <a:r>
              <a:rPr lang="es-ES" b="0" i="0" dirty="0">
                <a:solidFill>
                  <a:srgbClr val="222222"/>
                </a:solidFill>
                <a:effectLst/>
                <a:latin typeface="Arial" panose="020B0604020202020204" pitchFamily="34" charset="0"/>
              </a:rPr>
              <a:t>, M., </a:t>
            </a:r>
            <a:r>
              <a:rPr lang="es-ES" b="0" i="0" dirty="0" err="1">
                <a:solidFill>
                  <a:srgbClr val="222222"/>
                </a:solidFill>
                <a:effectLst/>
                <a:latin typeface="Arial" panose="020B0604020202020204" pitchFamily="34" charset="0"/>
              </a:rPr>
              <a:t>Invernizzi</a:t>
            </a:r>
            <a:r>
              <a:rPr lang="es-ES" b="0" i="0" dirty="0">
                <a:solidFill>
                  <a:srgbClr val="222222"/>
                </a:solidFill>
                <a:effectLst/>
                <a:latin typeface="Arial" panose="020B0604020202020204" pitchFamily="34" charset="0"/>
              </a:rPr>
              <a:t>, F., </a:t>
            </a:r>
            <a:r>
              <a:rPr lang="es-ES" b="0" i="0" dirty="0" err="1">
                <a:solidFill>
                  <a:srgbClr val="222222"/>
                </a:solidFill>
                <a:effectLst/>
                <a:latin typeface="Arial" panose="020B0604020202020204" pitchFamily="34" charset="0"/>
              </a:rPr>
              <a:t>Ivanics</a:t>
            </a:r>
            <a:r>
              <a:rPr lang="es-ES" b="0" i="0" dirty="0">
                <a:solidFill>
                  <a:srgbClr val="222222"/>
                </a:solidFill>
                <a:effectLst/>
                <a:latin typeface="Arial" panose="020B0604020202020204" pitchFamily="34" charset="0"/>
              </a:rPr>
              <a:t>, T., Mazza, S., </a:t>
            </a:r>
            <a:r>
              <a:rPr lang="es-ES" b="0" i="0" dirty="0" err="1">
                <a:solidFill>
                  <a:srgbClr val="222222"/>
                </a:solidFill>
                <a:effectLst/>
                <a:latin typeface="Arial" panose="020B0604020202020204" pitchFamily="34" charset="0"/>
              </a:rPr>
              <a:t>Zavaglia</a:t>
            </a:r>
            <a:r>
              <a:rPr lang="es-ES" b="0" i="0" dirty="0">
                <a:solidFill>
                  <a:srgbClr val="222222"/>
                </a:solidFill>
                <a:effectLst/>
                <a:latin typeface="Arial" panose="020B0604020202020204" pitchFamily="34" charset="0"/>
              </a:rPr>
              <a:t>, C., </a:t>
            </a:r>
            <a:r>
              <a:rPr lang="es-ES" b="0" i="0" dirty="0" err="1">
                <a:solidFill>
                  <a:srgbClr val="222222"/>
                </a:solidFill>
                <a:effectLst/>
                <a:latin typeface="Arial" panose="020B0604020202020204" pitchFamily="34" charset="0"/>
              </a:rPr>
              <a:t>Sanduzzi‐Zamparelli</a:t>
            </a:r>
            <a:r>
              <a:rPr lang="es-ES" b="0" i="0" dirty="0">
                <a:solidFill>
                  <a:srgbClr val="222222"/>
                </a:solidFill>
                <a:effectLst/>
                <a:latin typeface="Arial" panose="020B0604020202020204" pitchFamily="34" charset="0"/>
              </a:rPr>
              <a:t>, M., ... &amp; Reig, M. (2021). Regorafenib </a:t>
            </a:r>
            <a:r>
              <a:rPr lang="es-ES" b="0" i="0" dirty="0" err="1">
                <a:solidFill>
                  <a:srgbClr val="222222"/>
                </a:solidFill>
                <a:effectLst/>
                <a:latin typeface="Arial" panose="020B0604020202020204" pitchFamily="34" charset="0"/>
              </a:rPr>
              <a:t>efficacy</a:t>
            </a:r>
            <a:r>
              <a:rPr lang="es-ES" b="0" i="0" dirty="0">
                <a:solidFill>
                  <a:srgbClr val="222222"/>
                </a:solidFill>
                <a:effectLst/>
                <a:latin typeface="Arial" panose="020B0604020202020204" pitchFamily="34" charset="0"/>
              </a:rPr>
              <a:t> after sorafenib in </a:t>
            </a:r>
            <a:r>
              <a:rPr lang="es-ES" b="0" i="0" dirty="0" err="1">
                <a:solidFill>
                  <a:srgbClr val="222222"/>
                </a:solidFill>
                <a:effectLst/>
                <a:latin typeface="Arial" panose="020B0604020202020204" pitchFamily="34" charset="0"/>
              </a:rPr>
              <a:t>patients</a:t>
            </a:r>
            <a:r>
              <a:rPr lang="es-ES" b="0" i="0" dirty="0">
                <a:solidFill>
                  <a:srgbClr val="222222"/>
                </a:solidFill>
                <a:effectLst/>
                <a:latin typeface="Arial" panose="020B0604020202020204" pitchFamily="34" charset="0"/>
              </a:rPr>
              <a:t> </a:t>
            </a:r>
            <a:r>
              <a:rPr lang="es-ES" b="0" i="0" dirty="0" err="1">
                <a:solidFill>
                  <a:srgbClr val="222222"/>
                </a:solidFill>
                <a:effectLst/>
                <a:latin typeface="Arial" panose="020B0604020202020204" pitchFamily="34" charset="0"/>
              </a:rPr>
              <a:t>with</a:t>
            </a:r>
            <a:r>
              <a:rPr lang="es-ES" b="0" i="0" dirty="0">
                <a:solidFill>
                  <a:srgbClr val="222222"/>
                </a:solidFill>
                <a:effectLst/>
                <a:latin typeface="Arial" panose="020B0604020202020204" pitchFamily="34" charset="0"/>
              </a:rPr>
              <a:t> </a:t>
            </a:r>
            <a:r>
              <a:rPr lang="es-ES" b="0" i="0" dirty="0" err="1">
                <a:solidFill>
                  <a:srgbClr val="222222"/>
                </a:solidFill>
                <a:effectLst/>
                <a:latin typeface="Arial" panose="020B0604020202020204" pitchFamily="34" charset="0"/>
              </a:rPr>
              <a:t>recurrent</a:t>
            </a:r>
            <a:r>
              <a:rPr lang="es-ES" b="0" i="0" dirty="0">
                <a:solidFill>
                  <a:srgbClr val="222222"/>
                </a:solidFill>
                <a:effectLst/>
                <a:latin typeface="Arial" panose="020B0604020202020204" pitchFamily="34" charset="0"/>
              </a:rPr>
              <a:t> </a:t>
            </a:r>
            <a:r>
              <a:rPr lang="es-ES" b="0" i="0" dirty="0" err="1">
                <a:solidFill>
                  <a:srgbClr val="222222"/>
                </a:solidFill>
                <a:effectLst/>
                <a:latin typeface="Arial" panose="020B0604020202020204" pitchFamily="34" charset="0"/>
              </a:rPr>
              <a:t>hepatocellular</a:t>
            </a:r>
            <a:r>
              <a:rPr lang="es-ES" b="0" i="0" dirty="0">
                <a:solidFill>
                  <a:srgbClr val="222222"/>
                </a:solidFill>
                <a:effectLst/>
                <a:latin typeface="Arial" panose="020B0604020202020204" pitchFamily="34" charset="0"/>
              </a:rPr>
              <a:t> carcinoma after </a:t>
            </a:r>
            <a:r>
              <a:rPr lang="es-ES" b="0" i="0" dirty="0" err="1">
                <a:solidFill>
                  <a:srgbClr val="222222"/>
                </a:solidFill>
                <a:effectLst/>
                <a:latin typeface="Arial" panose="020B0604020202020204" pitchFamily="34" charset="0"/>
              </a:rPr>
              <a:t>liver</a:t>
            </a:r>
            <a:r>
              <a:rPr lang="es-ES" b="0" i="0" dirty="0">
                <a:solidFill>
                  <a:srgbClr val="222222"/>
                </a:solidFill>
                <a:effectLst/>
                <a:latin typeface="Arial" panose="020B0604020202020204" pitchFamily="34" charset="0"/>
              </a:rPr>
              <a:t> </a:t>
            </a:r>
            <a:r>
              <a:rPr lang="es-ES" b="0" i="0" dirty="0" err="1">
                <a:solidFill>
                  <a:srgbClr val="222222"/>
                </a:solidFill>
                <a:effectLst/>
                <a:latin typeface="Arial" panose="020B0604020202020204" pitchFamily="34" charset="0"/>
              </a:rPr>
              <a:t>transplantation</a:t>
            </a:r>
            <a:r>
              <a:rPr lang="es-ES" b="0" i="0" dirty="0">
                <a:solidFill>
                  <a:srgbClr val="222222"/>
                </a:solidFill>
                <a:effectLst/>
                <a:latin typeface="Arial" panose="020B0604020202020204" pitchFamily="34" charset="0"/>
              </a:rPr>
              <a:t>: a retrospective </a:t>
            </a:r>
            <a:r>
              <a:rPr lang="es-ES" b="0" i="0" dirty="0" err="1">
                <a:solidFill>
                  <a:srgbClr val="222222"/>
                </a:solidFill>
                <a:effectLst/>
                <a:latin typeface="Arial" panose="020B0604020202020204" pitchFamily="34" charset="0"/>
              </a:rPr>
              <a:t>study</a:t>
            </a:r>
            <a:r>
              <a:rPr lang="es-ES" b="0" i="0" dirty="0">
                <a:solidFill>
                  <a:srgbClr val="222222"/>
                </a:solidFill>
                <a:effectLst/>
                <a:latin typeface="Arial" panose="020B0604020202020204" pitchFamily="34" charset="0"/>
              </a:rPr>
              <a:t>. </a:t>
            </a:r>
            <a:r>
              <a:rPr lang="es-ES" b="0" i="1" dirty="0" err="1">
                <a:solidFill>
                  <a:srgbClr val="222222"/>
                </a:solidFill>
                <a:effectLst/>
                <a:latin typeface="Arial" panose="020B0604020202020204" pitchFamily="34" charset="0"/>
              </a:rPr>
              <a:t>Liver</a:t>
            </a:r>
            <a:r>
              <a:rPr lang="es-ES" b="0" i="1" dirty="0">
                <a:solidFill>
                  <a:srgbClr val="222222"/>
                </a:solidFill>
                <a:effectLst/>
                <a:latin typeface="Arial" panose="020B0604020202020204" pitchFamily="34" charset="0"/>
              </a:rPr>
              <a:t> </a:t>
            </a:r>
            <a:r>
              <a:rPr lang="es-ES" b="0" i="1" dirty="0" err="1">
                <a:solidFill>
                  <a:srgbClr val="222222"/>
                </a:solidFill>
                <a:effectLst/>
                <a:latin typeface="Arial" panose="020B0604020202020204" pitchFamily="34" charset="0"/>
              </a:rPr>
              <a:t>Transplantation</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27</a:t>
            </a:r>
            <a:r>
              <a:rPr lang="es-ES" b="0" i="0" dirty="0">
                <a:solidFill>
                  <a:srgbClr val="222222"/>
                </a:solidFill>
                <a:effectLst/>
                <a:latin typeface="Arial" panose="020B0604020202020204" pitchFamily="34" charset="0"/>
              </a:rPr>
              <a:t>(12), 1767-1778.</a:t>
            </a:r>
            <a:endParaRPr lang="nl-NL"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47</a:t>
            </a:fld>
            <a:endParaRPr lang="fr-FR"/>
          </a:p>
        </p:txBody>
      </p:sp>
    </p:spTree>
    <p:extLst>
      <p:ext uri="{BB962C8B-B14F-4D97-AF65-F5344CB8AC3E}">
        <p14:creationId xmlns:p14="http://schemas.microsoft.com/office/powerpoint/2010/main" val="3725565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dirty="0">
                <a:solidFill>
                  <a:srgbClr val="222222"/>
                </a:solidFill>
                <a:effectLst/>
                <a:latin typeface="Arial" panose="020B0604020202020204" pitchFamily="34" charset="0"/>
              </a:rPr>
              <a:t>REF Iavarone, M., Invernizzi, F., Ivanics, T., Mazza, S., Zavaglia, C., Sanduzzi‐Zamparelli, M., ... &amp; Reig, M. (2021). Regorafenib efficacy after sorafenib in patients with recurrent hepatocellular carcinoma after liver transplantation: a retrospective study. </a:t>
            </a:r>
            <a:r>
              <a:rPr lang="es-ES" b="0" i="1" dirty="0">
                <a:solidFill>
                  <a:srgbClr val="222222"/>
                </a:solidFill>
                <a:effectLst/>
                <a:latin typeface="Arial" panose="020B0604020202020204" pitchFamily="34" charset="0"/>
              </a:rPr>
              <a:t>Liver Transplantation</a:t>
            </a:r>
            <a:r>
              <a:rPr lang="es-ES" b="0" i="0" dirty="0">
                <a:solidFill>
                  <a:srgbClr val="222222"/>
                </a:solidFill>
                <a:effectLst/>
                <a:latin typeface="Arial" panose="020B0604020202020204" pitchFamily="34" charset="0"/>
              </a:rPr>
              <a:t>, </a:t>
            </a:r>
            <a:r>
              <a:rPr lang="es-ES" b="0" i="1" dirty="0">
                <a:solidFill>
                  <a:srgbClr val="222222"/>
                </a:solidFill>
                <a:effectLst/>
                <a:latin typeface="Arial" panose="020B0604020202020204" pitchFamily="34" charset="0"/>
              </a:rPr>
              <a:t>27</a:t>
            </a:r>
            <a:r>
              <a:rPr lang="es-ES" b="0" i="0" dirty="0">
                <a:solidFill>
                  <a:srgbClr val="222222"/>
                </a:solidFill>
                <a:effectLst/>
                <a:latin typeface="Arial" panose="020B0604020202020204" pitchFamily="34" charset="0"/>
              </a:rPr>
              <a:t>(12), 1767-1778.</a:t>
            </a: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48</a:t>
            </a:fld>
            <a:endParaRPr lang="fr-FR" dirty="0"/>
          </a:p>
        </p:txBody>
      </p:sp>
    </p:spTree>
    <p:extLst>
      <p:ext uri="{BB962C8B-B14F-4D97-AF65-F5344CB8AC3E}">
        <p14:creationId xmlns:p14="http://schemas.microsoft.com/office/powerpoint/2010/main" val="416288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50</a:t>
            </a:fld>
            <a:endParaRPr lang="fr-FR" dirty="0"/>
          </a:p>
        </p:txBody>
      </p:sp>
    </p:spTree>
    <p:extLst>
      <p:ext uri="{BB962C8B-B14F-4D97-AF65-F5344CB8AC3E}">
        <p14:creationId xmlns:p14="http://schemas.microsoft.com/office/powerpoint/2010/main" val="1443143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52</a:t>
            </a:fld>
            <a:endParaRPr lang="fr-FR" dirty="0"/>
          </a:p>
        </p:txBody>
      </p:sp>
    </p:spTree>
    <p:extLst>
      <p:ext uri="{BB962C8B-B14F-4D97-AF65-F5344CB8AC3E}">
        <p14:creationId xmlns:p14="http://schemas.microsoft.com/office/powerpoint/2010/main" val="601167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53</a:t>
            </a:fld>
            <a:endParaRPr lang="fr-FR" dirty="0"/>
          </a:p>
        </p:txBody>
      </p:sp>
    </p:spTree>
    <p:extLst>
      <p:ext uri="{BB962C8B-B14F-4D97-AF65-F5344CB8AC3E}">
        <p14:creationId xmlns:p14="http://schemas.microsoft.com/office/powerpoint/2010/main" val="2271699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54</a:t>
            </a:fld>
            <a:endParaRPr lang="fr-FR" dirty="0"/>
          </a:p>
        </p:txBody>
      </p:sp>
    </p:spTree>
    <p:extLst>
      <p:ext uri="{BB962C8B-B14F-4D97-AF65-F5344CB8AC3E}">
        <p14:creationId xmlns:p14="http://schemas.microsoft.com/office/powerpoint/2010/main" val="1212302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300" i="1" dirty="0" err="1">
                <a:solidFill>
                  <a:srgbClr val="505050"/>
                </a:solidFill>
                <a:latin typeface="Aileron" charset="0"/>
                <a:ea typeface="Aileron" charset="0"/>
                <a:cs typeface="Aileron" charset="0"/>
              </a:rPr>
              <a:t>showing</a:t>
            </a:r>
            <a:r>
              <a:rPr lang="nl-NL" sz="1300" i="1" dirty="0">
                <a:solidFill>
                  <a:srgbClr val="505050"/>
                </a:solidFill>
                <a:latin typeface="Aileron" charset="0"/>
                <a:ea typeface="Aileron" charset="0"/>
                <a:cs typeface="Aileron" charset="0"/>
              </a:rPr>
              <a:t> in </a:t>
            </a:r>
            <a:r>
              <a:rPr lang="nl-NL" sz="1300" i="1" dirty="0" err="1">
                <a:solidFill>
                  <a:srgbClr val="505050"/>
                </a:solidFill>
                <a:latin typeface="Aileron" charset="0"/>
                <a:ea typeface="Aileron" charset="0"/>
                <a:cs typeface="Aileron" charset="0"/>
              </a:rPr>
              <a:t>the</a:t>
            </a:r>
            <a:r>
              <a:rPr lang="nl-NL" sz="1300" i="1" dirty="0">
                <a:solidFill>
                  <a:srgbClr val="505050"/>
                </a:solidFill>
                <a:latin typeface="Aileron" charset="0"/>
                <a:ea typeface="Aileron" charset="0"/>
                <a:cs typeface="Aileron" charset="0"/>
              </a:rPr>
              <a:t> real word </a:t>
            </a:r>
            <a:r>
              <a:rPr lang="nl-NL" sz="1300" i="1" dirty="0" err="1">
                <a:solidFill>
                  <a:srgbClr val="505050"/>
                </a:solidFill>
                <a:latin typeface="Aileron" charset="0"/>
                <a:ea typeface="Aileron" charset="0"/>
                <a:cs typeface="Aileron" charset="0"/>
              </a:rPr>
              <a:t>that</a:t>
            </a:r>
            <a:r>
              <a:rPr lang="nl-NL" sz="1300" i="1" dirty="0">
                <a:solidFill>
                  <a:srgbClr val="505050"/>
                </a:solidFill>
                <a:latin typeface="Aileron" charset="0"/>
                <a:ea typeface="Aileron" charset="0"/>
                <a:cs typeface="Aileron" charset="0"/>
              </a:rPr>
              <a:t> a </a:t>
            </a:r>
            <a:r>
              <a:rPr lang="nl-NL" sz="1300" i="1" dirty="0" err="1">
                <a:solidFill>
                  <a:srgbClr val="505050"/>
                </a:solidFill>
                <a:latin typeface="Aileron" charset="0"/>
                <a:ea typeface="Aileron" charset="0"/>
                <a:cs typeface="Aileron" charset="0"/>
              </a:rPr>
              <a:t>choice</a:t>
            </a:r>
            <a:r>
              <a:rPr lang="nl-NL" sz="1300" i="1" dirty="0">
                <a:solidFill>
                  <a:srgbClr val="505050"/>
                </a:solidFill>
                <a:latin typeface="Aileron" charset="0"/>
                <a:ea typeface="Aileron" charset="0"/>
                <a:cs typeface="Aileron" charset="0"/>
              </a:rPr>
              <a:t> </a:t>
            </a:r>
            <a:r>
              <a:rPr lang="nl-NL" sz="1300" i="1" dirty="0" err="1">
                <a:solidFill>
                  <a:srgbClr val="505050"/>
                </a:solidFill>
                <a:latin typeface="Aileron" charset="0"/>
                <a:ea typeface="Aileron" charset="0"/>
                <a:cs typeface="Aileron" charset="0"/>
              </a:rPr>
              <a:t>with</a:t>
            </a:r>
            <a:r>
              <a:rPr lang="nl-NL" sz="1300" i="1" dirty="0">
                <a:solidFill>
                  <a:srgbClr val="505050"/>
                </a:solidFill>
                <a:latin typeface="Aileron" charset="0"/>
                <a:ea typeface="Aileron" charset="0"/>
                <a:cs typeface="Aileron" charset="0"/>
              </a:rPr>
              <a:t> TKI is </a:t>
            </a:r>
            <a:r>
              <a:rPr lang="nl-NL" sz="1300" i="1" dirty="0" err="1">
                <a:solidFill>
                  <a:srgbClr val="505050"/>
                </a:solidFill>
                <a:latin typeface="Aileron" charset="0"/>
                <a:ea typeface="Aileron" charset="0"/>
                <a:cs typeface="Aileron" charset="0"/>
              </a:rPr>
              <a:t>not</a:t>
            </a:r>
            <a:r>
              <a:rPr lang="nl-NL" sz="1300" i="1" dirty="0">
                <a:solidFill>
                  <a:srgbClr val="505050"/>
                </a:solidFill>
                <a:latin typeface="Aileron" charset="0"/>
                <a:ea typeface="Aileron" charset="0"/>
                <a:cs typeface="Aileron" charset="0"/>
              </a:rPr>
              <a:t> a “low </a:t>
            </a:r>
            <a:r>
              <a:rPr lang="nl-NL" sz="1300" i="1" dirty="0" err="1">
                <a:solidFill>
                  <a:srgbClr val="505050"/>
                </a:solidFill>
                <a:latin typeface="Aileron" charset="0"/>
                <a:ea typeface="Aileron" charset="0"/>
                <a:cs typeface="Aileron" charset="0"/>
              </a:rPr>
              <a:t>cost</a:t>
            </a:r>
            <a:r>
              <a:rPr lang="nl-NL" sz="1300" i="1" dirty="0">
                <a:solidFill>
                  <a:srgbClr val="505050"/>
                </a:solidFill>
                <a:latin typeface="Aileron" charset="0"/>
                <a:ea typeface="Aileron" charset="0"/>
                <a:cs typeface="Aileron" charset="0"/>
              </a:rPr>
              <a:t> </a:t>
            </a:r>
            <a:r>
              <a:rPr lang="nl-NL" sz="1300" i="1" dirty="0" err="1">
                <a:solidFill>
                  <a:srgbClr val="505050"/>
                </a:solidFill>
                <a:latin typeface="Aileron" charset="0"/>
                <a:ea typeface="Aileron" charset="0"/>
                <a:cs typeface="Aileron" charset="0"/>
              </a:rPr>
              <a:t>choice</a:t>
            </a:r>
            <a:r>
              <a:rPr lang="nl-NL" sz="1300" i="1" dirty="0">
                <a:solidFill>
                  <a:srgbClr val="505050"/>
                </a:solidFill>
                <a:latin typeface="Aileron" charset="0"/>
                <a:ea typeface="Aileron" charset="0"/>
                <a:cs typeface="Aileron" charset="0"/>
              </a:rPr>
              <a:t>”</a:t>
            </a:r>
            <a:endParaRPr lang="nl-NL" i="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55</a:t>
            </a:fld>
            <a:endParaRPr lang="fr-FR" dirty="0"/>
          </a:p>
        </p:txBody>
      </p:sp>
    </p:spTree>
    <p:extLst>
      <p:ext uri="{BB962C8B-B14F-4D97-AF65-F5344CB8AC3E}">
        <p14:creationId xmlns:p14="http://schemas.microsoft.com/office/powerpoint/2010/main" val="3108328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57</a:t>
            </a:fld>
            <a:endParaRPr lang="fr-FR" dirty="0"/>
          </a:p>
        </p:txBody>
      </p:sp>
    </p:spTree>
    <p:extLst>
      <p:ext uri="{BB962C8B-B14F-4D97-AF65-F5344CB8AC3E}">
        <p14:creationId xmlns:p14="http://schemas.microsoft.com/office/powerpoint/2010/main" val="278727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58</a:t>
            </a:fld>
            <a:endParaRPr lang="fr-FR" dirty="0"/>
          </a:p>
        </p:txBody>
      </p:sp>
    </p:spTree>
    <p:extLst>
      <p:ext uri="{BB962C8B-B14F-4D97-AF65-F5344CB8AC3E}">
        <p14:creationId xmlns:p14="http://schemas.microsoft.com/office/powerpoint/2010/main" val="3775210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60</a:t>
            </a:fld>
            <a:endParaRPr lang="fr-FR" dirty="0"/>
          </a:p>
        </p:txBody>
      </p:sp>
    </p:spTree>
    <p:extLst>
      <p:ext uri="{BB962C8B-B14F-4D97-AF65-F5344CB8AC3E}">
        <p14:creationId xmlns:p14="http://schemas.microsoft.com/office/powerpoint/2010/main" val="2190223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61</a:t>
            </a:fld>
            <a:endParaRPr lang="fr-FR" dirty="0"/>
          </a:p>
        </p:txBody>
      </p:sp>
    </p:spTree>
    <p:extLst>
      <p:ext uri="{BB962C8B-B14F-4D97-AF65-F5344CB8AC3E}">
        <p14:creationId xmlns:p14="http://schemas.microsoft.com/office/powerpoint/2010/main" val="577453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63</a:t>
            </a:fld>
            <a:endParaRPr lang="fr-FR" dirty="0"/>
          </a:p>
        </p:txBody>
      </p:sp>
    </p:spTree>
    <p:extLst>
      <p:ext uri="{BB962C8B-B14F-4D97-AF65-F5344CB8AC3E}">
        <p14:creationId xmlns:p14="http://schemas.microsoft.com/office/powerpoint/2010/main" val="66289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64</a:t>
            </a:fld>
            <a:endParaRPr lang="fr-FR" dirty="0"/>
          </a:p>
        </p:txBody>
      </p:sp>
    </p:spTree>
    <p:extLst>
      <p:ext uri="{BB962C8B-B14F-4D97-AF65-F5344CB8AC3E}">
        <p14:creationId xmlns:p14="http://schemas.microsoft.com/office/powerpoint/2010/main" val="1975625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nl-NL" b="1" dirty="0"/>
              <a:t>REF: </a:t>
            </a:r>
            <a:r>
              <a:rPr lang="en-US" b="0" i="0" dirty="0">
                <a:solidFill>
                  <a:srgbClr val="222222"/>
                </a:solidFill>
                <a:effectLst/>
                <a:latin typeface="Arial" panose="020B0604020202020204" pitchFamily="34" charset="0"/>
              </a:rPr>
              <a:t>Reig, Maria, et al. "BCLC strategy for prognosis prediction and treatment recommendation: The 2022 update." </a:t>
            </a:r>
            <a:r>
              <a:rPr lang="en-US" b="0" i="1" dirty="0">
                <a:solidFill>
                  <a:srgbClr val="222222"/>
                </a:solidFill>
                <a:effectLst/>
                <a:latin typeface="Arial" panose="020B0604020202020204" pitchFamily="34" charset="0"/>
              </a:rPr>
              <a:t>Journal of hepatology</a:t>
            </a:r>
            <a:r>
              <a:rPr lang="en-US" b="0" i="0" dirty="0">
                <a:solidFill>
                  <a:srgbClr val="222222"/>
                </a:solidFill>
                <a:effectLst/>
                <a:latin typeface="Arial" panose="020B0604020202020204" pitchFamily="34" charset="0"/>
              </a:rPr>
              <a:t> 76.3 (2022): 681-693.</a:t>
            </a:r>
          </a:p>
          <a:p>
            <a:pPr defTabSz="483169">
              <a:defRPr/>
            </a:pPr>
            <a:endParaRPr lang="nl-NL" b="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65</a:t>
            </a:fld>
            <a:endParaRPr lang="fr-FR" dirty="0"/>
          </a:p>
        </p:txBody>
      </p:sp>
    </p:spTree>
    <p:extLst>
      <p:ext uri="{BB962C8B-B14F-4D97-AF65-F5344CB8AC3E}">
        <p14:creationId xmlns:p14="http://schemas.microsoft.com/office/powerpoint/2010/main" val="1289069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REF: </a:t>
            </a: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66</a:t>
            </a:fld>
            <a:endParaRPr lang="fr-FR" dirty="0"/>
          </a:p>
        </p:txBody>
      </p:sp>
    </p:spTree>
    <p:extLst>
      <p:ext uri="{BB962C8B-B14F-4D97-AF65-F5344CB8AC3E}">
        <p14:creationId xmlns:p14="http://schemas.microsoft.com/office/powerpoint/2010/main" val="647324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REF: </a:t>
            </a:r>
            <a:r>
              <a:rPr lang="es-ES" b="0" i="0" dirty="0">
                <a:solidFill>
                  <a:srgbClr val="222222"/>
                </a:solidFill>
                <a:effectLst/>
                <a:latin typeface="Arial" panose="020B0604020202020204" pitchFamily="34" charset="0"/>
              </a:rPr>
              <a:t>Talbot, T., D’Alessio, A., Pinter, M., Balcar, L., Scheiner, B., Marron, T. U., ... &amp; Pinato, D. J. (2022). Progression pattern and therapeutic sequencing following immune checkpoint inhibition for HCC: An international observational study. Liver International </a:t>
            </a:r>
            <a:r>
              <a:rPr lang="en-GB" sz="1300" i="1" dirty="0"/>
              <a:t>2023;43:695–707</a:t>
            </a:r>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67</a:t>
            </a:fld>
            <a:endParaRPr lang="fr-FR" dirty="0"/>
          </a:p>
        </p:txBody>
      </p:sp>
    </p:spTree>
    <p:extLst>
      <p:ext uri="{BB962C8B-B14F-4D97-AF65-F5344CB8AC3E}">
        <p14:creationId xmlns:p14="http://schemas.microsoft.com/office/powerpoint/2010/main" val="1971112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69</a:t>
            </a:fld>
            <a:endParaRPr lang="fr-FR" dirty="0"/>
          </a:p>
        </p:txBody>
      </p:sp>
    </p:spTree>
    <p:extLst>
      <p:ext uri="{BB962C8B-B14F-4D97-AF65-F5344CB8AC3E}">
        <p14:creationId xmlns:p14="http://schemas.microsoft.com/office/powerpoint/2010/main" val="2902799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70</a:t>
            </a:fld>
            <a:endParaRPr lang="fr-FR" dirty="0"/>
          </a:p>
        </p:txBody>
      </p:sp>
    </p:spTree>
    <p:extLst>
      <p:ext uri="{BB962C8B-B14F-4D97-AF65-F5344CB8AC3E}">
        <p14:creationId xmlns:p14="http://schemas.microsoft.com/office/powerpoint/2010/main" val="13346557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one of largest retrospective study performed by KCSG including 440 patients, there was no significant difference in PFS or OS according to the treatment lines, and prior exposure to immune checkpoint inhibitors. </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71</a:t>
            </a:fld>
            <a:endParaRPr lang="fr-FR" dirty="0"/>
          </a:p>
        </p:txBody>
      </p:sp>
    </p:spTree>
    <p:extLst>
      <p:ext uri="{BB962C8B-B14F-4D97-AF65-F5344CB8AC3E}">
        <p14:creationId xmlns:p14="http://schemas.microsoft.com/office/powerpoint/2010/main" val="813397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Korean multicenter real-world study of cabozantinib showed 82% of patients received cabozantinib as 4</a:t>
            </a:r>
            <a:r>
              <a:rPr lang="en-US" baseline="30000" dirty="0"/>
              <a:t>th</a:t>
            </a:r>
            <a:r>
              <a:rPr lang="en-US" dirty="0"/>
              <a:t> or 5</a:t>
            </a:r>
            <a:r>
              <a:rPr lang="en-US" baseline="30000" dirty="0"/>
              <a:t>th</a:t>
            </a:r>
            <a:r>
              <a:rPr lang="en-US" dirty="0"/>
              <a:t> line of therapy and 85% of patients received immune checkpoint inhibitors previously. In this very heavily pretreated patient population, median PFS and OS were 4.3 and 9.0 months, respectively and there was no difference in terms of PFS and OS with cabozantinib according to the prior exposure to immune checkpoint inhibitors.</a:t>
            </a:r>
          </a:p>
          <a:p>
            <a:endParaRPr lang="en-US" dirty="0"/>
          </a:p>
          <a:p>
            <a:r>
              <a:rPr lang="en-US" dirty="0"/>
              <a:t>MKI efficacy is not affected by the prior ICI use.</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72</a:t>
            </a:fld>
            <a:endParaRPr lang="fr-FR" dirty="0"/>
          </a:p>
        </p:txBody>
      </p:sp>
    </p:spTree>
    <p:extLst>
      <p:ext uri="{BB962C8B-B14F-4D97-AF65-F5344CB8AC3E}">
        <p14:creationId xmlns:p14="http://schemas.microsoft.com/office/powerpoint/2010/main" val="1981430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Lenvatinib showed better PFS compared to sorafenib, but there was no statistical difference in OS between sorafenib and lenvatinib. But, this analysis is conducted based on very small sample size. Further studies based on large patient number is necessary. </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73</a:t>
            </a:fld>
            <a:endParaRPr lang="fr-FR" dirty="0"/>
          </a:p>
        </p:txBody>
      </p:sp>
    </p:spTree>
    <p:extLst>
      <p:ext uri="{BB962C8B-B14F-4D97-AF65-F5344CB8AC3E}">
        <p14:creationId xmlns:p14="http://schemas.microsoft.com/office/powerpoint/2010/main" val="1234764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en-US" sz="1900" dirty="0">
                <a:latin typeface="Segoe UI" panose="020B0502040204020203" pitchFamily="34" charset="0"/>
              </a:rPr>
              <a:t>Prior first-line therapy (LEN and SOR) is mainly used as second-line therapy after Atezo+Bev in Japanese Real world. </a:t>
            </a:r>
            <a:endParaRPr lang="en-US" sz="1900" dirty="0">
              <a:latin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74</a:t>
            </a:fld>
            <a:endParaRPr lang="fr-FR" dirty="0"/>
          </a:p>
        </p:txBody>
      </p:sp>
    </p:spTree>
    <p:extLst>
      <p:ext uri="{BB962C8B-B14F-4D97-AF65-F5344CB8AC3E}">
        <p14:creationId xmlns:p14="http://schemas.microsoft.com/office/powerpoint/2010/main" val="231002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i="0" dirty="0"/>
              <a:t>REF 1:  </a:t>
            </a:r>
            <a:r>
              <a:rPr lang="en-US" b="0" i="0" dirty="0">
                <a:solidFill>
                  <a:srgbClr val="222222"/>
                </a:solidFill>
                <a:effectLst/>
                <a:latin typeface="Arial" panose="020B0604020202020204" pitchFamily="34" charset="0"/>
              </a:rPr>
              <a:t>Bray, Freddie, et al. "Global cancer statistics 2018: GLOBOCAN estimates of incidence and mortality worldwide for 36 cancers in 185 countries." </a:t>
            </a:r>
            <a:r>
              <a:rPr lang="en-US" b="0" i="1" dirty="0">
                <a:solidFill>
                  <a:srgbClr val="222222"/>
                </a:solidFill>
                <a:effectLst/>
                <a:latin typeface="Arial" panose="020B0604020202020204" pitchFamily="34" charset="0"/>
              </a:rPr>
              <a:t>CA: a cancer journal for clinicians</a:t>
            </a:r>
            <a:r>
              <a:rPr lang="en-US" b="0" i="0" dirty="0">
                <a:solidFill>
                  <a:srgbClr val="222222"/>
                </a:solidFill>
                <a:effectLst/>
                <a:latin typeface="Arial" panose="020B0604020202020204" pitchFamily="34" charset="0"/>
              </a:rPr>
              <a:t> 68.6 (2018): 394-424.</a:t>
            </a:r>
          </a:p>
          <a:p>
            <a:endParaRPr lang="en-US" b="0"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REF 2: </a:t>
            </a:r>
            <a:r>
              <a:rPr lang="es-ES" b="0" i="0" dirty="0">
                <a:solidFill>
                  <a:srgbClr val="222222"/>
                </a:solidFill>
                <a:effectLst/>
                <a:latin typeface="Arial" panose="020B0604020202020204" pitchFamily="34" charset="0"/>
              </a:rPr>
              <a:t>Llovet, J. M., Zucman-Rossi, J., Pikarsky, E., Sangro, B., Schwartz, M., Sherman, M., &amp; Gores, G. (2016). Hepatocellular carcinoma Nat Rev Dis Primers 2: 16018.</a:t>
            </a:r>
            <a:endParaRPr lang="nl-NL" b="1" i="0"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313364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75</a:t>
            </a:fld>
            <a:endParaRPr lang="fr-FR" dirty="0"/>
          </a:p>
        </p:txBody>
      </p:sp>
    </p:spTree>
    <p:extLst>
      <p:ext uri="{BB962C8B-B14F-4D97-AF65-F5344CB8AC3E}">
        <p14:creationId xmlns:p14="http://schemas.microsoft.com/office/powerpoint/2010/main" val="1008598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en-US" dirty="0"/>
              <a:t>Imbrave 251 study is ongoing randomized trial to investigate the role of maintaining atezolizumab in combination with TKIs. This trial compares the atezolizumab in combination with lenvatinib or sorafenib and lenvatinib or sorafenib monotherapy. This study will let us know whether maintaining immunotherapy even after progression is effective or not. </a:t>
            </a:r>
          </a:p>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76</a:t>
            </a:fld>
            <a:endParaRPr lang="fr-FR" dirty="0"/>
          </a:p>
        </p:txBody>
      </p:sp>
    </p:spTree>
    <p:extLst>
      <p:ext uri="{BB962C8B-B14F-4D97-AF65-F5344CB8AC3E}">
        <p14:creationId xmlns:p14="http://schemas.microsoft.com/office/powerpoint/2010/main" val="16397894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78</a:t>
            </a:fld>
            <a:endParaRPr lang="fr-FR" dirty="0"/>
          </a:p>
        </p:txBody>
      </p:sp>
    </p:spTree>
    <p:extLst>
      <p:ext uri="{BB962C8B-B14F-4D97-AF65-F5344CB8AC3E}">
        <p14:creationId xmlns:p14="http://schemas.microsoft.com/office/powerpoint/2010/main" val="6506995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a:spLocks noGrp="1"/>
          </p:cNvSpPr>
          <p:nvPr>
            <p:ph type="body" idx="1"/>
          </p:nvPr>
        </p:nvSpPr>
        <p:spPr>
          <a:xfrm>
            <a:off x="688975" y="4760397"/>
            <a:ext cx="5511800" cy="4509850"/>
          </a:xfrm>
          <a:prstGeom prst="rect">
            <a:avLst/>
          </a:prstGeom>
        </p:spPr>
        <p:txBody>
          <a:bodyPr spcFirstLastPara="1" wrap="square" lIns="96618" tIns="48296" rIns="96618" bIns="48296" anchor="t" anchorCtr="0">
            <a:noAutofit/>
          </a:bodyPr>
          <a:lstStyle/>
          <a:p>
            <a:endParaRPr dirty="0"/>
          </a:p>
        </p:txBody>
      </p:sp>
      <p:sp>
        <p:nvSpPr>
          <p:cNvPr id="277" name="Google Shape;277;p9: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85150" indent="-301981">
              <a:defRPr sz="2500">
                <a:solidFill>
                  <a:schemeClr val="tx1"/>
                </a:solidFill>
                <a:latin typeface="Calibri" panose="020F0502020204030204" pitchFamily="34" charset="0"/>
                <a:ea typeface="MS PGothic" panose="020B0600070205080204" pitchFamily="34" charset="-128"/>
              </a:defRPr>
            </a:lvl2pPr>
            <a:lvl3pPr marL="1207922" indent="-241584">
              <a:defRPr sz="2500">
                <a:solidFill>
                  <a:schemeClr val="tx1"/>
                </a:solidFill>
                <a:latin typeface="Calibri" panose="020F0502020204030204" pitchFamily="34" charset="0"/>
                <a:ea typeface="MS PGothic" panose="020B0600070205080204" pitchFamily="34" charset="-128"/>
              </a:defRPr>
            </a:lvl3pPr>
            <a:lvl4pPr marL="1691091" indent="-241584">
              <a:defRPr sz="2500">
                <a:solidFill>
                  <a:schemeClr val="tx1"/>
                </a:solidFill>
                <a:latin typeface="Calibri" panose="020F0502020204030204" pitchFamily="34" charset="0"/>
                <a:ea typeface="MS PGothic" panose="020B0600070205080204" pitchFamily="34" charset="-128"/>
              </a:defRPr>
            </a:lvl4pPr>
            <a:lvl5pPr marL="2174260" indent="-241584">
              <a:defRPr sz="2500">
                <a:solidFill>
                  <a:schemeClr val="tx1"/>
                </a:solidFill>
                <a:latin typeface="Calibri" panose="020F0502020204030204" pitchFamily="34" charset="0"/>
                <a:ea typeface="MS PGothic" panose="020B0600070205080204" pitchFamily="34" charset="-128"/>
              </a:defRPr>
            </a:lvl5pPr>
            <a:lvl6pPr marL="2657429"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40598"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623767"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106936"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endParaRPr lang="en-GB" altLang="en-US" sz="13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Calibri" panose="020F0502020204030204" pitchFamily="34" charset="0"/>
                <a:ea typeface="MS PGothic" panose="020B0600070205080204" pitchFamily="34" charset="-128"/>
              </a:defRPr>
            </a:lvl1pPr>
            <a:lvl2pPr marL="785150" indent="-301981">
              <a:defRPr sz="2500">
                <a:solidFill>
                  <a:schemeClr val="tx1"/>
                </a:solidFill>
                <a:latin typeface="Calibri" panose="020F0502020204030204" pitchFamily="34" charset="0"/>
                <a:ea typeface="MS PGothic" panose="020B0600070205080204" pitchFamily="34" charset="-128"/>
              </a:defRPr>
            </a:lvl2pPr>
            <a:lvl3pPr marL="1207922" indent="-241584">
              <a:defRPr sz="2500">
                <a:solidFill>
                  <a:schemeClr val="tx1"/>
                </a:solidFill>
                <a:latin typeface="Calibri" panose="020F0502020204030204" pitchFamily="34" charset="0"/>
                <a:ea typeface="MS PGothic" panose="020B0600070205080204" pitchFamily="34" charset="-128"/>
              </a:defRPr>
            </a:lvl3pPr>
            <a:lvl4pPr marL="1691091" indent="-241584">
              <a:defRPr sz="2500">
                <a:solidFill>
                  <a:schemeClr val="tx1"/>
                </a:solidFill>
                <a:latin typeface="Calibri" panose="020F0502020204030204" pitchFamily="34" charset="0"/>
                <a:ea typeface="MS PGothic" panose="020B0600070205080204" pitchFamily="34" charset="-128"/>
              </a:defRPr>
            </a:lvl4pPr>
            <a:lvl5pPr marL="2174260" indent="-241584">
              <a:defRPr sz="2500">
                <a:solidFill>
                  <a:schemeClr val="tx1"/>
                </a:solidFill>
                <a:latin typeface="Calibri" panose="020F0502020204030204" pitchFamily="34" charset="0"/>
                <a:ea typeface="MS PGothic" panose="020B0600070205080204" pitchFamily="34" charset="-128"/>
              </a:defRPr>
            </a:lvl5pPr>
            <a:lvl6pPr marL="2657429"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140598"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623767"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106936" indent="-241584" defTabSz="483169"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300"/>
              <a:pPr/>
              <a:t>82</a:t>
            </a:fld>
            <a:endParaRPr lang="fr-FR" altLang="en-US" sz="1300" dirty="0"/>
          </a:p>
        </p:txBody>
      </p:sp>
    </p:spTree>
    <p:extLst>
      <p:ext uri="{BB962C8B-B14F-4D97-AF65-F5344CB8AC3E}">
        <p14:creationId xmlns:p14="http://schemas.microsoft.com/office/powerpoint/2010/main" val="235238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i="0" dirty="0"/>
              <a:t>REF 1: </a:t>
            </a:r>
            <a:r>
              <a:rPr lang="nl-NL" b="0" i="0" dirty="0"/>
              <a:t>WHO, </a:t>
            </a:r>
            <a:r>
              <a:rPr lang="da-DK" dirty="0"/>
              <a:t>Globocan 2020</a:t>
            </a:r>
            <a:endParaRPr lang="nl-NL" b="1" i="0" dirty="0"/>
          </a:p>
          <a:p>
            <a:r>
              <a:rPr lang="nl-NL" b="1" i="0" dirty="0"/>
              <a:t>REF 2: </a:t>
            </a:r>
            <a:r>
              <a:rPr lang="en-US" b="0" i="0" dirty="0">
                <a:solidFill>
                  <a:srgbClr val="222222"/>
                </a:solidFill>
                <a:effectLst/>
                <a:latin typeface="Arial" panose="020B0604020202020204" pitchFamily="34" charset="0"/>
              </a:rPr>
              <a:t>Bray, Freddie, et al. "Global cancer statistics 2018: GLOBOCAN estimates of incidence and mortality worldwide for 36 cancers in 185 countries." </a:t>
            </a:r>
            <a:r>
              <a:rPr lang="en-US" b="0" i="1" dirty="0">
                <a:solidFill>
                  <a:srgbClr val="222222"/>
                </a:solidFill>
                <a:effectLst/>
                <a:latin typeface="Arial" panose="020B0604020202020204" pitchFamily="34" charset="0"/>
              </a:rPr>
              <a:t>CA: a cancer journal for clinicians</a:t>
            </a:r>
            <a:r>
              <a:rPr lang="en-US" b="0" i="0" dirty="0">
                <a:solidFill>
                  <a:srgbClr val="222222"/>
                </a:solidFill>
                <a:effectLst/>
                <a:latin typeface="Arial" panose="020B0604020202020204" pitchFamily="34" charset="0"/>
              </a:rPr>
              <a:t> 68.6 (2018): 394-424.</a:t>
            </a:r>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141884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i="1"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296885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406422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svg"/><Relationship Id="rId18" Type="http://schemas.openxmlformats.org/officeDocument/2006/relationships/image" Target="../media/image13.png"/><Relationship Id="rId26" Type="http://schemas.openxmlformats.org/officeDocument/2006/relationships/image" Target="../media/image1.png"/><Relationship Id="rId3" Type="http://schemas.openxmlformats.org/officeDocument/2006/relationships/image" Target="../media/image3.svg"/><Relationship Id="rId21" Type="http://schemas.openxmlformats.org/officeDocument/2006/relationships/image" Target="../media/image16.svg"/><Relationship Id="rId7" Type="http://schemas.openxmlformats.org/officeDocument/2006/relationships/image" Target="../media/image7.svg"/><Relationship Id="rId12" Type="http://schemas.openxmlformats.org/officeDocument/2006/relationships/image" Target="../media/image9.png"/><Relationship Id="rId17" Type="http://schemas.openxmlformats.org/officeDocument/2006/relationships/hyperlink" Target="mailto:info@cor2ed" TargetMode="External"/><Relationship Id="rId25" Type="http://schemas.openxmlformats.org/officeDocument/2006/relationships/image" Target="../media/image20.svg"/><Relationship Id="rId2" Type="http://schemas.openxmlformats.org/officeDocument/2006/relationships/image" Target="../media/image2.png"/><Relationship Id="rId16" Type="http://schemas.openxmlformats.org/officeDocument/2006/relationships/image" Target="../media/image12.svg"/><Relationship Id="rId20"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cor2ed.com/" TargetMode="External"/><Relationship Id="rId24" Type="http://schemas.openxmlformats.org/officeDocument/2006/relationships/image" Target="../media/image19.png"/><Relationship Id="rId5" Type="http://schemas.openxmlformats.org/officeDocument/2006/relationships/image" Target="../media/image5.svg"/><Relationship Id="rId15" Type="http://schemas.openxmlformats.org/officeDocument/2006/relationships/image" Target="../media/image11.png"/><Relationship Id="rId23" Type="http://schemas.openxmlformats.org/officeDocument/2006/relationships/image" Target="../media/image18.svg"/><Relationship Id="rId28" Type="http://schemas.openxmlformats.org/officeDocument/2006/relationships/image" Target="../media/image21.png"/><Relationship Id="rId10" Type="http://schemas.openxmlformats.org/officeDocument/2006/relationships/hyperlink" Target="https://youtu.be/-frXH01_UXY" TargetMode="External"/><Relationship Id="rId19" Type="http://schemas.openxmlformats.org/officeDocument/2006/relationships/image" Target="../media/image14.svg"/><Relationship Id="rId4" Type="http://schemas.openxmlformats.org/officeDocument/2006/relationships/image" Target="../media/image4.png"/><Relationship Id="rId9" Type="http://schemas.openxmlformats.org/officeDocument/2006/relationships/hyperlink" Target="https://www.linkedin.com/company/23757084" TargetMode="External"/><Relationship Id="rId14" Type="http://schemas.openxmlformats.org/officeDocument/2006/relationships/hyperlink" Target="https://twitter.com/hccconnectinfo" TargetMode="External"/><Relationship Id="rId22" Type="http://schemas.openxmlformats.org/officeDocument/2006/relationships/image" Target="../media/image17.png"/><Relationship Id="rId27" Type="http://schemas.openxmlformats.org/officeDocument/2006/relationships/hyperlink" Target="https://hcc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4" name="Picture 3">
            <a:extLst>
              <a:ext uri="{FF2B5EF4-FFF2-40B4-BE49-F238E27FC236}">
                <a16:creationId xmlns:a16="http://schemas.microsoft.com/office/drawing/2014/main" id="{5CCCFC3C-EA31-5A42-AC28-79CAEE619770}"/>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DF1D811A-1BB8-B443-83D1-5115FF1AAB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8"/>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42863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9"/>
              </a:rPr>
              <a:t>@HCC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677819"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0"/>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1"/>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1"/>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687777"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4">
                  <a:extLst>
                    <a:ext uri="{A12FA001-AC4F-418D-AE19-62706E023703}">
                      <ahyp:hlinkClr xmlns:ahyp="http://schemas.microsoft.com/office/drawing/2018/hyperlinkcolor" val="tx"/>
                    </a:ext>
                  </a:extLst>
                </a:hlinkClick>
              </a:rPr>
              <a:t>@hccconnectinfo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4"/>
            <a:extLst>
              <a:ext uri="{FF2B5EF4-FFF2-40B4-BE49-F238E27FC236}">
                <a16:creationId xmlns:a16="http://schemas.microsoft.com/office/drawing/2014/main" id="{9A0346C0-EC87-3C4C-A17B-08C8B6C59587}"/>
              </a:ext>
            </a:extLst>
          </p:cNvPr>
          <p:cNvSpPr/>
          <p:nvPr userDrawn="1"/>
        </p:nvSpPr>
        <p:spPr>
          <a:xfrm>
            <a:off x="3269395" y="6009885"/>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139381"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7"/>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769826"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329658"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329658"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324401" y="1987144"/>
            <a:ext cx="313184" cy="313184"/>
          </a:xfrm>
          <a:prstGeom prst="rect">
            <a:avLst/>
          </a:prstGeom>
        </p:spPr>
      </p:pic>
      <p:sp>
        <p:nvSpPr>
          <p:cNvPr id="99" name="Rectangle 98">
            <a:hlinkClick r:id="rId17"/>
            <a:extLst>
              <a:ext uri="{FF2B5EF4-FFF2-40B4-BE49-F238E27FC236}">
                <a16:creationId xmlns:a16="http://schemas.microsoft.com/office/drawing/2014/main" id="{2A6480F3-532C-6543-85E7-0BC80B7701C0}"/>
              </a:ext>
            </a:extLst>
          </p:cNvPr>
          <p:cNvSpPr/>
          <p:nvPr userDrawn="1"/>
        </p:nvSpPr>
        <p:spPr>
          <a:xfrm>
            <a:off x="5745204"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9"/>
            <a:extLst>
              <a:ext uri="{FF2B5EF4-FFF2-40B4-BE49-F238E27FC236}">
                <a16:creationId xmlns:a16="http://schemas.microsoft.com/office/drawing/2014/main" id="{271C9EA2-037E-9447-9A8A-CC48EEAF6E57}"/>
              </a:ext>
            </a:extLst>
          </p:cNvPr>
          <p:cNvSpPr/>
          <p:nvPr userDrawn="1"/>
        </p:nvSpPr>
        <p:spPr>
          <a:xfrm>
            <a:off x="358738" y="5484186"/>
            <a:ext cx="280459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0"/>
            <a:extLst>
              <a:ext uri="{FF2B5EF4-FFF2-40B4-BE49-F238E27FC236}">
                <a16:creationId xmlns:a16="http://schemas.microsoft.com/office/drawing/2014/main" id="{F9B80F2A-9AF6-7C46-83DC-D13BDFBA94F0}"/>
              </a:ext>
            </a:extLst>
          </p:cNvPr>
          <p:cNvSpPr/>
          <p:nvPr userDrawn="1"/>
        </p:nvSpPr>
        <p:spPr>
          <a:xfrm>
            <a:off x="3269396"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 name="Picture 101">
            <a:extLst>
              <a:ext uri="{FF2B5EF4-FFF2-40B4-BE49-F238E27FC236}">
                <a16:creationId xmlns:a16="http://schemas.microsoft.com/office/drawing/2014/main" id="{C3CD4289-D1B2-B74B-B6C3-3452777343A7}"/>
              </a:ext>
            </a:extLst>
          </p:cNvPr>
          <p:cNvPicPr>
            <a:picLocks noChangeAspect="1"/>
          </p:cNvPicPr>
          <p:nvPr userDrawn="1"/>
        </p:nvPicPr>
        <p:blipFill>
          <a:blip r:embed="rId26"/>
          <a:stretch>
            <a:fillRect/>
          </a:stretch>
        </p:blipFill>
        <p:spPr>
          <a:xfrm>
            <a:off x="429164" y="951062"/>
            <a:ext cx="1914541" cy="509238"/>
          </a:xfrm>
          <a:prstGeom prst="rect">
            <a:avLst/>
          </a:prstGeom>
        </p:spPr>
      </p:pic>
      <p:pic>
        <p:nvPicPr>
          <p:cNvPr id="105" name="Picture 104">
            <a:hlinkClick r:id="rId27"/>
            <a:extLst>
              <a:ext uri="{FF2B5EF4-FFF2-40B4-BE49-F238E27FC236}">
                <a16:creationId xmlns:a16="http://schemas.microsoft.com/office/drawing/2014/main" id="{00B6B179-065D-4E4E-A95C-4AA5FCA00FB3}"/>
              </a:ext>
            </a:extLst>
          </p:cNvPr>
          <p:cNvPicPr>
            <a:picLocks noChangeAspect="1"/>
          </p:cNvPicPr>
          <p:nvPr userDrawn="1"/>
        </p:nvPicPr>
        <p:blipFill rotWithShape="1">
          <a:blip r:embed="rId28"/>
          <a:srcRect r="2035"/>
          <a:stretch/>
        </p:blipFill>
        <p:spPr>
          <a:xfrm>
            <a:off x="323527" y="4673886"/>
            <a:ext cx="1825947" cy="722252"/>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2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2560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98862-FD57-4DE5-0E7D-4254DD4431BF}"/>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6E456DE3-A1E4-6CAA-30BF-7568F612C40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7CD88729-7CB0-64A2-17E2-EC8636D0734C}"/>
              </a:ext>
            </a:extLst>
          </p:cNvPr>
          <p:cNvSpPr>
            <a:spLocks noGrp="1"/>
          </p:cNvSpPr>
          <p:nvPr>
            <p:ph type="dt" sz="half" idx="10"/>
          </p:nvPr>
        </p:nvSpPr>
        <p:spPr/>
        <p:txBody>
          <a:bodyPr/>
          <a:lstStyle/>
          <a:p>
            <a:endParaRPr lang="en-GB" dirty="0"/>
          </a:p>
        </p:txBody>
      </p:sp>
      <p:sp>
        <p:nvSpPr>
          <p:cNvPr id="5" name="Tijdelijke aanduiding voor voettekst 4">
            <a:extLst>
              <a:ext uri="{FF2B5EF4-FFF2-40B4-BE49-F238E27FC236}">
                <a16:creationId xmlns:a16="http://schemas.microsoft.com/office/drawing/2014/main" id="{A6815BCA-7633-D6FD-72CA-5F82CC051A82}"/>
              </a:ext>
            </a:extLst>
          </p:cNvPr>
          <p:cNvSpPr>
            <a:spLocks noGrp="1"/>
          </p:cNvSpPr>
          <p:nvPr>
            <p:ph type="ftr" sz="quarter" idx="11"/>
          </p:nvPr>
        </p:nvSpPr>
        <p:spPr/>
        <p:txBody>
          <a:bodyPr/>
          <a:lstStyle/>
          <a:p>
            <a:endParaRPr lang="en-GB" dirty="0"/>
          </a:p>
        </p:txBody>
      </p:sp>
      <p:sp>
        <p:nvSpPr>
          <p:cNvPr id="6" name="Tijdelijke aanduiding voor dianummer 5">
            <a:extLst>
              <a:ext uri="{FF2B5EF4-FFF2-40B4-BE49-F238E27FC236}">
                <a16:creationId xmlns:a16="http://schemas.microsoft.com/office/drawing/2014/main" id="{22267C27-CFFF-91BA-77BA-52DC78F6229D}"/>
              </a:ext>
            </a:extLst>
          </p:cNvPr>
          <p:cNvSpPr>
            <a:spLocks noGrp="1"/>
          </p:cNvSpPr>
          <p:nvPr>
            <p:ph type="sldNum" sz="quarter" idx="12"/>
          </p:nvPr>
        </p:nvSpPr>
        <p:spPr/>
        <p:txBody>
          <a:bodyPr/>
          <a:lstStyle/>
          <a:p>
            <a:fld id="{6BA18981-7DED-5C4E-8DA5-AADE198CC812}" type="slidenum">
              <a:rPr lang="en-GB" smtClean="0"/>
              <a:t>‹#›</a:t>
            </a:fld>
            <a:endParaRPr lang="en-GB" dirty="0"/>
          </a:p>
        </p:txBody>
      </p:sp>
    </p:spTree>
    <p:extLst>
      <p:ext uri="{BB962C8B-B14F-4D97-AF65-F5344CB8AC3E}">
        <p14:creationId xmlns:p14="http://schemas.microsoft.com/office/powerpoint/2010/main" val="265633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17"/>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spcBef>
                <a:spcPts val="1200"/>
              </a:spcBef>
              <a:spcAft>
                <a:spcPts val="0"/>
              </a:spcAft>
              <a:buClr>
                <a:schemeClr val="accent1"/>
              </a:buClr>
              <a:buSzPts val="2000"/>
              <a:buChar char="•"/>
              <a:defRPr>
                <a:latin typeface="Arial"/>
                <a:ea typeface="Arial"/>
                <a:cs typeface="Arial"/>
                <a:sym typeface="Arial"/>
              </a:defRPr>
            </a:lvl1pPr>
            <a:lvl2pPr marL="914400" lvl="1" indent="-342900" algn="l">
              <a:spcBef>
                <a:spcPts val="400"/>
              </a:spcBef>
              <a:spcAft>
                <a:spcPts val="0"/>
              </a:spcAft>
              <a:buSzPts val="1800"/>
              <a:buChar char="–"/>
              <a:defRPr>
                <a:latin typeface="Arial"/>
                <a:ea typeface="Arial"/>
                <a:cs typeface="Arial"/>
                <a:sym typeface="Arial"/>
              </a:defRPr>
            </a:lvl2pPr>
            <a:lvl3pPr marL="1371600" lvl="2" indent="-330200" algn="l">
              <a:spcBef>
                <a:spcPts val="400"/>
              </a:spcBef>
              <a:spcAft>
                <a:spcPts val="0"/>
              </a:spcAft>
              <a:buSzPts val="1600"/>
              <a:buChar char="•"/>
              <a:defRPr>
                <a:latin typeface="Arial"/>
                <a:ea typeface="Arial"/>
                <a:cs typeface="Arial"/>
                <a:sym typeface="Arial"/>
              </a:defRPr>
            </a:lvl3pPr>
            <a:lvl4pPr marL="1828800" lvl="3" indent="-330200" algn="l">
              <a:spcBef>
                <a:spcPts val="400"/>
              </a:spcBef>
              <a:spcAft>
                <a:spcPts val="0"/>
              </a:spcAft>
              <a:buSzPts val="1600"/>
              <a:buChar char="•"/>
              <a:defRPr>
                <a:latin typeface="Arial"/>
                <a:ea typeface="Arial"/>
                <a:cs typeface="Arial"/>
                <a:sym typeface="Arial"/>
              </a:defRPr>
            </a:lvl4pPr>
            <a:lvl5pPr marL="2286000" lvl="4" indent="-330200" algn="l">
              <a:spcBef>
                <a:spcPts val="400"/>
              </a:spcBef>
              <a:spcAft>
                <a:spcPts val="0"/>
              </a:spcAft>
              <a:buSzPts val="16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17"/>
          <p:cNvSpPr txBox="1">
            <a:spLocks noGrp="1"/>
          </p:cNvSpPr>
          <p:nvPr>
            <p:ph type="title"/>
          </p:nvPr>
        </p:nvSpPr>
        <p:spPr>
          <a:xfrm>
            <a:off x="619201" y="259200"/>
            <a:ext cx="87407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0" i="0" u="none" strike="noStrike" cap="none">
                <a:solidFill>
                  <a:srgbClr val="5D8298"/>
                </a:solidFill>
                <a:latin typeface="Arial"/>
                <a:ea typeface="Arial"/>
                <a:cs typeface="Arial"/>
                <a:sym typeface="Arial"/>
              </a:defRPr>
            </a:lvl1pPr>
            <a:lvl2pPr marL="0" marR="0" lvl="1" indent="0" algn="r" rtl="0">
              <a:spcBef>
                <a:spcPts val="0"/>
              </a:spcBef>
              <a:buNone/>
              <a:defRPr sz="1100" b="0" i="0" u="none" strike="noStrike" cap="none">
                <a:solidFill>
                  <a:srgbClr val="5D8298"/>
                </a:solidFill>
                <a:latin typeface="Arial"/>
                <a:ea typeface="Arial"/>
                <a:cs typeface="Arial"/>
                <a:sym typeface="Arial"/>
              </a:defRPr>
            </a:lvl2pPr>
            <a:lvl3pPr marL="0" marR="0" lvl="2" indent="0" algn="r" rtl="0">
              <a:spcBef>
                <a:spcPts val="0"/>
              </a:spcBef>
              <a:buNone/>
              <a:defRPr sz="1100" b="0" i="0" u="none" strike="noStrike" cap="none">
                <a:solidFill>
                  <a:srgbClr val="5D8298"/>
                </a:solidFill>
                <a:latin typeface="Arial"/>
                <a:ea typeface="Arial"/>
                <a:cs typeface="Arial"/>
                <a:sym typeface="Arial"/>
              </a:defRPr>
            </a:lvl3pPr>
            <a:lvl4pPr marL="0" marR="0" lvl="3" indent="0" algn="r" rtl="0">
              <a:spcBef>
                <a:spcPts val="0"/>
              </a:spcBef>
              <a:buNone/>
              <a:defRPr sz="1100" b="0" i="0" u="none" strike="noStrike" cap="none">
                <a:solidFill>
                  <a:srgbClr val="5D8298"/>
                </a:solidFill>
                <a:latin typeface="Arial"/>
                <a:ea typeface="Arial"/>
                <a:cs typeface="Arial"/>
                <a:sym typeface="Arial"/>
              </a:defRPr>
            </a:lvl4pPr>
            <a:lvl5pPr marL="0" marR="0" lvl="4" indent="0" algn="r" rtl="0">
              <a:spcBef>
                <a:spcPts val="0"/>
              </a:spcBef>
              <a:buNone/>
              <a:defRPr sz="1100" b="0" i="0" u="none" strike="noStrike" cap="none">
                <a:solidFill>
                  <a:srgbClr val="5D8298"/>
                </a:solidFill>
                <a:latin typeface="Arial"/>
                <a:ea typeface="Arial"/>
                <a:cs typeface="Arial"/>
                <a:sym typeface="Arial"/>
              </a:defRPr>
            </a:lvl5pPr>
            <a:lvl6pPr marL="0" marR="0" lvl="5" indent="0" algn="r" rtl="0">
              <a:spcBef>
                <a:spcPts val="0"/>
              </a:spcBef>
              <a:buNone/>
              <a:defRPr sz="1100" b="0" i="0" u="none" strike="noStrike" cap="none">
                <a:solidFill>
                  <a:srgbClr val="5D8298"/>
                </a:solidFill>
                <a:latin typeface="Arial"/>
                <a:ea typeface="Arial"/>
                <a:cs typeface="Arial"/>
                <a:sym typeface="Arial"/>
              </a:defRPr>
            </a:lvl6pPr>
            <a:lvl7pPr marL="0" marR="0" lvl="6" indent="0" algn="r" rtl="0">
              <a:spcBef>
                <a:spcPts val="0"/>
              </a:spcBef>
              <a:buNone/>
              <a:defRPr sz="1100" b="0" i="0" u="none" strike="noStrike" cap="none">
                <a:solidFill>
                  <a:srgbClr val="5D8298"/>
                </a:solidFill>
                <a:latin typeface="Arial"/>
                <a:ea typeface="Arial"/>
                <a:cs typeface="Arial"/>
                <a:sym typeface="Arial"/>
              </a:defRPr>
            </a:lvl7pPr>
            <a:lvl8pPr marL="0" marR="0" lvl="7" indent="0" algn="r" rtl="0">
              <a:spcBef>
                <a:spcPts val="0"/>
              </a:spcBef>
              <a:buNone/>
              <a:defRPr sz="1100" b="0" i="0" u="none" strike="noStrike" cap="none">
                <a:solidFill>
                  <a:srgbClr val="5D8298"/>
                </a:solidFill>
                <a:latin typeface="Arial"/>
                <a:ea typeface="Arial"/>
                <a:cs typeface="Arial"/>
                <a:sym typeface="Arial"/>
              </a:defRPr>
            </a:lvl8pPr>
            <a:lvl9pPr marL="0" marR="0" lvl="8" indent="0" algn="r" rtl="0">
              <a:spcBef>
                <a:spcPts val="0"/>
              </a:spcBef>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
        <p:nvSpPr>
          <p:cNvPr id="23" name="Google Shape;23;p17"/>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spcBef>
                <a:spcPts val="400"/>
              </a:spcBef>
              <a:spcAft>
                <a:spcPts val="0"/>
              </a:spcAft>
              <a:buSzPts val="1200"/>
              <a:buNone/>
              <a:defRPr sz="1200">
                <a:latin typeface="PT Sans Narrow"/>
                <a:ea typeface="PT Sans Narrow"/>
                <a:cs typeface="PT Sans Narrow"/>
                <a:sym typeface="PT Sans Narrow"/>
              </a:defRPr>
            </a:lvl2pPr>
            <a:lvl3pPr marL="1371600" lvl="2" indent="-228600" algn="l">
              <a:spcBef>
                <a:spcPts val="400"/>
              </a:spcBef>
              <a:spcAft>
                <a:spcPts val="0"/>
              </a:spcAft>
              <a:buSzPts val="1200"/>
              <a:buNone/>
              <a:defRPr sz="1200">
                <a:latin typeface="PT Sans Narrow"/>
                <a:ea typeface="PT Sans Narrow"/>
                <a:cs typeface="PT Sans Narrow"/>
                <a:sym typeface="PT Sans Narrow"/>
              </a:defRPr>
            </a:lvl3pPr>
            <a:lvl4pPr marL="1828800" lvl="3" indent="-228600" algn="l">
              <a:spcBef>
                <a:spcPts val="400"/>
              </a:spcBef>
              <a:spcAft>
                <a:spcPts val="0"/>
              </a:spcAft>
              <a:buSzPts val="1200"/>
              <a:buNone/>
              <a:defRPr sz="1200">
                <a:latin typeface="PT Sans Narrow"/>
                <a:ea typeface="PT Sans Narrow"/>
                <a:cs typeface="PT Sans Narrow"/>
                <a:sym typeface="PT Sans Narrow"/>
              </a:defRPr>
            </a:lvl4pPr>
            <a:lvl5pPr marL="2286000" lvl="4" indent="-228600" algn="l">
              <a:spcBef>
                <a:spcPts val="400"/>
              </a:spcBef>
              <a:spcAft>
                <a:spcPts val="0"/>
              </a:spcAft>
              <a:buSzPts val="1200"/>
              <a:buNone/>
              <a:defRPr sz="1200">
                <a:latin typeface="PT Sans Narrow"/>
                <a:ea typeface="PT Sans Narrow"/>
                <a:cs typeface="PT Sans Narrow"/>
                <a:sym typeface="PT Sans Narrow"/>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98741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spcBef>
                <a:spcPts val="0"/>
              </a:spcBef>
              <a:spcAft>
                <a:spcPts val="0"/>
              </a:spcAft>
              <a:buClr>
                <a:schemeClr val="lt1"/>
              </a:buClr>
              <a:buSzPts val="4000"/>
              <a:buFont typeface="Arial"/>
              <a:buNone/>
              <a:defRPr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 name="Espace réservé du numéro de diapositive 6">
            <a:extLst>
              <a:ext uri="{FF2B5EF4-FFF2-40B4-BE49-F238E27FC236}">
                <a16:creationId xmlns:a16="http://schemas.microsoft.com/office/drawing/2014/main" id="{A2D23211-BFE2-E749-A502-FB23E9E83BBF}"/>
              </a:ext>
            </a:extLst>
          </p:cNvPr>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375193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 id="2147483682" r:id="rId16"/>
    <p:sldLayoutId id="2147483683" r:id="rId17"/>
    <p:sldLayoutId id="2147483684" r:id="rId18"/>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chart" Target="../charts/chart3.xml"/><Relationship Id="rId4" Type="http://schemas.openxmlformats.org/officeDocument/2006/relationships/hyperlink" Target="https://gco.iarc.fr/today/data/factsheets/cancers/11-Liver-fact-sheet.pdf"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notesSlide" Target="../notesSlides/notesSlide8.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32.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www.fda.gov/drugs/resources-information-approved-drugs/fda-approves-tremelimumab-combination-durvalumab-unresectable-hepatocellular-carcinoma" TargetMode="External"/><Relationship Id="rId3" Type="http://schemas.openxmlformats.org/officeDocument/2006/relationships/hyperlink" Target="https://www.ipsen.com/media/press-relases/post_custom_datacustom_datapost_custom_datacustom_dataeuropean-commission-approves-ipsens-cabometyx-cabozantinib-for-the-treatment-of-hepatocellular-carcinoma-in/" TargetMode="External"/><Relationship Id="rId7" Type="http://schemas.openxmlformats.org/officeDocument/2006/relationships/hyperlink" Target="https://www.ascopost.com/news/may-2020/fda-approves-atezolizumab-plus-bevacizumab-for-patients-with-unresectable-or-metastatic-hcc/"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fda.gov/drugs/resources-information-approved-drugs/fda-grants-accelerated-approval-nivolumab-and-ipilimumab-combination-hepatocellular-carcinoma" TargetMode="External"/><Relationship Id="rId5" Type="http://schemas.openxmlformats.org/officeDocument/2006/relationships/hyperlink" Target="https://www.ema.europa.eu/en/documents/smop/chmp-post-authorisation-summary-positive-opinion-cyramza-ii-27_en.pdf" TargetMode="External"/><Relationship Id="rId4" Type="http://schemas.openxmlformats.org/officeDocument/2006/relationships/hyperlink" Target="https://www.fda.gov/drugs/resources-information-approved-drugs/fda-approves-ramucirumab-hepatocellular-carcinoma" TargetMode="External"/><Relationship Id="rId9" Type="http://schemas.openxmlformats.org/officeDocument/2006/relationships/hyperlink" Target="https://www.ema.europa.eu/en/documents/smop-initial/chmp-summary-positive-opinion-imjudo_en.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slideLayout" Target="../slideLayouts/slideLayout6.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image" Target="../media/image37.sv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hccconnect.cor2ed.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47.svg"/></Relationships>
</file>

<file path=ppt/slides/_rels/slide76.xml.rels><?xml version="1.0" encoding="UTF-8" standalone="yes"?>
<Relationships xmlns="http://schemas.openxmlformats.org/package/2006/relationships"><Relationship Id="rId3" Type="http://schemas.openxmlformats.org/officeDocument/2006/relationships/hyperlink" Target="https://clinicaltrials.gov/ct2/show/NCT04770896"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49.sv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chart" Target="../charts/char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Worldwide incidence of liver cancer</a:t>
            </a:r>
            <a:r>
              <a:rPr lang="en-GB" sz="3100" baseline="30000" dirty="0"/>
              <a:t>1</a:t>
            </a:r>
            <a:br>
              <a:rPr lang="en-GB" dirty="0"/>
            </a:br>
            <a:r>
              <a:rPr lang="en-US" altLang="es-ES" sz="2200" dirty="0">
                <a:solidFill>
                  <a:schemeClr val="accent1"/>
                </a:solidFill>
              </a:rPr>
              <a:t>highest incidence in low- and middle-income countries</a:t>
            </a:r>
            <a:br>
              <a:rPr lang="en-GB" sz="2200" dirty="0"/>
            </a:br>
            <a:endParaRPr lang="en-GB" sz="2200" dirty="0"/>
          </a:p>
        </p:txBody>
      </p:sp>
      <p:sp>
        <p:nvSpPr>
          <p:cNvPr id="13" name="Content Placeholder 1">
            <a:extLst>
              <a:ext uri="{FF2B5EF4-FFF2-40B4-BE49-F238E27FC236}">
                <a16:creationId xmlns:a16="http://schemas.microsoft.com/office/drawing/2014/main" id="{955C2159-0DBB-7CA2-C14E-2CE648C2015D}"/>
              </a:ext>
            </a:extLst>
          </p:cNvPr>
          <p:cNvSpPr>
            <a:spLocks noGrp="1"/>
          </p:cNvSpPr>
          <p:nvPr>
            <p:ph sz="quarter" idx="14"/>
          </p:nvPr>
        </p:nvSpPr>
        <p:spPr>
          <a:xfrm>
            <a:off x="7104112" y="1425600"/>
            <a:ext cx="4478288" cy="4525200"/>
          </a:xfrm>
        </p:spPr>
        <p:txBody>
          <a:bodyPr/>
          <a:lstStyle/>
          <a:p>
            <a:endParaRPr lang="en-GB" dirty="0"/>
          </a:p>
          <a:p>
            <a:r>
              <a:rPr lang="en-GB" dirty="0"/>
              <a:t>75% of the patients are from </a:t>
            </a:r>
            <a:r>
              <a:rPr lang="en-GB" b="1" dirty="0">
                <a:solidFill>
                  <a:schemeClr val="accent1"/>
                </a:solidFill>
              </a:rPr>
              <a:t>low- and middle-income countries</a:t>
            </a:r>
          </a:p>
          <a:p>
            <a:r>
              <a:rPr lang="en-US" b="1" dirty="0">
                <a:solidFill>
                  <a:schemeClr val="accent1"/>
                </a:solidFill>
              </a:rPr>
              <a:t>Liver cancer </a:t>
            </a:r>
            <a:r>
              <a:rPr lang="en-US" dirty="0"/>
              <a:t>is the 5</a:t>
            </a:r>
            <a:r>
              <a:rPr lang="en-US" baseline="30000" dirty="0"/>
              <a:t>th</a:t>
            </a:r>
            <a:r>
              <a:rPr lang="en-US" dirty="0"/>
              <a:t> and 9</a:t>
            </a:r>
            <a:r>
              <a:rPr lang="en-US" baseline="30000" dirty="0"/>
              <a:t>th</a:t>
            </a:r>
            <a:r>
              <a:rPr lang="en-US" dirty="0"/>
              <a:t> most common cancer in men and women, respectively</a:t>
            </a:r>
          </a:p>
          <a:p>
            <a:pPr lvl="1"/>
            <a:r>
              <a:rPr lang="en-US" b="1" dirty="0">
                <a:solidFill>
                  <a:schemeClr val="accent1"/>
                </a:solidFill>
              </a:rPr>
              <a:t>Men have a 3-fold higher risk </a:t>
            </a:r>
            <a:r>
              <a:rPr lang="en-US" dirty="0"/>
              <a:t>of developing liver cancer than women</a:t>
            </a:r>
            <a:endParaRPr lang="en-GB" dirty="0"/>
          </a:p>
          <a:p>
            <a:endParaRPr lang="en-GB" dirty="0"/>
          </a:p>
        </p:txBody>
      </p:sp>
      <p:sp>
        <p:nvSpPr>
          <p:cNvPr id="107" name="Slide Number Placeholder 106">
            <a:extLst>
              <a:ext uri="{FF2B5EF4-FFF2-40B4-BE49-F238E27FC236}">
                <a16:creationId xmlns:a16="http://schemas.microsoft.com/office/drawing/2014/main" id="{B9DB6E6B-1905-2F4E-8866-82EC54D88139}"/>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da-DK" dirty="0"/>
              <a:t>ASR, age standardised rate</a:t>
            </a:r>
          </a:p>
          <a:p>
            <a:r>
              <a:rPr lang="da-DK" dirty="0"/>
              <a:t>1. WHO, Globocan 2020, online: </a:t>
            </a:r>
            <a:r>
              <a:rPr lang="da-DK" dirty="0">
                <a:hlinkClick r:id="rId4">
                  <a:extLst>
                    <a:ext uri="{A12FA001-AC4F-418D-AE19-62706E023703}">
                      <ahyp:hlinkClr xmlns:ahyp="http://schemas.microsoft.com/office/drawing/2018/hyperlinkcolor" val="tx"/>
                    </a:ext>
                  </a:extLst>
                </a:hlinkClick>
              </a:rPr>
              <a:t>https://gco.iarc.fr/today/data/factsheets/cancers/11-Liver-fact-sheet.pdf</a:t>
            </a:r>
            <a:r>
              <a:rPr lang="da-DK" dirty="0"/>
              <a:t> accessed April 2023; 2. Bray F, et al. CA Cancer J Clin. 2018;68:394-424</a:t>
            </a:r>
          </a:p>
        </p:txBody>
      </p:sp>
      <p:graphicFrame>
        <p:nvGraphicFramePr>
          <p:cNvPr id="21" name="Chart 20">
            <a:extLst>
              <a:ext uri="{FF2B5EF4-FFF2-40B4-BE49-F238E27FC236}">
                <a16:creationId xmlns:a16="http://schemas.microsoft.com/office/drawing/2014/main" id="{CA27D059-E474-A147-8CC9-FB4139B3AFF1}"/>
              </a:ext>
            </a:extLst>
          </p:cNvPr>
          <p:cNvGraphicFramePr/>
          <p:nvPr>
            <p:extLst>
              <p:ext uri="{D42A27DB-BD31-4B8C-83A1-F6EECF244321}">
                <p14:modId xmlns:p14="http://schemas.microsoft.com/office/powerpoint/2010/main" val="3026174123"/>
              </p:ext>
            </p:extLst>
          </p:nvPr>
        </p:nvGraphicFramePr>
        <p:xfrm>
          <a:off x="486229" y="1052736"/>
          <a:ext cx="6415530" cy="5085597"/>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99C66192-5069-9448-8BDC-C55F7BB017DC}"/>
              </a:ext>
            </a:extLst>
          </p:cNvPr>
          <p:cNvSpPr txBox="1"/>
          <p:nvPr/>
        </p:nvSpPr>
        <p:spPr>
          <a:xfrm>
            <a:off x="2489250"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40</a:t>
            </a:r>
          </a:p>
        </p:txBody>
      </p:sp>
      <p:sp>
        <p:nvSpPr>
          <p:cNvPr id="24" name="TextBox 23">
            <a:extLst>
              <a:ext uri="{FF2B5EF4-FFF2-40B4-BE49-F238E27FC236}">
                <a16:creationId xmlns:a16="http://schemas.microsoft.com/office/drawing/2014/main" id="{42C8CC85-20BA-2342-B73B-3BD0810F9D74}"/>
              </a:ext>
            </a:extLst>
          </p:cNvPr>
          <p:cNvSpPr txBox="1"/>
          <p:nvPr/>
        </p:nvSpPr>
        <p:spPr>
          <a:xfrm>
            <a:off x="3016300"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30</a:t>
            </a:r>
          </a:p>
        </p:txBody>
      </p:sp>
      <p:sp>
        <p:nvSpPr>
          <p:cNvPr id="25" name="TextBox 24">
            <a:extLst>
              <a:ext uri="{FF2B5EF4-FFF2-40B4-BE49-F238E27FC236}">
                <a16:creationId xmlns:a16="http://schemas.microsoft.com/office/drawing/2014/main" id="{B2826B23-09BC-644F-BAB4-E8BF99CF1B3A}"/>
              </a:ext>
            </a:extLst>
          </p:cNvPr>
          <p:cNvSpPr txBox="1"/>
          <p:nvPr/>
        </p:nvSpPr>
        <p:spPr>
          <a:xfrm>
            <a:off x="3524300"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20</a:t>
            </a:r>
          </a:p>
        </p:txBody>
      </p:sp>
      <p:sp>
        <p:nvSpPr>
          <p:cNvPr id="26" name="TextBox 25">
            <a:extLst>
              <a:ext uri="{FF2B5EF4-FFF2-40B4-BE49-F238E27FC236}">
                <a16:creationId xmlns:a16="http://schemas.microsoft.com/office/drawing/2014/main" id="{F8B1C37D-B0B3-DA41-907D-97FC34B4FD2B}"/>
              </a:ext>
            </a:extLst>
          </p:cNvPr>
          <p:cNvSpPr txBox="1"/>
          <p:nvPr/>
        </p:nvSpPr>
        <p:spPr>
          <a:xfrm>
            <a:off x="4035475"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10</a:t>
            </a:r>
          </a:p>
        </p:txBody>
      </p:sp>
      <p:sp>
        <p:nvSpPr>
          <p:cNvPr id="27" name="TextBox 26">
            <a:extLst>
              <a:ext uri="{FF2B5EF4-FFF2-40B4-BE49-F238E27FC236}">
                <a16:creationId xmlns:a16="http://schemas.microsoft.com/office/drawing/2014/main" id="{4B0DFC23-0A32-0D48-9C98-62FEDACEF185}"/>
              </a:ext>
            </a:extLst>
          </p:cNvPr>
          <p:cNvSpPr txBox="1"/>
          <p:nvPr/>
        </p:nvSpPr>
        <p:spPr>
          <a:xfrm>
            <a:off x="4585923" y="5528908"/>
            <a:ext cx="78548"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8DD7233C-C18D-0249-9F8C-C6891F869C5D}"/>
              </a:ext>
            </a:extLst>
          </p:cNvPr>
          <p:cNvSpPr txBox="1"/>
          <p:nvPr/>
        </p:nvSpPr>
        <p:spPr>
          <a:xfrm>
            <a:off x="5064175"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10</a:t>
            </a:r>
          </a:p>
        </p:txBody>
      </p:sp>
      <p:sp>
        <p:nvSpPr>
          <p:cNvPr id="29" name="TextBox 28">
            <a:extLst>
              <a:ext uri="{FF2B5EF4-FFF2-40B4-BE49-F238E27FC236}">
                <a16:creationId xmlns:a16="http://schemas.microsoft.com/office/drawing/2014/main" id="{F801EEA2-1B01-D34D-97A8-2B562138B242}"/>
              </a:ext>
            </a:extLst>
          </p:cNvPr>
          <p:cNvSpPr txBox="1"/>
          <p:nvPr/>
        </p:nvSpPr>
        <p:spPr>
          <a:xfrm>
            <a:off x="5569000"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20</a:t>
            </a:r>
          </a:p>
        </p:txBody>
      </p:sp>
      <p:sp>
        <p:nvSpPr>
          <p:cNvPr id="30" name="TextBox 29">
            <a:extLst>
              <a:ext uri="{FF2B5EF4-FFF2-40B4-BE49-F238E27FC236}">
                <a16:creationId xmlns:a16="http://schemas.microsoft.com/office/drawing/2014/main" id="{FCAD5AFF-89B7-204F-B23C-0D7209A99380}"/>
              </a:ext>
            </a:extLst>
          </p:cNvPr>
          <p:cNvSpPr txBox="1"/>
          <p:nvPr/>
        </p:nvSpPr>
        <p:spPr>
          <a:xfrm>
            <a:off x="6096050"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30</a:t>
            </a:r>
          </a:p>
        </p:txBody>
      </p:sp>
      <p:sp>
        <p:nvSpPr>
          <p:cNvPr id="31" name="TextBox 30">
            <a:extLst>
              <a:ext uri="{FF2B5EF4-FFF2-40B4-BE49-F238E27FC236}">
                <a16:creationId xmlns:a16="http://schemas.microsoft.com/office/drawing/2014/main" id="{92C8B89A-17A3-C349-9F7A-54EB198F6EEA}"/>
              </a:ext>
            </a:extLst>
          </p:cNvPr>
          <p:cNvSpPr txBox="1"/>
          <p:nvPr/>
        </p:nvSpPr>
        <p:spPr>
          <a:xfrm>
            <a:off x="6607225" y="5528908"/>
            <a:ext cx="157094" cy="169277"/>
          </a:xfrm>
          <a:prstGeom prst="rect">
            <a:avLst/>
          </a:prstGeom>
          <a:noFill/>
        </p:spPr>
        <p:txBody>
          <a:bodyPr wrap="none" lIns="0" tIns="0" rIns="0" bIns="0" rtlCol="0">
            <a:spAutoFit/>
          </a:bodyPr>
          <a:lstStyle/>
          <a:p>
            <a:pPr algn="ctr"/>
            <a:r>
              <a:rPr lang="en-US" sz="1100" dirty="0">
                <a:latin typeface="Arial" panose="020B0604020202020204" pitchFamily="34" charset="0"/>
                <a:ea typeface="Aileron" charset="0"/>
                <a:cs typeface="Arial" panose="020B0604020202020204" pitchFamily="34" charset="0"/>
              </a:rPr>
              <a:t>40</a:t>
            </a:r>
          </a:p>
        </p:txBody>
      </p:sp>
      <p:sp>
        <p:nvSpPr>
          <p:cNvPr id="32" name="TextBox 31">
            <a:extLst>
              <a:ext uri="{FF2B5EF4-FFF2-40B4-BE49-F238E27FC236}">
                <a16:creationId xmlns:a16="http://schemas.microsoft.com/office/drawing/2014/main" id="{C8DAC7F6-2B2C-0D4D-A55D-FD014FC5B967}"/>
              </a:ext>
            </a:extLst>
          </p:cNvPr>
          <p:cNvSpPr txBox="1"/>
          <p:nvPr/>
        </p:nvSpPr>
        <p:spPr>
          <a:xfrm>
            <a:off x="3817756" y="5735736"/>
            <a:ext cx="1636666" cy="169277"/>
          </a:xfrm>
          <a:prstGeom prst="rect">
            <a:avLst/>
          </a:prstGeom>
          <a:noFill/>
        </p:spPr>
        <p:txBody>
          <a:bodyPr wrap="none" lIns="0" tIns="0" rIns="0" bIns="0" rtlCol="0">
            <a:spAutoFit/>
          </a:bodyPr>
          <a:lstStyle/>
          <a:p>
            <a:pPr algn="ctr"/>
            <a:r>
              <a:rPr lang="en-US" sz="1100" b="1" dirty="0">
                <a:latin typeface="Arial" panose="020B0604020202020204" pitchFamily="34" charset="0"/>
                <a:ea typeface="Aileron" charset="0"/>
                <a:cs typeface="Arial" panose="020B0604020202020204" pitchFamily="34" charset="0"/>
              </a:rPr>
              <a:t>ASR (World) per 100,000</a:t>
            </a:r>
          </a:p>
        </p:txBody>
      </p:sp>
      <p:sp>
        <p:nvSpPr>
          <p:cNvPr id="10" name="TextBox 10">
            <a:extLst>
              <a:ext uri="{FF2B5EF4-FFF2-40B4-BE49-F238E27FC236}">
                <a16:creationId xmlns:a16="http://schemas.microsoft.com/office/drawing/2014/main" id="{CF3D9B09-ED7D-74C8-2668-1962FD9167AA}"/>
              </a:ext>
            </a:extLst>
          </p:cNvPr>
          <p:cNvSpPr>
            <a:spLocks noChangeArrowheads="1"/>
          </p:cNvSpPr>
          <p:nvPr>
            <p:custDataLst>
              <p:tags r:id="rId1"/>
            </p:custDataLst>
          </p:nvPr>
        </p:nvSpPr>
        <p:spPr bwMode="auto">
          <a:xfrm>
            <a:off x="4079776" y="5930010"/>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r>
              <a:rPr lang="nl-BE" altLang="es-ES" sz="1200" i="1" dirty="0">
                <a:latin typeface="Arial" panose="020B0604020202020204" pitchFamily="34" charset="0"/>
              </a:rPr>
              <a:t>Figure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WHO, </a:t>
            </a:r>
            <a:r>
              <a:rPr lang="nl-BE" altLang="es-ES" sz="1200" i="1" dirty="0" err="1">
                <a:latin typeface="Arial" panose="020B0604020202020204" pitchFamily="34" charset="0"/>
              </a:rPr>
              <a:t>Globocan</a:t>
            </a:r>
            <a:r>
              <a:rPr lang="nl-BE" altLang="es-ES" sz="1200" i="1" dirty="0">
                <a:latin typeface="Arial" panose="020B0604020202020204" pitchFamily="34" charset="0"/>
              </a:rPr>
              <a:t> 2020</a:t>
            </a:r>
            <a:r>
              <a:rPr lang="nl-BE" altLang="es-ES" sz="1200" i="1" baseline="30000" dirty="0">
                <a:latin typeface="Arial" panose="020B0604020202020204" pitchFamily="34" charset="0"/>
              </a:rPr>
              <a:t>1</a:t>
            </a:r>
            <a:endParaRPr lang="en-US" altLang="fr-FR" sz="1200" i="1" baseline="30000" dirty="0">
              <a:latin typeface="Arial" panose="020B0604020202020204" pitchFamily="34" charset="0"/>
            </a:endParaRPr>
          </a:p>
        </p:txBody>
      </p:sp>
    </p:spTree>
    <p:extLst>
      <p:ext uri="{BB962C8B-B14F-4D97-AF65-F5344CB8AC3E}">
        <p14:creationId xmlns:p14="http://schemas.microsoft.com/office/powerpoint/2010/main" val="16201372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Autofit/>
          </a:bodyPr>
          <a:lstStyle/>
          <a:p>
            <a:r>
              <a:rPr lang="en-US" dirty="0"/>
              <a:t>CIRRhOSIS IS a PREDISPOSING FACTOR FOR hcc</a:t>
            </a:r>
            <a:br>
              <a:rPr lang="en-GB" dirty="0"/>
            </a:br>
            <a:r>
              <a:rPr lang="en-GB" sz="2000" dirty="0">
                <a:solidFill>
                  <a:schemeClr val="accent1"/>
                </a:solidFill>
              </a:rPr>
              <a:t>~85% of HCC is caused by Cirrhosis</a:t>
            </a:r>
            <a:r>
              <a:rPr lang="en-GB" sz="2000" baseline="30000" dirty="0">
                <a:solidFill>
                  <a:schemeClr val="accent1"/>
                </a:solidFill>
              </a:rPr>
              <a:t>1</a:t>
            </a:r>
            <a:br>
              <a:rPr lang="en-GB" dirty="0"/>
            </a:br>
            <a:endParaRPr lang="en-GB" dirty="0"/>
          </a:p>
        </p:txBody>
      </p:sp>
      <p:sp>
        <p:nvSpPr>
          <p:cNvPr id="107" name="Slide Number Placeholder 106">
            <a:extLst>
              <a:ext uri="{FF2B5EF4-FFF2-40B4-BE49-F238E27FC236}">
                <a16:creationId xmlns:a16="http://schemas.microsoft.com/office/drawing/2014/main" id="{B9DB6E6B-1905-2F4E-8866-82EC54D88139}"/>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4" y="6356351"/>
            <a:ext cx="7299856" cy="365125"/>
          </a:xfrm>
        </p:spPr>
        <p:txBody>
          <a:bodyPr anchor="b"/>
          <a:lstStyle/>
          <a:p>
            <a:r>
              <a:rPr lang="en-US" dirty="0"/>
              <a:t>HCC, hepatocellular carcinoma</a:t>
            </a:r>
          </a:p>
          <a:p>
            <a:r>
              <a:rPr lang="en-US" dirty="0"/>
              <a:t>1. </a:t>
            </a:r>
            <a:r>
              <a:rPr lang="en-US" dirty="0" err="1"/>
              <a:t>Asafo</a:t>
            </a:r>
            <a:r>
              <a:rPr lang="en-US" dirty="0"/>
              <a:t>-Agyei KO, Samant H. Hepatocellular Carcinoma. 2023 Feb 12. In: </a:t>
            </a:r>
            <a:r>
              <a:rPr lang="en-US" dirty="0" err="1"/>
              <a:t>StatPearls</a:t>
            </a:r>
            <a:r>
              <a:rPr lang="en-US" dirty="0"/>
              <a:t> [Internet]. Treasure Island (FL): </a:t>
            </a:r>
            <a:r>
              <a:rPr lang="en-US" dirty="0" err="1"/>
              <a:t>StatPearls</a:t>
            </a:r>
            <a:r>
              <a:rPr lang="en-US" dirty="0"/>
              <a:t> Publishing; 2023 Jan–. PMID: 32644603; 2. Ginès P, et al. Lancet. 2021;398(10308):1359-76; 3. Lan Y, et al. Hepatol Commun. 2023;7(2):e0026. </a:t>
            </a:r>
          </a:p>
          <a:p>
            <a:r>
              <a:rPr lang="en-US" dirty="0"/>
              <a:t>4. </a:t>
            </a:r>
            <a:r>
              <a:rPr lang="es-ES" dirty="0"/>
              <a:t>Åberg F, et al. Hepatology. 67(6):2141-9;</a:t>
            </a:r>
            <a:endParaRPr lang="en-US" dirty="0"/>
          </a:p>
        </p:txBody>
      </p:sp>
      <p:cxnSp>
        <p:nvCxnSpPr>
          <p:cNvPr id="6" name="Straight Connector 22">
            <a:extLst>
              <a:ext uri="{FF2B5EF4-FFF2-40B4-BE49-F238E27FC236}">
                <a16:creationId xmlns:a16="http://schemas.microsoft.com/office/drawing/2014/main" id="{0633FF51-3762-74C3-A11D-081EB9986FE8}"/>
              </a:ext>
            </a:extLst>
          </p:cNvPr>
          <p:cNvCxnSpPr>
            <a:cxnSpLocks noChangeShapeType="1"/>
          </p:cNvCxnSpPr>
          <p:nvPr>
            <p:custDataLst>
              <p:tags r:id="rId1"/>
            </p:custDataLst>
          </p:nvPr>
        </p:nvCxnSpPr>
        <p:spPr bwMode="auto">
          <a:xfrm flipH="1">
            <a:off x="1343026" y="2293893"/>
            <a:ext cx="3452813" cy="1438275"/>
          </a:xfrm>
          <a:prstGeom prst="line">
            <a:avLst/>
          </a:prstGeom>
          <a:noFill/>
          <a:ln w="28575" algn="ctr">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Straight Connector 9">
            <a:extLst>
              <a:ext uri="{FF2B5EF4-FFF2-40B4-BE49-F238E27FC236}">
                <a16:creationId xmlns:a16="http://schemas.microsoft.com/office/drawing/2014/main" id="{8835108E-197D-83D2-51D9-15A859718007}"/>
              </a:ext>
            </a:extLst>
          </p:cNvPr>
          <p:cNvCxnSpPr>
            <a:cxnSpLocks noChangeShapeType="1"/>
          </p:cNvCxnSpPr>
          <p:nvPr>
            <p:custDataLst>
              <p:tags r:id="rId2"/>
            </p:custDataLst>
          </p:nvPr>
        </p:nvCxnSpPr>
        <p:spPr bwMode="auto">
          <a:xfrm>
            <a:off x="7288214" y="2293893"/>
            <a:ext cx="3344863" cy="1465263"/>
          </a:xfrm>
          <a:prstGeom prst="line">
            <a:avLst/>
          </a:prstGeom>
          <a:noFill/>
          <a:ln w="28575" algn="ctr">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TextBox 6">
            <a:extLst>
              <a:ext uri="{FF2B5EF4-FFF2-40B4-BE49-F238E27FC236}">
                <a16:creationId xmlns:a16="http://schemas.microsoft.com/office/drawing/2014/main" id="{01590791-C814-BE9D-38DE-514C3536471D}"/>
              </a:ext>
            </a:extLst>
          </p:cNvPr>
          <p:cNvSpPr>
            <a:spLocks noChangeArrowheads="1"/>
          </p:cNvSpPr>
          <p:nvPr>
            <p:custDataLst>
              <p:tags r:id="rId3"/>
            </p:custDataLst>
          </p:nvPr>
        </p:nvSpPr>
        <p:spPr bwMode="auto">
          <a:xfrm>
            <a:off x="200564" y="3790007"/>
            <a:ext cx="5318970" cy="1331444"/>
          </a:xfrm>
          <a:prstGeom prst="roundRect">
            <a:avLst>
              <a:gd name="adj" fmla="val 16667"/>
            </a:avLst>
          </a:prstGeom>
          <a:noFill/>
          <a:ln w="1905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marL="239713" indent="-239713">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spcBef>
                <a:spcPct val="0"/>
              </a:spcBef>
              <a:spcAft>
                <a:spcPts val="300"/>
              </a:spcAft>
              <a:buClr>
                <a:schemeClr val="accent1"/>
              </a:buClr>
            </a:pPr>
            <a:r>
              <a:rPr lang="en-US" altLang="es-ES" sz="1400" dirty="0">
                <a:latin typeface="Arial" panose="020B0604020202020204" pitchFamily="34" charset="0"/>
              </a:rPr>
              <a:t>Cirrhosis is a consequence of chronic liver inflammation, followed by diffuse hepatic fibrosis</a:t>
            </a:r>
            <a:r>
              <a:rPr lang="nl-BE" altLang="es-ES" sz="1400" baseline="30000" dirty="0">
                <a:latin typeface="Arial" panose="020B0604020202020204" pitchFamily="34" charset="0"/>
              </a:rPr>
              <a:t>2</a:t>
            </a:r>
          </a:p>
          <a:p>
            <a:pPr lvl="1">
              <a:spcBef>
                <a:spcPct val="0"/>
              </a:spcBef>
              <a:spcAft>
                <a:spcPts val="300"/>
              </a:spcAft>
              <a:buClr>
                <a:schemeClr val="accent1"/>
              </a:buClr>
            </a:pPr>
            <a:r>
              <a:rPr lang="nl-BE" altLang="es-ES" sz="1400" dirty="0" err="1">
                <a:latin typeface="Arial" panose="020B0604020202020204" pitchFamily="34" charset="0"/>
              </a:rPr>
              <a:t>Normal</a:t>
            </a:r>
            <a:r>
              <a:rPr lang="nl-BE" altLang="es-ES" sz="1400" dirty="0">
                <a:latin typeface="Arial" panose="020B0604020202020204" pitchFamily="34" charset="0"/>
              </a:rPr>
              <a:t> </a:t>
            </a:r>
            <a:r>
              <a:rPr lang="nl-BE" altLang="es-ES" sz="1400" dirty="0" err="1">
                <a:latin typeface="Arial" panose="020B0604020202020204" pitchFamily="34" charset="0"/>
              </a:rPr>
              <a:t>hepatic</a:t>
            </a:r>
            <a:r>
              <a:rPr lang="nl-BE" altLang="es-ES" sz="1400" dirty="0">
                <a:latin typeface="Arial" panose="020B0604020202020204" pitchFamily="34" charset="0"/>
              </a:rPr>
              <a:t> </a:t>
            </a:r>
            <a:r>
              <a:rPr lang="nl-BE" altLang="es-ES" sz="1400" dirty="0" err="1">
                <a:latin typeface="Arial" panose="020B0604020202020204" pitchFamily="34" charset="0"/>
              </a:rPr>
              <a:t>architecture</a:t>
            </a:r>
            <a:r>
              <a:rPr lang="nl-BE" altLang="es-ES" sz="1400" dirty="0">
                <a:latin typeface="Arial" panose="020B0604020202020204" pitchFamily="34" charset="0"/>
              </a:rPr>
              <a:t> is </a:t>
            </a:r>
            <a:r>
              <a:rPr lang="nl-BE" altLang="es-ES" sz="1400" dirty="0" err="1">
                <a:latin typeface="Arial" panose="020B0604020202020204" pitchFamily="34" charset="0"/>
              </a:rPr>
              <a:t>replaced</a:t>
            </a:r>
            <a:r>
              <a:rPr lang="nl-BE" altLang="es-ES" sz="1400" dirty="0">
                <a:latin typeface="Arial" panose="020B0604020202020204" pitchFamily="34" charset="0"/>
              </a:rPr>
              <a:t> </a:t>
            </a:r>
            <a:r>
              <a:rPr lang="nl-BE" altLang="es-ES" sz="1400" dirty="0" err="1">
                <a:latin typeface="Arial" panose="020B0604020202020204" pitchFamily="34" charset="0"/>
              </a:rPr>
              <a:t>by</a:t>
            </a:r>
            <a:r>
              <a:rPr lang="nl-BE" altLang="es-ES" sz="1400" dirty="0">
                <a:latin typeface="Arial" panose="020B0604020202020204" pitchFamily="34" charset="0"/>
              </a:rPr>
              <a:t> </a:t>
            </a:r>
            <a:r>
              <a:rPr lang="nl-BE" altLang="es-ES" sz="1400" dirty="0" err="1">
                <a:latin typeface="Arial" panose="020B0604020202020204" pitchFamily="34" charset="0"/>
              </a:rPr>
              <a:t>regenerative</a:t>
            </a:r>
            <a:r>
              <a:rPr lang="nl-BE" altLang="es-ES" sz="1400" dirty="0">
                <a:latin typeface="Arial" panose="020B0604020202020204" pitchFamily="34" charset="0"/>
              </a:rPr>
              <a:t> </a:t>
            </a:r>
            <a:r>
              <a:rPr lang="nl-BE" altLang="es-ES" sz="1400" dirty="0" err="1">
                <a:latin typeface="Arial" panose="020B0604020202020204" pitchFamily="34" charset="0"/>
              </a:rPr>
              <a:t>hepatic</a:t>
            </a:r>
            <a:r>
              <a:rPr lang="nl-BE" altLang="es-ES" sz="1400" dirty="0">
                <a:latin typeface="Arial" panose="020B0604020202020204" pitchFamily="34" charset="0"/>
              </a:rPr>
              <a:t> </a:t>
            </a:r>
            <a:r>
              <a:rPr lang="nl-BE" altLang="es-ES" sz="1400" dirty="0" err="1">
                <a:latin typeface="Arial" panose="020B0604020202020204" pitchFamily="34" charset="0"/>
              </a:rPr>
              <a:t>nodules</a:t>
            </a:r>
            <a:r>
              <a:rPr lang="nl-BE" altLang="es-ES" sz="1400" dirty="0">
                <a:latin typeface="Arial" panose="020B0604020202020204" pitchFamily="34" charset="0"/>
              </a:rPr>
              <a:t>, </a:t>
            </a:r>
            <a:r>
              <a:rPr lang="nl-BE" altLang="es-ES" sz="1400" dirty="0" err="1">
                <a:latin typeface="Arial" panose="020B0604020202020204" pitchFamily="34" charset="0"/>
              </a:rPr>
              <a:t>leading</a:t>
            </a:r>
            <a:r>
              <a:rPr lang="nl-BE" altLang="es-ES" sz="1400" dirty="0">
                <a:latin typeface="Arial" panose="020B0604020202020204" pitchFamily="34" charset="0"/>
              </a:rPr>
              <a:t> </a:t>
            </a:r>
            <a:r>
              <a:rPr lang="nl-BE" altLang="es-ES" sz="1400" dirty="0" err="1">
                <a:latin typeface="Arial" panose="020B0604020202020204" pitchFamily="34" charset="0"/>
              </a:rPr>
              <a:t>to</a:t>
            </a:r>
            <a:r>
              <a:rPr lang="nl-BE" altLang="es-ES" sz="1400" dirty="0">
                <a:latin typeface="Arial" panose="020B0604020202020204" pitchFamily="34" charset="0"/>
              </a:rPr>
              <a:t> </a:t>
            </a:r>
            <a:r>
              <a:rPr lang="nl-BE" altLang="es-ES" sz="1400" dirty="0" err="1">
                <a:latin typeface="Arial" panose="020B0604020202020204" pitchFamily="34" charset="0"/>
              </a:rPr>
              <a:t>liver</a:t>
            </a:r>
            <a:r>
              <a:rPr lang="nl-BE" altLang="es-ES" sz="1400" dirty="0">
                <a:latin typeface="Arial" panose="020B0604020202020204" pitchFamily="34" charset="0"/>
              </a:rPr>
              <a:t> failure</a:t>
            </a:r>
          </a:p>
        </p:txBody>
      </p:sp>
      <p:sp>
        <p:nvSpPr>
          <p:cNvPr id="10" name="TextBox 68">
            <a:extLst>
              <a:ext uri="{FF2B5EF4-FFF2-40B4-BE49-F238E27FC236}">
                <a16:creationId xmlns:a16="http://schemas.microsoft.com/office/drawing/2014/main" id="{52554846-5407-B7F0-9B8E-05D194BD5EEC}"/>
              </a:ext>
            </a:extLst>
          </p:cNvPr>
          <p:cNvSpPr>
            <a:spLocks noChangeArrowheads="1"/>
          </p:cNvSpPr>
          <p:nvPr>
            <p:custDataLst>
              <p:tags r:id="rId4"/>
            </p:custDataLst>
          </p:nvPr>
        </p:nvSpPr>
        <p:spPr bwMode="auto">
          <a:xfrm>
            <a:off x="2855914" y="2735219"/>
            <a:ext cx="1622425" cy="51911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r>
              <a:rPr lang="nl-BE" altLang="es-ES" sz="1400" dirty="0" err="1">
                <a:latin typeface="Arial" panose="020B0604020202020204" pitchFamily="34" charset="0"/>
              </a:rPr>
              <a:t>Chronic</a:t>
            </a:r>
            <a:r>
              <a:rPr lang="nl-BE" altLang="es-ES" sz="1400" dirty="0">
                <a:latin typeface="Arial" panose="020B0604020202020204" pitchFamily="34" charset="0"/>
              </a:rPr>
              <a:t> </a:t>
            </a:r>
            <a:r>
              <a:rPr lang="nl-BE" altLang="es-ES" sz="1400" dirty="0" err="1">
                <a:latin typeface="Arial" panose="020B0604020202020204" pitchFamily="34" charset="0"/>
              </a:rPr>
              <a:t>liver</a:t>
            </a:r>
            <a:r>
              <a:rPr lang="nl-BE" altLang="es-ES" sz="1400" dirty="0">
                <a:latin typeface="Arial" panose="020B0604020202020204" pitchFamily="34" charset="0"/>
              </a:rPr>
              <a:t> </a:t>
            </a:r>
            <a:r>
              <a:rPr lang="nl-BE" altLang="es-ES" sz="1400" dirty="0" err="1">
                <a:latin typeface="Arial" panose="020B0604020202020204" pitchFamily="34" charset="0"/>
              </a:rPr>
              <a:t>damage</a:t>
            </a:r>
            <a:endParaRPr lang="en-US" altLang="fr-FR" sz="1400" dirty="0">
              <a:latin typeface="Arial" panose="020B0604020202020204" pitchFamily="34" charset="0"/>
            </a:endParaRPr>
          </a:p>
        </p:txBody>
      </p:sp>
      <p:sp>
        <p:nvSpPr>
          <p:cNvPr id="12" name="Rectangular Callout 63">
            <a:extLst>
              <a:ext uri="{FF2B5EF4-FFF2-40B4-BE49-F238E27FC236}">
                <a16:creationId xmlns:a16="http://schemas.microsoft.com/office/drawing/2014/main" id="{C3FB2137-053D-FFD5-D1B5-E8A324D9A704}"/>
              </a:ext>
            </a:extLst>
          </p:cNvPr>
          <p:cNvSpPr>
            <a:spLocks noChangeArrowheads="1"/>
          </p:cNvSpPr>
          <p:nvPr>
            <p:custDataLst>
              <p:tags r:id="rId5"/>
            </p:custDataLst>
          </p:nvPr>
        </p:nvSpPr>
        <p:spPr bwMode="auto">
          <a:xfrm>
            <a:off x="8499477" y="1241380"/>
            <a:ext cx="3065463" cy="641351"/>
          </a:xfrm>
          <a:prstGeom prst="wedgeRectCallout">
            <a:avLst>
              <a:gd name="adj1" fmla="val -83227"/>
              <a:gd name="adj2" fmla="val 40412"/>
            </a:avLst>
          </a:prstGeom>
          <a:solidFill>
            <a:schemeClr val="accent2"/>
          </a:solidFill>
          <a:ln>
            <a:noFill/>
          </a:ln>
        </p:spPr>
        <p:txBody>
          <a:bodyPr/>
          <a:lstStyle>
            <a:lvl1pPr marL="285750" indent="-285750">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marL="9525" lvl="1" algn="ctr">
              <a:spcBef>
                <a:spcPts val="400"/>
              </a:spcBef>
              <a:buNone/>
            </a:pPr>
            <a:r>
              <a:rPr lang="en-US" altLang="es-ES" sz="1200" dirty="0">
                <a:solidFill>
                  <a:srgbClr val="FFFFFF"/>
                </a:solidFill>
                <a:latin typeface="Arial" panose="020B0604020202020204" pitchFamily="34" charset="0"/>
              </a:rPr>
              <a:t>Cirrhosis is the terminal stage of fibrosis: the wound healing response to chronic liver injury</a:t>
            </a:r>
            <a:endParaRPr lang="en-US" altLang="fr-FR" sz="1200" baseline="30000" dirty="0">
              <a:solidFill>
                <a:schemeClr val="bg1"/>
              </a:solidFill>
              <a:latin typeface="Arial" panose="020B0604020202020204" pitchFamily="34" charset="0"/>
            </a:endParaRPr>
          </a:p>
        </p:txBody>
      </p:sp>
      <p:sp>
        <p:nvSpPr>
          <p:cNvPr id="13" name="TextBox 64">
            <a:extLst>
              <a:ext uri="{FF2B5EF4-FFF2-40B4-BE49-F238E27FC236}">
                <a16:creationId xmlns:a16="http://schemas.microsoft.com/office/drawing/2014/main" id="{9E579C6A-D49D-154E-272B-BAE7FBBA79FC}"/>
              </a:ext>
            </a:extLst>
          </p:cNvPr>
          <p:cNvSpPr>
            <a:spLocks noChangeArrowheads="1"/>
          </p:cNvSpPr>
          <p:nvPr>
            <p:custDataLst>
              <p:tags r:id="rId6"/>
            </p:custDataLst>
          </p:nvPr>
        </p:nvSpPr>
        <p:spPr bwMode="auto">
          <a:xfrm>
            <a:off x="4384675" y="1168398"/>
            <a:ext cx="34226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r>
              <a:rPr lang="nl-BE" altLang="es-ES" sz="1800" b="1" dirty="0">
                <a:latin typeface="Arial" panose="020B0604020202020204" pitchFamily="34" charset="0"/>
              </a:rPr>
              <a:t>Development of HCC</a:t>
            </a:r>
            <a:endParaRPr lang="en-US" altLang="fr-FR" sz="1800" b="1" baseline="30000" dirty="0">
              <a:latin typeface="Arial" panose="020B0604020202020204" pitchFamily="34" charset="0"/>
            </a:endParaRPr>
          </a:p>
        </p:txBody>
      </p:sp>
      <p:sp>
        <p:nvSpPr>
          <p:cNvPr id="14" name="TextBox 69">
            <a:extLst>
              <a:ext uri="{FF2B5EF4-FFF2-40B4-BE49-F238E27FC236}">
                <a16:creationId xmlns:a16="http://schemas.microsoft.com/office/drawing/2014/main" id="{D3DE831E-B2FF-0447-37BA-F433D0727A2F}"/>
              </a:ext>
            </a:extLst>
          </p:cNvPr>
          <p:cNvSpPr>
            <a:spLocks noChangeArrowheads="1"/>
          </p:cNvSpPr>
          <p:nvPr>
            <p:custDataLst>
              <p:tags r:id="rId7"/>
            </p:custDataLst>
          </p:nvPr>
        </p:nvSpPr>
        <p:spPr bwMode="auto">
          <a:xfrm>
            <a:off x="7921894" y="3771234"/>
            <a:ext cx="4132860" cy="2332553"/>
          </a:xfrm>
          <a:prstGeom prst="roundRect">
            <a:avLst>
              <a:gd name="adj" fmla="val 16667"/>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38125" indent="-238125">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spcBef>
                <a:spcPct val="0"/>
              </a:spcBef>
              <a:spcAft>
                <a:spcPts val="300"/>
              </a:spcAft>
              <a:buClr>
                <a:schemeClr val="accent1"/>
              </a:buClr>
              <a:buSzTx/>
            </a:pPr>
            <a:r>
              <a:rPr lang="en-US" altLang="en-US" sz="1400" dirty="0">
                <a:latin typeface="Arial" panose="020B0604020202020204" pitchFamily="34" charset="0"/>
                <a:sym typeface="Wingdings" panose="05000000000000000000" pitchFamily="2" charset="2"/>
              </a:rPr>
              <a:t>The estimated incidence of cirrhosis per 100,000 people ranges from 8.50 in Oceania, 24.45 in Western Europe, to 59.06 in Central Asia 2019</a:t>
            </a:r>
            <a:r>
              <a:rPr lang="nl-BE" altLang="en-US" sz="1400" baseline="30000" dirty="0">
                <a:latin typeface="Arial" panose="020B0604020202020204" pitchFamily="34" charset="0"/>
                <a:sym typeface="Wingdings" panose="05000000000000000000" pitchFamily="2" charset="2"/>
              </a:rPr>
              <a:t>3</a:t>
            </a:r>
            <a:r>
              <a:rPr lang="nl-BE" altLang="en-US" sz="1400" dirty="0">
                <a:latin typeface="Arial" panose="020B0604020202020204" pitchFamily="34" charset="0"/>
                <a:sym typeface="Wingdings" panose="05000000000000000000" pitchFamily="2" charset="2"/>
              </a:rPr>
              <a:t> </a:t>
            </a:r>
          </a:p>
          <a:p>
            <a:pPr>
              <a:spcBef>
                <a:spcPct val="0"/>
              </a:spcBef>
              <a:spcAft>
                <a:spcPts val="300"/>
              </a:spcAft>
              <a:buClr>
                <a:schemeClr val="accent1"/>
              </a:buClr>
              <a:buSzTx/>
            </a:pPr>
            <a:r>
              <a:rPr lang="en-US" altLang="en-US" sz="1400" dirty="0">
                <a:latin typeface="Arial" panose="020B0604020202020204" pitchFamily="34" charset="0"/>
                <a:sym typeface="Wingdings" panose="05000000000000000000" pitchFamily="2" charset="2"/>
              </a:rPr>
              <a:t>Liver cirrhosis contributed to nearly 1.5 million (1.4-1.6) deaths in 2019</a:t>
            </a:r>
            <a:r>
              <a:rPr lang="nl-BE" altLang="en-US" sz="1400" baseline="30000" dirty="0">
                <a:latin typeface="Arial" panose="020B0604020202020204" pitchFamily="34" charset="0"/>
                <a:sym typeface="Wingdings" panose="05000000000000000000" pitchFamily="2" charset="2"/>
              </a:rPr>
              <a:t>3</a:t>
            </a:r>
          </a:p>
          <a:p>
            <a:pPr>
              <a:spcBef>
                <a:spcPct val="0"/>
              </a:spcBef>
              <a:spcAft>
                <a:spcPts val="300"/>
              </a:spcAft>
              <a:buClr>
                <a:schemeClr val="accent1"/>
              </a:buClr>
              <a:buSzTx/>
            </a:pPr>
            <a:r>
              <a:rPr lang="en-US" altLang="en-US" sz="1400" dirty="0">
                <a:latin typeface="Arial" panose="020B0604020202020204" pitchFamily="34" charset="0"/>
                <a:sym typeface="Wingdings" panose="05000000000000000000" pitchFamily="2" charset="2"/>
              </a:rPr>
              <a:t>Risk factors for cirrhosis include heavy alcohol consumption – 15-20% of heavy alcohol drinkers will develop cirrhosis</a:t>
            </a:r>
            <a:r>
              <a:rPr lang="nl-BE" altLang="en-US" sz="1400" baseline="30000" dirty="0">
                <a:latin typeface="Arial" panose="020B0604020202020204" pitchFamily="34" charset="0"/>
                <a:sym typeface="Wingdings" panose="05000000000000000000" pitchFamily="2" charset="2"/>
              </a:rPr>
              <a:t> 4</a:t>
            </a:r>
            <a:endParaRPr lang="en-US" altLang="fr-FR" sz="1400" baseline="30000" dirty="0">
              <a:latin typeface="Arial" panose="020B0604020202020204" pitchFamily="34" charset="0"/>
            </a:endParaRPr>
          </a:p>
        </p:txBody>
      </p:sp>
      <p:sp>
        <p:nvSpPr>
          <p:cNvPr id="15" name="TextBox 67">
            <a:extLst>
              <a:ext uri="{FF2B5EF4-FFF2-40B4-BE49-F238E27FC236}">
                <a16:creationId xmlns:a16="http://schemas.microsoft.com/office/drawing/2014/main" id="{612B29A3-C1FE-F7D3-86A9-0D7CBFCCEC69}"/>
              </a:ext>
            </a:extLst>
          </p:cNvPr>
          <p:cNvSpPr>
            <a:spLocks noChangeArrowheads="1"/>
          </p:cNvSpPr>
          <p:nvPr>
            <p:custDataLst>
              <p:tags r:id="rId8"/>
            </p:custDataLst>
          </p:nvPr>
        </p:nvSpPr>
        <p:spPr bwMode="auto">
          <a:xfrm>
            <a:off x="1546226" y="1923324"/>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eaLnBrk="1" hangingPunct="1">
              <a:spcBef>
                <a:spcPct val="0"/>
              </a:spcBef>
              <a:buFontTx/>
              <a:buNone/>
            </a:pPr>
            <a:r>
              <a:rPr lang="nl-BE" altLang="es-ES" sz="1400" b="1" dirty="0" err="1">
                <a:latin typeface="Arial" panose="020B0604020202020204" pitchFamily="34" charset="0"/>
              </a:rPr>
              <a:t>Healthy</a:t>
            </a:r>
            <a:r>
              <a:rPr lang="nl-BE" altLang="es-ES" sz="1400" b="1" dirty="0">
                <a:latin typeface="Arial" panose="020B0604020202020204" pitchFamily="34" charset="0"/>
              </a:rPr>
              <a:t> </a:t>
            </a:r>
            <a:r>
              <a:rPr lang="nl-BE" altLang="es-ES" sz="1400" b="1" dirty="0" err="1">
                <a:latin typeface="Arial" panose="020B0604020202020204" pitchFamily="34" charset="0"/>
              </a:rPr>
              <a:t>liver</a:t>
            </a:r>
            <a:endParaRPr lang="en-US" altLang="fr-FR" sz="1400" b="1" dirty="0">
              <a:latin typeface="Arial" panose="020B0604020202020204" pitchFamily="34" charset="0"/>
            </a:endParaRPr>
          </a:p>
        </p:txBody>
      </p:sp>
      <p:sp>
        <p:nvSpPr>
          <p:cNvPr id="16" name="TextBox 70">
            <a:extLst>
              <a:ext uri="{FF2B5EF4-FFF2-40B4-BE49-F238E27FC236}">
                <a16:creationId xmlns:a16="http://schemas.microsoft.com/office/drawing/2014/main" id="{351BDC67-5BF9-92C0-E3ED-65465A7D19AF}"/>
              </a:ext>
            </a:extLst>
          </p:cNvPr>
          <p:cNvSpPr>
            <a:spLocks noChangeArrowheads="1"/>
          </p:cNvSpPr>
          <p:nvPr>
            <p:custDataLst>
              <p:tags r:id="rId9"/>
            </p:custDataLst>
          </p:nvPr>
        </p:nvSpPr>
        <p:spPr bwMode="auto">
          <a:xfrm>
            <a:off x="5779860" y="1577251"/>
            <a:ext cx="8064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eaLnBrk="1" hangingPunct="1">
              <a:spcBef>
                <a:spcPct val="0"/>
              </a:spcBef>
              <a:buFontTx/>
              <a:buNone/>
            </a:pPr>
            <a:r>
              <a:rPr lang="nl-BE" altLang="es-ES" sz="1400" b="1" dirty="0" err="1">
                <a:latin typeface="Arial" panose="020B0604020202020204" pitchFamily="34" charset="0"/>
              </a:rPr>
              <a:t>Cirrhosis</a:t>
            </a:r>
            <a:endParaRPr lang="en-US" altLang="fr-FR" sz="1400" b="1" dirty="0">
              <a:latin typeface="Arial" panose="020B0604020202020204" pitchFamily="34" charset="0"/>
            </a:endParaRPr>
          </a:p>
        </p:txBody>
      </p:sp>
      <p:sp>
        <p:nvSpPr>
          <p:cNvPr id="20" name="Arc 16">
            <a:extLst>
              <a:ext uri="{FF2B5EF4-FFF2-40B4-BE49-F238E27FC236}">
                <a16:creationId xmlns:a16="http://schemas.microsoft.com/office/drawing/2014/main" id="{265DF719-9408-C3D0-E7DD-2BD7E42A4A73}"/>
              </a:ext>
            </a:extLst>
          </p:cNvPr>
          <p:cNvSpPr/>
          <p:nvPr>
            <p:custDataLst>
              <p:tags r:id="rId10"/>
            </p:custDataLst>
          </p:nvPr>
        </p:nvSpPr>
        <p:spPr bwMode="auto">
          <a:xfrm>
            <a:off x="2259014" y="2695531"/>
            <a:ext cx="7170737" cy="882253"/>
          </a:xfrm>
          <a:prstGeom prst="arc">
            <a:avLst>
              <a:gd name="adj1" fmla="val 446124"/>
              <a:gd name="adj2" fmla="val 10663849"/>
            </a:avLst>
          </a:prstGeom>
          <a:noFill/>
          <a:ln w="28575" cap="flat" cmpd="sng" algn="ctr">
            <a:solidFill>
              <a:schemeClr val="accent6"/>
            </a:solidFill>
            <a:prstDash val="sysDot"/>
            <a:round/>
            <a:headEnd type="triangle" w="lg" len="lg"/>
            <a:tailEnd type="none" w="med" len="med"/>
          </a:ln>
          <a:effectLst/>
        </p:spPr>
        <p:txBody>
          <a:bodyPr>
            <a:spAutoFit/>
          </a:bodyPr>
          <a:lstStyle/>
          <a:p>
            <a:pPr>
              <a:spcBef>
                <a:spcPct val="50000"/>
              </a:spcBef>
              <a:defRPr/>
            </a:pPr>
            <a:endParaRPr lang="en-US" sz="1400" dirty="0">
              <a:latin typeface="Imago" pitchFamily="2" charset="0"/>
            </a:endParaRPr>
          </a:p>
        </p:txBody>
      </p:sp>
      <p:sp>
        <p:nvSpPr>
          <p:cNvPr id="21" name="Right Arrow 11">
            <a:extLst>
              <a:ext uri="{FF2B5EF4-FFF2-40B4-BE49-F238E27FC236}">
                <a16:creationId xmlns:a16="http://schemas.microsoft.com/office/drawing/2014/main" id="{E4C92801-222B-A74B-1D27-0858B5D9F88C}"/>
              </a:ext>
            </a:extLst>
          </p:cNvPr>
          <p:cNvSpPr>
            <a:spLocks noChangeArrowheads="1"/>
          </p:cNvSpPr>
          <p:nvPr>
            <p:custDataLst>
              <p:tags r:id="rId11"/>
            </p:custDataLst>
          </p:nvPr>
        </p:nvSpPr>
        <p:spPr bwMode="auto">
          <a:xfrm>
            <a:off x="3490914" y="2428831"/>
            <a:ext cx="352425" cy="255587"/>
          </a:xfrm>
          <a:prstGeom prst="rightArrow">
            <a:avLst>
              <a:gd name="adj1" fmla="val 50000"/>
              <a:gd name="adj2" fmla="val 49959"/>
            </a:avLst>
          </a:prstGeom>
          <a:solidFill>
            <a:schemeClr val="accent1"/>
          </a:solidFill>
          <a:ln>
            <a:noFill/>
          </a:ln>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spcBef>
                <a:spcPct val="50000"/>
              </a:spcBef>
              <a:buFontTx/>
              <a:buNone/>
            </a:pPr>
            <a:endParaRPr lang="fr-FR" altLang="fr-FR" sz="1800" dirty="0">
              <a:solidFill>
                <a:srgbClr val="000000"/>
              </a:solidFill>
              <a:latin typeface="Arial" panose="020B0604020202020204" pitchFamily="34" charset="0"/>
            </a:endParaRPr>
          </a:p>
        </p:txBody>
      </p:sp>
      <p:sp>
        <p:nvSpPr>
          <p:cNvPr id="22" name="Right Arrow 26">
            <a:extLst>
              <a:ext uri="{FF2B5EF4-FFF2-40B4-BE49-F238E27FC236}">
                <a16:creationId xmlns:a16="http://schemas.microsoft.com/office/drawing/2014/main" id="{01E80D06-45C8-2188-BD2D-B9C59E352363}"/>
              </a:ext>
            </a:extLst>
          </p:cNvPr>
          <p:cNvSpPr>
            <a:spLocks noChangeArrowheads="1"/>
          </p:cNvSpPr>
          <p:nvPr>
            <p:custDataLst>
              <p:tags r:id="rId12"/>
            </p:custDataLst>
          </p:nvPr>
        </p:nvSpPr>
        <p:spPr bwMode="auto">
          <a:xfrm>
            <a:off x="8293101" y="2428831"/>
            <a:ext cx="352425" cy="255587"/>
          </a:xfrm>
          <a:prstGeom prst="rightArrow">
            <a:avLst>
              <a:gd name="adj1" fmla="val 50000"/>
              <a:gd name="adj2" fmla="val 49959"/>
            </a:avLst>
          </a:prstGeom>
          <a:solidFill>
            <a:schemeClr val="accent1"/>
          </a:solidFill>
          <a:ln>
            <a:noFill/>
          </a:ln>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spcBef>
                <a:spcPct val="50000"/>
              </a:spcBef>
              <a:buFontTx/>
              <a:buNone/>
            </a:pPr>
            <a:endParaRPr lang="fr-FR" altLang="fr-FR" sz="1800" dirty="0">
              <a:solidFill>
                <a:srgbClr val="000000"/>
              </a:solidFill>
              <a:latin typeface="Arial" panose="020B0604020202020204" pitchFamily="34" charset="0"/>
            </a:endParaRPr>
          </a:p>
        </p:txBody>
      </p:sp>
      <p:grpSp>
        <p:nvGrpSpPr>
          <p:cNvPr id="27" name="Group 235">
            <a:extLst>
              <a:ext uri="{FF2B5EF4-FFF2-40B4-BE49-F238E27FC236}">
                <a16:creationId xmlns:a16="http://schemas.microsoft.com/office/drawing/2014/main" id="{738E160B-BC9B-C049-858E-1E3C36C17F4E}"/>
              </a:ext>
            </a:extLst>
          </p:cNvPr>
          <p:cNvGrpSpPr>
            <a:grpSpLocks noChangeAspect="1"/>
          </p:cNvGrpSpPr>
          <p:nvPr/>
        </p:nvGrpSpPr>
        <p:grpSpPr bwMode="auto">
          <a:xfrm>
            <a:off x="1512295" y="2318657"/>
            <a:ext cx="1399930" cy="904210"/>
            <a:chOff x="3742" y="2893"/>
            <a:chExt cx="1905" cy="1230"/>
          </a:xfrm>
        </p:grpSpPr>
        <p:sp>
          <p:nvSpPr>
            <p:cNvPr id="28" name="AutoShape 236">
              <a:extLst>
                <a:ext uri="{FF2B5EF4-FFF2-40B4-BE49-F238E27FC236}">
                  <a16:creationId xmlns:a16="http://schemas.microsoft.com/office/drawing/2014/main" id="{F7D9C0CA-0183-8241-8D34-71FD6A125FEB}"/>
                </a:ext>
              </a:extLst>
            </p:cNvPr>
            <p:cNvSpPr>
              <a:spLocks noChangeAspect="1" noChangeArrowheads="1" noTextEdit="1"/>
            </p:cNvSpPr>
            <p:nvPr/>
          </p:nvSpPr>
          <p:spPr bwMode="auto">
            <a:xfrm>
              <a:off x="3742" y="2893"/>
              <a:ext cx="1905"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 name="Freeform 237">
              <a:extLst>
                <a:ext uri="{FF2B5EF4-FFF2-40B4-BE49-F238E27FC236}">
                  <a16:creationId xmlns:a16="http://schemas.microsoft.com/office/drawing/2014/main" id="{4348A16D-6B33-9147-B6BC-90560EA3B57E}"/>
                </a:ext>
              </a:extLst>
            </p:cNvPr>
            <p:cNvSpPr>
              <a:spLocks/>
            </p:cNvSpPr>
            <p:nvPr/>
          </p:nvSpPr>
          <p:spPr bwMode="auto">
            <a:xfrm>
              <a:off x="4027" y="3823"/>
              <a:ext cx="247" cy="160"/>
            </a:xfrm>
            <a:custGeom>
              <a:avLst/>
              <a:gdLst>
                <a:gd name="T0" fmla="*/ 1 w 3216"/>
                <a:gd name="T1" fmla="*/ 0 h 2077"/>
                <a:gd name="T2" fmla="*/ 1 w 3216"/>
                <a:gd name="T3" fmla="*/ 0 h 2077"/>
                <a:gd name="T4" fmla="*/ 1 w 3216"/>
                <a:gd name="T5" fmla="*/ 0 h 2077"/>
                <a:gd name="T6" fmla="*/ 1 w 3216"/>
                <a:gd name="T7" fmla="*/ 0 h 2077"/>
                <a:gd name="T8" fmla="*/ 1 w 3216"/>
                <a:gd name="T9" fmla="*/ 0 h 2077"/>
                <a:gd name="T10" fmla="*/ 1 w 3216"/>
                <a:gd name="T11" fmla="*/ 0 h 2077"/>
                <a:gd name="T12" fmla="*/ 1 w 3216"/>
                <a:gd name="T13" fmla="*/ 1 h 2077"/>
                <a:gd name="T14" fmla="*/ 1 w 3216"/>
                <a:gd name="T15" fmla="*/ 1 h 2077"/>
                <a:gd name="T16" fmla="*/ 1 w 3216"/>
                <a:gd name="T17" fmla="*/ 1 h 2077"/>
                <a:gd name="T18" fmla="*/ 1 w 3216"/>
                <a:gd name="T19" fmla="*/ 1 h 2077"/>
                <a:gd name="T20" fmla="*/ 1 w 3216"/>
                <a:gd name="T21" fmla="*/ 1 h 2077"/>
                <a:gd name="T22" fmla="*/ 1 w 3216"/>
                <a:gd name="T23" fmla="*/ 1 h 2077"/>
                <a:gd name="T24" fmla="*/ 1 w 3216"/>
                <a:gd name="T25" fmla="*/ 1 h 2077"/>
                <a:gd name="T26" fmla="*/ 1 w 3216"/>
                <a:gd name="T27" fmla="*/ 1 h 2077"/>
                <a:gd name="T28" fmla="*/ 1 w 3216"/>
                <a:gd name="T29" fmla="*/ 1 h 2077"/>
                <a:gd name="T30" fmla="*/ 1 w 3216"/>
                <a:gd name="T31" fmla="*/ 1 h 2077"/>
                <a:gd name="T32" fmla="*/ 0 w 3216"/>
                <a:gd name="T33" fmla="*/ 1 h 2077"/>
                <a:gd name="T34" fmla="*/ 0 w 3216"/>
                <a:gd name="T35" fmla="*/ 1 h 2077"/>
                <a:gd name="T36" fmla="*/ 0 w 3216"/>
                <a:gd name="T37" fmla="*/ 1 h 2077"/>
                <a:gd name="T38" fmla="*/ 0 w 3216"/>
                <a:gd name="T39" fmla="*/ 1 h 2077"/>
                <a:gd name="T40" fmla="*/ 0 w 3216"/>
                <a:gd name="T41" fmla="*/ 1 h 2077"/>
                <a:gd name="T42" fmla="*/ 0 w 3216"/>
                <a:gd name="T43" fmla="*/ 1 h 2077"/>
                <a:gd name="T44" fmla="*/ 0 w 3216"/>
                <a:gd name="T45" fmla="*/ 1 h 2077"/>
                <a:gd name="T46" fmla="*/ 0 w 3216"/>
                <a:gd name="T47" fmla="*/ 1 h 2077"/>
                <a:gd name="T48" fmla="*/ 0 w 3216"/>
                <a:gd name="T49" fmla="*/ 1 h 2077"/>
                <a:gd name="T50" fmla="*/ 0 w 3216"/>
                <a:gd name="T51" fmla="*/ 1 h 2077"/>
                <a:gd name="T52" fmla="*/ 0 w 3216"/>
                <a:gd name="T53" fmla="*/ 1 h 2077"/>
                <a:gd name="T54" fmla="*/ 0 w 3216"/>
                <a:gd name="T55" fmla="*/ 1 h 2077"/>
                <a:gd name="T56" fmla="*/ 0 w 3216"/>
                <a:gd name="T57" fmla="*/ 1 h 2077"/>
                <a:gd name="T58" fmla="*/ 0 w 3216"/>
                <a:gd name="T59" fmla="*/ 1 h 2077"/>
                <a:gd name="T60" fmla="*/ 0 w 3216"/>
                <a:gd name="T61" fmla="*/ 1 h 2077"/>
                <a:gd name="T62" fmla="*/ 0 w 3216"/>
                <a:gd name="T63" fmla="*/ 1 h 2077"/>
                <a:gd name="T64" fmla="*/ 0 w 3216"/>
                <a:gd name="T65" fmla="*/ 1 h 2077"/>
                <a:gd name="T66" fmla="*/ 0 w 3216"/>
                <a:gd name="T67" fmla="*/ 0 h 2077"/>
                <a:gd name="T68" fmla="*/ 0 w 3216"/>
                <a:gd name="T69" fmla="*/ 0 h 2077"/>
                <a:gd name="T70" fmla="*/ 1 w 3216"/>
                <a:gd name="T71" fmla="*/ 0 h 2077"/>
                <a:gd name="T72" fmla="*/ 1 w 3216"/>
                <a:gd name="T73" fmla="*/ 0 h 2077"/>
                <a:gd name="T74" fmla="*/ 1 w 3216"/>
                <a:gd name="T75" fmla="*/ 0 h 2077"/>
                <a:gd name="T76" fmla="*/ 1 w 3216"/>
                <a:gd name="T77" fmla="*/ 0 h 2077"/>
                <a:gd name="T78" fmla="*/ 1 w 3216"/>
                <a:gd name="T79" fmla="*/ 0 h 2077"/>
                <a:gd name="T80" fmla="*/ 1 w 3216"/>
                <a:gd name="T81" fmla="*/ 0 h 2077"/>
                <a:gd name="T82" fmla="*/ 1 w 3216"/>
                <a:gd name="T83" fmla="*/ 0 h 2077"/>
                <a:gd name="T84" fmla="*/ 1 w 3216"/>
                <a:gd name="T85" fmla="*/ 0 h 2077"/>
                <a:gd name="T86" fmla="*/ 1 w 3216"/>
                <a:gd name="T87" fmla="*/ 0 h 2077"/>
                <a:gd name="T88" fmla="*/ 1 w 3216"/>
                <a:gd name="T89" fmla="*/ 0 h 20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16" h="2077">
                  <a:moveTo>
                    <a:pt x="3216" y="0"/>
                  </a:moveTo>
                  <a:lnTo>
                    <a:pt x="3158" y="219"/>
                  </a:lnTo>
                  <a:lnTo>
                    <a:pt x="3084" y="434"/>
                  </a:lnTo>
                  <a:lnTo>
                    <a:pt x="2994" y="641"/>
                  </a:lnTo>
                  <a:lnTo>
                    <a:pt x="2888" y="841"/>
                  </a:lnTo>
                  <a:lnTo>
                    <a:pt x="2768" y="1034"/>
                  </a:lnTo>
                  <a:lnTo>
                    <a:pt x="2635" y="1219"/>
                  </a:lnTo>
                  <a:lnTo>
                    <a:pt x="2488" y="1396"/>
                  </a:lnTo>
                  <a:lnTo>
                    <a:pt x="2331" y="1565"/>
                  </a:lnTo>
                  <a:lnTo>
                    <a:pt x="2263" y="1617"/>
                  </a:lnTo>
                  <a:lnTo>
                    <a:pt x="2166" y="1673"/>
                  </a:lnTo>
                  <a:lnTo>
                    <a:pt x="2043" y="1729"/>
                  </a:lnTo>
                  <a:lnTo>
                    <a:pt x="1898" y="1786"/>
                  </a:lnTo>
                  <a:lnTo>
                    <a:pt x="1736" y="1843"/>
                  </a:lnTo>
                  <a:lnTo>
                    <a:pt x="1560" y="1896"/>
                  </a:lnTo>
                  <a:lnTo>
                    <a:pt x="1185" y="1987"/>
                  </a:lnTo>
                  <a:lnTo>
                    <a:pt x="995" y="2024"/>
                  </a:lnTo>
                  <a:lnTo>
                    <a:pt x="808" y="2052"/>
                  </a:lnTo>
                  <a:lnTo>
                    <a:pt x="630" y="2071"/>
                  </a:lnTo>
                  <a:lnTo>
                    <a:pt x="462" y="2077"/>
                  </a:lnTo>
                  <a:lnTo>
                    <a:pt x="312" y="2072"/>
                  </a:lnTo>
                  <a:lnTo>
                    <a:pt x="182" y="2052"/>
                  </a:lnTo>
                  <a:lnTo>
                    <a:pt x="77" y="2017"/>
                  </a:lnTo>
                  <a:lnTo>
                    <a:pt x="34" y="1994"/>
                  </a:lnTo>
                  <a:lnTo>
                    <a:pt x="0" y="1965"/>
                  </a:lnTo>
                  <a:lnTo>
                    <a:pt x="0" y="1931"/>
                  </a:lnTo>
                  <a:lnTo>
                    <a:pt x="7" y="1893"/>
                  </a:lnTo>
                  <a:lnTo>
                    <a:pt x="45" y="1803"/>
                  </a:lnTo>
                  <a:lnTo>
                    <a:pt x="110" y="1700"/>
                  </a:lnTo>
                  <a:lnTo>
                    <a:pt x="199" y="1585"/>
                  </a:lnTo>
                  <a:lnTo>
                    <a:pt x="308" y="1462"/>
                  </a:lnTo>
                  <a:lnTo>
                    <a:pt x="434" y="1332"/>
                  </a:lnTo>
                  <a:lnTo>
                    <a:pt x="573" y="1198"/>
                  </a:lnTo>
                  <a:lnTo>
                    <a:pt x="723" y="1064"/>
                  </a:lnTo>
                  <a:lnTo>
                    <a:pt x="1042" y="803"/>
                  </a:lnTo>
                  <a:lnTo>
                    <a:pt x="1203" y="682"/>
                  </a:lnTo>
                  <a:lnTo>
                    <a:pt x="1360" y="570"/>
                  </a:lnTo>
                  <a:lnTo>
                    <a:pt x="1512" y="469"/>
                  </a:lnTo>
                  <a:lnTo>
                    <a:pt x="1653" y="384"/>
                  </a:lnTo>
                  <a:lnTo>
                    <a:pt x="1781" y="315"/>
                  </a:lnTo>
                  <a:lnTo>
                    <a:pt x="1894" y="266"/>
                  </a:lnTo>
                  <a:lnTo>
                    <a:pt x="2222" y="162"/>
                  </a:lnTo>
                  <a:lnTo>
                    <a:pt x="2547" y="89"/>
                  </a:lnTo>
                  <a:lnTo>
                    <a:pt x="2877" y="38"/>
                  </a:lnTo>
                  <a:lnTo>
                    <a:pt x="321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238">
              <a:extLst>
                <a:ext uri="{FF2B5EF4-FFF2-40B4-BE49-F238E27FC236}">
                  <a16:creationId xmlns:a16="http://schemas.microsoft.com/office/drawing/2014/main" id="{818B9CA0-FF98-D74C-BD2C-935BF5B0ECCB}"/>
                </a:ext>
              </a:extLst>
            </p:cNvPr>
            <p:cNvSpPr>
              <a:spLocks/>
            </p:cNvSpPr>
            <p:nvPr/>
          </p:nvSpPr>
          <p:spPr bwMode="auto">
            <a:xfrm>
              <a:off x="4027" y="3823"/>
              <a:ext cx="247" cy="160"/>
            </a:xfrm>
            <a:custGeom>
              <a:avLst/>
              <a:gdLst>
                <a:gd name="T0" fmla="*/ 1 w 3216"/>
                <a:gd name="T1" fmla="*/ 0 h 2077"/>
                <a:gd name="T2" fmla="*/ 1 w 3216"/>
                <a:gd name="T3" fmla="*/ 0 h 2077"/>
                <a:gd name="T4" fmla="*/ 1 w 3216"/>
                <a:gd name="T5" fmla="*/ 0 h 2077"/>
                <a:gd name="T6" fmla="*/ 1 w 3216"/>
                <a:gd name="T7" fmla="*/ 0 h 2077"/>
                <a:gd name="T8" fmla="*/ 1 w 3216"/>
                <a:gd name="T9" fmla="*/ 0 h 2077"/>
                <a:gd name="T10" fmla="*/ 1 w 3216"/>
                <a:gd name="T11" fmla="*/ 0 h 2077"/>
                <a:gd name="T12" fmla="*/ 1 w 3216"/>
                <a:gd name="T13" fmla="*/ 1 h 2077"/>
                <a:gd name="T14" fmla="*/ 1 w 3216"/>
                <a:gd name="T15" fmla="*/ 1 h 2077"/>
                <a:gd name="T16" fmla="*/ 1 w 3216"/>
                <a:gd name="T17" fmla="*/ 1 h 2077"/>
                <a:gd name="T18" fmla="*/ 1 w 3216"/>
                <a:gd name="T19" fmla="*/ 1 h 2077"/>
                <a:gd name="T20" fmla="*/ 1 w 3216"/>
                <a:gd name="T21" fmla="*/ 1 h 2077"/>
                <a:gd name="T22" fmla="*/ 1 w 3216"/>
                <a:gd name="T23" fmla="*/ 1 h 2077"/>
                <a:gd name="T24" fmla="*/ 1 w 3216"/>
                <a:gd name="T25" fmla="*/ 1 h 2077"/>
                <a:gd name="T26" fmla="*/ 1 w 3216"/>
                <a:gd name="T27" fmla="*/ 1 h 2077"/>
                <a:gd name="T28" fmla="*/ 1 w 3216"/>
                <a:gd name="T29" fmla="*/ 1 h 2077"/>
                <a:gd name="T30" fmla="*/ 1 w 3216"/>
                <a:gd name="T31" fmla="*/ 1 h 2077"/>
                <a:gd name="T32" fmla="*/ 0 w 3216"/>
                <a:gd name="T33" fmla="*/ 1 h 2077"/>
                <a:gd name="T34" fmla="*/ 0 w 3216"/>
                <a:gd name="T35" fmla="*/ 1 h 2077"/>
                <a:gd name="T36" fmla="*/ 0 w 3216"/>
                <a:gd name="T37" fmla="*/ 1 h 2077"/>
                <a:gd name="T38" fmla="*/ 0 w 3216"/>
                <a:gd name="T39" fmla="*/ 1 h 2077"/>
                <a:gd name="T40" fmla="*/ 0 w 3216"/>
                <a:gd name="T41" fmla="*/ 1 h 2077"/>
                <a:gd name="T42" fmla="*/ 0 w 3216"/>
                <a:gd name="T43" fmla="*/ 1 h 2077"/>
                <a:gd name="T44" fmla="*/ 0 w 3216"/>
                <a:gd name="T45" fmla="*/ 1 h 2077"/>
                <a:gd name="T46" fmla="*/ 0 w 3216"/>
                <a:gd name="T47" fmla="*/ 1 h 2077"/>
                <a:gd name="T48" fmla="*/ 0 w 3216"/>
                <a:gd name="T49" fmla="*/ 1 h 2077"/>
                <a:gd name="T50" fmla="*/ 0 w 3216"/>
                <a:gd name="T51" fmla="*/ 1 h 2077"/>
                <a:gd name="T52" fmla="*/ 0 w 3216"/>
                <a:gd name="T53" fmla="*/ 1 h 2077"/>
                <a:gd name="T54" fmla="*/ 0 w 3216"/>
                <a:gd name="T55" fmla="*/ 1 h 2077"/>
                <a:gd name="T56" fmla="*/ 0 w 3216"/>
                <a:gd name="T57" fmla="*/ 1 h 2077"/>
                <a:gd name="T58" fmla="*/ 0 w 3216"/>
                <a:gd name="T59" fmla="*/ 1 h 2077"/>
                <a:gd name="T60" fmla="*/ 0 w 3216"/>
                <a:gd name="T61" fmla="*/ 1 h 2077"/>
                <a:gd name="T62" fmla="*/ 0 w 3216"/>
                <a:gd name="T63" fmla="*/ 1 h 2077"/>
                <a:gd name="T64" fmla="*/ 0 w 3216"/>
                <a:gd name="T65" fmla="*/ 1 h 2077"/>
                <a:gd name="T66" fmla="*/ 0 w 3216"/>
                <a:gd name="T67" fmla="*/ 0 h 2077"/>
                <a:gd name="T68" fmla="*/ 0 w 3216"/>
                <a:gd name="T69" fmla="*/ 0 h 2077"/>
                <a:gd name="T70" fmla="*/ 1 w 3216"/>
                <a:gd name="T71" fmla="*/ 0 h 2077"/>
                <a:gd name="T72" fmla="*/ 1 w 3216"/>
                <a:gd name="T73" fmla="*/ 0 h 2077"/>
                <a:gd name="T74" fmla="*/ 1 w 3216"/>
                <a:gd name="T75" fmla="*/ 0 h 2077"/>
                <a:gd name="T76" fmla="*/ 1 w 3216"/>
                <a:gd name="T77" fmla="*/ 0 h 2077"/>
                <a:gd name="T78" fmla="*/ 1 w 3216"/>
                <a:gd name="T79" fmla="*/ 0 h 2077"/>
                <a:gd name="T80" fmla="*/ 1 w 3216"/>
                <a:gd name="T81" fmla="*/ 0 h 2077"/>
                <a:gd name="T82" fmla="*/ 1 w 3216"/>
                <a:gd name="T83" fmla="*/ 0 h 2077"/>
                <a:gd name="T84" fmla="*/ 1 w 3216"/>
                <a:gd name="T85" fmla="*/ 0 h 2077"/>
                <a:gd name="T86" fmla="*/ 1 w 3216"/>
                <a:gd name="T87" fmla="*/ 0 h 2077"/>
                <a:gd name="T88" fmla="*/ 1 w 3216"/>
                <a:gd name="T89" fmla="*/ 0 h 20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16" h="2077">
                  <a:moveTo>
                    <a:pt x="3216" y="0"/>
                  </a:moveTo>
                  <a:lnTo>
                    <a:pt x="3158" y="219"/>
                  </a:lnTo>
                  <a:lnTo>
                    <a:pt x="3084" y="434"/>
                  </a:lnTo>
                  <a:lnTo>
                    <a:pt x="2994" y="641"/>
                  </a:lnTo>
                  <a:lnTo>
                    <a:pt x="2888" y="841"/>
                  </a:lnTo>
                  <a:lnTo>
                    <a:pt x="2768" y="1034"/>
                  </a:lnTo>
                  <a:lnTo>
                    <a:pt x="2635" y="1219"/>
                  </a:lnTo>
                  <a:lnTo>
                    <a:pt x="2488" y="1396"/>
                  </a:lnTo>
                  <a:lnTo>
                    <a:pt x="2331" y="1565"/>
                  </a:lnTo>
                  <a:lnTo>
                    <a:pt x="2263" y="1617"/>
                  </a:lnTo>
                  <a:lnTo>
                    <a:pt x="2166" y="1673"/>
                  </a:lnTo>
                  <a:lnTo>
                    <a:pt x="2043" y="1729"/>
                  </a:lnTo>
                  <a:lnTo>
                    <a:pt x="1898" y="1786"/>
                  </a:lnTo>
                  <a:lnTo>
                    <a:pt x="1736" y="1843"/>
                  </a:lnTo>
                  <a:lnTo>
                    <a:pt x="1560" y="1896"/>
                  </a:lnTo>
                  <a:lnTo>
                    <a:pt x="1185" y="1987"/>
                  </a:lnTo>
                  <a:lnTo>
                    <a:pt x="995" y="2024"/>
                  </a:lnTo>
                  <a:lnTo>
                    <a:pt x="808" y="2052"/>
                  </a:lnTo>
                  <a:lnTo>
                    <a:pt x="630" y="2071"/>
                  </a:lnTo>
                  <a:lnTo>
                    <a:pt x="462" y="2077"/>
                  </a:lnTo>
                  <a:lnTo>
                    <a:pt x="312" y="2072"/>
                  </a:lnTo>
                  <a:lnTo>
                    <a:pt x="182" y="2052"/>
                  </a:lnTo>
                  <a:lnTo>
                    <a:pt x="77" y="2017"/>
                  </a:lnTo>
                  <a:lnTo>
                    <a:pt x="34" y="1994"/>
                  </a:lnTo>
                  <a:lnTo>
                    <a:pt x="0" y="1965"/>
                  </a:lnTo>
                  <a:lnTo>
                    <a:pt x="0" y="1931"/>
                  </a:lnTo>
                  <a:lnTo>
                    <a:pt x="7" y="1893"/>
                  </a:lnTo>
                  <a:lnTo>
                    <a:pt x="45" y="1803"/>
                  </a:lnTo>
                  <a:lnTo>
                    <a:pt x="110" y="1700"/>
                  </a:lnTo>
                  <a:lnTo>
                    <a:pt x="199" y="1585"/>
                  </a:lnTo>
                  <a:lnTo>
                    <a:pt x="308" y="1462"/>
                  </a:lnTo>
                  <a:lnTo>
                    <a:pt x="434" y="1332"/>
                  </a:lnTo>
                  <a:lnTo>
                    <a:pt x="573" y="1198"/>
                  </a:lnTo>
                  <a:lnTo>
                    <a:pt x="723" y="1064"/>
                  </a:lnTo>
                  <a:lnTo>
                    <a:pt x="1042" y="803"/>
                  </a:lnTo>
                  <a:lnTo>
                    <a:pt x="1203" y="682"/>
                  </a:lnTo>
                  <a:lnTo>
                    <a:pt x="1360" y="570"/>
                  </a:lnTo>
                  <a:lnTo>
                    <a:pt x="1512" y="469"/>
                  </a:lnTo>
                  <a:lnTo>
                    <a:pt x="1653" y="384"/>
                  </a:lnTo>
                  <a:lnTo>
                    <a:pt x="1781" y="315"/>
                  </a:lnTo>
                  <a:lnTo>
                    <a:pt x="1894" y="266"/>
                  </a:lnTo>
                  <a:lnTo>
                    <a:pt x="2222" y="162"/>
                  </a:lnTo>
                  <a:lnTo>
                    <a:pt x="2547" y="89"/>
                  </a:lnTo>
                  <a:lnTo>
                    <a:pt x="2877" y="38"/>
                  </a:lnTo>
                  <a:lnTo>
                    <a:pt x="321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 name="Freeform 239">
              <a:extLst>
                <a:ext uri="{FF2B5EF4-FFF2-40B4-BE49-F238E27FC236}">
                  <a16:creationId xmlns:a16="http://schemas.microsoft.com/office/drawing/2014/main" id="{AE2EDEB6-FBD2-A54A-B444-848751EBCE46}"/>
                </a:ext>
              </a:extLst>
            </p:cNvPr>
            <p:cNvSpPr>
              <a:spLocks/>
            </p:cNvSpPr>
            <p:nvPr/>
          </p:nvSpPr>
          <p:spPr bwMode="auto">
            <a:xfrm>
              <a:off x="3744" y="2895"/>
              <a:ext cx="1900" cy="1225"/>
            </a:xfrm>
            <a:custGeom>
              <a:avLst/>
              <a:gdLst>
                <a:gd name="T0" fmla="*/ 0 w 24706"/>
                <a:gd name="T1" fmla="*/ 6 h 15932"/>
                <a:gd name="T2" fmla="*/ 0 w 24706"/>
                <a:gd name="T3" fmla="*/ 6 h 15932"/>
                <a:gd name="T4" fmla="*/ 0 w 24706"/>
                <a:gd name="T5" fmla="*/ 5 h 15932"/>
                <a:gd name="T6" fmla="*/ 0 w 24706"/>
                <a:gd name="T7" fmla="*/ 4 h 15932"/>
                <a:gd name="T8" fmla="*/ 0 w 24706"/>
                <a:gd name="T9" fmla="*/ 3 h 15932"/>
                <a:gd name="T10" fmla="*/ 0 w 24706"/>
                <a:gd name="T11" fmla="*/ 3 h 15932"/>
                <a:gd name="T12" fmla="*/ 0 w 24706"/>
                <a:gd name="T13" fmla="*/ 2 h 15932"/>
                <a:gd name="T14" fmla="*/ 0 w 24706"/>
                <a:gd name="T15" fmla="*/ 2 h 15932"/>
                <a:gd name="T16" fmla="*/ 1 w 24706"/>
                <a:gd name="T17" fmla="*/ 1 h 15932"/>
                <a:gd name="T18" fmla="*/ 1 w 24706"/>
                <a:gd name="T19" fmla="*/ 1 h 15932"/>
                <a:gd name="T20" fmla="*/ 1 w 24706"/>
                <a:gd name="T21" fmla="*/ 1 h 15932"/>
                <a:gd name="T22" fmla="*/ 1 w 24706"/>
                <a:gd name="T23" fmla="*/ 1 h 15932"/>
                <a:gd name="T24" fmla="*/ 2 w 24706"/>
                <a:gd name="T25" fmla="*/ 0 h 15932"/>
                <a:gd name="T26" fmla="*/ 2 w 24706"/>
                <a:gd name="T27" fmla="*/ 0 h 15932"/>
                <a:gd name="T28" fmla="*/ 2 w 24706"/>
                <a:gd name="T29" fmla="*/ 0 h 15932"/>
                <a:gd name="T30" fmla="*/ 3 w 24706"/>
                <a:gd name="T31" fmla="*/ 0 h 15932"/>
                <a:gd name="T32" fmla="*/ 3 w 24706"/>
                <a:gd name="T33" fmla="*/ 0 h 15932"/>
                <a:gd name="T34" fmla="*/ 3 w 24706"/>
                <a:gd name="T35" fmla="*/ 0 h 15932"/>
                <a:gd name="T36" fmla="*/ 4 w 24706"/>
                <a:gd name="T37" fmla="*/ 0 h 15932"/>
                <a:gd name="T38" fmla="*/ 5 w 24706"/>
                <a:gd name="T39" fmla="*/ 0 h 15932"/>
                <a:gd name="T40" fmla="*/ 6 w 24706"/>
                <a:gd name="T41" fmla="*/ 0 h 15932"/>
                <a:gd name="T42" fmla="*/ 7 w 24706"/>
                <a:gd name="T43" fmla="*/ 0 h 15932"/>
                <a:gd name="T44" fmla="*/ 8 w 24706"/>
                <a:gd name="T45" fmla="*/ 0 h 15932"/>
                <a:gd name="T46" fmla="*/ 9 w 24706"/>
                <a:gd name="T47" fmla="*/ 0 h 15932"/>
                <a:gd name="T48" fmla="*/ 10 w 24706"/>
                <a:gd name="T49" fmla="*/ 1 h 15932"/>
                <a:gd name="T50" fmla="*/ 11 w 24706"/>
                <a:gd name="T51" fmla="*/ 0 h 15932"/>
                <a:gd name="T52" fmla="*/ 11 w 24706"/>
                <a:gd name="T53" fmla="*/ 0 h 15932"/>
                <a:gd name="T54" fmla="*/ 11 w 24706"/>
                <a:gd name="T55" fmla="*/ 1 h 15932"/>
                <a:gd name="T56" fmla="*/ 11 w 24706"/>
                <a:gd name="T57" fmla="*/ 1 h 15932"/>
                <a:gd name="T58" fmla="*/ 11 w 24706"/>
                <a:gd name="T59" fmla="*/ 1 h 15932"/>
                <a:gd name="T60" fmla="*/ 11 w 24706"/>
                <a:gd name="T61" fmla="*/ 1 h 15932"/>
                <a:gd name="T62" fmla="*/ 10 w 24706"/>
                <a:gd name="T63" fmla="*/ 2 h 15932"/>
                <a:gd name="T64" fmla="*/ 9 w 24706"/>
                <a:gd name="T65" fmla="*/ 2 h 15932"/>
                <a:gd name="T66" fmla="*/ 9 w 24706"/>
                <a:gd name="T67" fmla="*/ 3 h 15932"/>
                <a:gd name="T68" fmla="*/ 8 w 24706"/>
                <a:gd name="T69" fmla="*/ 3 h 15932"/>
                <a:gd name="T70" fmla="*/ 8 w 24706"/>
                <a:gd name="T71" fmla="*/ 4 h 15932"/>
                <a:gd name="T72" fmla="*/ 7 w 24706"/>
                <a:gd name="T73" fmla="*/ 4 h 15932"/>
                <a:gd name="T74" fmla="*/ 7 w 24706"/>
                <a:gd name="T75" fmla="*/ 4 h 15932"/>
                <a:gd name="T76" fmla="*/ 7 w 24706"/>
                <a:gd name="T77" fmla="*/ 4 h 15932"/>
                <a:gd name="T78" fmla="*/ 6 w 24706"/>
                <a:gd name="T79" fmla="*/ 4 h 15932"/>
                <a:gd name="T80" fmla="*/ 6 w 24706"/>
                <a:gd name="T81" fmla="*/ 4 h 15932"/>
                <a:gd name="T82" fmla="*/ 6 w 24706"/>
                <a:gd name="T83" fmla="*/ 4 h 15932"/>
                <a:gd name="T84" fmla="*/ 5 w 24706"/>
                <a:gd name="T85" fmla="*/ 5 h 15932"/>
                <a:gd name="T86" fmla="*/ 5 w 24706"/>
                <a:gd name="T87" fmla="*/ 5 h 15932"/>
                <a:gd name="T88" fmla="*/ 5 w 24706"/>
                <a:gd name="T89" fmla="*/ 5 h 15932"/>
                <a:gd name="T90" fmla="*/ 5 w 24706"/>
                <a:gd name="T91" fmla="*/ 5 h 15932"/>
                <a:gd name="T92" fmla="*/ 4 w 24706"/>
                <a:gd name="T93" fmla="*/ 5 h 15932"/>
                <a:gd name="T94" fmla="*/ 4 w 24706"/>
                <a:gd name="T95" fmla="*/ 5 h 15932"/>
                <a:gd name="T96" fmla="*/ 3 w 24706"/>
                <a:gd name="T97" fmla="*/ 5 h 15932"/>
                <a:gd name="T98" fmla="*/ 3 w 24706"/>
                <a:gd name="T99" fmla="*/ 6 h 15932"/>
                <a:gd name="T100" fmla="*/ 2 w 24706"/>
                <a:gd name="T101" fmla="*/ 6 h 15932"/>
                <a:gd name="T102" fmla="*/ 2 w 24706"/>
                <a:gd name="T103" fmla="*/ 6 h 15932"/>
                <a:gd name="T104" fmla="*/ 2 w 24706"/>
                <a:gd name="T105" fmla="*/ 6 h 15932"/>
                <a:gd name="T106" fmla="*/ 2 w 24706"/>
                <a:gd name="T107" fmla="*/ 7 h 15932"/>
                <a:gd name="T108" fmla="*/ 1 w 24706"/>
                <a:gd name="T109" fmla="*/ 7 h 15932"/>
                <a:gd name="T110" fmla="*/ 1 w 24706"/>
                <a:gd name="T111" fmla="*/ 7 h 15932"/>
                <a:gd name="T112" fmla="*/ 1 w 24706"/>
                <a:gd name="T113" fmla="*/ 7 h 15932"/>
                <a:gd name="T114" fmla="*/ 1 w 24706"/>
                <a:gd name="T115" fmla="*/ 7 h 15932"/>
                <a:gd name="T116" fmla="*/ 0 w 24706"/>
                <a:gd name="T117" fmla="*/ 7 h 15932"/>
                <a:gd name="T118" fmla="*/ 0 w 24706"/>
                <a:gd name="T119" fmla="*/ 7 h 15932"/>
                <a:gd name="T120" fmla="*/ 0 w 24706"/>
                <a:gd name="T121" fmla="*/ 7 h 15932"/>
                <a:gd name="T122" fmla="*/ 0 w 24706"/>
                <a:gd name="T123" fmla="*/ 7 h 15932"/>
                <a:gd name="T124" fmla="*/ 0 w 24706"/>
                <a:gd name="T125" fmla="*/ 7 h 159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06" h="15932">
                  <a:moveTo>
                    <a:pt x="371" y="14777"/>
                  </a:moveTo>
                  <a:lnTo>
                    <a:pt x="345" y="14344"/>
                  </a:lnTo>
                  <a:lnTo>
                    <a:pt x="313" y="13891"/>
                  </a:lnTo>
                  <a:lnTo>
                    <a:pt x="275" y="13419"/>
                  </a:lnTo>
                  <a:lnTo>
                    <a:pt x="233" y="12930"/>
                  </a:lnTo>
                  <a:lnTo>
                    <a:pt x="189" y="12427"/>
                  </a:lnTo>
                  <a:lnTo>
                    <a:pt x="147" y="11910"/>
                  </a:lnTo>
                  <a:lnTo>
                    <a:pt x="105" y="11383"/>
                  </a:lnTo>
                  <a:lnTo>
                    <a:pt x="69" y="10845"/>
                  </a:lnTo>
                  <a:lnTo>
                    <a:pt x="37" y="10301"/>
                  </a:lnTo>
                  <a:lnTo>
                    <a:pt x="15" y="9751"/>
                  </a:lnTo>
                  <a:lnTo>
                    <a:pt x="1" y="9197"/>
                  </a:lnTo>
                  <a:lnTo>
                    <a:pt x="0" y="8643"/>
                  </a:lnTo>
                  <a:lnTo>
                    <a:pt x="12" y="8088"/>
                  </a:lnTo>
                  <a:lnTo>
                    <a:pt x="41" y="7535"/>
                  </a:lnTo>
                  <a:lnTo>
                    <a:pt x="86" y="6988"/>
                  </a:lnTo>
                  <a:lnTo>
                    <a:pt x="151" y="6446"/>
                  </a:lnTo>
                  <a:lnTo>
                    <a:pt x="238" y="5911"/>
                  </a:lnTo>
                  <a:lnTo>
                    <a:pt x="349" y="5386"/>
                  </a:lnTo>
                  <a:lnTo>
                    <a:pt x="484" y="4874"/>
                  </a:lnTo>
                  <a:lnTo>
                    <a:pt x="647" y="4375"/>
                  </a:lnTo>
                  <a:lnTo>
                    <a:pt x="739" y="4131"/>
                  </a:lnTo>
                  <a:lnTo>
                    <a:pt x="839" y="3892"/>
                  </a:lnTo>
                  <a:lnTo>
                    <a:pt x="947" y="3657"/>
                  </a:lnTo>
                  <a:lnTo>
                    <a:pt x="1062" y="3426"/>
                  </a:lnTo>
                  <a:lnTo>
                    <a:pt x="1186" y="3200"/>
                  </a:lnTo>
                  <a:lnTo>
                    <a:pt x="1319" y="2979"/>
                  </a:lnTo>
                  <a:lnTo>
                    <a:pt x="1460" y="2764"/>
                  </a:lnTo>
                  <a:lnTo>
                    <a:pt x="1611" y="2554"/>
                  </a:lnTo>
                  <a:lnTo>
                    <a:pt x="1770" y="2351"/>
                  </a:lnTo>
                  <a:lnTo>
                    <a:pt x="1938" y="2152"/>
                  </a:lnTo>
                  <a:lnTo>
                    <a:pt x="2117" y="1961"/>
                  </a:lnTo>
                  <a:lnTo>
                    <a:pt x="2307" y="1775"/>
                  </a:lnTo>
                  <a:lnTo>
                    <a:pt x="2506" y="1597"/>
                  </a:lnTo>
                  <a:lnTo>
                    <a:pt x="2715" y="1426"/>
                  </a:lnTo>
                  <a:lnTo>
                    <a:pt x="2934" y="1261"/>
                  </a:lnTo>
                  <a:lnTo>
                    <a:pt x="3166" y="1105"/>
                  </a:lnTo>
                  <a:lnTo>
                    <a:pt x="3408" y="956"/>
                  </a:lnTo>
                  <a:lnTo>
                    <a:pt x="3662" y="815"/>
                  </a:lnTo>
                  <a:lnTo>
                    <a:pt x="3927" y="683"/>
                  </a:lnTo>
                  <a:lnTo>
                    <a:pt x="4204" y="558"/>
                  </a:lnTo>
                  <a:lnTo>
                    <a:pt x="4493" y="442"/>
                  </a:lnTo>
                  <a:lnTo>
                    <a:pt x="4795" y="335"/>
                  </a:lnTo>
                  <a:lnTo>
                    <a:pt x="5109" y="238"/>
                  </a:lnTo>
                  <a:lnTo>
                    <a:pt x="5437" y="150"/>
                  </a:lnTo>
                  <a:lnTo>
                    <a:pt x="5572" y="119"/>
                  </a:lnTo>
                  <a:lnTo>
                    <a:pt x="5718" y="92"/>
                  </a:lnTo>
                  <a:lnTo>
                    <a:pt x="5873" y="68"/>
                  </a:lnTo>
                  <a:lnTo>
                    <a:pt x="6039" y="48"/>
                  </a:lnTo>
                  <a:lnTo>
                    <a:pt x="6214" y="32"/>
                  </a:lnTo>
                  <a:lnTo>
                    <a:pt x="6398" y="20"/>
                  </a:lnTo>
                  <a:lnTo>
                    <a:pt x="6592" y="9"/>
                  </a:lnTo>
                  <a:lnTo>
                    <a:pt x="6793" y="3"/>
                  </a:lnTo>
                  <a:lnTo>
                    <a:pt x="7223" y="0"/>
                  </a:lnTo>
                  <a:lnTo>
                    <a:pt x="7685" y="7"/>
                  </a:lnTo>
                  <a:lnTo>
                    <a:pt x="8177" y="25"/>
                  </a:lnTo>
                  <a:lnTo>
                    <a:pt x="8698" y="53"/>
                  </a:lnTo>
                  <a:lnTo>
                    <a:pt x="9243" y="88"/>
                  </a:lnTo>
                  <a:lnTo>
                    <a:pt x="9813" y="132"/>
                  </a:lnTo>
                  <a:lnTo>
                    <a:pt x="10404" y="182"/>
                  </a:lnTo>
                  <a:lnTo>
                    <a:pt x="11016" y="237"/>
                  </a:lnTo>
                  <a:lnTo>
                    <a:pt x="11645" y="298"/>
                  </a:lnTo>
                  <a:lnTo>
                    <a:pt x="12289" y="361"/>
                  </a:lnTo>
                  <a:lnTo>
                    <a:pt x="12948" y="428"/>
                  </a:lnTo>
                  <a:lnTo>
                    <a:pt x="13618" y="496"/>
                  </a:lnTo>
                  <a:lnTo>
                    <a:pt x="14985" y="636"/>
                  </a:lnTo>
                  <a:lnTo>
                    <a:pt x="16373" y="770"/>
                  </a:lnTo>
                  <a:lnTo>
                    <a:pt x="17768" y="894"/>
                  </a:lnTo>
                  <a:lnTo>
                    <a:pt x="18462" y="949"/>
                  </a:lnTo>
                  <a:lnTo>
                    <a:pt x="19150" y="998"/>
                  </a:lnTo>
                  <a:lnTo>
                    <a:pt x="19833" y="1042"/>
                  </a:lnTo>
                  <a:lnTo>
                    <a:pt x="20506" y="1076"/>
                  </a:lnTo>
                  <a:lnTo>
                    <a:pt x="21169" y="1103"/>
                  </a:lnTo>
                  <a:lnTo>
                    <a:pt x="21818" y="1120"/>
                  </a:lnTo>
                  <a:lnTo>
                    <a:pt x="22452" y="1127"/>
                  </a:lnTo>
                  <a:lnTo>
                    <a:pt x="23070" y="1122"/>
                  </a:lnTo>
                  <a:lnTo>
                    <a:pt x="23668" y="1105"/>
                  </a:lnTo>
                  <a:lnTo>
                    <a:pt x="24245" y="1075"/>
                  </a:lnTo>
                  <a:lnTo>
                    <a:pt x="24285" y="1074"/>
                  </a:lnTo>
                  <a:lnTo>
                    <a:pt x="24332" y="1078"/>
                  </a:lnTo>
                  <a:lnTo>
                    <a:pt x="24440" y="1098"/>
                  </a:lnTo>
                  <a:lnTo>
                    <a:pt x="24550" y="1136"/>
                  </a:lnTo>
                  <a:lnTo>
                    <a:pt x="24598" y="1164"/>
                  </a:lnTo>
                  <a:lnTo>
                    <a:pt x="24641" y="1197"/>
                  </a:lnTo>
                  <a:lnTo>
                    <a:pt x="24674" y="1235"/>
                  </a:lnTo>
                  <a:lnTo>
                    <a:pt x="24697" y="1280"/>
                  </a:lnTo>
                  <a:lnTo>
                    <a:pt x="24706" y="1331"/>
                  </a:lnTo>
                  <a:lnTo>
                    <a:pt x="24699" y="1389"/>
                  </a:lnTo>
                  <a:lnTo>
                    <a:pt x="24673" y="1454"/>
                  </a:lnTo>
                  <a:lnTo>
                    <a:pt x="24628" y="1526"/>
                  </a:lnTo>
                  <a:lnTo>
                    <a:pt x="24559" y="1605"/>
                  </a:lnTo>
                  <a:lnTo>
                    <a:pt x="24465" y="1692"/>
                  </a:lnTo>
                  <a:lnTo>
                    <a:pt x="23851" y="2226"/>
                  </a:lnTo>
                  <a:lnTo>
                    <a:pt x="23269" y="2759"/>
                  </a:lnTo>
                  <a:lnTo>
                    <a:pt x="22713" y="3286"/>
                  </a:lnTo>
                  <a:lnTo>
                    <a:pt x="22179" y="3809"/>
                  </a:lnTo>
                  <a:lnTo>
                    <a:pt x="21664" y="4322"/>
                  </a:lnTo>
                  <a:lnTo>
                    <a:pt x="21162" y="4823"/>
                  </a:lnTo>
                  <a:lnTo>
                    <a:pt x="20669" y="5312"/>
                  </a:lnTo>
                  <a:lnTo>
                    <a:pt x="20179" y="5783"/>
                  </a:lnTo>
                  <a:lnTo>
                    <a:pt x="19690" y="6237"/>
                  </a:lnTo>
                  <a:lnTo>
                    <a:pt x="19196" y="6670"/>
                  </a:lnTo>
                  <a:lnTo>
                    <a:pt x="18693" y="7080"/>
                  </a:lnTo>
                  <a:lnTo>
                    <a:pt x="18175" y="7464"/>
                  </a:lnTo>
                  <a:lnTo>
                    <a:pt x="17910" y="7646"/>
                  </a:lnTo>
                  <a:lnTo>
                    <a:pt x="17640" y="7820"/>
                  </a:lnTo>
                  <a:lnTo>
                    <a:pt x="17363" y="7987"/>
                  </a:lnTo>
                  <a:lnTo>
                    <a:pt x="17081" y="8145"/>
                  </a:lnTo>
                  <a:lnTo>
                    <a:pt x="16791" y="8296"/>
                  </a:lnTo>
                  <a:lnTo>
                    <a:pt x="16494" y="8439"/>
                  </a:lnTo>
                  <a:lnTo>
                    <a:pt x="16189" y="8572"/>
                  </a:lnTo>
                  <a:lnTo>
                    <a:pt x="15876" y="8697"/>
                  </a:lnTo>
                  <a:lnTo>
                    <a:pt x="15750" y="8734"/>
                  </a:lnTo>
                  <a:lnTo>
                    <a:pt x="15589" y="8776"/>
                  </a:lnTo>
                  <a:lnTo>
                    <a:pt x="15395" y="8822"/>
                  </a:lnTo>
                  <a:lnTo>
                    <a:pt x="15174" y="8871"/>
                  </a:lnTo>
                  <a:lnTo>
                    <a:pt x="14930" y="8925"/>
                  </a:lnTo>
                  <a:lnTo>
                    <a:pt x="14668" y="8982"/>
                  </a:lnTo>
                  <a:lnTo>
                    <a:pt x="14391" y="9042"/>
                  </a:lnTo>
                  <a:lnTo>
                    <a:pt x="14105" y="9107"/>
                  </a:lnTo>
                  <a:lnTo>
                    <a:pt x="13521" y="9247"/>
                  </a:lnTo>
                  <a:lnTo>
                    <a:pt x="13233" y="9323"/>
                  </a:lnTo>
                  <a:lnTo>
                    <a:pt x="12952" y="9402"/>
                  </a:lnTo>
                  <a:lnTo>
                    <a:pt x="12685" y="9485"/>
                  </a:lnTo>
                  <a:lnTo>
                    <a:pt x="12433" y="9571"/>
                  </a:lnTo>
                  <a:lnTo>
                    <a:pt x="12204" y="9661"/>
                  </a:lnTo>
                  <a:lnTo>
                    <a:pt x="12000" y="9754"/>
                  </a:lnTo>
                  <a:lnTo>
                    <a:pt x="11876" y="9822"/>
                  </a:lnTo>
                  <a:lnTo>
                    <a:pt x="11759" y="9898"/>
                  </a:lnTo>
                  <a:lnTo>
                    <a:pt x="11534" y="10073"/>
                  </a:lnTo>
                  <a:lnTo>
                    <a:pt x="11320" y="10268"/>
                  </a:lnTo>
                  <a:lnTo>
                    <a:pt x="11110" y="10474"/>
                  </a:lnTo>
                  <a:lnTo>
                    <a:pt x="10899" y="10680"/>
                  </a:lnTo>
                  <a:lnTo>
                    <a:pt x="10681" y="10878"/>
                  </a:lnTo>
                  <a:lnTo>
                    <a:pt x="10447" y="11057"/>
                  </a:lnTo>
                  <a:lnTo>
                    <a:pt x="10323" y="11136"/>
                  </a:lnTo>
                  <a:lnTo>
                    <a:pt x="10194" y="11208"/>
                  </a:lnTo>
                  <a:lnTo>
                    <a:pt x="9911" y="11342"/>
                  </a:lnTo>
                  <a:lnTo>
                    <a:pt x="9637" y="11460"/>
                  </a:lnTo>
                  <a:lnTo>
                    <a:pt x="9372" y="11563"/>
                  </a:lnTo>
                  <a:lnTo>
                    <a:pt x="9115" y="11651"/>
                  </a:lnTo>
                  <a:lnTo>
                    <a:pt x="8865" y="11727"/>
                  </a:lnTo>
                  <a:lnTo>
                    <a:pt x="8624" y="11792"/>
                  </a:lnTo>
                  <a:lnTo>
                    <a:pt x="8387" y="11848"/>
                  </a:lnTo>
                  <a:lnTo>
                    <a:pt x="8158" y="11896"/>
                  </a:lnTo>
                  <a:lnTo>
                    <a:pt x="7714" y="11975"/>
                  </a:lnTo>
                  <a:lnTo>
                    <a:pt x="7289" y="12042"/>
                  </a:lnTo>
                  <a:lnTo>
                    <a:pt x="6877" y="12107"/>
                  </a:lnTo>
                  <a:lnTo>
                    <a:pt x="6476" y="12185"/>
                  </a:lnTo>
                  <a:lnTo>
                    <a:pt x="6081" y="12286"/>
                  </a:lnTo>
                  <a:lnTo>
                    <a:pt x="5687" y="12424"/>
                  </a:lnTo>
                  <a:lnTo>
                    <a:pt x="5490" y="12509"/>
                  </a:lnTo>
                  <a:lnTo>
                    <a:pt x="5292" y="12609"/>
                  </a:lnTo>
                  <a:lnTo>
                    <a:pt x="5092" y="12723"/>
                  </a:lnTo>
                  <a:lnTo>
                    <a:pt x="4890" y="12854"/>
                  </a:lnTo>
                  <a:lnTo>
                    <a:pt x="4686" y="13004"/>
                  </a:lnTo>
                  <a:lnTo>
                    <a:pt x="4479" y="13174"/>
                  </a:lnTo>
                  <a:lnTo>
                    <a:pt x="4269" y="13364"/>
                  </a:lnTo>
                  <a:lnTo>
                    <a:pt x="4055" y="13577"/>
                  </a:lnTo>
                  <a:lnTo>
                    <a:pt x="3835" y="13815"/>
                  </a:lnTo>
                  <a:lnTo>
                    <a:pt x="3612" y="14078"/>
                  </a:lnTo>
                  <a:lnTo>
                    <a:pt x="3382" y="14369"/>
                  </a:lnTo>
                  <a:lnTo>
                    <a:pt x="3146" y="14688"/>
                  </a:lnTo>
                  <a:lnTo>
                    <a:pt x="3039" y="14831"/>
                  </a:lnTo>
                  <a:lnTo>
                    <a:pt x="2929" y="14965"/>
                  </a:lnTo>
                  <a:lnTo>
                    <a:pt x="2702" y="15208"/>
                  </a:lnTo>
                  <a:lnTo>
                    <a:pt x="2467" y="15418"/>
                  </a:lnTo>
                  <a:lnTo>
                    <a:pt x="2228" y="15591"/>
                  </a:lnTo>
                  <a:lnTo>
                    <a:pt x="1989" y="15731"/>
                  </a:lnTo>
                  <a:lnTo>
                    <a:pt x="1753" y="15834"/>
                  </a:lnTo>
                  <a:lnTo>
                    <a:pt x="1638" y="15872"/>
                  </a:lnTo>
                  <a:lnTo>
                    <a:pt x="1524" y="15900"/>
                  </a:lnTo>
                  <a:lnTo>
                    <a:pt x="1414" y="15920"/>
                  </a:lnTo>
                  <a:lnTo>
                    <a:pt x="1306" y="15931"/>
                  </a:lnTo>
                  <a:lnTo>
                    <a:pt x="1202" y="15932"/>
                  </a:lnTo>
                  <a:lnTo>
                    <a:pt x="1102" y="15923"/>
                  </a:lnTo>
                  <a:lnTo>
                    <a:pt x="1006" y="15905"/>
                  </a:lnTo>
                  <a:lnTo>
                    <a:pt x="916" y="15878"/>
                  </a:lnTo>
                  <a:lnTo>
                    <a:pt x="829" y="15840"/>
                  </a:lnTo>
                  <a:lnTo>
                    <a:pt x="750" y="15793"/>
                  </a:lnTo>
                  <a:lnTo>
                    <a:pt x="676" y="15737"/>
                  </a:lnTo>
                  <a:lnTo>
                    <a:pt x="610" y="15670"/>
                  </a:lnTo>
                  <a:lnTo>
                    <a:pt x="550" y="15593"/>
                  </a:lnTo>
                  <a:lnTo>
                    <a:pt x="498" y="15507"/>
                  </a:lnTo>
                  <a:lnTo>
                    <a:pt x="455" y="15411"/>
                  </a:lnTo>
                  <a:lnTo>
                    <a:pt x="419" y="15304"/>
                  </a:lnTo>
                  <a:lnTo>
                    <a:pt x="392" y="15188"/>
                  </a:lnTo>
                  <a:lnTo>
                    <a:pt x="376" y="15061"/>
                  </a:lnTo>
                  <a:lnTo>
                    <a:pt x="368" y="14923"/>
                  </a:lnTo>
                  <a:lnTo>
                    <a:pt x="371" y="14777"/>
                  </a:lnTo>
                  <a:close/>
                </a:path>
              </a:pathLst>
            </a:custGeom>
            <a:solidFill>
              <a:srgbClr val="A8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240">
              <a:extLst>
                <a:ext uri="{FF2B5EF4-FFF2-40B4-BE49-F238E27FC236}">
                  <a16:creationId xmlns:a16="http://schemas.microsoft.com/office/drawing/2014/main" id="{60068100-CCC7-D049-8E81-E60BECF8FC7F}"/>
                </a:ext>
              </a:extLst>
            </p:cNvPr>
            <p:cNvSpPr>
              <a:spLocks/>
            </p:cNvSpPr>
            <p:nvPr/>
          </p:nvSpPr>
          <p:spPr bwMode="auto">
            <a:xfrm>
              <a:off x="3748" y="2897"/>
              <a:ext cx="1879" cy="1211"/>
            </a:xfrm>
            <a:custGeom>
              <a:avLst/>
              <a:gdLst>
                <a:gd name="T0" fmla="*/ 0 w 24423"/>
                <a:gd name="T1" fmla="*/ 7 h 15734"/>
                <a:gd name="T2" fmla="*/ 0 w 24423"/>
                <a:gd name="T3" fmla="*/ 7 h 15734"/>
                <a:gd name="T4" fmla="*/ 0 w 24423"/>
                <a:gd name="T5" fmla="*/ 7 h 15734"/>
                <a:gd name="T6" fmla="*/ 0 w 24423"/>
                <a:gd name="T7" fmla="*/ 7 h 15734"/>
                <a:gd name="T8" fmla="*/ 0 w 24423"/>
                <a:gd name="T9" fmla="*/ 7 h 15734"/>
                <a:gd name="T10" fmla="*/ 1 w 24423"/>
                <a:gd name="T11" fmla="*/ 7 h 15734"/>
                <a:gd name="T12" fmla="*/ 1 w 24423"/>
                <a:gd name="T13" fmla="*/ 7 h 15734"/>
                <a:gd name="T14" fmla="*/ 1 w 24423"/>
                <a:gd name="T15" fmla="*/ 7 h 15734"/>
                <a:gd name="T16" fmla="*/ 1 w 24423"/>
                <a:gd name="T17" fmla="*/ 7 h 15734"/>
                <a:gd name="T18" fmla="*/ 2 w 24423"/>
                <a:gd name="T19" fmla="*/ 6 h 15734"/>
                <a:gd name="T20" fmla="*/ 2 w 24423"/>
                <a:gd name="T21" fmla="*/ 6 h 15734"/>
                <a:gd name="T22" fmla="*/ 2 w 24423"/>
                <a:gd name="T23" fmla="*/ 6 h 15734"/>
                <a:gd name="T24" fmla="*/ 3 w 24423"/>
                <a:gd name="T25" fmla="*/ 6 h 15734"/>
                <a:gd name="T26" fmla="*/ 3 w 24423"/>
                <a:gd name="T27" fmla="*/ 5 h 15734"/>
                <a:gd name="T28" fmla="*/ 4 w 24423"/>
                <a:gd name="T29" fmla="*/ 5 h 15734"/>
                <a:gd name="T30" fmla="*/ 4 w 24423"/>
                <a:gd name="T31" fmla="*/ 5 h 15734"/>
                <a:gd name="T32" fmla="*/ 4 w 24423"/>
                <a:gd name="T33" fmla="*/ 5 h 15734"/>
                <a:gd name="T34" fmla="*/ 5 w 24423"/>
                <a:gd name="T35" fmla="*/ 5 h 15734"/>
                <a:gd name="T36" fmla="*/ 5 w 24423"/>
                <a:gd name="T37" fmla="*/ 5 h 15734"/>
                <a:gd name="T38" fmla="*/ 5 w 24423"/>
                <a:gd name="T39" fmla="*/ 5 h 15734"/>
                <a:gd name="T40" fmla="*/ 6 w 24423"/>
                <a:gd name="T41" fmla="*/ 4 h 15734"/>
                <a:gd name="T42" fmla="*/ 6 w 24423"/>
                <a:gd name="T43" fmla="*/ 4 h 15734"/>
                <a:gd name="T44" fmla="*/ 6 w 24423"/>
                <a:gd name="T45" fmla="*/ 4 h 15734"/>
                <a:gd name="T46" fmla="*/ 7 w 24423"/>
                <a:gd name="T47" fmla="*/ 4 h 15734"/>
                <a:gd name="T48" fmla="*/ 7 w 24423"/>
                <a:gd name="T49" fmla="*/ 4 h 15734"/>
                <a:gd name="T50" fmla="*/ 7 w 24423"/>
                <a:gd name="T51" fmla="*/ 4 h 15734"/>
                <a:gd name="T52" fmla="*/ 8 w 24423"/>
                <a:gd name="T53" fmla="*/ 4 h 15734"/>
                <a:gd name="T54" fmla="*/ 8 w 24423"/>
                <a:gd name="T55" fmla="*/ 3 h 15734"/>
                <a:gd name="T56" fmla="*/ 9 w 24423"/>
                <a:gd name="T57" fmla="*/ 3 h 15734"/>
                <a:gd name="T58" fmla="*/ 9 w 24423"/>
                <a:gd name="T59" fmla="*/ 2 h 15734"/>
                <a:gd name="T60" fmla="*/ 10 w 24423"/>
                <a:gd name="T61" fmla="*/ 2 h 15734"/>
                <a:gd name="T62" fmla="*/ 11 w 24423"/>
                <a:gd name="T63" fmla="*/ 1 h 15734"/>
                <a:gd name="T64" fmla="*/ 11 w 24423"/>
                <a:gd name="T65" fmla="*/ 1 h 15734"/>
                <a:gd name="T66" fmla="*/ 11 w 24423"/>
                <a:gd name="T67" fmla="*/ 1 h 15734"/>
                <a:gd name="T68" fmla="*/ 11 w 24423"/>
                <a:gd name="T69" fmla="*/ 1 h 15734"/>
                <a:gd name="T70" fmla="*/ 11 w 24423"/>
                <a:gd name="T71" fmla="*/ 1 h 15734"/>
                <a:gd name="T72" fmla="*/ 11 w 24423"/>
                <a:gd name="T73" fmla="*/ 1 h 15734"/>
                <a:gd name="T74" fmla="*/ 10 w 24423"/>
                <a:gd name="T75" fmla="*/ 1 h 15734"/>
                <a:gd name="T76" fmla="*/ 9 w 24423"/>
                <a:gd name="T77" fmla="*/ 1 h 15734"/>
                <a:gd name="T78" fmla="*/ 8 w 24423"/>
                <a:gd name="T79" fmla="*/ 0 h 15734"/>
                <a:gd name="T80" fmla="*/ 6 w 24423"/>
                <a:gd name="T81" fmla="*/ 0 h 15734"/>
                <a:gd name="T82" fmla="*/ 5 w 24423"/>
                <a:gd name="T83" fmla="*/ 0 h 15734"/>
                <a:gd name="T84" fmla="*/ 4 w 24423"/>
                <a:gd name="T85" fmla="*/ 0 h 15734"/>
                <a:gd name="T86" fmla="*/ 4 w 24423"/>
                <a:gd name="T87" fmla="*/ 0 h 15734"/>
                <a:gd name="T88" fmla="*/ 3 w 24423"/>
                <a:gd name="T89" fmla="*/ 0 h 15734"/>
                <a:gd name="T90" fmla="*/ 3 w 24423"/>
                <a:gd name="T91" fmla="*/ 0 h 15734"/>
                <a:gd name="T92" fmla="*/ 3 w 24423"/>
                <a:gd name="T93" fmla="*/ 0 h 15734"/>
                <a:gd name="T94" fmla="*/ 2 w 24423"/>
                <a:gd name="T95" fmla="*/ 0 h 15734"/>
                <a:gd name="T96" fmla="*/ 2 w 24423"/>
                <a:gd name="T97" fmla="*/ 0 h 15734"/>
                <a:gd name="T98" fmla="*/ 2 w 24423"/>
                <a:gd name="T99" fmla="*/ 0 h 15734"/>
                <a:gd name="T100" fmla="*/ 1 w 24423"/>
                <a:gd name="T101" fmla="*/ 1 h 15734"/>
                <a:gd name="T102" fmla="*/ 1 w 24423"/>
                <a:gd name="T103" fmla="*/ 1 h 15734"/>
                <a:gd name="T104" fmla="*/ 1 w 24423"/>
                <a:gd name="T105" fmla="*/ 1 h 15734"/>
                <a:gd name="T106" fmla="*/ 1 w 24423"/>
                <a:gd name="T107" fmla="*/ 1 h 15734"/>
                <a:gd name="T108" fmla="*/ 0 w 24423"/>
                <a:gd name="T109" fmla="*/ 2 h 15734"/>
                <a:gd name="T110" fmla="*/ 0 w 24423"/>
                <a:gd name="T111" fmla="*/ 2 h 15734"/>
                <a:gd name="T112" fmla="*/ 0 w 24423"/>
                <a:gd name="T113" fmla="*/ 3 h 15734"/>
                <a:gd name="T114" fmla="*/ 0 w 24423"/>
                <a:gd name="T115" fmla="*/ 4 h 15734"/>
                <a:gd name="T116" fmla="*/ 0 w 24423"/>
                <a:gd name="T117" fmla="*/ 4 h 15734"/>
                <a:gd name="T118" fmla="*/ 0 w 24423"/>
                <a:gd name="T119" fmla="*/ 5 h 15734"/>
                <a:gd name="T120" fmla="*/ 0 w 24423"/>
                <a:gd name="T121" fmla="*/ 6 h 15734"/>
                <a:gd name="T122" fmla="*/ 0 w 24423"/>
                <a:gd name="T123" fmla="*/ 6 h 15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423" h="15734">
                  <a:moveTo>
                    <a:pt x="379" y="14569"/>
                  </a:moveTo>
                  <a:lnTo>
                    <a:pt x="378" y="14708"/>
                  </a:lnTo>
                  <a:lnTo>
                    <a:pt x="386" y="14838"/>
                  </a:lnTo>
                  <a:lnTo>
                    <a:pt x="403" y="14960"/>
                  </a:lnTo>
                  <a:lnTo>
                    <a:pt x="430" y="15073"/>
                  </a:lnTo>
                  <a:lnTo>
                    <a:pt x="464" y="15177"/>
                  </a:lnTo>
                  <a:lnTo>
                    <a:pt x="507" y="15272"/>
                  </a:lnTo>
                  <a:lnTo>
                    <a:pt x="557" y="15359"/>
                  </a:lnTo>
                  <a:lnTo>
                    <a:pt x="614" y="15437"/>
                  </a:lnTo>
                  <a:lnTo>
                    <a:pt x="677" y="15505"/>
                  </a:lnTo>
                  <a:lnTo>
                    <a:pt x="748" y="15565"/>
                  </a:lnTo>
                  <a:lnTo>
                    <a:pt x="824" y="15616"/>
                  </a:lnTo>
                  <a:lnTo>
                    <a:pt x="906" y="15657"/>
                  </a:lnTo>
                  <a:lnTo>
                    <a:pt x="993" y="15691"/>
                  </a:lnTo>
                  <a:lnTo>
                    <a:pt x="1084" y="15713"/>
                  </a:lnTo>
                  <a:lnTo>
                    <a:pt x="1180" y="15728"/>
                  </a:lnTo>
                  <a:lnTo>
                    <a:pt x="1280" y="15734"/>
                  </a:lnTo>
                  <a:lnTo>
                    <a:pt x="1384" y="15731"/>
                  </a:lnTo>
                  <a:lnTo>
                    <a:pt x="1490" y="15719"/>
                  </a:lnTo>
                  <a:lnTo>
                    <a:pt x="1710" y="15666"/>
                  </a:lnTo>
                  <a:lnTo>
                    <a:pt x="1937" y="15577"/>
                  </a:lnTo>
                  <a:lnTo>
                    <a:pt x="2168" y="15451"/>
                  </a:lnTo>
                  <a:lnTo>
                    <a:pt x="2401" y="15288"/>
                  </a:lnTo>
                  <a:lnTo>
                    <a:pt x="2631" y="15088"/>
                  </a:lnTo>
                  <a:lnTo>
                    <a:pt x="2855" y="14851"/>
                  </a:lnTo>
                  <a:lnTo>
                    <a:pt x="2964" y="14717"/>
                  </a:lnTo>
                  <a:lnTo>
                    <a:pt x="3070" y="14576"/>
                  </a:lnTo>
                  <a:lnTo>
                    <a:pt x="3306" y="14256"/>
                  </a:lnTo>
                  <a:lnTo>
                    <a:pt x="3536" y="13966"/>
                  </a:lnTo>
                  <a:lnTo>
                    <a:pt x="3759" y="13703"/>
                  </a:lnTo>
                  <a:lnTo>
                    <a:pt x="3977" y="13465"/>
                  </a:lnTo>
                  <a:lnTo>
                    <a:pt x="4191" y="13252"/>
                  </a:lnTo>
                  <a:lnTo>
                    <a:pt x="4400" y="13062"/>
                  </a:lnTo>
                  <a:lnTo>
                    <a:pt x="4606" y="12892"/>
                  </a:lnTo>
                  <a:lnTo>
                    <a:pt x="4809" y="12743"/>
                  </a:lnTo>
                  <a:lnTo>
                    <a:pt x="5009" y="12612"/>
                  </a:lnTo>
                  <a:lnTo>
                    <a:pt x="5207" y="12497"/>
                  </a:lnTo>
                  <a:lnTo>
                    <a:pt x="5403" y="12398"/>
                  </a:lnTo>
                  <a:lnTo>
                    <a:pt x="5598" y="12311"/>
                  </a:lnTo>
                  <a:lnTo>
                    <a:pt x="5988" y="12175"/>
                  </a:lnTo>
                  <a:lnTo>
                    <a:pt x="6379" y="12073"/>
                  </a:lnTo>
                  <a:lnTo>
                    <a:pt x="6777" y="11996"/>
                  </a:lnTo>
                  <a:lnTo>
                    <a:pt x="7184" y="11931"/>
                  </a:lnTo>
                  <a:lnTo>
                    <a:pt x="7606" y="11865"/>
                  </a:lnTo>
                  <a:lnTo>
                    <a:pt x="8046" y="11786"/>
                  </a:lnTo>
                  <a:lnTo>
                    <a:pt x="8275" y="11737"/>
                  </a:lnTo>
                  <a:lnTo>
                    <a:pt x="8509" y="11682"/>
                  </a:lnTo>
                  <a:lnTo>
                    <a:pt x="8751" y="11616"/>
                  </a:lnTo>
                  <a:lnTo>
                    <a:pt x="8999" y="11540"/>
                  </a:lnTo>
                  <a:lnTo>
                    <a:pt x="9255" y="11452"/>
                  </a:lnTo>
                  <a:lnTo>
                    <a:pt x="9520" y="11350"/>
                  </a:lnTo>
                  <a:lnTo>
                    <a:pt x="9793" y="11231"/>
                  </a:lnTo>
                  <a:lnTo>
                    <a:pt x="10076" y="11097"/>
                  </a:lnTo>
                  <a:lnTo>
                    <a:pt x="10207" y="11026"/>
                  </a:lnTo>
                  <a:lnTo>
                    <a:pt x="10334" y="10947"/>
                  </a:lnTo>
                  <a:lnTo>
                    <a:pt x="10581" y="10768"/>
                  </a:lnTo>
                  <a:lnTo>
                    <a:pt x="10819" y="10569"/>
                  </a:lnTo>
                  <a:lnTo>
                    <a:pt x="11053" y="10358"/>
                  </a:lnTo>
                  <a:lnTo>
                    <a:pt x="11286" y="10143"/>
                  </a:lnTo>
                  <a:lnTo>
                    <a:pt x="11524" y="9931"/>
                  </a:lnTo>
                  <a:lnTo>
                    <a:pt x="11768" y="9734"/>
                  </a:lnTo>
                  <a:lnTo>
                    <a:pt x="12023" y="9556"/>
                  </a:lnTo>
                  <a:lnTo>
                    <a:pt x="12226" y="9464"/>
                  </a:lnTo>
                  <a:lnTo>
                    <a:pt x="12452" y="9378"/>
                  </a:lnTo>
                  <a:lnTo>
                    <a:pt x="12697" y="9298"/>
                  </a:lnTo>
                  <a:lnTo>
                    <a:pt x="12957" y="9224"/>
                  </a:lnTo>
                  <a:lnTo>
                    <a:pt x="13229" y="9154"/>
                  </a:lnTo>
                  <a:lnTo>
                    <a:pt x="13508" y="9090"/>
                  </a:lnTo>
                  <a:lnTo>
                    <a:pt x="14070" y="8972"/>
                  </a:lnTo>
                  <a:lnTo>
                    <a:pt x="14345" y="8919"/>
                  </a:lnTo>
                  <a:lnTo>
                    <a:pt x="14611" y="8870"/>
                  </a:lnTo>
                  <a:lnTo>
                    <a:pt x="14864" y="8823"/>
                  </a:lnTo>
                  <a:lnTo>
                    <a:pt x="15099" y="8779"/>
                  </a:lnTo>
                  <a:lnTo>
                    <a:pt x="15312" y="8738"/>
                  </a:lnTo>
                  <a:lnTo>
                    <a:pt x="15499" y="8698"/>
                  </a:lnTo>
                  <a:lnTo>
                    <a:pt x="15657" y="8661"/>
                  </a:lnTo>
                  <a:lnTo>
                    <a:pt x="15781" y="8624"/>
                  </a:lnTo>
                  <a:lnTo>
                    <a:pt x="16094" y="8500"/>
                  </a:lnTo>
                  <a:lnTo>
                    <a:pt x="16398" y="8368"/>
                  </a:lnTo>
                  <a:lnTo>
                    <a:pt x="16693" y="8228"/>
                  </a:lnTo>
                  <a:lnTo>
                    <a:pt x="16980" y="8079"/>
                  </a:lnTo>
                  <a:lnTo>
                    <a:pt x="17259" y="7923"/>
                  </a:lnTo>
                  <a:lnTo>
                    <a:pt x="17530" y="7760"/>
                  </a:lnTo>
                  <a:lnTo>
                    <a:pt x="17797" y="7589"/>
                  </a:lnTo>
                  <a:lnTo>
                    <a:pt x="18057" y="7412"/>
                  </a:lnTo>
                  <a:lnTo>
                    <a:pt x="18563" y="7037"/>
                  </a:lnTo>
                  <a:lnTo>
                    <a:pt x="19053" y="6639"/>
                  </a:lnTo>
                  <a:lnTo>
                    <a:pt x="19532" y="6217"/>
                  </a:lnTo>
                  <a:lnTo>
                    <a:pt x="20008" y="5776"/>
                  </a:lnTo>
                  <a:lnTo>
                    <a:pt x="20482" y="5316"/>
                  </a:lnTo>
                  <a:lnTo>
                    <a:pt x="20961" y="4839"/>
                  </a:lnTo>
                  <a:lnTo>
                    <a:pt x="21450" y="4348"/>
                  </a:lnTo>
                  <a:lnTo>
                    <a:pt x="21954" y="3844"/>
                  </a:lnTo>
                  <a:lnTo>
                    <a:pt x="22477" y="3331"/>
                  </a:lnTo>
                  <a:lnTo>
                    <a:pt x="23025" y="2809"/>
                  </a:lnTo>
                  <a:lnTo>
                    <a:pt x="23603" y="2280"/>
                  </a:lnTo>
                  <a:lnTo>
                    <a:pt x="24215" y="1748"/>
                  </a:lnTo>
                  <a:lnTo>
                    <a:pt x="24307" y="1661"/>
                  </a:lnTo>
                  <a:lnTo>
                    <a:pt x="24371" y="1582"/>
                  </a:lnTo>
                  <a:lnTo>
                    <a:pt x="24408" y="1510"/>
                  </a:lnTo>
                  <a:lnTo>
                    <a:pt x="24423" y="1445"/>
                  </a:lnTo>
                  <a:lnTo>
                    <a:pt x="24416" y="1387"/>
                  </a:lnTo>
                  <a:lnTo>
                    <a:pt x="24393" y="1335"/>
                  </a:lnTo>
                  <a:lnTo>
                    <a:pt x="24355" y="1291"/>
                  </a:lnTo>
                  <a:lnTo>
                    <a:pt x="24306" y="1252"/>
                  </a:lnTo>
                  <a:lnTo>
                    <a:pt x="24248" y="1219"/>
                  </a:lnTo>
                  <a:lnTo>
                    <a:pt x="24183" y="1192"/>
                  </a:lnTo>
                  <a:lnTo>
                    <a:pt x="24047" y="1152"/>
                  </a:lnTo>
                  <a:lnTo>
                    <a:pt x="23920" y="1132"/>
                  </a:lnTo>
                  <a:lnTo>
                    <a:pt x="23867" y="1128"/>
                  </a:lnTo>
                  <a:lnTo>
                    <a:pt x="23825" y="1129"/>
                  </a:lnTo>
                  <a:lnTo>
                    <a:pt x="23249" y="1159"/>
                  </a:lnTo>
                  <a:lnTo>
                    <a:pt x="22654" y="1175"/>
                  </a:lnTo>
                  <a:lnTo>
                    <a:pt x="22042" y="1179"/>
                  </a:lnTo>
                  <a:lnTo>
                    <a:pt x="21416" y="1172"/>
                  </a:lnTo>
                  <a:lnTo>
                    <a:pt x="20775" y="1153"/>
                  </a:lnTo>
                  <a:lnTo>
                    <a:pt x="20123" y="1125"/>
                  </a:lnTo>
                  <a:lnTo>
                    <a:pt x="19463" y="1088"/>
                  </a:lnTo>
                  <a:lnTo>
                    <a:pt x="18794" y="1043"/>
                  </a:lnTo>
                  <a:lnTo>
                    <a:pt x="17442" y="935"/>
                  </a:lnTo>
                  <a:lnTo>
                    <a:pt x="16082" y="807"/>
                  </a:lnTo>
                  <a:lnTo>
                    <a:pt x="14729" y="666"/>
                  </a:lnTo>
                  <a:lnTo>
                    <a:pt x="13401" y="522"/>
                  </a:lnTo>
                  <a:lnTo>
                    <a:pt x="12749" y="451"/>
                  </a:lnTo>
                  <a:lnTo>
                    <a:pt x="12110" y="381"/>
                  </a:lnTo>
                  <a:lnTo>
                    <a:pt x="11484" y="315"/>
                  </a:lnTo>
                  <a:lnTo>
                    <a:pt x="10872" y="252"/>
                  </a:lnTo>
                  <a:lnTo>
                    <a:pt x="10279" y="194"/>
                  </a:lnTo>
                  <a:lnTo>
                    <a:pt x="9704" y="142"/>
                  </a:lnTo>
                  <a:lnTo>
                    <a:pt x="9150" y="96"/>
                  </a:lnTo>
                  <a:lnTo>
                    <a:pt x="8618" y="57"/>
                  </a:lnTo>
                  <a:lnTo>
                    <a:pt x="8113" y="28"/>
                  </a:lnTo>
                  <a:lnTo>
                    <a:pt x="7633" y="9"/>
                  </a:lnTo>
                  <a:lnTo>
                    <a:pt x="7182" y="0"/>
                  </a:lnTo>
                  <a:lnTo>
                    <a:pt x="6761" y="2"/>
                  </a:lnTo>
                  <a:lnTo>
                    <a:pt x="6562" y="8"/>
                  </a:lnTo>
                  <a:lnTo>
                    <a:pt x="6373" y="17"/>
                  </a:lnTo>
                  <a:lnTo>
                    <a:pt x="6191" y="29"/>
                  </a:lnTo>
                  <a:lnTo>
                    <a:pt x="6019" y="45"/>
                  </a:lnTo>
                  <a:lnTo>
                    <a:pt x="5855" y="65"/>
                  </a:lnTo>
                  <a:lnTo>
                    <a:pt x="5701" y="88"/>
                  </a:lnTo>
                  <a:lnTo>
                    <a:pt x="5556" y="115"/>
                  </a:lnTo>
                  <a:lnTo>
                    <a:pt x="5421" y="146"/>
                  </a:lnTo>
                  <a:lnTo>
                    <a:pt x="5094" y="234"/>
                  </a:lnTo>
                  <a:lnTo>
                    <a:pt x="4780" y="331"/>
                  </a:lnTo>
                  <a:lnTo>
                    <a:pt x="4478" y="437"/>
                  </a:lnTo>
                  <a:lnTo>
                    <a:pt x="4189" y="552"/>
                  </a:lnTo>
                  <a:lnTo>
                    <a:pt x="3911" y="675"/>
                  </a:lnTo>
                  <a:lnTo>
                    <a:pt x="3647" y="807"/>
                  </a:lnTo>
                  <a:lnTo>
                    <a:pt x="3393" y="945"/>
                  </a:lnTo>
                  <a:lnTo>
                    <a:pt x="3152" y="1092"/>
                  </a:lnTo>
                  <a:lnTo>
                    <a:pt x="2921" y="1247"/>
                  </a:lnTo>
                  <a:lnTo>
                    <a:pt x="2701" y="1408"/>
                  </a:lnTo>
                  <a:lnTo>
                    <a:pt x="2492" y="1577"/>
                  </a:lnTo>
                  <a:lnTo>
                    <a:pt x="2293" y="1753"/>
                  </a:lnTo>
                  <a:lnTo>
                    <a:pt x="2105" y="1935"/>
                  </a:lnTo>
                  <a:lnTo>
                    <a:pt x="1926" y="2123"/>
                  </a:lnTo>
                  <a:lnTo>
                    <a:pt x="1757" y="2318"/>
                  </a:lnTo>
                  <a:lnTo>
                    <a:pt x="1598" y="2519"/>
                  </a:lnTo>
                  <a:lnTo>
                    <a:pt x="1448" y="2725"/>
                  </a:lnTo>
                  <a:lnTo>
                    <a:pt x="1308" y="2936"/>
                  </a:lnTo>
                  <a:lnTo>
                    <a:pt x="1176" y="3152"/>
                  </a:lnTo>
                  <a:lnTo>
                    <a:pt x="1052" y="3375"/>
                  </a:lnTo>
                  <a:lnTo>
                    <a:pt x="937" y="3601"/>
                  </a:lnTo>
                  <a:lnTo>
                    <a:pt x="830" y="3832"/>
                  </a:lnTo>
                  <a:lnTo>
                    <a:pt x="730" y="4067"/>
                  </a:lnTo>
                  <a:lnTo>
                    <a:pt x="639" y="4307"/>
                  </a:lnTo>
                  <a:lnTo>
                    <a:pt x="477" y="4797"/>
                  </a:lnTo>
                  <a:lnTo>
                    <a:pt x="342" y="5300"/>
                  </a:lnTo>
                  <a:lnTo>
                    <a:pt x="233" y="5814"/>
                  </a:lnTo>
                  <a:lnTo>
                    <a:pt x="148" y="6339"/>
                  </a:lnTo>
                  <a:lnTo>
                    <a:pt x="83" y="6872"/>
                  </a:lnTo>
                  <a:lnTo>
                    <a:pt x="38" y="7411"/>
                  </a:lnTo>
                  <a:lnTo>
                    <a:pt x="11" y="7954"/>
                  </a:lnTo>
                  <a:lnTo>
                    <a:pt x="0" y="8499"/>
                  </a:lnTo>
                  <a:lnTo>
                    <a:pt x="2" y="9046"/>
                  </a:lnTo>
                  <a:lnTo>
                    <a:pt x="17" y="9591"/>
                  </a:lnTo>
                  <a:lnTo>
                    <a:pt x="41" y="10132"/>
                  </a:lnTo>
                  <a:lnTo>
                    <a:pt x="73" y="10669"/>
                  </a:lnTo>
                  <a:lnTo>
                    <a:pt x="110" y="11200"/>
                  </a:lnTo>
                  <a:lnTo>
                    <a:pt x="152" y="11721"/>
                  </a:lnTo>
                  <a:lnTo>
                    <a:pt x="196" y="12232"/>
                  </a:lnTo>
                  <a:lnTo>
                    <a:pt x="240" y="12732"/>
                  </a:lnTo>
                  <a:lnTo>
                    <a:pt x="282" y="13217"/>
                  </a:lnTo>
                  <a:lnTo>
                    <a:pt x="320" y="13685"/>
                  </a:lnTo>
                  <a:lnTo>
                    <a:pt x="354" y="14137"/>
                  </a:lnTo>
                  <a:lnTo>
                    <a:pt x="379" y="14569"/>
                  </a:lnTo>
                  <a:close/>
                </a:path>
              </a:pathLst>
            </a:custGeom>
            <a:solidFill>
              <a:srgbClr val="AE4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241">
              <a:extLst>
                <a:ext uri="{FF2B5EF4-FFF2-40B4-BE49-F238E27FC236}">
                  <a16:creationId xmlns:a16="http://schemas.microsoft.com/office/drawing/2014/main" id="{D1EA59D4-6A5D-F14B-A46B-CF9E9B9B5DEC}"/>
                </a:ext>
              </a:extLst>
            </p:cNvPr>
            <p:cNvSpPr>
              <a:spLocks/>
            </p:cNvSpPr>
            <p:nvPr/>
          </p:nvSpPr>
          <p:spPr bwMode="auto">
            <a:xfrm>
              <a:off x="3752" y="2900"/>
              <a:ext cx="1857" cy="1195"/>
            </a:xfrm>
            <a:custGeom>
              <a:avLst/>
              <a:gdLst>
                <a:gd name="T0" fmla="*/ 0 w 24146"/>
                <a:gd name="T1" fmla="*/ 7 h 15542"/>
                <a:gd name="T2" fmla="*/ 0 w 24146"/>
                <a:gd name="T3" fmla="*/ 7 h 15542"/>
                <a:gd name="T4" fmla="*/ 0 w 24146"/>
                <a:gd name="T5" fmla="*/ 7 h 15542"/>
                <a:gd name="T6" fmla="*/ 0 w 24146"/>
                <a:gd name="T7" fmla="*/ 7 h 15542"/>
                <a:gd name="T8" fmla="*/ 0 w 24146"/>
                <a:gd name="T9" fmla="*/ 7 h 15542"/>
                <a:gd name="T10" fmla="*/ 1 w 24146"/>
                <a:gd name="T11" fmla="*/ 7 h 15542"/>
                <a:gd name="T12" fmla="*/ 1 w 24146"/>
                <a:gd name="T13" fmla="*/ 7 h 15542"/>
                <a:gd name="T14" fmla="*/ 1 w 24146"/>
                <a:gd name="T15" fmla="*/ 7 h 15542"/>
                <a:gd name="T16" fmla="*/ 1 w 24146"/>
                <a:gd name="T17" fmla="*/ 7 h 15542"/>
                <a:gd name="T18" fmla="*/ 1 w 24146"/>
                <a:gd name="T19" fmla="*/ 6 h 15542"/>
                <a:gd name="T20" fmla="*/ 2 w 24146"/>
                <a:gd name="T21" fmla="*/ 6 h 15542"/>
                <a:gd name="T22" fmla="*/ 2 w 24146"/>
                <a:gd name="T23" fmla="*/ 6 h 15542"/>
                <a:gd name="T24" fmla="*/ 2 w 24146"/>
                <a:gd name="T25" fmla="*/ 6 h 15542"/>
                <a:gd name="T26" fmla="*/ 3 w 24146"/>
                <a:gd name="T27" fmla="*/ 5 h 15542"/>
                <a:gd name="T28" fmla="*/ 3 w 24146"/>
                <a:gd name="T29" fmla="*/ 5 h 15542"/>
                <a:gd name="T30" fmla="*/ 4 w 24146"/>
                <a:gd name="T31" fmla="*/ 5 h 15542"/>
                <a:gd name="T32" fmla="*/ 4 w 24146"/>
                <a:gd name="T33" fmla="*/ 5 h 15542"/>
                <a:gd name="T34" fmla="*/ 4 w 24146"/>
                <a:gd name="T35" fmla="*/ 5 h 15542"/>
                <a:gd name="T36" fmla="*/ 5 w 24146"/>
                <a:gd name="T37" fmla="*/ 5 h 15542"/>
                <a:gd name="T38" fmla="*/ 5 w 24146"/>
                <a:gd name="T39" fmla="*/ 4 h 15542"/>
                <a:gd name="T40" fmla="*/ 6 w 24146"/>
                <a:gd name="T41" fmla="*/ 4 h 15542"/>
                <a:gd name="T42" fmla="*/ 6 w 24146"/>
                <a:gd name="T43" fmla="*/ 4 h 15542"/>
                <a:gd name="T44" fmla="*/ 6 w 24146"/>
                <a:gd name="T45" fmla="*/ 4 h 15542"/>
                <a:gd name="T46" fmla="*/ 7 w 24146"/>
                <a:gd name="T47" fmla="*/ 4 h 15542"/>
                <a:gd name="T48" fmla="*/ 7 w 24146"/>
                <a:gd name="T49" fmla="*/ 4 h 15542"/>
                <a:gd name="T50" fmla="*/ 7 w 24146"/>
                <a:gd name="T51" fmla="*/ 4 h 15542"/>
                <a:gd name="T52" fmla="*/ 8 w 24146"/>
                <a:gd name="T53" fmla="*/ 4 h 15542"/>
                <a:gd name="T54" fmla="*/ 8 w 24146"/>
                <a:gd name="T55" fmla="*/ 3 h 15542"/>
                <a:gd name="T56" fmla="*/ 9 w 24146"/>
                <a:gd name="T57" fmla="*/ 3 h 15542"/>
                <a:gd name="T58" fmla="*/ 9 w 24146"/>
                <a:gd name="T59" fmla="*/ 2 h 15542"/>
                <a:gd name="T60" fmla="*/ 10 w 24146"/>
                <a:gd name="T61" fmla="*/ 2 h 15542"/>
                <a:gd name="T62" fmla="*/ 11 w 24146"/>
                <a:gd name="T63" fmla="*/ 1 h 15542"/>
                <a:gd name="T64" fmla="*/ 11 w 24146"/>
                <a:gd name="T65" fmla="*/ 1 h 15542"/>
                <a:gd name="T66" fmla="*/ 11 w 24146"/>
                <a:gd name="T67" fmla="*/ 1 h 15542"/>
                <a:gd name="T68" fmla="*/ 11 w 24146"/>
                <a:gd name="T69" fmla="*/ 1 h 15542"/>
                <a:gd name="T70" fmla="*/ 11 w 24146"/>
                <a:gd name="T71" fmla="*/ 1 h 15542"/>
                <a:gd name="T72" fmla="*/ 11 w 24146"/>
                <a:gd name="T73" fmla="*/ 1 h 15542"/>
                <a:gd name="T74" fmla="*/ 10 w 24146"/>
                <a:gd name="T75" fmla="*/ 1 h 15542"/>
                <a:gd name="T76" fmla="*/ 10 w 24146"/>
                <a:gd name="T77" fmla="*/ 1 h 15542"/>
                <a:gd name="T78" fmla="*/ 9 w 24146"/>
                <a:gd name="T79" fmla="*/ 1 h 15542"/>
                <a:gd name="T80" fmla="*/ 7 w 24146"/>
                <a:gd name="T81" fmla="*/ 0 h 15542"/>
                <a:gd name="T82" fmla="*/ 6 w 24146"/>
                <a:gd name="T83" fmla="*/ 0 h 15542"/>
                <a:gd name="T84" fmla="*/ 5 w 24146"/>
                <a:gd name="T85" fmla="*/ 0 h 15542"/>
                <a:gd name="T86" fmla="*/ 4 w 24146"/>
                <a:gd name="T87" fmla="*/ 0 h 15542"/>
                <a:gd name="T88" fmla="*/ 3 w 24146"/>
                <a:gd name="T89" fmla="*/ 0 h 15542"/>
                <a:gd name="T90" fmla="*/ 3 w 24146"/>
                <a:gd name="T91" fmla="*/ 0 h 15542"/>
                <a:gd name="T92" fmla="*/ 3 w 24146"/>
                <a:gd name="T93" fmla="*/ 0 h 15542"/>
                <a:gd name="T94" fmla="*/ 2 w 24146"/>
                <a:gd name="T95" fmla="*/ 0 h 15542"/>
                <a:gd name="T96" fmla="*/ 2 w 24146"/>
                <a:gd name="T97" fmla="*/ 0 h 15542"/>
                <a:gd name="T98" fmla="*/ 2 w 24146"/>
                <a:gd name="T99" fmla="*/ 0 h 15542"/>
                <a:gd name="T100" fmla="*/ 1 w 24146"/>
                <a:gd name="T101" fmla="*/ 1 h 15542"/>
                <a:gd name="T102" fmla="*/ 1 w 24146"/>
                <a:gd name="T103" fmla="*/ 1 h 15542"/>
                <a:gd name="T104" fmla="*/ 1 w 24146"/>
                <a:gd name="T105" fmla="*/ 1 h 15542"/>
                <a:gd name="T106" fmla="*/ 1 w 24146"/>
                <a:gd name="T107" fmla="*/ 1 h 15542"/>
                <a:gd name="T108" fmla="*/ 0 w 24146"/>
                <a:gd name="T109" fmla="*/ 2 h 15542"/>
                <a:gd name="T110" fmla="*/ 0 w 24146"/>
                <a:gd name="T111" fmla="*/ 2 h 15542"/>
                <a:gd name="T112" fmla="*/ 0 w 24146"/>
                <a:gd name="T113" fmla="*/ 3 h 15542"/>
                <a:gd name="T114" fmla="*/ 0 w 24146"/>
                <a:gd name="T115" fmla="*/ 3 h 15542"/>
                <a:gd name="T116" fmla="*/ 0 w 24146"/>
                <a:gd name="T117" fmla="*/ 4 h 15542"/>
                <a:gd name="T118" fmla="*/ 0 w 24146"/>
                <a:gd name="T119" fmla="*/ 5 h 15542"/>
                <a:gd name="T120" fmla="*/ 0 w 24146"/>
                <a:gd name="T121" fmla="*/ 5 h 15542"/>
                <a:gd name="T122" fmla="*/ 0 w 24146"/>
                <a:gd name="T123" fmla="*/ 6 h 15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46" h="15542">
                  <a:moveTo>
                    <a:pt x="386" y="14361"/>
                  </a:moveTo>
                  <a:lnTo>
                    <a:pt x="386" y="14492"/>
                  </a:lnTo>
                  <a:lnTo>
                    <a:pt x="395" y="14616"/>
                  </a:lnTo>
                  <a:lnTo>
                    <a:pt x="413" y="14733"/>
                  </a:lnTo>
                  <a:lnTo>
                    <a:pt x="439" y="14842"/>
                  </a:lnTo>
                  <a:lnTo>
                    <a:pt x="472" y="14944"/>
                  </a:lnTo>
                  <a:lnTo>
                    <a:pt x="514" y="15038"/>
                  </a:lnTo>
                  <a:lnTo>
                    <a:pt x="562" y="15125"/>
                  </a:lnTo>
                  <a:lnTo>
                    <a:pt x="617" y="15203"/>
                  </a:lnTo>
                  <a:lnTo>
                    <a:pt x="678" y="15275"/>
                  </a:lnTo>
                  <a:lnTo>
                    <a:pt x="745" y="15337"/>
                  </a:lnTo>
                  <a:lnTo>
                    <a:pt x="818" y="15391"/>
                  </a:lnTo>
                  <a:lnTo>
                    <a:pt x="897" y="15438"/>
                  </a:lnTo>
                  <a:lnTo>
                    <a:pt x="979" y="15475"/>
                  </a:lnTo>
                  <a:lnTo>
                    <a:pt x="1066" y="15506"/>
                  </a:lnTo>
                  <a:lnTo>
                    <a:pt x="1158" y="15526"/>
                  </a:lnTo>
                  <a:lnTo>
                    <a:pt x="1254" y="15539"/>
                  </a:lnTo>
                  <a:lnTo>
                    <a:pt x="1353" y="15542"/>
                  </a:lnTo>
                  <a:lnTo>
                    <a:pt x="1455" y="15537"/>
                  </a:lnTo>
                  <a:lnTo>
                    <a:pt x="1559" y="15522"/>
                  </a:lnTo>
                  <a:lnTo>
                    <a:pt x="1666" y="15498"/>
                  </a:lnTo>
                  <a:lnTo>
                    <a:pt x="1885" y="15423"/>
                  </a:lnTo>
                  <a:lnTo>
                    <a:pt x="2109" y="15311"/>
                  </a:lnTo>
                  <a:lnTo>
                    <a:pt x="2335" y="15159"/>
                  </a:lnTo>
                  <a:lnTo>
                    <a:pt x="2561" y="14969"/>
                  </a:lnTo>
                  <a:lnTo>
                    <a:pt x="2671" y="14858"/>
                  </a:lnTo>
                  <a:lnTo>
                    <a:pt x="2781" y="14738"/>
                  </a:lnTo>
                  <a:lnTo>
                    <a:pt x="2889" y="14606"/>
                  </a:lnTo>
                  <a:lnTo>
                    <a:pt x="2996" y="14464"/>
                  </a:lnTo>
                  <a:lnTo>
                    <a:pt x="3231" y="14145"/>
                  </a:lnTo>
                  <a:lnTo>
                    <a:pt x="3460" y="13854"/>
                  </a:lnTo>
                  <a:lnTo>
                    <a:pt x="3682" y="13591"/>
                  </a:lnTo>
                  <a:lnTo>
                    <a:pt x="3900" y="13353"/>
                  </a:lnTo>
                  <a:lnTo>
                    <a:pt x="4113" y="13141"/>
                  </a:lnTo>
                  <a:lnTo>
                    <a:pt x="4321" y="12951"/>
                  </a:lnTo>
                  <a:lnTo>
                    <a:pt x="4526" y="12781"/>
                  </a:lnTo>
                  <a:lnTo>
                    <a:pt x="4727" y="12632"/>
                  </a:lnTo>
                  <a:lnTo>
                    <a:pt x="4926" y="12501"/>
                  </a:lnTo>
                  <a:lnTo>
                    <a:pt x="5121" y="12386"/>
                  </a:lnTo>
                  <a:lnTo>
                    <a:pt x="5316" y="12287"/>
                  </a:lnTo>
                  <a:lnTo>
                    <a:pt x="5509" y="12200"/>
                  </a:lnTo>
                  <a:lnTo>
                    <a:pt x="5895" y="12064"/>
                  </a:lnTo>
                  <a:lnTo>
                    <a:pt x="6282" y="11963"/>
                  </a:lnTo>
                  <a:lnTo>
                    <a:pt x="6676" y="11886"/>
                  </a:lnTo>
                  <a:lnTo>
                    <a:pt x="7080" y="11821"/>
                  </a:lnTo>
                  <a:lnTo>
                    <a:pt x="7498" y="11754"/>
                  </a:lnTo>
                  <a:lnTo>
                    <a:pt x="7936" y="11676"/>
                  </a:lnTo>
                  <a:lnTo>
                    <a:pt x="8163" y="11627"/>
                  </a:lnTo>
                  <a:lnTo>
                    <a:pt x="8396" y="11572"/>
                  </a:lnTo>
                  <a:lnTo>
                    <a:pt x="8636" y="11506"/>
                  </a:lnTo>
                  <a:lnTo>
                    <a:pt x="8884" y="11430"/>
                  </a:lnTo>
                  <a:lnTo>
                    <a:pt x="9139" y="11342"/>
                  </a:lnTo>
                  <a:lnTo>
                    <a:pt x="9403" y="11239"/>
                  </a:lnTo>
                  <a:lnTo>
                    <a:pt x="9676" y="11121"/>
                  </a:lnTo>
                  <a:lnTo>
                    <a:pt x="9959" y="10987"/>
                  </a:lnTo>
                  <a:lnTo>
                    <a:pt x="10222" y="10837"/>
                  </a:lnTo>
                  <a:lnTo>
                    <a:pt x="10482" y="10659"/>
                  </a:lnTo>
                  <a:lnTo>
                    <a:pt x="10739" y="10459"/>
                  </a:lnTo>
                  <a:lnTo>
                    <a:pt x="10996" y="10243"/>
                  </a:lnTo>
                  <a:lnTo>
                    <a:pt x="11514" y="9792"/>
                  </a:lnTo>
                  <a:lnTo>
                    <a:pt x="11777" y="9570"/>
                  </a:lnTo>
                  <a:lnTo>
                    <a:pt x="12046" y="9359"/>
                  </a:lnTo>
                  <a:lnTo>
                    <a:pt x="12248" y="9269"/>
                  </a:lnTo>
                  <a:lnTo>
                    <a:pt x="12470" y="9187"/>
                  </a:lnTo>
                  <a:lnTo>
                    <a:pt x="12710" y="9113"/>
                  </a:lnTo>
                  <a:lnTo>
                    <a:pt x="12963" y="9046"/>
                  </a:lnTo>
                  <a:lnTo>
                    <a:pt x="13226" y="8987"/>
                  </a:lnTo>
                  <a:lnTo>
                    <a:pt x="13494" y="8932"/>
                  </a:lnTo>
                  <a:lnTo>
                    <a:pt x="14035" y="8838"/>
                  </a:lnTo>
                  <a:lnTo>
                    <a:pt x="14299" y="8797"/>
                  </a:lnTo>
                  <a:lnTo>
                    <a:pt x="14554" y="8759"/>
                  </a:lnTo>
                  <a:lnTo>
                    <a:pt x="14797" y="8723"/>
                  </a:lnTo>
                  <a:lnTo>
                    <a:pt x="15023" y="8689"/>
                  </a:lnTo>
                  <a:lnTo>
                    <a:pt x="15229" y="8656"/>
                  </a:lnTo>
                  <a:lnTo>
                    <a:pt x="15411" y="8623"/>
                  </a:lnTo>
                  <a:lnTo>
                    <a:pt x="15565" y="8589"/>
                  </a:lnTo>
                  <a:lnTo>
                    <a:pt x="15688" y="8554"/>
                  </a:lnTo>
                  <a:lnTo>
                    <a:pt x="16000" y="8430"/>
                  </a:lnTo>
                  <a:lnTo>
                    <a:pt x="16303" y="8299"/>
                  </a:lnTo>
                  <a:lnTo>
                    <a:pt x="16595" y="8160"/>
                  </a:lnTo>
                  <a:lnTo>
                    <a:pt x="16879" y="8014"/>
                  </a:lnTo>
                  <a:lnTo>
                    <a:pt x="17154" y="7861"/>
                  </a:lnTo>
                  <a:lnTo>
                    <a:pt x="17422" y="7700"/>
                  </a:lnTo>
                  <a:lnTo>
                    <a:pt x="17683" y="7534"/>
                  </a:lnTo>
                  <a:lnTo>
                    <a:pt x="17938" y="7361"/>
                  </a:lnTo>
                  <a:lnTo>
                    <a:pt x="18431" y="6996"/>
                  </a:lnTo>
                  <a:lnTo>
                    <a:pt x="18909" y="6609"/>
                  </a:lnTo>
                  <a:lnTo>
                    <a:pt x="19375" y="6199"/>
                  </a:lnTo>
                  <a:lnTo>
                    <a:pt x="19835" y="5769"/>
                  </a:lnTo>
                  <a:lnTo>
                    <a:pt x="20295" y="5321"/>
                  </a:lnTo>
                  <a:lnTo>
                    <a:pt x="20760" y="4856"/>
                  </a:lnTo>
                  <a:lnTo>
                    <a:pt x="21236" y="4377"/>
                  </a:lnTo>
                  <a:lnTo>
                    <a:pt x="21728" y="3882"/>
                  </a:lnTo>
                  <a:lnTo>
                    <a:pt x="22241" y="3377"/>
                  </a:lnTo>
                  <a:lnTo>
                    <a:pt x="22781" y="2861"/>
                  </a:lnTo>
                  <a:lnTo>
                    <a:pt x="23354" y="2337"/>
                  </a:lnTo>
                  <a:lnTo>
                    <a:pt x="23654" y="2072"/>
                  </a:lnTo>
                  <a:lnTo>
                    <a:pt x="23965" y="1805"/>
                  </a:lnTo>
                  <a:lnTo>
                    <a:pt x="24054" y="1719"/>
                  </a:lnTo>
                  <a:lnTo>
                    <a:pt x="24113" y="1640"/>
                  </a:lnTo>
                  <a:lnTo>
                    <a:pt x="24142" y="1568"/>
                  </a:lnTo>
                  <a:lnTo>
                    <a:pt x="24146" y="1502"/>
                  </a:lnTo>
                  <a:lnTo>
                    <a:pt x="24127" y="1444"/>
                  </a:lnTo>
                  <a:lnTo>
                    <a:pt x="24090" y="1393"/>
                  </a:lnTo>
                  <a:lnTo>
                    <a:pt x="24037" y="1348"/>
                  </a:lnTo>
                  <a:lnTo>
                    <a:pt x="23971" y="1309"/>
                  </a:lnTo>
                  <a:lnTo>
                    <a:pt x="23896" y="1275"/>
                  </a:lnTo>
                  <a:lnTo>
                    <a:pt x="23817" y="1247"/>
                  </a:lnTo>
                  <a:lnTo>
                    <a:pt x="23654" y="1208"/>
                  </a:lnTo>
                  <a:lnTo>
                    <a:pt x="23577" y="1195"/>
                  </a:lnTo>
                  <a:lnTo>
                    <a:pt x="23507" y="1188"/>
                  </a:lnTo>
                  <a:lnTo>
                    <a:pt x="23449" y="1184"/>
                  </a:lnTo>
                  <a:lnTo>
                    <a:pt x="23405" y="1185"/>
                  </a:lnTo>
                  <a:lnTo>
                    <a:pt x="22831" y="1214"/>
                  </a:lnTo>
                  <a:lnTo>
                    <a:pt x="22239" y="1231"/>
                  </a:lnTo>
                  <a:lnTo>
                    <a:pt x="21632" y="1234"/>
                  </a:lnTo>
                  <a:lnTo>
                    <a:pt x="21013" y="1224"/>
                  </a:lnTo>
                  <a:lnTo>
                    <a:pt x="20381" y="1205"/>
                  </a:lnTo>
                  <a:lnTo>
                    <a:pt x="19740" y="1175"/>
                  </a:lnTo>
                  <a:lnTo>
                    <a:pt x="19092" y="1137"/>
                  </a:lnTo>
                  <a:lnTo>
                    <a:pt x="18437" y="1090"/>
                  </a:lnTo>
                  <a:lnTo>
                    <a:pt x="17115" y="977"/>
                  </a:lnTo>
                  <a:lnTo>
                    <a:pt x="15790" y="843"/>
                  </a:lnTo>
                  <a:lnTo>
                    <a:pt x="14474" y="698"/>
                  </a:lnTo>
                  <a:lnTo>
                    <a:pt x="13183" y="548"/>
                  </a:lnTo>
                  <a:lnTo>
                    <a:pt x="12550" y="474"/>
                  </a:lnTo>
                  <a:lnTo>
                    <a:pt x="11929" y="402"/>
                  </a:lnTo>
                  <a:lnTo>
                    <a:pt x="11322" y="332"/>
                  </a:lnTo>
                  <a:lnTo>
                    <a:pt x="10729" y="268"/>
                  </a:lnTo>
                  <a:lnTo>
                    <a:pt x="10152" y="207"/>
                  </a:lnTo>
                  <a:lnTo>
                    <a:pt x="9594" y="152"/>
                  </a:lnTo>
                  <a:lnTo>
                    <a:pt x="9056" y="105"/>
                  </a:lnTo>
                  <a:lnTo>
                    <a:pt x="8540" y="64"/>
                  </a:lnTo>
                  <a:lnTo>
                    <a:pt x="8047" y="33"/>
                  </a:lnTo>
                  <a:lnTo>
                    <a:pt x="7580" y="12"/>
                  </a:lnTo>
                  <a:lnTo>
                    <a:pt x="7140" y="0"/>
                  </a:lnTo>
                  <a:lnTo>
                    <a:pt x="6728" y="2"/>
                  </a:lnTo>
                  <a:lnTo>
                    <a:pt x="6347" y="15"/>
                  </a:lnTo>
                  <a:lnTo>
                    <a:pt x="6169" y="28"/>
                  </a:lnTo>
                  <a:lnTo>
                    <a:pt x="5998" y="43"/>
                  </a:lnTo>
                  <a:lnTo>
                    <a:pt x="5837" y="62"/>
                  </a:lnTo>
                  <a:lnTo>
                    <a:pt x="5684" y="85"/>
                  </a:lnTo>
                  <a:lnTo>
                    <a:pt x="5541" y="112"/>
                  </a:lnTo>
                  <a:lnTo>
                    <a:pt x="5405" y="143"/>
                  </a:lnTo>
                  <a:lnTo>
                    <a:pt x="5079" y="232"/>
                  </a:lnTo>
                  <a:lnTo>
                    <a:pt x="4764" y="328"/>
                  </a:lnTo>
                  <a:lnTo>
                    <a:pt x="4463" y="433"/>
                  </a:lnTo>
                  <a:lnTo>
                    <a:pt x="4173" y="547"/>
                  </a:lnTo>
                  <a:lnTo>
                    <a:pt x="3897" y="669"/>
                  </a:lnTo>
                  <a:lnTo>
                    <a:pt x="3631" y="799"/>
                  </a:lnTo>
                  <a:lnTo>
                    <a:pt x="3378" y="936"/>
                  </a:lnTo>
                  <a:lnTo>
                    <a:pt x="3137" y="1081"/>
                  </a:lnTo>
                  <a:lnTo>
                    <a:pt x="2906" y="1233"/>
                  </a:lnTo>
                  <a:lnTo>
                    <a:pt x="2687" y="1393"/>
                  </a:lnTo>
                  <a:lnTo>
                    <a:pt x="2477" y="1558"/>
                  </a:lnTo>
                  <a:lnTo>
                    <a:pt x="2280" y="1731"/>
                  </a:lnTo>
                  <a:lnTo>
                    <a:pt x="2091" y="1910"/>
                  </a:lnTo>
                  <a:lnTo>
                    <a:pt x="1913" y="2095"/>
                  </a:lnTo>
                  <a:lnTo>
                    <a:pt x="1745" y="2287"/>
                  </a:lnTo>
                  <a:lnTo>
                    <a:pt x="1587" y="2484"/>
                  </a:lnTo>
                  <a:lnTo>
                    <a:pt x="1437" y="2686"/>
                  </a:lnTo>
                  <a:lnTo>
                    <a:pt x="1296" y="2894"/>
                  </a:lnTo>
                  <a:lnTo>
                    <a:pt x="1165" y="3107"/>
                  </a:lnTo>
                  <a:lnTo>
                    <a:pt x="1043" y="3324"/>
                  </a:lnTo>
                  <a:lnTo>
                    <a:pt x="927" y="3547"/>
                  </a:lnTo>
                  <a:lnTo>
                    <a:pt x="821" y="3774"/>
                  </a:lnTo>
                  <a:lnTo>
                    <a:pt x="722" y="4004"/>
                  </a:lnTo>
                  <a:lnTo>
                    <a:pt x="630" y="4239"/>
                  </a:lnTo>
                  <a:lnTo>
                    <a:pt x="469" y="4720"/>
                  </a:lnTo>
                  <a:lnTo>
                    <a:pt x="336" y="5214"/>
                  </a:lnTo>
                  <a:lnTo>
                    <a:pt x="228" y="5719"/>
                  </a:lnTo>
                  <a:lnTo>
                    <a:pt x="144" y="6234"/>
                  </a:lnTo>
                  <a:lnTo>
                    <a:pt x="80" y="6758"/>
                  </a:lnTo>
                  <a:lnTo>
                    <a:pt x="36" y="7287"/>
                  </a:lnTo>
                  <a:lnTo>
                    <a:pt x="10" y="7821"/>
                  </a:lnTo>
                  <a:lnTo>
                    <a:pt x="0" y="8357"/>
                  </a:lnTo>
                  <a:lnTo>
                    <a:pt x="4" y="8894"/>
                  </a:lnTo>
                  <a:lnTo>
                    <a:pt x="19" y="9431"/>
                  </a:lnTo>
                  <a:lnTo>
                    <a:pt x="44" y="9965"/>
                  </a:lnTo>
                  <a:lnTo>
                    <a:pt x="76" y="10495"/>
                  </a:lnTo>
                  <a:lnTo>
                    <a:pt x="115" y="11018"/>
                  </a:lnTo>
                  <a:lnTo>
                    <a:pt x="157" y="11533"/>
                  </a:lnTo>
                  <a:lnTo>
                    <a:pt x="202" y="12039"/>
                  </a:lnTo>
                  <a:lnTo>
                    <a:pt x="247" y="12533"/>
                  </a:lnTo>
                  <a:lnTo>
                    <a:pt x="289" y="13014"/>
                  </a:lnTo>
                  <a:lnTo>
                    <a:pt x="328" y="13480"/>
                  </a:lnTo>
                  <a:lnTo>
                    <a:pt x="361" y="13930"/>
                  </a:lnTo>
                  <a:lnTo>
                    <a:pt x="386" y="14361"/>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242">
              <a:extLst>
                <a:ext uri="{FF2B5EF4-FFF2-40B4-BE49-F238E27FC236}">
                  <a16:creationId xmlns:a16="http://schemas.microsoft.com/office/drawing/2014/main" id="{7BF1A301-6194-E746-8762-A2C23DD1951C}"/>
                </a:ext>
              </a:extLst>
            </p:cNvPr>
            <p:cNvSpPr>
              <a:spLocks/>
            </p:cNvSpPr>
            <p:nvPr/>
          </p:nvSpPr>
          <p:spPr bwMode="auto">
            <a:xfrm>
              <a:off x="3756" y="2902"/>
              <a:ext cx="1836" cy="1181"/>
            </a:xfrm>
            <a:custGeom>
              <a:avLst/>
              <a:gdLst>
                <a:gd name="T0" fmla="*/ 0 w 23874"/>
                <a:gd name="T1" fmla="*/ 7 h 15354"/>
                <a:gd name="T2" fmla="*/ 0 w 23874"/>
                <a:gd name="T3" fmla="*/ 7 h 15354"/>
                <a:gd name="T4" fmla="*/ 0 w 23874"/>
                <a:gd name="T5" fmla="*/ 7 h 15354"/>
                <a:gd name="T6" fmla="*/ 0 w 23874"/>
                <a:gd name="T7" fmla="*/ 7 h 15354"/>
                <a:gd name="T8" fmla="*/ 0 w 23874"/>
                <a:gd name="T9" fmla="*/ 7 h 15354"/>
                <a:gd name="T10" fmla="*/ 1 w 23874"/>
                <a:gd name="T11" fmla="*/ 7 h 15354"/>
                <a:gd name="T12" fmla="*/ 1 w 23874"/>
                <a:gd name="T13" fmla="*/ 7 h 15354"/>
                <a:gd name="T14" fmla="*/ 1 w 23874"/>
                <a:gd name="T15" fmla="*/ 7 h 15354"/>
                <a:gd name="T16" fmla="*/ 1 w 23874"/>
                <a:gd name="T17" fmla="*/ 7 h 15354"/>
                <a:gd name="T18" fmla="*/ 1 w 23874"/>
                <a:gd name="T19" fmla="*/ 6 h 15354"/>
                <a:gd name="T20" fmla="*/ 2 w 23874"/>
                <a:gd name="T21" fmla="*/ 6 h 15354"/>
                <a:gd name="T22" fmla="*/ 2 w 23874"/>
                <a:gd name="T23" fmla="*/ 6 h 15354"/>
                <a:gd name="T24" fmla="*/ 2 w 23874"/>
                <a:gd name="T25" fmla="*/ 6 h 15354"/>
                <a:gd name="T26" fmla="*/ 3 w 23874"/>
                <a:gd name="T27" fmla="*/ 5 h 15354"/>
                <a:gd name="T28" fmla="*/ 3 w 23874"/>
                <a:gd name="T29" fmla="*/ 5 h 15354"/>
                <a:gd name="T30" fmla="*/ 4 w 23874"/>
                <a:gd name="T31" fmla="*/ 5 h 15354"/>
                <a:gd name="T32" fmla="*/ 4 w 23874"/>
                <a:gd name="T33" fmla="*/ 5 h 15354"/>
                <a:gd name="T34" fmla="*/ 4 w 23874"/>
                <a:gd name="T35" fmla="*/ 5 h 15354"/>
                <a:gd name="T36" fmla="*/ 5 w 23874"/>
                <a:gd name="T37" fmla="*/ 5 h 15354"/>
                <a:gd name="T38" fmla="*/ 5 w 23874"/>
                <a:gd name="T39" fmla="*/ 5 h 15354"/>
                <a:gd name="T40" fmla="*/ 6 w 23874"/>
                <a:gd name="T41" fmla="*/ 4 h 15354"/>
                <a:gd name="T42" fmla="*/ 6 w 23874"/>
                <a:gd name="T43" fmla="*/ 4 h 15354"/>
                <a:gd name="T44" fmla="*/ 6 w 23874"/>
                <a:gd name="T45" fmla="*/ 4 h 15354"/>
                <a:gd name="T46" fmla="*/ 7 w 23874"/>
                <a:gd name="T47" fmla="*/ 4 h 15354"/>
                <a:gd name="T48" fmla="*/ 7 w 23874"/>
                <a:gd name="T49" fmla="*/ 4 h 15354"/>
                <a:gd name="T50" fmla="*/ 7 w 23874"/>
                <a:gd name="T51" fmla="*/ 4 h 15354"/>
                <a:gd name="T52" fmla="*/ 8 w 23874"/>
                <a:gd name="T53" fmla="*/ 4 h 15354"/>
                <a:gd name="T54" fmla="*/ 8 w 23874"/>
                <a:gd name="T55" fmla="*/ 3 h 15354"/>
                <a:gd name="T56" fmla="*/ 9 w 23874"/>
                <a:gd name="T57" fmla="*/ 3 h 15354"/>
                <a:gd name="T58" fmla="*/ 9 w 23874"/>
                <a:gd name="T59" fmla="*/ 2 h 15354"/>
                <a:gd name="T60" fmla="*/ 10 w 23874"/>
                <a:gd name="T61" fmla="*/ 2 h 15354"/>
                <a:gd name="T62" fmla="*/ 10 w 23874"/>
                <a:gd name="T63" fmla="*/ 1 h 15354"/>
                <a:gd name="T64" fmla="*/ 11 w 23874"/>
                <a:gd name="T65" fmla="*/ 1 h 15354"/>
                <a:gd name="T66" fmla="*/ 11 w 23874"/>
                <a:gd name="T67" fmla="*/ 1 h 15354"/>
                <a:gd name="T68" fmla="*/ 11 w 23874"/>
                <a:gd name="T69" fmla="*/ 1 h 15354"/>
                <a:gd name="T70" fmla="*/ 11 w 23874"/>
                <a:gd name="T71" fmla="*/ 1 h 15354"/>
                <a:gd name="T72" fmla="*/ 11 w 23874"/>
                <a:gd name="T73" fmla="*/ 1 h 15354"/>
                <a:gd name="T74" fmla="*/ 10 w 23874"/>
                <a:gd name="T75" fmla="*/ 1 h 15354"/>
                <a:gd name="T76" fmla="*/ 10 w 23874"/>
                <a:gd name="T77" fmla="*/ 1 h 15354"/>
                <a:gd name="T78" fmla="*/ 9 w 23874"/>
                <a:gd name="T79" fmla="*/ 1 h 15354"/>
                <a:gd name="T80" fmla="*/ 8 w 23874"/>
                <a:gd name="T81" fmla="*/ 1 h 15354"/>
                <a:gd name="T82" fmla="*/ 6 w 23874"/>
                <a:gd name="T83" fmla="*/ 0 h 15354"/>
                <a:gd name="T84" fmla="*/ 5 w 23874"/>
                <a:gd name="T85" fmla="*/ 0 h 15354"/>
                <a:gd name="T86" fmla="*/ 5 w 23874"/>
                <a:gd name="T87" fmla="*/ 0 h 15354"/>
                <a:gd name="T88" fmla="*/ 4 w 23874"/>
                <a:gd name="T89" fmla="*/ 0 h 15354"/>
                <a:gd name="T90" fmla="*/ 3 w 23874"/>
                <a:gd name="T91" fmla="*/ 0 h 15354"/>
                <a:gd name="T92" fmla="*/ 3 w 23874"/>
                <a:gd name="T93" fmla="*/ 0 h 15354"/>
                <a:gd name="T94" fmla="*/ 3 w 23874"/>
                <a:gd name="T95" fmla="*/ 0 h 15354"/>
                <a:gd name="T96" fmla="*/ 2 w 23874"/>
                <a:gd name="T97" fmla="*/ 0 h 15354"/>
                <a:gd name="T98" fmla="*/ 2 w 23874"/>
                <a:gd name="T99" fmla="*/ 0 h 15354"/>
                <a:gd name="T100" fmla="*/ 2 w 23874"/>
                <a:gd name="T101" fmla="*/ 0 h 15354"/>
                <a:gd name="T102" fmla="*/ 1 w 23874"/>
                <a:gd name="T103" fmla="*/ 1 h 15354"/>
                <a:gd name="T104" fmla="*/ 1 w 23874"/>
                <a:gd name="T105" fmla="*/ 1 h 15354"/>
                <a:gd name="T106" fmla="*/ 1 w 23874"/>
                <a:gd name="T107" fmla="*/ 1 h 15354"/>
                <a:gd name="T108" fmla="*/ 1 w 23874"/>
                <a:gd name="T109" fmla="*/ 1 h 15354"/>
                <a:gd name="T110" fmla="*/ 0 w 23874"/>
                <a:gd name="T111" fmla="*/ 2 h 15354"/>
                <a:gd name="T112" fmla="*/ 0 w 23874"/>
                <a:gd name="T113" fmla="*/ 2 h 15354"/>
                <a:gd name="T114" fmla="*/ 0 w 23874"/>
                <a:gd name="T115" fmla="*/ 3 h 15354"/>
                <a:gd name="T116" fmla="*/ 0 w 23874"/>
                <a:gd name="T117" fmla="*/ 3 h 15354"/>
                <a:gd name="T118" fmla="*/ 0 w 23874"/>
                <a:gd name="T119" fmla="*/ 4 h 15354"/>
                <a:gd name="T120" fmla="*/ 0 w 23874"/>
                <a:gd name="T121" fmla="*/ 5 h 15354"/>
                <a:gd name="T122" fmla="*/ 0 w 23874"/>
                <a:gd name="T123" fmla="*/ 6 h 15354"/>
                <a:gd name="T124" fmla="*/ 0 w 23874"/>
                <a:gd name="T125" fmla="*/ 6 h 15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874" h="15354">
                  <a:moveTo>
                    <a:pt x="393" y="14154"/>
                  </a:moveTo>
                  <a:lnTo>
                    <a:pt x="394" y="14277"/>
                  </a:lnTo>
                  <a:lnTo>
                    <a:pt x="405" y="14393"/>
                  </a:lnTo>
                  <a:lnTo>
                    <a:pt x="422" y="14505"/>
                  </a:lnTo>
                  <a:lnTo>
                    <a:pt x="448" y="14611"/>
                  </a:lnTo>
                  <a:lnTo>
                    <a:pt x="481" y="14710"/>
                  </a:lnTo>
                  <a:lnTo>
                    <a:pt x="520" y="14803"/>
                  </a:lnTo>
                  <a:lnTo>
                    <a:pt x="567" y="14890"/>
                  </a:lnTo>
                  <a:lnTo>
                    <a:pt x="619" y="14969"/>
                  </a:lnTo>
                  <a:lnTo>
                    <a:pt x="678" y="15043"/>
                  </a:lnTo>
                  <a:lnTo>
                    <a:pt x="742" y="15108"/>
                  </a:lnTo>
                  <a:lnTo>
                    <a:pt x="812" y="15167"/>
                  </a:lnTo>
                  <a:lnTo>
                    <a:pt x="885" y="15218"/>
                  </a:lnTo>
                  <a:lnTo>
                    <a:pt x="965" y="15260"/>
                  </a:lnTo>
                  <a:lnTo>
                    <a:pt x="1049" y="15296"/>
                  </a:lnTo>
                  <a:lnTo>
                    <a:pt x="1135" y="15323"/>
                  </a:lnTo>
                  <a:lnTo>
                    <a:pt x="1227" y="15341"/>
                  </a:lnTo>
                  <a:lnTo>
                    <a:pt x="1321" y="15352"/>
                  </a:lnTo>
                  <a:lnTo>
                    <a:pt x="1418" y="15354"/>
                  </a:lnTo>
                  <a:lnTo>
                    <a:pt x="1519" y="15347"/>
                  </a:lnTo>
                  <a:lnTo>
                    <a:pt x="1621" y="15330"/>
                  </a:lnTo>
                  <a:lnTo>
                    <a:pt x="1832" y="15270"/>
                  </a:lnTo>
                  <a:lnTo>
                    <a:pt x="2049" y="15170"/>
                  </a:lnTo>
                  <a:lnTo>
                    <a:pt x="2268" y="15030"/>
                  </a:lnTo>
                  <a:lnTo>
                    <a:pt x="2488" y="14848"/>
                  </a:lnTo>
                  <a:lnTo>
                    <a:pt x="2597" y="14741"/>
                  </a:lnTo>
                  <a:lnTo>
                    <a:pt x="2705" y="14623"/>
                  </a:lnTo>
                  <a:lnTo>
                    <a:pt x="2812" y="14493"/>
                  </a:lnTo>
                  <a:lnTo>
                    <a:pt x="2919" y="14353"/>
                  </a:lnTo>
                  <a:lnTo>
                    <a:pt x="3154" y="14033"/>
                  </a:lnTo>
                  <a:lnTo>
                    <a:pt x="3383" y="13743"/>
                  </a:lnTo>
                  <a:lnTo>
                    <a:pt x="3605" y="13480"/>
                  </a:lnTo>
                  <a:lnTo>
                    <a:pt x="3822" y="13242"/>
                  </a:lnTo>
                  <a:lnTo>
                    <a:pt x="4033" y="13029"/>
                  </a:lnTo>
                  <a:lnTo>
                    <a:pt x="4241" y="12839"/>
                  </a:lnTo>
                  <a:lnTo>
                    <a:pt x="4444" y="12670"/>
                  </a:lnTo>
                  <a:lnTo>
                    <a:pt x="4644" y="12520"/>
                  </a:lnTo>
                  <a:lnTo>
                    <a:pt x="4840" y="12389"/>
                  </a:lnTo>
                  <a:lnTo>
                    <a:pt x="5035" y="12275"/>
                  </a:lnTo>
                  <a:lnTo>
                    <a:pt x="5228" y="12175"/>
                  </a:lnTo>
                  <a:lnTo>
                    <a:pt x="5420" y="12089"/>
                  </a:lnTo>
                  <a:lnTo>
                    <a:pt x="5802" y="11952"/>
                  </a:lnTo>
                  <a:lnTo>
                    <a:pt x="6185" y="11852"/>
                  </a:lnTo>
                  <a:lnTo>
                    <a:pt x="6575" y="11775"/>
                  </a:lnTo>
                  <a:lnTo>
                    <a:pt x="6974" y="11709"/>
                  </a:lnTo>
                  <a:lnTo>
                    <a:pt x="7390" y="11643"/>
                  </a:lnTo>
                  <a:lnTo>
                    <a:pt x="7824" y="11565"/>
                  </a:lnTo>
                  <a:lnTo>
                    <a:pt x="8049" y="11517"/>
                  </a:lnTo>
                  <a:lnTo>
                    <a:pt x="8281" y="11461"/>
                  </a:lnTo>
                  <a:lnTo>
                    <a:pt x="8520" y="11395"/>
                  </a:lnTo>
                  <a:lnTo>
                    <a:pt x="8766" y="11319"/>
                  </a:lnTo>
                  <a:lnTo>
                    <a:pt x="9021" y="11231"/>
                  </a:lnTo>
                  <a:lnTo>
                    <a:pt x="9284" y="11129"/>
                  </a:lnTo>
                  <a:lnTo>
                    <a:pt x="9557" y="11011"/>
                  </a:lnTo>
                  <a:lnTo>
                    <a:pt x="9840" y="10876"/>
                  </a:lnTo>
                  <a:lnTo>
                    <a:pt x="10108" y="10727"/>
                  </a:lnTo>
                  <a:lnTo>
                    <a:pt x="10381" y="10549"/>
                  </a:lnTo>
                  <a:lnTo>
                    <a:pt x="10658" y="10347"/>
                  </a:lnTo>
                  <a:lnTo>
                    <a:pt x="10938" y="10128"/>
                  </a:lnTo>
                  <a:lnTo>
                    <a:pt x="11220" y="9893"/>
                  </a:lnTo>
                  <a:lnTo>
                    <a:pt x="11503" y="9651"/>
                  </a:lnTo>
                  <a:lnTo>
                    <a:pt x="12069" y="9161"/>
                  </a:lnTo>
                  <a:lnTo>
                    <a:pt x="12270" y="9071"/>
                  </a:lnTo>
                  <a:lnTo>
                    <a:pt x="12488" y="8994"/>
                  </a:lnTo>
                  <a:lnTo>
                    <a:pt x="12721" y="8927"/>
                  </a:lnTo>
                  <a:lnTo>
                    <a:pt x="12967" y="8868"/>
                  </a:lnTo>
                  <a:lnTo>
                    <a:pt x="13221" y="8817"/>
                  </a:lnTo>
                  <a:lnTo>
                    <a:pt x="13480" y="8774"/>
                  </a:lnTo>
                  <a:lnTo>
                    <a:pt x="13998" y="8703"/>
                  </a:lnTo>
                  <a:lnTo>
                    <a:pt x="14252" y="8674"/>
                  </a:lnTo>
                  <a:lnTo>
                    <a:pt x="14496" y="8647"/>
                  </a:lnTo>
                  <a:lnTo>
                    <a:pt x="14728" y="8622"/>
                  </a:lnTo>
                  <a:lnTo>
                    <a:pt x="14946" y="8597"/>
                  </a:lnTo>
                  <a:lnTo>
                    <a:pt x="15144" y="8572"/>
                  </a:lnTo>
                  <a:lnTo>
                    <a:pt x="15320" y="8545"/>
                  </a:lnTo>
                  <a:lnTo>
                    <a:pt x="15471" y="8516"/>
                  </a:lnTo>
                  <a:lnTo>
                    <a:pt x="15592" y="8481"/>
                  </a:lnTo>
                  <a:lnTo>
                    <a:pt x="15904" y="8358"/>
                  </a:lnTo>
                  <a:lnTo>
                    <a:pt x="16206" y="8228"/>
                  </a:lnTo>
                  <a:lnTo>
                    <a:pt x="16496" y="8091"/>
                  </a:lnTo>
                  <a:lnTo>
                    <a:pt x="16777" y="7947"/>
                  </a:lnTo>
                  <a:lnTo>
                    <a:pt x="17049" y="7798"/>
                  </a:lnTo>
                  <a:lnTo>
                    <a:pt x="17313" y="7640"/>
                  </a:lnTo>
                  <a:lnTo>
                    <a:pt x="17569" y="7478"/>
                  </a:lnTo>
                  <a:lnTo>
                    <a:pt x="17819" y="7309"/>
                  </a:lnTo>
                  <a:lnTo>
                    <a:pt x="18300" y="6955"/>
                  </a:lnTo>
                  <a:lnTo>
                    <a:pt x="18764" y="6577"/>
                  </a:lnTo>
                  <a:lnTo>
                    <a:pt x="19216" y="6179"/>
                  </a:lnTo>
                  <a:lnTo>
                    <a:pt x="19662" y="5761"/>
                  </a:lnTo>
                  <a:lnTo>
                    <a:pt x="20108" y="5325"/>
                  </a:lnTo>
                  <a:lnTo>
                    <a:pt x="20558" y="4872"/>
                  </a:lnTo>
                  <a:lnTo>
                    <a:pt x="21021" y="4403"/>
                  </a:lnTo>
                  <a:lnTo>
                    <a:pt x="21501" y="3919"/>
                  </a:lnTo>
                  <a:lnTo>
                    <a:pt x="22005" y="3422"/>
                  </a:lnTo>
                  <a:lnTo>
                    <a:pt x="22536" y="2912"/>
                  </a:lnTo>
                  <a:lnTo>
                    <a:pt x="22816" y="2653"/>
                  </a:lnTo>
                  <a:lnTo>
                    <a:pt x="23104" y="2391"/>
                  </a:lnTo>
                  <a:lnTo>
                    <a:pt x="23403" y="2128"/>
                  </a:lnTo>
                  <a:lnTo>
                    <a:pt x="23713" y="1862"/>
                  </a:lnTo>
                  <a:lnTo>
                    <a:pt x="23762" y="1818"/>
                  </a:lnTo>
                  <a:lnTo>
                    <a:pt x="23801" y="1775"/>
                  </a:lnTo>
                  <a:lnTo>
                    <a:pt x="23855" y="1695"/>
                  </a:lnTo>
                  <a:lnTo>
                    <a:pt x="23874" y="1623"/>
                  </a:lnTo>
                  <a:lnTo>
                    <a:pt x="23868" y="1558"/>
                  </a:lnTo>
                  <a:lnTo>
                    <a:pt x="23836" y="1500"/>
                  </a:lnTo>
                  <a:lnTo>
                    <a:pt x="23784" y="1448"/>
                  </a:lnTo>
                  <a:lnTo>
                    <a:pt x="23716" y="1403"/>
                  </a:lnTo>
                  <a:lnTo>
                    <a:pt x="23635" y="1364"/>
                  </a:lnTo>
                  <a:lnTo>
                    <a:pt x="23544" y="1330"/>
                  </a:lnTo>
                  <a:lnTo>
                    <a:pt x="23450" y="1303"/>
                  </a:lnTo>
                  <a:lnTo>
                    <a:pt x="23259" y="1262"/>
                  </a:lnTo>
                  <a:lnTo>
                    <a:pt x="23171" y="1250"/>
                  </a:lnTo>
                  <a:lnTo>
                    <a:pt x="23094" y="1241"/>
                  </a:lnTo>
                  <a:lnTo>
                    <a:pt x="23030" y="1238"/>
                  </a:lnTo>
                  <a:lnTo>
                    <a:pt x="22985" y="1238"/>
                  </a:lnTo>
                  <a:lnTo>
                    <a:pt x="22410" y="1268"/>
                  </a:lnTo>
                  <a:lnTo>
                    <a:pt x="21822" y="1284"/>
                  </a:lnTo>
                  <a:lnTo>
                    <a:pt x="21222" y="1286"/>
                  </a:lnTo>
                  <a:lnTo>
                    <a:pt x="20609" y="1276"/>
                  </a:lnTo>
                  <a:lnTo>
                    <a:pt x="19987" y="1255"/>
                  </a:lnTo>
                  <a:lnTo>
                    <a:pt x="19357" y="1224"/>
                  </a:lnTo>
                  <a:lnTo>
                    <a:pt x="18721" y="1183"/>
                  </a:lnTo>
                  <a:lnTo>
                    <a:pt x="18080" y="1135"/>
                  </a:lnTo>
                  <a:lnTo>
                    <a:pt x="16788" y="1018"/>
                  </a:lnTo>
                  <a:lnTo>
                    <a:pt x="15496" y="879"/>
                  </a:lnTo>
                  <a:lnTo>
                    <a:pt x="14217" y="728"/>
                  </a:lnTo>
                  <a:lnTo>
                    <a:pt x="12965" y="573"/>
                  </a:lnTo>
                  <a:lnTo>
                    <a:pt x="12351" y="496"/>
                  </a:lnTo>
                  <a:lnTo>
                    <a:pt x="11749" y="421"/>
                  </a:lnTo>
                  <a:lnTo>
                    <a:pt x="11159" y="349"/>
                  </a:lnTo>
                  <a:lnTo>
                    <a:pt x="10585" y="282"/>
                  </a:lnTo>
                  <a:lnTo>
                    <a:pt x="10025" y="218"/>
                  </a:lnTo>
                  <a:lnTo>
                    <a:pt x="9484" y="161"/>
                  </a:lnTo>
                  <a:lnTo>
                    <a:pt x="8962" y="111"/>
                  </a:lnTo>
                  <a:lnTo>
                    <a:pt x="8460" y="69"/>
                  </a:lnTo>
                  <a:lnTo>
                    <a:pt x="7982" y="36"/>
                  </a:lnTo>
                  <a:lnTo>
                    <a:pt x="7526" y="12"/>
                  </a:lnTo>
                  <a:lnTo>
                    <a:pt x="7096" y="0"/>
                  </a:lnTo>
                  <a:lnTo>
                    <a:pt x="6695" y="0"/>
                  </a:lnTo>
                  <a:lnTo>
                    <a:pt x="6321" y="12"/>
                  </a:lnTo>
                  <a:lnTo>
                    <a:pt x="6145" y="24"/>
                  </a:lnTo>
                  <a:lnTo>
                    <a:pt x="5978" y="39"/>
                  </a:lnTo>
                  <a:lnTo>
                    <a:pt x="5818" y="58"/>
                  </a:lnTo>
                  <a:lnTo>
                    <a:pt x="5667" y="81"/>
                  </a:lnTo>
                  <a:lnTo>
                    <a:pt x="5524" y="108"/>
                  </a:lnTo>
                  <a:lnTo>
                    <a:pt x="5389" y="139"/>
                  </a:lnTo>
                  <a:lnTo>
                    <a:pt x="5062" y="227"/>
                  </a:lnTo>
                  <a:lnTo>
                    <a:pt x="4748" y="322"/>
                  </a:lnTo>
                  <a:lnTo>
                    <a:pt x="4446" y="427"/>
                  </a:lnTo>
                  <a:lnTo>
                    <a:pt x="4158" y="540"/>
                  </a:lnTo>
                  <a:lnTo>
                    <a:pt x="3881" y="661"/>
                  </a:lnTo>
                  <a:lnTo>
                    <a:pt x="3616" y="790"/>
                  </a:lnTo>
                  <a:lnTo>
                    <a:pt x="3363" y="925"/>
                  </a:lnTo>
                  <a:lnTo>
                    <a:pt x="3121" y="1067"/>
                  </a:lnTo>
                  <a:lnTo>
                    <a:pt x="2892" y="1218"/>
                  </a:lnTo>
                  <a:lnTo>
                    <a:pt x="2672" y="1374"/>
                  </a:lnTo>
                  <a:lnTo>
                    <a:pt x="2464" y="1539"/>
                  </a:lnTo>
                  <a:lnTo>
                    <a:pt x="2265" y="1709"/>
                  </a:lnTo>
                  <a:lnTo>
                    <a:pt x="2078" y="1884"/>
                  </a:lnTo>
                  <a:lnTo>
                    <a:pt x="1900" y="2067"/>
                  </a:lnTo>
                  <a:lnTo>
                    <a:pt x="1732" y="2255"/>
                  </a:lnTo>
                  <a:lnTo>
                    <a:pt x="1574" y="2447"/>
                  </a:lnTo>
                  <a:lnTo>
                    <a:pt x="1425" y="2646"/>
                  </a:lnTo>
                  <a:lnTo>
                    <a:pt x="1285" y="2850"/>
                  </a:lnTo>
                  <a:lnTo>
                    <a:pt x="1154" y="3059"/>
                  </a:lnTo>
                  <a:lnTo>
                    <a:pt x="1031" y="3274"/>
                  </a:lnTo>
                  <a:lnTo>
                    <a:pt x="917" y="3491"/>
                  </a:lnTo>
                  <a:lnTo>
                    <a:pt x="811" y="3714"/>
                  </a:lnTo>
                  <a:lnTo>
                    <a:pt x="713" y="3941"/>
                  </a:lnTo>
                  <a:lnTo>
                    <a:pt x="621" y="4171"/>
                  </a:lnTo>
                  <a:lnTo>
                    <a:pt x="462" y="4642"/>
                  </a:lnTo>
                  <a:lnTo>
                    <a:pt x="330" y="5127"/>
                  </a:lnTo>
                  <a:lnTo>
                    <a:pt x="223" y="5624"/>
                  </a:lnTo>
                  <a:lnTo>
                    <a:pt x="138" y="6129"/>
                  </a:lnTo>
                  <a:lnTo>
                    <a:pt x="77" y="6642"/>
                  </a:lnTo>
                  <a:lnTo>
                    <a:pt x="34" y="7163"/>
                  </a:lnTo>
                  <a:lnTo>
                    <a:pt x="9" y="7687"/>
                  </a:lnTo>
                  <a:lnTo>
                    <a:pt x="0" y="8214"/>
                  </a:lnTo>
                  <a:lnTo>
                    <a:pt x="4" y="8742"/>
                  </a:lnTo>
                  <a:lnTo>
                    <a:pt x="20" y="9271"/>
                  </a:lnTo>
                  <a:lnTo>
                    <a:pt x="46" y="9797"/>
                  </a:lnTo>
                  <a:lnTo>
                    <a:pt x="80" y="10318"/>
                  </a:lnTo>
                  <a:lnTo>
                    <a:pt x="162" y="11344"/>
                  </a:lnTo>
                  <a:lnTo>
                    <a:pt x="207" y="11845"/>
                  </a:lnTo>
                  <a:lnTo>
                    <a:pt x="253" y="12335"/>
                  </a:lnTo>
                  <a:lnTo>
                    <a:pt x="295" y="12813"/>
                  </a:lnTo>
                  <a:lnTo>
                    <a:pt x="335" y="13276"/>
                  </a:lnTo>
                  <a:lnTo>
                    <a:pt x="368" y="13723"/>
                  </a:lnTo>
                  <a:lnTo>
                    <a:pt x="393" y="14154"/>
                  </a:lnTo>
                  <a:close/>
                </a:path>
              </a:pathLst>
            </a:custGeom>
            <a:solidFill>
              <a:srgbClr val="B85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243">
              <a:extLst>
                <a:ext uri="{FF2B5EF4-FFF2-40B4-BE49-F238E27FC236}">
                  <a16:creationId xmlns:a16="http://schemas.microsoft.com/office/drawing/2014/main" id="{62A7FCEB-AE8F-DE45-A90E-579825D746F3}"/>
                </a:ext>
              </a:extLst>
            </p:cNvPr>
            <p:cNvSpPr>
              <a:spLocks/>
            </p:cNvSpPr>
            <p:nvPr/>
          </p:nvSpPr>
          <p:spPr bwMode="auto">
            <a:xfrm>
              <a:off x="3760" y="2905"/>
              <a:ext cx="1816" cy="1167"/>
            </a:xfrm>
            <a:custGeom>
              <a:avLst/>
              <a:gdLst>
                <a:gd name="T0" fmla="*/ 0 w 23609"/>
                <a:gd name="T1" fmla="*/ 6 h 15172"/>
                <a:gd name="T2" fmla="*/ 0 w 23609"/>
                <a:gd name="T3" fmla="*/ 7 h 15172"/>
                <a:gd name="T4" fmla="*/ 0 w 23609"/>
                <a:gd name="T5" fmla="*/ 7 h 15172"/>
                <a:gd name="T6" fmla="*/ 0 w 23609"/>
                <a:gd name="T7" fmla="*/ 7 h 15172"/>
                <a:gd name="T8" fmla="*/ 1 w 23609"/>
                <a:gd name="T9" fmla="*/ 7 h 15172"/>
                <a:gd name="T10" fmla="*/ 1 w 23609"/>
                <a:gd name="T11" fmla="*/ 7 h 15172"/>
                <a:gd name="T12" fmla="*/ 1 w 23609"/>
                <a:gd name="T13" fmla="*/ 7 h 15172"/>
                <a:gd name="T14" fmla="*/ 1 w 23609"/>
                <a:gd name="T15" fmla="*/ 7 h 15172"/>
                <a:gd name="T16" fmla="*/ 1 w 23609"/>
                <a:gd name="T17" fmla="*/ 7 h 15172"/>
                <a:gd name="T18" fmla="*/ 1 w 23609"/>
                <a:gd name="T19" fmla="*/ 7 h 15172"/>
                <a:gd name="T20" fmla="*/ 1 w 23609"/>
                <a:gd name="T21" fmla="*/ 6 h 15172"/>
                <a:gd name="T22" fmla="*/ 2 w 23609"/>
                <a:gd name="T23" fmla="*/ 6 h 15172"/>
                <a:gd name="T24" fmla="*/ 2 w 23609"/>
                <a:gd name="T25" fmla="*/ 6 h 15172"/>
                <a:gd name="T26" fmla="*/ 2 w 23609"/>
                <a:gd name="T27" fmla="*/ 6 h 15172"/>
                <a:gd name="T28" fmla="*/ 3 w 23609"/>
                <a:gd name="T29" fmla="*/ 5 h 15172"/>
                <a:gd name="T30" fmla="*/ 3 w 23609"/>
                <a:gd name="T31" fmla="*/ 5 h 15172"/>
                <a:gd name="T32" fmla="*/ 4 w 23609"/>
                <a:gd name="T33" fmla="*/ 5 h 15172"/>
                <a:gd name="T34" fmla="*/ 4 w 23609"/>
                <a:gd name="T35" fmla="*/ 5 h 15172"/>
                <a:gd name="T36" fmla="*/ 4 w 23609"/>
                <a:gd name="T37" fmla="*/ 5 h 15172"/>
                <a:gd name="T38" fmla="*/ 5 w 23609"/>
                <a:gd name="T39" fmla="*/ 5 h 15172"/>
                <a:gd name="T40" fmla="*/ 5 w 23609"/>
                <a:gd name="T41" fmla="*/ 5 h 15172"/>
                <a:gd name="T42" fmla="*/ 5 w 23609"/>
                <a:gd name="T43" fmla="*/ 4 h 15172"/>
                <a:gd name="T44" fmla="*/ 6 w 23609"/>
                <a:gd name="T45" fmla="*/ 4 h 15172"/>
                <a:gd name="T46" fmla="*/ 6 w 23609"/>
                <a:gd name="T47" fmla="*/ 4 h 15172"/>
                <a:gd name="T48" fmla="*/ 7 w 23609"/>
                <a:gd name="T49" fmla="*/ 4 h 15172"/>
                <a:gd name="T50" fmla="*/ 7 w 23609"/>
                <a:gd name="T51" fmla="*/ 4 h 15172"/>
                <a:gd name="T52" fmla="*/ 7 w 23609"/>
                <a:gd name="T53" fmla="*/ 4 h 15172"/>
                <a:gd name="T54" fmla="*/ 7 w 23609"/>
                <a:gd name="T55" fmla="*/ 4 h 15172"/>
                <a:gd name="T56" fmla="*/ 8 w 23609"/>
                <a:gd name="T57" fmla="*/ 3 h 15172"/>
                <a:gd name="T58" fmla="*/ 8 w 23609"/>
                <a:gd name="T59" fmla="*/ 3 h 15172"/>
                <a:gd name="T60" fmla="*/ 9 w 23609"/>
                <a:gd name="T61" fmla="*/ 3 h 15172"/>
                <a:gd name="T62" fmla="*/ 9 w 23609"/>
                <a:gd name="T63" fmla="*/ 2 h 15172"/>
                <a:gd name="T64" fmla="*/ 10 w 23609"/>
                <a:gd name="T65" fmla="*/ 1 h 15172"/>
                <a:gd name="T66" fmla="*/ 10 w 23609"/>
                <a:gd name="T67" fmla="*/ 1 h 15172"/>
                <a:gd name="T68" fmla="*/ 11 w 23609"/>
                <a:gd name="T69" fmla="*/ 1 h 15172"/>
                <a:gd name="T70" fmla="*/ 11 w 23609"/>
                <a:gd name="T71" fmla="*/ 1 h 15172"/>
                <a:gd name="T72" fmla="*/ 11 w 23609"/>
                <a:gd name="T73" fmla="*/ 1 h 15172"/>
                <a:gd name="T74" fmla="*/ 11 w 23609"/>
                <a:gd name="T75" fmla="*/ 1 h 15172"/>
                <a:gd name="T76" fmla="*/ 10 w 23609"/>
                <a:gd name="T77" fmla="*/ 1 h 15172"/>
                <a:gd name="T78" fmla="*/ 10 w 23609"/>
                <a:gd name="T79" fmla="*/ 1 h 15172"/>
                <a:gd name="T80" fmla="*/ 9 w 23609"/>
                <a:gd name="T81" fmla="*/ 1 h 15172"/>
                <a:gd name="T82" fmla="*/ 9 w 23609"/>
                <a:gd name="T83" fmla="*/ 1 h 15172"/>
                <a:gd name="T84" fmla="*/ 7 w 23609"/>
                <a:gd name="T85" fmla="*/ 0 h 15172"/>
                <a:gd name="T86" fmla="*/ 6 w 23609"/>
                <a:gd name="T87" fmla="*/ 0 h 15172"/>
                <a:gd name="T88" fmla="*/ 5 w 23609"/>
                <a:gd name="T89" fmla="*/ 0 h 15172"/>
                <a:gd name="T90" fmla="*/ 4 w 23609"/>
                <a:gd name="T91" fmla="*/ 0 h 15172"/>
                <a:gd name="T92" fmla="*/ 4 w 23609"/>
                <a:gd name="T93" fmla="*/ 0 h 15172"/>
                <a:gd name="T94" fmla="*/ 3 w 23609"/>
                <a:gd name="T95" fmla="*/ 0 h 15172"/>
                <a:gd name="T96" fmla="*/ 3 w 23609"/>
                <a:gd name="T97" fmla="*/ 0 h 15172"/>
                <a:gd name="T98" fmla="*/ 2 w 23609"/>
                <a:gd name="T99" fmla="*/ 0 h 15172"/>
                <a:gd name="T100" fmla="*/ 2 w 23609"/>
                <a:gd name="T101" fmla="*/ 0 h 15172"/>
                <a:gd name="T102" fmla="*/ 2 w 23609"/>
                <a:gd name="T103" fmla="*/ 0 h 15172"/>
                <a:gd name="T104" fmla="*/ 1 w 23609"/>
                <a:gd name="T105" fmla="*/ 1 h 15172"/>
                <a:gd name="T106" fmla="*/ 1 w 23609"/>
                <a:gd name="T107" fmla="*/ 1 h 15172"/>
                <a:gd name="T108" fmla="*/ 1 w 23609"/>
                <a:gd name="T109" fmla="*/ 1 h 15172"/>
                <a:gd name="T110" fmla="*/ 1 w 23609"/>
                <a:gd name="T111" fmla="*/ 1 h 15172"/>
                <a:gd name="T112" fmla="*/ 0 w 23609"/>
                <a:gd name="T113" fmla="*/ 2 h 15172"/>
                <a:gd name="T114" fmla="*/ 0 w 23609"/>
                <a:gd name="T115" fmla="*/ 2 h 15172"/>
                <a:gd name="T116" fmla="*/ 0 w 23609"/>
                <a:gd name="T117" fmla="*/ 3 h 15172"/>
                <a:gd name="T118" fmla="*/ 0 w 23609"/>
                <a:gd name="T119" fmla="*/ 3 h 15172"/>
                <a:gd name="T120" fmla="*/ 0 w 23609"/>
                <a:gd name="T121" fmla="*/ 4 h 15172"/>
                <a:gd name="T122" fmla="*/ 0 w 23609"/>
                <a:gd name="T123" fmla="*/ 5 h 15172"/>
                <a:gd name="T124" fmla="*/ 0 w 23609"/>
                <a:gd name="T125" fmla="*/ 6 h 15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9" h="15172">
                  <a:moveTo>
                    <a:pt x="401" y="13946"/>
                  </a:moveTo>
                  <a:lnTo>
                    <a:pt x="415" y="14172"/>
                  </a:lnTo>
                  <a:lnTo>
                    <a:pt x="433" y="14278"/>
                  </a:lnTo>
                  <a:lnTo>
                    <a:pt x="458" y="14380"/>
                  </a:lnTo>
                  <a:lnTo>
                    <a:pt x="490" y="14477"/>
                  </a:lnTo>
                  <a:lnTo>
                    <a:pt x="529" y="14568"/>
                  </a:lnTo>
                  <a:lnTo>
                    <a:pt x="572" y="14656"/>
                  </a:lnTo>
                  <a:lnTo>
                    <a:pt x="623" y="14736"/>
                  </a:lnTo>
                  <a:lnTo>
                    <a:pt x="678" y="14811"/>
                  </a:lnTo>
                  <a:lnTo>
                    <a:pt x="740" y="14881"/>
                  </a:lnTo>
                  <a:lnTo>
                    <a:pt x="805" y="14942"/>
                  </a:lnTo>
                  <a:lnTo>
                    <a:pt x="876" y="14998"/>
                  </a:lnTo>
                  <a:lnTo>
                    <a:pt x="952" y="15046"/>
                  </a:lnTo>
                  <a:lnTo>
                    <a:pt x="1031" y="15088"/>
                  </a:lnTo>
                  <a:lnTo>
                    <a:pt x="1114" y="15121"/>
                  </a:lnTo>
                  <a:lnTo>
                    <a:pt x="1201" y="15146"/>
                  </a:lnTo>
                  <a:lnTo>
                    <a:pt x="1291" y="15164"/>
                  </a:lnTo>
                  <a:lnTo>
                    <a:pt x="1384" y="15172"/>
                  </a:lnTo>
                  <a:lnTo>
                    <a:pt x="1480" y="15172"/>
                  </a:lnTo>
                  <a:lnTo>
                    <a:pt x="1577" y="15164"/>
                  </a:lnTo>
                  <a:lnTo>
                    <a:pt x="1678" y="15145"/>
                  </a:lnTo>
                  <a:lnTo>
                    <a:pt x="1780" y="15117"/>
                  </a:lnTo>
                  <a:lnTo>
                    <a:pt x="1884" y="15078"/>
                  </a:lnTo>
                  <a:lnTo>
                    <a:pt x="1989" y="15031"/>
                  </a:lnTo>
                  <a:lnTo>
                    <a:pt x="2096" y="14971"/>
                  </a:lnTo>
                  <a:lnTo>
                    <a:pt x="2203" y="14901"/>
                  </a:lnTo>
                  <a:lnTo>
                    <a:pt x="2310" y="14821"/>
                  </a:lnTo>
                  <a:lnTo>
                    <a:pt x="2417" y="14729"/>
                  </a:lnTo>
                  <a:lnTo>
                    <a:pt x="2524" y="14626"/>
                  </a:lnTo>
                  <a:lnTo>
                    <a:pt x="2631" y="14509"/>
                  </a:lnTo>
                  <a:lnTo>
                    <a:pt x="2738" y="14382"/>
                  </a:lnTo>
                  <a:lnTo>
                    <a:pt x="2844" y="14242"/>
                  </a:lnTo>
                  <a:lnTo>
                    <a:pt x="3079" y="13922"/>
                  </a:lnTo>
                  <a:lnTo>
                    <a:pt x="3307" y="13631"/>
                  </a:lnTo>
                  <a:lnTo>
                    <a:pt x="3528" y="13369"/>
                  </a:lnTo>
                  <a:lnTo>
                    <a:pt x="3745" y="13130"/>
                  </a:lnTo>
                  <a:lnTo>
                    <a:pt x="3955" y="12918"/>
                  </a:lnTo>
                  <a:lnTo>
                    <a:pt x="4162" y="12727"/>
                  </a:lnTo>
                  <a:lnTo>
                    <a:pt x="4364" y="12558"/>
                  </a:lnTo>
                  <a:lnTo>
                    <a:pt x="4562" y="12409"/>
                  </a:lnTo>
                  <a:lnTo>
                    <a:pt x="4757" y="12278"/>
                  </a:lnTo>
                  <a:lnTo>
                    <a:pt x="4951" y="12163"/>
                  </a:lnTo>
                  <a:lnTo>
                    <a:pt x="5141" y="12064"/>
                  </a:lnTo>
                  <a:lnTo>
                    <a:pt x="5331" y="11978"/>
                  </a:lnTo>
                  <a:lnTo>
                    <a:pt x="5709" y="11842"/>
                  </a:lnTo>
                  <a:lnTo>
                    <a:pt x="6089" y="11741"/>
                  </a:lnTo>
                  <a:lnTo>
                    <a:pt x="6474" y="11664"/>
                  </a:lnTo>
                  <a:lnTo>
                    <a:pt x="6870" y="11598"/>
                  </a:lnTo>
                  <a:lnTo>
                    <a:pt x="7281" y="11533"/>
                  </a:lnTo>
                  <a:lnTo>
                    <a:pt x="7712" y="11455"/>
                  </a:lnTo>
                  <a:lnTo>
                    <a:pt x="7937" y="11407"/>
                  </a:lnTo>
                  <a:lnTo>
                    <a:pt x="8167" y="11351"/>
                  </a:lnTo>
                  <a:lnTo>
                    <a:pt x="8405" y="11285"/>
                  </a:lnTo>
                  <a:lnTo>
                    <a:pt x="8651" y="11209"/>
                  </a:lnTo>
                  <a:lnTo>
                    <a:pt x="8905" y="11121"/>
                  </a:lnTo>
                  <a:lnTo>
                    <a:pt x="9168" y="11019"/>
                  </a:lnTo>
                  <a:lnTo>
                    <a:pt x="9439" y="10901"/>
                  </a:lnTo>
                  <a:lnTo>
                    <a:pt x="9722" y="10767"/>
                  </a:lnTo>
                  <a:lnTo>
                    <a:pt x="9857" y="10696"/>
                  </a:lnTo>
                  <a:lnTo>
                    <a:pt x="9995" y="10618"/>
                  </a:lnTo>
                  <a:lnTo>
                    <a:pt x="10282" y="10440"/>
                  </a:lnTo>
                  <a:lnTo>
                    <a:pt x="10578" y="10237"/>
                  </a:lnTo>
                  <a:lnTo>
                    <a:pt x="10880" y="10012"/>
                  </a:lnTo>
                  <a:lnTo>
                    <a:pt x="11186" y="9769"/>
                  </a:lnTo>
                  <a:lnTo>
                    <a:pt x="11492" y="9511"/>
                  </a:lnTo>
                  <a:lnTo>
                    <a:pt x="11796" y="9241"/>
                  </a:lnTo>
                  <a:lnTo>
                    <a:pt x="12093" y="8963"/>
                  </a:lnTo>
                  <a:lnTo>
                    <a:pt x="12291" y="8876"/>
                  </a:lnTo>
                  <a:lnTo>
                    <a:pt x="12506" y="8802"/>
                  </a:lnTo>
                  <a:lnTo>
                    <a:pt x="12734" y="8741"/>
                  </a:lnTo>
                  <a:lnTo>
                    <a:pt x="12972" y="8691"/>
                  </a:lnTo>
                  <a:lnTo>
                    <a:pt x="13216" y="8650"/>
                  </a:lnTo>
                  <a:lnTo>
                    <a:pt x="13466" y="8617"/>
                  </a:lnTo>
                  <a:lnTo>
                    <a:pt x="13963" y="8569"/>
                  </a:lnTo>
                  <a:lnTo>
                    <a:pt x="14439" y="8537"/>
                  </a:lnTo>
                  <a:lnTo>
                    <a:pt x="14662" y="8522"/>
                  </a:lnTo>
                  <a:lnTo>
                    <a:pt x="14870" y="8507"/>
                  </a:lnTo>
                  <a:lnTo>
                    <a:pt x="15061" y="8490"/>
                  </a:lnTo>
                  <a:lnTo>
                    <a:pt x="15231" y="8469"/>
                  </a:lnTo>
                  <a:lnTo>
                    <a:pt x="15378" y="8443"/>
                  </a:lnTo>
                  <a:lnTo>
                    <a:pt x="15498" y="8411"/>
                  </a:lnTo>
                  <a:lnTo>
                    <a:pt x="15810" y="8288"/>
                  </a:lnTo>
                  <a:lnTo>
                    <a:pt x="16110" y="8159"/>
                  </a:lnTo>
                  <a:lnTo>
                    <a:pt x="16398" y="8024"/>
                  </a:lnTo>
                  <a:lnTo>
                    <a:pt x="16676" y="7882"/>
                  </a:lnTo>
                  <a:lnTo>
                    <a:pt x="16945" y="7735"/>
                  </a:lnTo>
                  <a:lnTo>
                    <a:pt x="17205" y="7582"/>
                  </a:lnTo>
                  <a:lnTo>
                    <a:pt x="17455" y="7423"/>
                  </a:lnTo>
                  <a:lnTo>
                    <a:pt x="17700" y="7259"/>
                  </a:lnTo>
                  <a:lnTo>
                    <a:pt x="18170" y="6913"/>
                  </a:lnTo>
                  <a:lnTo>
                    <a:pt x="18621" y="6547"/>
                  </a:lnTo>
                  <a:lnTo>
                    <a:pt x="19059" y="6161"/>
                  </a:lnTo>
                  <a:lnTo>
                    <a:pt x="19490" y="5755"/>
                  </a:lnTo>
                  <a:lnTo>
                    <a:pt x="19920" y="5330"/>
                  </a:lnTo>
                  <a:lnTo>
                    <a:pt x="20357" y="4889"/>
                  </a:lnTo>
                  <a:lnTo>
                    <a:pt x="20807" y="4430"/>
                  </a:lnTo>
                  <a:lnTo>
                    <a:pt x="21275" y="3957"/>
                  </a:lnTo>
                  <a:lnTo>
                    <a:pt x="21768" y="3468"/>
                  </a:lnTo>
                  <a:lnTo>
                    <a:pt x="22026" y="3218"/>
                  </a:lnTo>
                  <a:lnTo>
                    <a:pt x="22293" y="2964"/>
                  </a:lnTo>
                  <a:lnTo>
                    <a:pt x="22569" y="2708"/>
                  </a:lnTo>
                  <a:lnTo>
                    <a:pt x="22856" y="2448"/>
                  </a:lnTo>
                  <a:lnTo>
                    <a:pt x="23153" y="2185"/>
                  </a:lnTo>
                  <a:lnTo>
                    <a:pt x="23463" y="1919"/>
                  </a:lnTo>
                  <a:lnTo>
                    <a:pt x="23511" y="1875"/>
                  </a:lnTo>
                  <a:lnTo>
                    <a:pt x="23549" y="1833"/>
                  </a:lnTo>
                  <a:lnTo>
                    <a:pt x="23596" y="1753"/>
                  </a:lnTo>
                  <a:lnTo>
                    <a:pt x="23609" y="1681"/>
                  </a:lnTo>
                  <a:lnTo>
                    <a:pt x="23591" y="1615"/>
                  </a:lnTo>
                  <a:lnTo>
                    <a:pt x="23547" y="1557"/>
                  </a:lnTo>
                  <a:lnTo>
                    <a:pt x="23481" y="1505"/>
                  </a:lnTo>
                  <a:lnTo>
                    <a:pt x="23397" y="1460"/>
                  </a:lnTo>
                  <a:lnTo>
                    <a:pt x="23300" y="1420"/>
                  </a:lnTo>
                  <a:lnTo>
                    <a:pt x="23194" y="1386"/>
                  </a:lnTo>
                  <a:lnTo>
                    <a:pt x="23083" y="1358"/>
                  </a:lnTo>
                  <a:lnTo>
                    <a:pt x="22866" y="1318"/>
                  </a:lnTo>
                  <a:lnTo>
                    <a:pt x="22767" y="1305"/>
                  </a:lnTo>
                  <a:lnTo>
                    <a:pt x="22682" y="1297"/>
                  </a:lnTo>
                  <a:lnTo>
                    <a:pt x="22612" y="1294"/>
                  </a:lnTo>
                  <a:lnTo>
                    <a:pt x="22565" y="1294"/>
                  </a:lnTo>
                  <a:lnTo>
                    <a:pt x="21992" y="1323"/>
                  </a:lnTo>
                  <a:lnTo>
                    <a:pt x="21407" y="1338"/>
                  </a:lnTo>
                  <a:lnTo>
                    <a:pt x="20812" y="1339"/>
                  </a:lnTo>
                  <a:lnTo>
                    <a:pt x="20208" y="1329"/>
                  </a:lnTo>
                  <a:lnTo>
                    <a:pt x="19595" y="1306"/>
                  </a:lnTo>
                  <a:lnTo>
                    <a:pt x="18976" y="1274"/>
                  </a:lnTo>
                  <a:lnTo>
                    <a:pt x="18351" y="1231"/>
                  </a:lnTo>
                  <a:lnTo>
                    <a:pt x="17723" y="1181"/>
                  </a:lnTo>
                  <a:lnTo>
                    <a:pt x="16463" y="1058"/>
                  </a:lnTo>
                  <a:lnTo>
                    <a:pt x="15205" y="916"/>
                  </a:lnTo>
                  <a:lnTo>
                    <a:pt x="13962" y="760"/>
                  </a:lnTo>
                  <a:lnTo>
                    <a:pt x="12747" y="599"/>
                  </a:lnTo>
                  <a:lnTo>
                    <a:pt x="12153" y="519"/>
                  </a:lnTo>
                  <a:lnTo>
                    <a:pt x="11569" y="442"/>
                  </a:lnTo>
                  <a:lnTo>
                    <a:pt x="10998" y="367"/>
                  </a:lnTo>
                  <a:lnTo>
                    <a:pt x="10441" y="297"/>
                  </a:lnTo>
                  <a:lnTo>
                    <a:pt x="9900" y="231"/>
                  </a:lnTo>
                  <a:lnTo>
                    <a:pt x="9375" y="172"/>
                  </a:lnTo>
                  <a:lnTo>
                    <a:pt x="8869" y="120"/>
                  </a:lnTo>
                  <a:lnTo>
                    <a:pt x="8382" y="75"/>
                  </a:lnTo>
                  <a:lnTo>
                    <a:pt x="7916" y="41"/>
                  </a:lnTo>
                  <a:lnTo>
                    <a:pt x="7474" y="15"/>
                  </a:lnTo>
                  <a:lnTo>
                    <a:pt x="7055" y="1"/>
                  </a:lnTo>
                  <a:lnTo>
                    <a:pt x="6662" y="0"/>
                  </a:lnTo>
                  <a:lnTo>
                    <a:pt x="6296" y="11"/>
                  </a:lnTo>
                  <a:lnTo>
                    <a:pt x="5958" y="37"/>
                  </a:lnTo>
                  <a:lnTo>
                    <a:pt x="5801" y="56"/>
                  </a:lnTo>
                  <a:lnTo>
                    <a:pt x="5650" y="78"/>
                  </a:lnTo>
                  <a:lnTo>
                    <a:pt x="5508" y="105"/>
                  </a:lnTo>
                  <a:lnTo>
                    <a:pt x="5374" y="136"/>
                  </a:lnTo>
                  <a:lnTo>
                    <a:pt x="5046" y="224"/>
                  </a:lnTo>
                  <a:lnTo>
                    <a:pt x="4732" y="320"/>
                  </a:lnTo>
                  <a:lnTo>
                    <a:pt x="4431" y="424"/>
                  </a:lnTo>
                  <a:lnTo>
                    <a:pt x="4142" y="535"/>
                  </a:lnTo>
                  <a:lnTo>
                    <a:pt x="3865" y="655"/>
                  </a:lnTo>
                  <a:lnTo>
                    <a:pt x="3601" y="782"/>
                  </a:lnTo>
                  <a:lnTo>
                    <a:pt x="3348" y="916"/>
                  </a:lnTo>
                  <a:lnTo>
                    <a:pt x="3107" y="1056"/>
                  </a:lnTo>
                  <a:lnTo>
                    <a:pt x="2877" y="1204"/>
                  </a:lnTo>
                  <a:lnTo>
                    <a:pt x="2658" y="1358"/>
                  </a:lnTo>
                  <a:lnTo>
                    <a:pt x="2449" y="1519"/>
                  </a:lnTo>
                  <a:lnTo>
                    <a:pt x="2253" y="1687"/>
                  </a:lnTo>
                  <a:lnTo>
                    <a:pt x="2064" y="1860"/>
                  </a:lnTo>
                  <a:lnTo>
                    <a:pt x="1887" y="2039"/>
                  </a:lnTo>
                  <a:lnTo>
                    <a:pt x="1720" y="2223"/>
                  </a:lnTo>
                  <a:lnTo>
                    <a:pt x="1562" y="2413"/>
                  </a:lnTo>
                  <a:lnTo>
                    <a:pt x="1414" y="2608"/>
                  </a:lnTo>
                  <a:lnTo>
                    <a:pt x="1274" y="2809"/>
                  </a:lnTo>
                  <a:lnTo>
                    <a:pt x="1143" y="3014"/>
                  </a:lnTo>
                  <a:lnTo>
                    <a:pt x="1021" y="3223"/>
                  </a:lnTo>
                  <a:lnTo>
                    <a:pt x="907" y="3437"/>
                  </a:lnTo>
                  <a:lnTo>
                    <a:pt x="801" y="3655"/>
                  </a:lnTo>
                  <a:lnTo>
                    <a:pt x="703" y="3878"/>
                  </a:lnTo>
                  <a:lnTo>
                    <a:pt x="614" y="4103"/>
                  </a:lnTo>
                  <a:lnTo>
                    <a:pt x="455" y="4565"/>
                  </a:lnTo>
                  <a:lnTo>
                    <a:pt x="324" y="5041"/>
                  </a:lnTo>
                  <a:lnTo>
                    <a:pt x="217" y="5528"/>
                  </a:lnTo>
                  <a:lnTo>
                    <a:pt x="135" y="6023"/>
                  </a:lnTo>
                  <a:lnTo>
                    <a:pt x="74" y="6528"/>
                  </a:lnTo>
                  <a:lnTo>
                    <a:pt x="32" y="7038"/>
                  </a:lnTo>
                  <a:lnTo>
                    <a:pt x="8" y="7553"/>
                  </a:lnTo>
                  <a:lnTo>
                    <a:pt x="0" y="8072"/>
                  </a:lnTo>
                  <a:lnTo>
                    <a:pt x="5" y="8592"/>
                  </a:lnTo>
                  <a:lnTo>
                    <a:pt x="22" y="9111"/>
                  </a:lnTo>
                  <a:lnTo>
                    <a:pt x="83" y="10143"/>
                  </a:lnTo>
                  <a:lnTo>
                    <a:pt x="167" y="11156"/>
                  </a:lnTo>
                  <a:lnTo>
                    <a:pt x="259" y="12136"/>
                  </a:lnTo>
                  <a:lnTo>
                    <a:pt x="303" y="12610"/>
                  </a:lnTo>
                  <a:lnTo>
                    <a:pt x="341" y="13071"/>
                  </a:lnTo>
                  <a:lnTo>
                    <a:pt x="375" y="13516"/>
                  </a:lnTo>
                  <a:lnTo>
                    <a:pt x="401" y="13946"/>
                  </a:lnTo>
                  <a:close/>
                </a:path>
              </a:pathLst>
            </a:custGeom>
            <a:solidFill>
              <a:srgbClr val="BF54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244">
              <a:extLst>
                <a:ext uri="{FF2B5EF4-FFF2-40B4-BE49-F238E27FC236}">
                  <a16:creationId xmlns:a16="http://schemas.microsoft.com/office/drawing/2014/main" id="{1EB42AC2-3172-0048-BE9C-F4AD80D9A813}"/>
                </a:ext>
              </a:extLst>
            </p:cNvPr>
            <p:cNvSpPr>
              <a:spLocks/>
            </p:cNvSpPr>
            <p:nvPr/>
          </p:nvSpPr>
          <p:spPr bwMode="auto">
            <a:xfrm>
              <a:off x="3764" y="2907"/>
              <a:ext cx="1795" cy="1154"/>
            </a:xfrm>
            <a:custGeom>
              <a:avLst/>
              <a:gdLst>
                <a:gd name="T0" fmla="*/ 0 w 23342"/>
                <a:gd name="T1" fmla="*/ 6 h 15000"/>
                <a:gd name="T2" fmla="*/ 0 w 23342"/>
                <a:gd name="T3" fmla="*/ 7 h 15000"/>
                <a:gd name="T4" fmla="*/ 1 w 23342"/>
                <a:gd name="T5" fmla="*/ 7 h 15000"/>
                <a:gd name="T6" fmla="*/ 1 w 23342"/>
                <a:gd name="T7" fmla="*/ 7 h 15000"/>
                <a:gd name="T8" fmla="*/ 1 w 23342"/>
                <a:gd name="T9" fmla="*/ 7 h 15000"/>
                <a:gd name="T10" fmla="*/ 1 w 23342"/>
                <a:gd name="T11" fmla="*/ 7 h 15000"/>
                <a:gd name="T12" fmla="*/ 1 w 23342"/>
                <a:gd name="T13" fmla="*/ 7 h 15000"/>
                <a:gd name="T14" fmla="*/ 1 w 23342"/>
                <a:gd name="T15" fmla="*/ 6 h 15000"/>
                <a:gd name="T16" fmla="*/ 2 w 23342"/>
                <a:gd name="T17" fmla="*/ 6 h 15000"/>
                <a:gd name="T18" fmla="*/ 2 w 23342"/>
                <a:gd name="T19" fmla="*/ 6 h 15000"/>
                <a:gd name="T20" fmla="*/ 2 w 23342"/>
                <a:gd name="T21" fmla="*/ 6 h 15000"/>
                <a:gd name="T22" fmla="*/ 2 w 23342"/>
                <a:gd name="T23" fmla="*/ 5 h 15000"/>
                <a:gd name="T24" fmla="*/ 3 w 23342"/>
                <a:gd name="T25" fmla="*/ 5 h 15000"/>
                <a:gd name="T26" fmla="*/ 3 w 23342"/>
                <a:gd name="T27" fmla="*/ 5 h 15000"/>
                <a:gd name="T28" fmla="*/ 4 w 23342"/>
                <a:gd name="T29" fmla="*/ 5 h 15000"/>
                <a:gd name="T30" fmla="*/ 4 w 23342"/>
                <a:gd name="T31" fmla="*/ 5 h 15000"/>
                <a:gd name="T32" fmla="*/ 4 w 23342"/>
                <a:gd name="T33" fmla="*/ 5 h 15000"/>
                <a:gd name="T34" fmla="*/ 5 w 23342"/>
                <a:gd name="T35" fmla="*/ 5 h 15000"/>
                <a:gd name="T36" fmla="*/ 5 w 23342"/>
                <a:gd name="T37" fmla="*/ 4 h 15000"/>
                <a:gd name="T38" fmla="*/ 6 w 23342"/>
                <a:gd name="T39" fmla="*/ 4 h 15000"/>
                <a:gd name="T40" fmla="*/ 6 w 23342"/>
                <a:gd name="T41" fmla="*/ 4 h 15000"/>
                <a:gd name="T42" fmla="*/ 6 w 23342"/>
                <a:gd name="T43" fmla="*/ 4 h 15000"/>
                <a:gd name="T44" fmla="*/ 7 w 23342"/>
                <a:gd name="T45" fmla="*/ 4 h 15000"/>
                <a:gd name="T46" fmla="*/ 7 w 23342"/>
                <a:gd name="T47" fmla="*/ 4 h 15000"/>
                <a:gd name="T48" fmla="*/ 7 w 23342"/>
                <a:gd name="T49" fmla="*/ 4 h 15000"/>
                <a:gd name="T50" fmla="*/ 8 w 23342"/>
                <a:gd name="T51" fmla="*/ 4 h 15000"/>
                <a:gd name="T52" fmla="*/ 8 w 23342"/>
                <a:gd name="T53" fmla="*/ 3 h 15000"/>
                <a:gd name="T54" fmla="*/ 8 w 23342"/>
                <a:gd name="T55" fmla="*/ 3 h 15000"/>
                <a:gd name="T56" fmla="*/ 9 w 23342"/>
                <a:gd name="T57" fmla="*/ 2 h 15000"/>
                <a:gd name="T58" fmla="*/ 10 w 23342"/>
                <a:gd name="T59" fmla="*/ 2 h 15000"/>
                <a:gd name="T60" fmla="*/ 10 w 23342"/>
                <a:gd name="T61" fmla="*/ 1 h 15000"/>
                <a:gd name="T62" fmla="*/ 10 w 23342"/>
                <a:gd name="T63" fmla="*/ 1 h 15000"/>
                <a:gd name="T64" fmla="*/ 11 w 23342"/>
                <a:gd name="T65" fmla="*/ 1 h 15000"/>
                <a:gd name="T66" fmla="*/ 11 w 23342"/>
                <a:gd name="T67" fmla="*/ 1 h 15000"/>
                <a:gd name="T68" fmla="*/ 11 w 23342"/>
                <a:gd name="T69" fmla="*/ 1 h 15000"/>
                <a:gd name="T70" fmla="*/ 10 w 23342"/>
                <a:gd name="T71" fmla="*/ 1 h 15000"/>
                <a:gd name="T72" fmla="*/ 10 w 23342"/>
                <a:gd name="T73" fmla="*/ 1 h 15000"/>
                <a:gd name="T74" fmla="*/ 10 w 23342"/>
                <a:gd name="T75" fmla="*/ 1 h 15000"/>
                <a:gd name="T76" fmla="*/ 10 w 23342"/>
                <a:gd name="T77" fmla="*/ 1 h 15000"/>
                <a:gd name="T78" fmla="*/ 9 w 23342"/>
                <a:gd name="T79" fmla="*/ 1 h 15000"/>
                <a:gd name="T80" fmla="*/ 8 w 23342"/>
                <a:gd name="T81" fmla="*/ 1 h 15000"/>
                <a:gd name="T82" fmla="*/ 6 w 23342"/>
                <a:gd name="T83" fmla="*/ 0 h 15000"/>
                <a:gd name="T84" fmla="*/ 5 w 23342"/>
                <a:gd name="T85" fmla="*/ 0 h 15000"/>
                <a:gd name="T86" fmla="*/ 4 w 23342"/>
                <a:gd name="T87" fmla="*/ 0 h 15000"/>
                <a:gd name="T88" fmla="*/ 4 w 23342"/>
                <a:gd name="T89" fmla="*/ 0 h 15000"/>
                <a:gd name="T90" fmla="*/ 3 w 23342"/>
                <a:gd name="T91" fmla="*/ 0 h 15000"/>
                <a:gd name="T92" fmla="*/ 3 w 23342"/>
                <a:gd name="T93" fmla="*/ 0 h 15000"/>
                <a:gd name="T94" fmla="*/ 2 w 23342"/>
                <a:gd name="T95" fmla="*/ 0 h 15000"/>
                <a:gd name="T96" fmla="*/ 2 w 23342"/>
                <a:gd name="T97" fmla="*/ 0 h 15000"/>
                <a:gd name="T98" fmla="*/ 2 w 23342"/>
                <a:gd name="T99" fmla="*/ 0 h 15000"/>
                <a:gd name="T100" fmla="*/ 1 w 23342"/>
                <a:gd name="T101" fmla="*/ 1 h 15000"/>
                <a:gd name="T102" fmla="*/ 1 w 23342"/>
                <a:gd name="T103" fmla="*/ 1 h 15000"/>
                <a:gd name="T104" fmla="*/ 1 w 23342"/>
                <a:gd name="T105" fmla="*/ 1 h 15000"/>
                <a:gd name="T106" fmla="*/ 1 w 23342"/>
                <a:gd name="T107" fmla="*/ 1 h 15000"/>
                <a:gd name="T108" fmla="*/ 0 w 23342"/>
                <a:gd name="T109" fmla="*/ 2 h 15000"/>
                <a:gd name="T110" fmla="*/ 0 w 23342"/>
                <a:gd name="T111" fmla="*/ 2 h 15000"/>
                <a:gd name="T112" fmla="*/ 0 w 23342"/>
                <a:gd name="T113" fmla="*/ 3 h 15000"/>
                <a:gd name="T114" fmla="*/ 0 w 23342"/>
                <a:gd name="T115" fmla="*/ 3 h 15000"/>
                <a:gd name="T116" fmla="*/ 0 w 23342"/>
                <a:gd name="T117" fmla="*/ 4 h 15000"/>
                <a:gd name="T118" fmla="*/ 0 w 23342"/>
                <a:gd name="T119" fmla="*/ 5 h 15000"/>
                <a:gd name="T120" fmla="*/ 0 w 23342"/>
                <a:gd name="T121" fmla="*/ 6 h 15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342" h="15000">
                  <a:moveTo>
                    <a:pt x="408" y="13741"/>
                  </a:moveTo>
                  <a:lnTo>
                    <a:pt x="425" y="13952"/>
                  </a:lnTo>
                  <a:lnTo>
                    <a:pt x="467" y="14150"/>
                  </a:lnTo>
                  <a:lnTo>
                    <a:pt x="535" y="14336"/>
                  </a:lnTo>
                  <a:lnTo>
                    <a:pt x="625" y="14504"/>
                  </a:lnTo>
                  <a:lnTo>
                    <a:pt x="737" y="14653"/>
                  </a:lnTo>
                  <a:lnTo>
                    <a:pt x="866" y="14780"/>
                  </a:lnTo>
                  <a:lnTo>
                    <a:pt x="1012" y="14880"/>
                  </a:lnTo>
                  <a:lnTo>
                    <a:pt x="1174" y="14952"/>
                  </a:lnTo>
                  <a:lnTo>
                    <a:pt x="1348" y="14992"/>
                  </a:lnTo>
                  <a:lnTo>
                    <a:pt x="1439" y="15000"/>
                  </a:lnTo>
                  <a:lnTo>
                    <a:pt x="1534" y="14997"/>
                  </a:lnTo>
                  <a:lnTo>
                    <a:pt x="1629" y="14986"/>
                  </a:lnTo>
                  <a:lnTo>
                    <a:pt x="1727" y="14965"/>
                  </a:lnTo>
                  <a:lnTo>
                    <a:pt x="1827" y="14934"/>
                  </a:lnTo>
                  <a:lnTo>
                    <a:pt x="1929" y="14891"/>
                  </a:lnTo>
                  <a:lnTo>
                    <a:pt x="2031" y="14839"/>
                  </a:lnTo>
                  <a:lnTo>
                    <a:pt x="2135" y="14775"/>
                  </a:lnTo>
                  <a:lnTo>
                    <a:pt x="2240" y="14699"/>
                  </a:lnTo>
                  <a:lnTo>
                    <a:pt x="2345" y="14610"/>
                  </a:lnTo>
                  <a:lnTo>
                    <a:pt x="2450" y="14510"/>
                  </a:lnTo>
                  <a:lnTo>
                    <a:pt x="2556" y="14397"/>
                  </a:lnTo>
                  <a:lnTo>
                    <a:pt x="2662" y="14271"/>
                  </a:lnTo>
                  <a:lnTo>
                    <a:pt x="2768" y="14131"/>
                  </a:lnTo>
                  <a:lnTo>
                    <a:pt x="3002" y="13811"/>
                  </a:lnTo>
                  <a:lnTo>
                    <a:pt x="3230" y="13521"/>
                  </a:lnTo>
                  <a:lnTo>
                    <a:pt x="3451" y="13257"/>
                  </a:lnTo>
                  <a:lnTo>
                    <a:pt x="3667" y="13020"/>
                  </a:lnTo>
                  <a:lnTo>
                    <a:pt x="3876" y="12808"/>
                  </a:lnTo>
                  <a:lnTo>
                    <a:pt x="4081" y="12617"/>
                  </a:lnTo>
                  <a:lnTo>
                    <a:pt x="4282" y="12448"/>
                  </a:lnTo>
                  <a:lnTo>
                    <a:pt x="4479" y="12299"/>
                  </a:lnTo>
                  <a:lnTo>
                    <a:pt x="4673" y="12168"/>
                  </a:lnTo>
                  <a:lnTo>
                    <a:pt x="4864" y="12053"/>
                  </a:lnTo>
                  <a:lnTo>
                    <a:pt x="5054" y="11954"/>
                  </a:lnTo>
                  <a:lnTo>
                    <a:pt x="5241" y="11868"/>
                  </a:lnTo>
                  <a:lnTo>
                    <a:pt x="5616" y="11732"/>
                  </a:lnTo>
                  <a:lnTo>
                    <a:pt x="5991" y="11631"/>
                  </a:lnTo>
                  <a:lnTo>
                    <a:pt x="6373" y="11555"/>
                  </a:lnTo>
                  <a:lnTo>
                    <a:pt x="6765" y="11489"/>
                  </a:lnTo>
                  <a:lnTo>
                    <a:pt x="7173" y="11424"/>
                  </a:lnTo>
                  <a:lnTo>
                    <a:pt x="7601" y="11346"/>
                  </a:lnTo>
                  <a:lnTo>
                    <a:pt x="7824" y="11297"/>
                  </a:lnTo>
                  <a:lnTo>
                    <a:pt x="8052" y="11242"/>
                  </a:lnTo>
                  <a:lnTo>
                    <a:pt x="8290" y="11176"/>
                  </a:lnTo>
                  <a:lnTo>
                    <a:pt x="8534" y="11100"/>
                  </a:lnTo>
                  <a:lnTo>
                    <a:pt x="8787" y="11012"/>
                  </a:lnTo>
                  <a:lnTo>
                    <a:pt x="9049" y="10910"/>
                  </a:lnTo>
                  <a:lnTo>
                    <a:pt x="9321" y="10792"/>
                  </a:lnTo>
                  <a:lnTo>
                    <a:pt x="9604" y="10657"/>
                  </a:lnTo>
                  <a:lnTo>
                    <a:pt x="9739" y="10587"/>
                  </a:lnTo>
                  <a:lnTo>
                    <a:pt x="9882" y="10509"/>
                  </a:lnTo>
                  <a:lnTo>
                    <a:pt x="10029" y="10425"/>
                  </a:lnTo>
                  <a:lnTo>
                    <a:pt x="10181" y="10332"/>
                  </a:lnTo>
                  <a:lnTo>
                    <a:pt x="10497" y="10128"/>
                  </a:lnTo>
                  <a:lnTo>
                    <a:pt x="10822" y="9898"/>
                  </a:lnTo>
                  <a:lnTo>
                    <a:pt x="11153" y="9645"/>
                  </a:lnTo>
                  <a:lnTo>
                    <a:pt x="11482" y="9372"/>
                  </a:lnTo>
                  <a:lnTo>
                    <a:pt x="11804" y="9078"/>
                  </a:lnTo>
                  <a:lnTo>
                    <a:pt x="12115" y="8767"/>
                  </a:lnTo>
                  <a:lnTo>
                    <a:pt x="12312" y="8682"/>
                  </a:lnTo>
                  <a:lnTo>
                    <a:pt x="12523" y="8612"/>
                  </a:lnTo>
                  <a:lnTo>
                    <a:pt x="12745" y="8557"/>
                  </a:lnTo>
                  <a:lnTo>
                    <a:pt x="12976" y="8514"/>
                  </a:lnTo>
                  <a:lnTo>
                    <a:pt x="13212" y="8483"/>
                  </a:lnTo>
                  <a:lnTo>
                    <a:pt x="13451" y="8461"/>
                  </a:lnTo>
                  <a:lnTo>
                    <a:pt x="13927" y="8436"/>
                  </a:lnTo>
                  <a:lnTo>
                    <a:pt x="14381" y="8427"/>
                  </a:lnTo>
                  <a:lnTo>
                    <a:pt x="14594" y="8422"/>
                  </a:lnTo>
                  <a:lnTo>
                    <a:pt x="14794" y="8417"/>
                  </a:lnTo>
                  <a:lnTo>
                    <a:pt x="14977" y="8408"/>
                  </a:lnTo>
                  <a:lnTo>
                    <a:pt x="15141" y="8393"/>
                  </a:lnTo>
                  <a:lnTo>
                    <a:pt x="15284" y="8371"/>
                  </a:lnTo>
                  <a:lnTo>
                    <a:pt x="15403" y="8341"/>
                  </a:lnTo>
                  <a:lnTo>
                    <a:pt x="15715" y="8218"/>
                  </a:lnTo>
                  <a:lnTo>
                    <a:pt x="16012" y="8090"/>
                  </a:lnTo>
                  <a:lnTo>
                    <a:pt x="16298" y="7957"/>
                  </a:lnTo>
                  <a:lnTo>
                    <a:pt x="16574" y="7818"/>
                  </a:lnTo>
                  <a:lnTo>
                    <a:pt x="16838" y="7673"/>
                  </a:lnTo>
                  <a:lnTo>
                    <a:pt x="17094" y="7523"/>
                  </a:lnTo>
                  <a:lnTo>
                    <a:pt x="17341" y="7368"/>
                  </a:lnTo>
                  <a:lnTo>
                    <a:pt x="17580" y="7208"/>
                  </a:lnTo>
                  <a:lnTo>
                    <a:pt x="18039" y="6873"/>
                  </a:lnTo>
                  <a:lnTo>
                    <a:pt x="18476" y="6518"/>
                  </a:lnTo>
                  <a:lnTo>
                    <a:pt x="18900" y="6142"/>
                  </a:lnTo>
                  <a:lnTo>
                    <a:pt x="19317" y="5749"/>
                  </a:lnTo>
                  <a:lnTo>
                    <a:pt x="19733" y="5337"/>
                  </a:lnTo>
                  <a:lnTo>
                    <a:pt x="20156" y="4906"/>
                  </a:lnTo>
                  <a:lnTo>
                    <a:pt x="20592" y="4459"/>
                  </a:lnTo>
                  <a:lnTo>
                    <a:pt x="21048" y="3994"/>
                  </a:lnTo>
                  <a:lnTo>
                    <a:pt x="21286" y="3756"/>
                  </a:lnTo>
                  <a:lnTo>
                    <a:pt x="21531" y="3514"/>
                  </a:lnTo>
                  <a:lnTo>
                    <a:pt x="21785" y="3267"/>
                  </a:lnTo>
                  <a:lnTo>
                    <a:pt x="22048" y="3017"/>
                  </a:lnTo>
                  <a:lnTo>
                    <a:pt x="22322" y="2763"/>
                  </a:lnTo>
                  <a:lnTo>
                    <a:pt x="22606" y="2505"/>
                  </a:lnTo>
                  <a:lnTo>
                    <a:pt x="22902" y="2243"/>
                  </a:lnTo>
                  <a:lnTo>
                    <a:pt x="23212" y="1978"/>
                  </a:lnTo>
                  <a:lnTo>
                    <a:pt x="23259" y="1934"/>
                  </a:lnTo>
                  <a:lnTo>
                    <a:pt x="23296" y="1891"/>
                  </a:lnTo>
                  <a:lnTo>
                    <a:pt x="23322" y="1851"/>
                  </a:lnTo>
                  <a:lnTo>
                    <a:pt x="23337" y="1811"/>
                  </a:lnTo>
                  <a:lnTo>
                    <a:pt x="23342" y="1739"/>
                  </a:lnTo>
                  <a:lnTo>
                    <a:pt x="23313" y="1674"/>
                  </a:lnTo>
                  <a:lnTo>
                    <a:pt x="23256" y="1615"/>
                  </a:lnTo>
                  <a:lnTo>
                    <a:pt x="23175" y="1563"/>
                  </a:lnTo>
                  <a:lnTo>
                    <a:pt x="23076" y="1518"/>
                  </a:lnTo>
                  <a:lnTo>
                    <a:pt x="22964" y="1477"/>
                  </a:lnTo>
                  <a:lnTo>
                    <a:pt x="22716" y="1416"/>
                  </a:lnTo>
                  <a:lnTo>
                    <a:pt x="22591" y="1393"/>
                  </a:lnTo>
                  <a:lnTo>
                    <a:pt x="22472" y="1374"/>
                  </a:lnTo>
                  <a:lnTo>
                    <a:pt x="22362" y="1361"/>
                  </a:lnTo>
                  <a:lnTo>
                    <a:pt x="22268" y="1353"/>
                  </a:lnTo>
                  <a:lnTo>
                    <a:pt x="22194" y="1349"/>
                  </a:lnTo>
                  <a:lnTo>
                    <a:pt x="22144" y="1349"/>
                  </a:lnTo>
                  <a:lnTo>
                    <a:pt x="21573" y="1379"/>
                  </a:lnTo>
                  <a:lnTo>
                    <a:pt x="20991" y="1394"/>
                  </a:lnTo>
                  <a:lnTo>
                    <a:pt x="20401" y="1395"/>
                  </a:lnTo>
                  <a:lnTo>
                    <a:pt x="19804" y="1382"/>
                  </a:lnTo>
                  <a:lnTo>
                    <a:pt x="19200" y="1358"/>
                  </a:lnTo>
                  <a:lnTo>
                    <a:pt x="18592" y="1324"/>
                  </a:lnTo>
                  <a:lnTo>
                    <a:pt x="17980" y="1280"/>
                  </a:lnTo>
                  <a:lnTo>
                    <a:pt x="17365" y="1228"/>
                  </a:lnTo>
                  <a:lnTo>
                    <a:pt x="16135" y="1101"/>
                  </a:lnTo>
                  <a:lnTo>
                    <a:pt x="14912" y="954"/>
                  </a:lnTo>
                  <a:lnTo>
                    <a:pt x="13707" y="792"/>
                  </a:lnTo>
                  <a:lnTo>
                    <a:pt x="12529" y="626"/>
                  </a:lnTo>
                  <a:lnTo>
                    <a:pt x="11953" y="545"/>
                  </a:lnTo>
                  <a:lnTo>
                    <a:pt x="11388" y="463"/>
                  </a:lnTo>
                  <a:lnTo>
                    <a:pt x="10836" y="386"/>
                  </a:lnTo>
                  <a:lnTo>
                    <a:pt x="10297" y="313"/>
                  </a:lnTo>
                  <a:lnTo>
                    <a:pt x="9773" y="246"/>
                  </a:lnTo>
                  <a:lnTo>
                    <a:pt x="9266" y="183"/>
                  </a:lnTo>
                  <a:lnTo>
                    <a:pt x="8775" y="129"/>
                  </a:lnTo>
                  <a:lnTo>
                    <a:pt x="8303" y="82"/>
                  </a:lnTo>
                  <a:lnTo>
                    <a:pt x="7851" y="45"/>
                  </a:lnTo>
                  <a:lnTo>
                    <a:pt x="7420" y="19"/>
                  </a:lnTo>
                  <a:lnTo>
                    <a:pt x="7012" y="3"/>
                  </a:lnTo>
                  <a:lnTo>
                    <a:pt x="6628" y="0"/>
                  </a:lnTo>
                  <a:lnTo>
                    <a:pt x="6269" y="11"/>
                  </a:lnTo>
                  <a:lnTo>
                    <a:pt x="5937" y="36"/>
                  </a:lnTo>
                  <a:lnTo>
                    <a:pt x="5633" y="76"/>
                  </a:lnTo>
                  <a:lnTo>
                    <a:pt x="5492" y="103"/>
                  </a:lnTo>
                  <a:lnTo>
                    <a:pt x="5358" y="134"/>
                  </a:lnTo>
                  <a:lnTo>
                    <a:pt x="5031" y="222"/>
                  </a:lnTo>
                  <a:lnTo>
                    <a:pt x="4717" y="317"/>
                  </a:lnTo>
                  <a:lnTo>
                    <a:pt x="4415" y="421"/>
                  </a:lnTo>
                  <a:lnTo>
                    <a:pt x="4127" y="531"/>
                  </a:lnTo>
                  <a:lnTo>
                    <a:pt x="3850" y="650"/>
                  </a:lnTo>
                  <a:lnTo>
                    <a:pt x="3586" y="775"/>
                  </a:lnTo>
                  <a:lnTo>
                    <a:pt x="3333" y="907"/>
                  </a:lnTo>
                  <a:lnTo>
                    <a:pt x="3091" y="1046"/>
                  </a:lnTo>
                  <a:lnTo>
                    <a:pt x="2862" y="1192"/>
                  </a:lnTo>
                  <a:lnTo>
                    <a:pt x="2643" y="1344"/>
                  </a:lnTo>
                  <a:lnTo>
                    <a:pt x="2436" y="1502"/>
                  </a:lnTo>
                  <a:lnTo>
                    <a:pt x="2238" y="1666"/>
                  </a:lnTo>
                  <a:lnTo>
                    <a:pt x="2051" y="1836"/>
                  </a:lnTo>
                  <a:lnTo>
                    <a:pt x="1874" y="2012"/>
                  </a:lnTo>
                  <a:lnTo>
                    <a:pt x="1707" y="2193"/>
                  </a:lnTo>
                  <a:lnTo>
                    <a:pt x="1549" y="2379"/>
                  </a:lnTo>
                  <a:lnTo>
                    <a:pt x="1402" y="2571"/>
                  </a:lnTo>
                  <a:lnTo>
                    <a:pt x="1262" y="2767"/>
                  </a:lnTo>
                  <a:lnTo>
                    <a:pt x="1132" y="2968"/>
                  </a:lnTo>
                  <a:lnTo>
                    <a:pt x="1010" y="3174"/>
                  </a:lnTo>
                  <a:lnTo>
                    <a:pt x="897" y="3383"/>
                  </a:lnTo>
                  <a:lnTo>
                    <a:pt x="792" y="3598"/>
                  </a:lnTo>
                  <a:lnTo>
                    <a:pt x="605" y="4037"/>
                  </a:lnTo>
                  <a:lnTo>
                    <a:pt x="446" y="4491"/>
                  </a:lnTo>
                  <a:lnTo>
                    <a:pt x="316" y="4957"/>
                  </a:lnTo>
                  <a:lnTo>
                    <a:pt x="211" y="5434"/>
                  </a:lnTo>
                  <a:lnTo>
                    <a:pt x="130" y="5921"/>
                  </a:lnTo>
                  <a:lnTo>
                    <a:pt x="70" y="6415"/>
                  </a:lnTo>
                  <a:lnTo>
                    <a:pt x="30" y="6916"/>
                  </a:lnTo>
                  <a:lnTo>
                    <a:pt x="7" y="7421"/>
                  </a:lnTo>
                  <a:lnTo>
                    <a:pt x="0" y="7930"/>
                  </a:lnTo>
                  <a:lnTo>
                    <a:pt x="6" y="8441"/>
                  </a:lnTo>
                  <a:lnTo>
                    <a:pt x="24" y="8953"/>
                  </a:lnTo>
                  <a:lnTo>
                    <a:pt x="86" y="9970"/>
                  </a:lnTo>
                  <a:lnTo>
                    <a:pt x="173" y="10969"/>
                  </a:lnTo>
                  <a:lnTo>
                    <a:pt x="265" y="11939"/>
                  </a:lnTo>
                  <a:lnTo>
                    <a:pt x="309" y="12409"/>
                  </a:lnTo>
                  <a:lnTo>
                    <a:pt x="349" y="12867"/>
                  </a:lnTo>
                  <a:lnTo>
                    <a:pt x="382" y="13312"/>
                  </a:lnTo>
                  <a:lnTo>
                    <a:pt x="408" y="13741"/>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245">
              <a:extLst>
                <a:ext uri="{FF2B5EF4-FFF2-40B4-BE49-F238E27FC236}">
                  <a16:creationId xmlns:a16="http://schemas.microsoft.com/office/drawing/2014/main" id="{BCB1FBAF-D995-774B-9EA7-7268B2B84ED8}"/>
                </a:ext>
              </a:extLst>
            </p:cNvPr>
            <p:cNvSpPr>
              <a:spLocks/>
            </p:cNvSpPr>
            <p:nvPr/>
          </p:nvSpPr>
          <p:spPr bwMode="auto">
            <a:xfrm>
              <a:off x="3768" y="2910"/>
              <a:ext cx="1775" cy="1140"/>
            </a:xfrm>
            <a:custGeom>
              <a:avLst/>
              <a:gdLst>
                <a:gd name="T0" fmla="*/ 0 w 23080"/>
                <a:gd name="T1" fmla="*/ 6 h 14831"/>
                <a:gd name="T2" fmla="*/ 0 w 23080"/>
                <a:gd name="T3" fmla="*/ 5 h 14831"/>
                <a:gd name="T4" fmla="*/ 0 w 23080"/>
                <a:gd name="T5" fmla="*/ 4 h 14831"/>
                <a:gd name="T6" fmla="*/ 0 w 23080"/>
                <a:gd name="T7" fmla="*/ 3 h 14831"/>
                <a:gd name="T8" fmla="*/ 0 w 23080"/>
                <a:gd name="T9" fmla="*/ 2 h 14831"/>
                <a:gd name="T10" fmla="*/ 0 w 23080"/>
                <a:gd name="T11" fmla="*/ 2 h 14831"/>
                <a:gd name="T12" fmla="*/ 0 w 23080"/>
                <a:gd name="T13" fmla="*/ 1 h 14831"/>
                <a:gd name="T14" fmla="*/ 1 w 23080"/>
                <a:gd name="T15" fmla="*/ 1 h 14831"/>
                <a:gd name="T16" fmla="*/ 1 w 23080"/>
                <a:gd name="T17" fmla="*/ 1 h 14831"/>
                <a:gd name="T18" fmla="*/ 1 w 23080"/>
                <a:gd name="T19" fmla="*/ 1 h 14831"/>
                <a:gd name="T20" fmla="*/ 1 w 23080"/>
                <a:gd name="T21" fmla="*/ 0 h 14831"/>
                <a:gd name="T22" fmla="*/ 2 w 23080"/>
                <a:gd name="T23" fmla="*/ 0 h 14831"/>
                <a:gd name="T24" fmla="*/ 2 w 23080"/>
                <a:gd name="T25" fmla="*/ 0 h 14831"/>
                <a:gd name="T26" fmla="*/ 3 w 23080"/>
                <a:gd name="T27" fmla="*/ 0 h 14831"/>
                <a:gd name="T28" fmla="*/ 3 w 23080"/>
                <a:gd name="T29" fmla="*/ 0 h 14831"/>
                <a:gd name="T30" fmla="*/ 4 w 23080"/>
                <a:gd name="T31" fmla="*/ 0 h 14831"/>
                <a:gd name="T32" fmla="*/ 4 w 23080"/>
                <a:gd name="T33" fmla="*/ 0 h 14831"/>
                <a:gd name="T34" fmla="*/ 5 w 23080"/>
                <a:gd name="T35" fmla="*/ 0 h 14831"/>
                <a:gd name="T36" fmla="*/ 6 w 23080"/>
                <a:gd name="T37" fmla="*/ 0 h 14831"/>
                <a:gd name="T38" fmla="*/ 7 w 23080"/>
                <a:gd name="T39" fmla="*/ 1 h 14831"/>
                <a:gd name="T40" fmla="*/ 9 w 23080"/>
                <a:gd name="T41" fmla="*/ 1 h 14831"/>
                <a:gd name="T42" fmla="*/ 9 w 23080"/>
                <a:gd name="T43" fmla="*/ 1 h 14831"/>
                <a:gd name="T44" fmla="*/ 10 w 23080"/>
                <a:gd name="T45" fmla="*/ 1 h 14831"/>
                <a:gd name="T46" fmla="*/ 10 w 23080"/>
                <a:gd name="T47" fmla="*/ 1 h 14831"/>
                <a:gd name="T48" fmla="*/ 10 w 23080"/>
                <a:gd name="T49" fmla="*/ 1 h 14831"/>
                <a:gd name="T50" fmla="*/ 10 w 23080"/>
                <a:gd name="T51" fmla="*/ 1 h 14831"/>
                <a:gd name="T52" fmla="*/ 11 w 23080"/>
                <a:gd name="T53" fmla="*/ 1 h 14831"/>
                <a:gd name="T54" fmla="*/ 10 w 23080"/>
                <a:gd name="T55" fmla="*/ 1 h 14831"/>
                <a:gd name="T56" fmla="*/ 10 w 23080"/>
                <a:gd name="T57" fmla="*/ 1 h 14831"/>
                <a:gd name="T58" fmla="*/ 10 w 23080"/>
                <a:gd name="T59" fmla="*/ 2 h 14831"/>
                <a:gd name="T60" fmla="*/ 9 w 23080"/>
                <a:gd name="T61" fmla="*/ 2 h 14831"/>
                <a:gd name="T62" fmla="*/ 9 w 23080"/>
                <a:gd name="T63" fmla="*/ 2 h 14831"/>
                <a:gd name="T64" fmla="*/ 8 w 23080"/>
                <a:gd name="T65" fmla="*/ 3 h 14831"/>
                <a:gd name="T66" fmla="*/ 8 w 23080"/>
                <a:gd name="T67" fmla="*/ 3 h 14831"/>
                <a:gd name="T68" fmla="*/ 7 w 23080"/>
                <a:gd name="T69" fmla="*/ 4 h 14831"/>
                <a:gd name="T70" fmla="*/ 7 w 23080"/>
                <a:gd name="T71" fmla="*/ 4 h 14831"/>
                <a:gd name="T72" fmla="*/ 7 w 23080"/>
                <a:gd name="T73" fmla="*/ 4 h 14831"/>
                <a:gd name="T74" fmla="*/ 7 w 23080"/>
                <a:gd name="T75" fmla="*/ 4 h 14831"/>
                <a:gd name="T76" fmla="*/ 6 w 23080"/>
                <a:gd name="T77" fmla="*/ 4 h 14831"/>
                <a:gd name="T78" fmla="*/ 6 w 23080"/>
                <a:gd name="T79" fmla="*/ 4 h 14831"/>
                <a:gd name="T80" fmla="*/ 6 w 23080"/>
                <a:gd name="T81" fmla="*/ 4 h 14831"/>
                <a:gd name="T82" fmla="*/ 5 w 23080"/>
                <a:gd name="T83" fmla="*/ 4 h 14831"/>
                <a:gd name="T84" fmla="*/ 5 w 23080"/>
                <a:gd name="T85" fmla="*/ 5 h 14831"/>
                <a:gd name="T86" fmla="*/ 5 w 23080"/>
                <a:gd name="T87" fmla="*/ 5 h 14831"/>
                <a:gd name="T88" fmla="*/ 4 w 23080"/>
                <a:gd name="T89" fmla="*/ 5 h 14831"/>
                <a:gd name="T90" fmla="*/ 4 w 23080"/>
                <a:gd name="T91" fmla="*/ 5 h 14831"/>
                <a:gd name="T92" fmla="*/ 4 w 23080"/>
                <a:gd name="T93" fmla="*/ 5 h 14831"/>
                <a:gd name="T94" fmla="*/ 3 w 23080"/>
                <a:gd name="T95" fmla="*/ 5 h 14831"/>
                <a:gd name="T96" fmla="*/ 3 w 23080"/>
                <a:gd name="T97" fmla="*/ 5 h 14831"/>
                <a:gd name="T98" fmla="*/ 2 w 23080"/>
                <a:gd name="T99" fmla="*/ 5 h 14831"/>
                <a:gd name="T100" fmla="*/ 2 w 23080"/>
                <a:gd name="T101" fmla="*/ 5 h 14831"/>
                <a:gd name="T102" fmla="*/ 2 w 23080"/>
                <a:gd name="T103" fmla="*/ 6 h 14831"/>
                <a:gd name="T104" fmla="*/ 2 w 23080"/>
                <a:gd name="T105" fmla="*/ 6 h 14831"/>
                <a:gd name="T106" fmla="*/ 1 w 23080"/>
                <a:gd name="T107" fmla="*/ 6 h 14831"/>
                <a:gd name="T108" fmla="*/ 1 w 23080"/>
                <a:gd name="T109" fmla="*/ 7 h 14831"/>
                <a:gd name="T110" fmla="*/ 1 w 23080"/>
                <a:gd name="T111" fmla="*/ 7 h 14831"/>
                <a:gd name="T112" fmla="*/ 1 w 23080"/>
                <a:gd name="T113" fmla="*/ 7 h 14831"/>
                <a:gd name="T114" fmla="*/ 1 w 23080"/>
                <a:gd name="T115" fmla="*/ 7 h 14831"/>
                <a:gd name="T116" fmla="*/ 1 w 23080"/>
                <a:gd name="T117" fmla="*/ 7 h 14831"/>
                <a:gd name="T118" fmla="*/ 0 w 23080"/>
                <a:gd name="T119" fmla="*/ 7 h 14831"/>
                <a:gd name="T120" fmla="*/ 0 w 23080"/>
                <a:gd name="T121" fmla="*/ 6 h 14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080" h="14831">
                  <a:moveTo>
                    <a:pt x="415" y="13536"/>
                  </a:moveTo>
                  <a:lnTo>
                    <a:pt x="389" y="13107"/>
                  </a:lnTo>
                  <a:lnTo>
                    <a:pt x="356" y="12664"/>
                  </a:lnTo>
                  <a:lnTo>
                    <a:pt x="315" y="12209"/>
                  </a:lnTo>
                  <a:lnTo>
                    <a:pt x="272" y="11742"/>
                  </a:lnTo>
                  <a:lnTo>
                    <a:pt x="178" y="10783"/>
                  </a:lnTo>
                  <a:lnTo>
                    <a:pt x="90" y="9796"/>
                  </a:lnTo>
                  <a:lnTo>
                    <a:pt x="26" y="8794"/>
                  </a:lnTo>
                  <a:lnTo>
                    <a:pt x="7" y="8292"/>
                  </a:lnTo>
                  <a:lnTo>
                    <a:pt x="0" y="7789"/>
                  </a:lnTo>
                  <a:lnTo>
                    <a:pt x="6" y="7289"/>
                  </a:lnTo>
                  <a:lnTo>
                    <a:pt x="28" y="6793"/>
                  </a:lnTo>
                  <a:lnTo>
                    <a:pt x="68" y="6302"/>
                  </a:lnTo>
                  <a:lnTo>
                    <a:pt x="126" y="5816"/>
                  </a:lnTo>
                  <a:lnTo>
                    <a:pt x="206" y="5339"/>
                  </a:lnTo>
                  <a:lnTo>
                    <a:pt x="310" y="4872"/>
                  </a:lnTo>
                  <a:lnTo>
                    <a:pt x="439" y="4415"/>
                  </a:lnTo>
                  <a:lnTo>
                    <a:pt x="596" y="3971"/>
                  </a:lnTo>
                  <a:lnTo>
                    <a:pt x="782" y="3540"/>
                  </a:lnTo>
                  <a:lnTo>
                    <a:pt x="888" y="3331"/>
                  </a:lnTo>
                  <a:lnTo>
                    <a:pt x="1000" y="3125"/>
                  </a:lnTo>
                  <a:lnTo>
                    <a:pt x="1122" y="2923"/>
                  </a:lnTo>
                  <a:lnTo>
                    <a:pt x="1252" y="2726"/>
                  </a:lnTo>
                  <a:lnTo>
                    <a:pt x="1390" y="2533"/>
                  </a:lnTo>
                  <a:lnTo>
                    <a:pt x="1538" y="2345"/>
                  </a:lnTo>
                  <a:lnTo>
                    <a:pt x="1695" y="2163"/>
                  </a:lnTo>
                  <a:lnTo>
                    <a:pt x="1861" y="1985"/>
                  </a:lnTo>
                  <a:lnTo>
                    <a:pt x="2038" y="1812"/>
                  </a:lnTo>
                  <a:lnTo>
                    <a:pt x="2225" y="1645"/>
                  </a:lnTo>
                  <a:lnTo>
                    <a:pt x="2421" y="1483"/>
                  </a:lnTo>
                  <a:lnTo>
                    <a:pt x="2629" y="1328"/>
                  </a:lnTo>
                  <a:lnTo>
                    <a:pt x="2848" y="1179"/>
                  </a:lnTo>
                  <a:lnTo>
                    <a:pt x="3078" y="1035"/>
                  </a:lnTo>
                  <a:lnTo>
                    <a:pt x="3318" y="898"/>
                  </a:lnTo>
                  <a:lnTo>
                    <a:pt x="3571" y="767"/>
                  </a:lnTo>
                  <a:lnTo>
                    <a:pt x="3834" y="644"/>
                  </a:lnTo>
                  <a:lnTo>
                    <a:pt x="4111" y="527"/>
                  </a:lnTo>
                  <a:lnTo>
                    <a:pt x="4399" y="417"/>
                  </a:lnTo>
                  <a:lnTo>
                    <a:pt x="4701" y="315"/>
                  </a:lnTo>
                  <a:lnTo>
                    <a:pt x="5015" y="220"/>
                  </a:lnTo>
                  <a:lnTo>
                    <a:pt x="5342" y="133"/>
                  </a:lnTo>
                  <a:lnTo>
                    <a:pt x="5616" y="75"/>
                  </a:lnTo>
                  <a:lnTo>
                    <a:pt x="5917" y="35"/>
                  </a:lnTo>
                  <a:lnTo>
                    <a:pt x="6244" y="11"/>
                  </a:lnTo>
                  <a:lnTo>
                    <a:pt x="6595" y="0"/>
                  </a:lnTo>
                  <a:lnTo>
                    <a:pt x="6970" y="6"/>
                  </a:lnTo>
                  <a:lnTo>
                    <a:pt x="7367" y="22"/>
                  </a:lnTo>
                  <a:lnTo>
                    <a:pt x="7785" y="50"/>
                  </a:lnTo>
                  <a:lnTo>
                    <a:pt x="8224" y="90"/>
                  </a:lnTo>
                  <a:lnTo>
                    <a:pt x="8681" y="138"/>
                  </a:lnTo>
                  <a:lnTo>
                    <a:pt x="9155" y="195"/>
                  </a:lnTo>
                  <a:lnTo>
                    <a:pt x="9646" y="260"/>
                  </a:lnTo>
                  <a:lnTo>
                    <a:pt x="10153" y="330"/>
                  </a:lnTo>
                  <a:lnTo>
                    <a:pt x="10674" y="406"/>
                  </a:lnTo>
                  <a:lnTo>
                    <a:pt x="11208" y="485"/>
                  </a:lnTo>
                  <a:lnTo>
                    <a:pt x="11755" y="569"/>
                  </a:lnTo>
                  <a:lnTo>
                    <a:pt x="12311" y="653"/>
                  </a:lnTo>
                  <a:lnTo>
                    <a:pt x="13451" y="825"/>
                  </a:lnTo>
                  <a:lnTo>
                    <a:pt x="14620" y="991"/>
                  </a:lnTo>
                  <a:lnTo>
                    <a:pt x="15809" y="1144"/>
                  </a:lnTo>
                  <a:lnTo>
                    <a:pt x="17009" y="1275"/>
                  </a:lnTo>
                  <a:lnTo>
                    <a:pt x="18209" y="1375"/>
                  </a:lnTo>
                  <a:lnTo>
                    <a:pt x="18807" y="1412"/>
                  </a:lnTo>
                  <a:lnTo>
                    <a:pt x="19401" y="1437"/>
                  </a:lnTo>
                  <a:lnTo>
                    <a:pt x="19991" y="1449"/>
                  </a:lnTo>
                  <a:lnTo>
                    <a:pt x="20576" y="1449"/>
                  </a:lnTo>
                  <a:lnTo>
                    <a:pt x="21154" y="1436"/>
                  </a:lnTo>
                  <a:lnTo>
                    <a:pt x="21724" y="1406"/>
                  </a:lnTo>
                  <a:lnTo>
                    <a:pt x="21776" y="1405"/>
                  </a:lnTo>
                  <a:lnTo>
                    <a:pt x="21856" y="1410"/>
                  </a:lnTo>
                  <a:lnTo>
                    <a:pt x="21958" y="1418"/>
                  </a:lnTo>
                  <a:lnTo>
                    <a:pt x="22078" y="1431"/>
                  </a:lnTo>
                  <a:lnTo>
                    <a:pt x="22211" y="1449"/>
                  </a:lnTo>
                  <a:lnTo>
                    <a:pt x="22350" y="1472"/>
                  </a:lnTo>
                  <a:lnTo>
                    <a:pt x="22629" y="1534"/>
                  </a:lnTo>
                  <a:lnTo>
                    <a:pt x="22758" y="1575"/>
                  </a:lnTo>
                  <a:lnTo>
                    <a:pt x="22872" y="1621"/>
                  </a:lnTo>
                  <a:lnTo>
                    <a:pt x="22967" y="1673"/>
                  </a:lnTo>
                  <a:lnTo>
                    <a:pt x="23037" y="1731"/>
                  </a:lnTo>
                  <a:lnTo>
                    <a:pt x="23076" y="1797"/>
                  </a:lnTo>
                  <a:lnTo>
                    <a:pt x="23080" y="1870"/>
                  </a:lnTo>
                  <a:lnTo>
                    <a:pt x="23068" y="1908"/>
                  </a:lnTo>
                  <a:lnTo>
                    <a:pt x="23044" y="1949"/>
                  </a:lnTo>
                  <a:lnTo>
                    <a:pt x="23009" y="1991"/>
                  </a:lnTo>
                  <a:lnTo>
                    <a:pt x="22962" y="2036"/>
                  </a:lnTo>
                  <a:lnTo>
                    <a:pt x="22653" y="2301"/>
                  </a:lnTo>
                  <a:lnTo>
                    <a:pt x="22358" y="2562"/>
                  </a:lnTo>
                  <a:lnTo>
                    <a:pt x="22076" y="2818"/>
                  </a:lnTo>
                  <a:lnTo>
                    <a:pt x="21806" y="3069"/>
                  </a:lnTo>
                  <a:lnTo>
                    <a:pt x="21546" y="3317"/>
                  </a:lnTo>
                  <a:lnTo>
                    <a:pt x="21296" y="3560"/>
                  </a:lnTo>
                  <a:lnTo>
                    <a:pt x="21056" y="3799"/>
                  </a:lnTo>
                  <a:lnTo>
                    <a:pt x="20822" y="4033"/>
                  </a:lnTo>
                  <a:lnTo>
                    <a:pt x="20378" y="4488"/>
                  </a:lnTo>
                  <a:lnTo>
                    <a:pt x="19955" y="4924"/>
                  </a:lnTo>
                  <a:lnTo>
                    <a:pt x="19546" y="5342"/>
                  </a:lnTo>
                  <a:lnTo>
                    <a:pt x="19144" y="5743"/>
                  </a:lnTo>
                  <a:lnTo>
                    <a:pt x="18743" y="6125"/>
                  </a:lnTo>
                  <a:lnTo>
                    <a:pt x="18333" y="6488"/>
                  </a:lnTo>
                  <a:lnTo>
                    <a:pt x="17908" y="6833"/>
                  </a:lnTo>
                  <a:lnTo>
                    <a:pt x="17462" y="7158"/>
                  </a:lnTo>
                  <a:lnTo>
                    <a:pt x="17229" y="7314"/>
                  </a:lnTo>
                  <a:lnTo>
                    <a:pt x="16986" y="7465"/>
                  </a:lnTo>
                  <a:lnTo>
                    <a:pt x="16734" y="7612"/>
                  </a:lnTo>
                  <a:lnTo>
                    <a:pt x="16473" y="7754"/>
                  </a:lnTo>
                  <a:lnTo>
                    <a:pt x="16201" y="7890"/>
                  </a:lnTo>
                  <a:lnTo>
                    <a:pt x="15917" y="8022"/>
                  </a:lnTo>
                  <a:lnTo>
                    <a:pt x="15620" y="8149"/>
                  </a:lnTo>
                  <a:lnTo>
                    <a:pt x="15309" y="8271"/>
                  </a:lnTo>
                  <a:lnTo>
                    <a:pt x="15191" y="8300"/>
                  </a:lnTo>
                  <a:lnTo>
                    <a:pt x="15052" y="8318"/>
                  </a:lnTo>
                  <a:lnTo>
                    <a:pt x="14893" y="8327"/>
                  </a:lnTo>
                  <a:lnTo>
                    <a:pt x="14718" y="8328"/>
                  </a:lnTo>
                  <a:lnTo>
                    <a:pt x="14527" y="8324"/>
                  </a:lnTo>
                  <a:lnTo>
                    <a:pt x="14325" y="8317"/>
                  </a:lnTo>
                  <a:lnTo>
                    <a:pt x="13891" y="8303"/>
                  </a:lnTo>
                  <a:lnTo>
                    <a:pt x="13437" y="8305"/>
                  </a:lnTo>
                  <a:lnTo>
                    <a:pt x="13208" y="8317"/>
                  </a:lnTo>
                  <a:lnTo>
                    <a:pt x="12981" y="8338"/>
                  </a:lnTo>
                  <a:lnTo>
                    <a:pt x="12758" y="8373"/>
                  </a:lnTo>
                  <a:lnTo>
                    <a:pt x="12541" y="8422"/>
                  </a:lnTo>
                  <a:lnTo>
                    <a:pt x="12334" y="8487"/>
                  </a:lnTo>
                  <a:lnTo>
                    <a:pt x="12138" y="8571"/>
                  </a:lnTo>
                  <a:lnTo>
                    <a:pt x="11978" y="8747"/>
                  </a:lnTo>
                  <a:lnTo>
                    <a:pt x="11814" y="8916"/>
                  </a:lnTo>
                  <a:lnTo>
                    <a:pt x="11472" y="9232"/>
                  </a:lnTo>
                  <a:lnTo>
                    <a:pt x="11120" y="9523"/>
                  </a:lnTo>
                  <a:lnTo>
                    <a:pt x="10765" y="9785"/>
                  </a:lnTo>
                  <a:lnTo>
                    <a:pt x="10416" y="10019"/>
                  </a:lnTo>
                  <a:lnTo>
                    <a:pt x="10247" y="10125"/>
                  </a:lnTo>
                  <a:lnTo>
                    <a:pt x="10082" y="10224"/>
                  </a:lnTo>
                  <a:lnTo>
                    <a:pt x="9922" y="10317"/>
                  </a:lnTo>
                  <a:lnTo>
                    <a:pt x="9769" y="10401"/>
                  </a:lnTo>
                  <a:lnTo>
                    <a:pt x="9624" y="10479"/>
                  </a:lnTo>
                  <a:lnTo>
                    <a:pt x="9486" y="10549"/>
                  </a:lnTo>
                  <a:lnTo>
                    <a:pt x="9204" y="10683"/>
                  </a:lnTo>
                  <a:lnTo>
                    <a:pt x="8933" y="10801"/>
                  </a:lnTo>
                  <a:lnTo>
                    <a:pt x="8670" y="10904"/>
                  </a:lnTo>
                  <a:lnTo>
                    <a:pt x="8419" y="10991"/>
                  </a:lnTo>
                  <a:lnTo>
                    <a:pt x="8174" y="11068"/>
                  </a:lnTo>
                  <a:lnTo>
                    <a:pt x="7939" y="11133"/>
                  </a:lnTo>
                  <a:lnTo>
                    <a:pt x="7710" y="11188"/>
                  </a:lnTo>
                  <a:lnTo>
                    <a:pt x="7489" y="11236"/>
                  </a:lnTo>
                  <a:lnTo>
                    <a:pt x="7065" y="11315"/>
                  </a:lnTo>
                  <a:lnTo>
                    <a:pt x="6660" y="11380"/>
                  </a:lnTo>
                  <a:lnTo>
                    <a:pt x="6272" y="11445"/>
                  </a:lnTo>
                  <a:lnTo>
                    <a:pt x="5894" y="11522"/>
                  </a:lnTo>
                  <a:lnTo>
                    <a:pt x="5523" y="11623"/>
                  </a:lnTo>
                  <a:lnTo>
                    <a:pt x="5338" y="11685"/>
                  </a:lnTo>
                  <a:lnTo>
                    <a:pt x="5153" y="11759"/>
                  </a:lnTo>
                  <a:lnTo>
                    <a:pt x="4966" y="11844"/>
                  </a:lnTo>
                  <a:lnTo>
                    <a:pt x="4779" y="11943"/>
                  </a:lnTo>
                  <a:lnTo>
                    <a:pt x="4590" y="12058"/>
                  </a:lnTo>
                  <a:lnTo>
                    <a:pt x="4397" y="12189"/>
                  </a:lnTo>
                  <a:lnTo>
                    <a:pt x="4202" y="12338"/>
                  </a:lnTo>
                  <a:lnTo>
                    <a:pt x="4002" y="12507"/>
                  </a:lnTo>
                  <a:lnTo>
                    <a:pt x="3798" y="12698"/>
                  </a:lnTo>
                  <a:lnTo>
                    <a:pt x="3590" y="12910"/>
                  </a:lnTo>
                  <a:lnTo>
                    <a:pt x="3375" y="13147"/>
                  </a:lnTo>
                  <a:lnTo>
                    <a:pt x="3155" y="13411"/>
                  </a:lnTo>
                  <a:lnTo>
                    <a:pt x="2927" y="13701"/>
                  </a:lnTo>
                  <a:lnTo>
                    <a:pt x="2692" y="14020"/>
                  </a:lnTo>
                  <a:lnTo>
                    <a:pt x="2587" y="14160"/>
                  </a:lnTo>
                  <a:lnTo>
                    <a:pt x="2483" y="14285"/>
                  </a:lnTo>
                  <a:lnTo>
                    <a:pt x="2379" y="14395"/>
                  </a:lnTo>
                  <a:lnTo>
                    <a:pt x="2274" y="14492"/>
                  </a:lnTo>
                  <a:lnTo>
                    <a:pt x="2171" y="14576"/>
                  </a:lnTo>
                  <a:lnTo>
                    <a:pt x="2070" y="14647"/>
                  </a:lnTo>
                  <a:lnTo>
                    <a:pt x="1969" y="14706"/>
                  </a:lnTo>
                  <a:lnTo>
                    <a:pt x="1870" y="14753"/>
                  </a:lnTo>
                  <a:lnTo>
                    <a:pt x="1772" y="14788"/>
                  </a:lnTo>
                  <a:lnTo>
                    <a:pt x="1676" y="14812"/>
                  </a:lnTo>
                  <a:lnTo>
                    <a:pt x="1582" y="14827"/>
                  </a:lnTo>
                  <a:lnTo>
                    <a:pt x="1490" y="14831"/>
                  </a:lnTo>
                  <a:lnTo>
                    <a:pt x="1400" y="14826"/>
                  </a:lnTo>
                  <a:lnTo>
                    <a:pt x="1313" y="14811"/>
                  </a:lnTo>
                  <a:lnTo>
                    <a:pt x="1148" y="14757"/>
                  </a:lnTo>
                  <a:lnTo>
                    <a:pt x="996" y="14673"/>
                  </a:lnTo>
                  <a:lnTo>
                    <a:pt x="856" y="14562"/>
                  </a:lnTo>
                  <a:lnTo>
                    <a:pt x="735" y="14426"/>
                  </a:lnTo>
                  <a:lnTo>
                    <a:pt x="629" y="14272"/>
                  </a:lnTo>
                  <a:lnTo>
                    <a:pt x="543" y="14103"/>
                  </a:lnTo>
                  <a:lnTo>
                    <a:pt x="478" y="13921"/>
                  </a:lnTo>
                  <a:lnTo>
                    <a:pt x="434" y="13730"/>
                  </a:lnTo>
                  <a:lnTo>
                    <a:pt x="415" y="13536"/>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246">
              <a:extLst>
                <a:ext uri="{FF2B5EF4-FFF2-40B4-BE49-F238E27FC236}">
                  <a16:creationId xmlns:a16="http://schemas.microsoft.com/office/drawing/2014/main" id="{F9E57672-A963-A544-A9B8-5B3966C67C80}"/>
                </a:ext>
              </a:extLst>
            </p:cNvPr>
            <p:cNvSpPr>
              <a:spLocks/>
            </p:cNvSpPr>
            <p:nvPr/>
          </p:nvSpPr>
          <p:spPr bwMode="auto">
            <a:xfrm>
              <a:off x="3796" y="2923"/>
              <a:ext cx="966" cy="531"/>
            </a:xfrm>
            <a:custGeom>
              <a:avLst/>
              <a:gdLst>
                <a:gd name="T0" fmla="*/ 0 w 12550"/>
                <a:gd name="T1" fmla="*/ 2 h 6903"/>
                <a:gd name="T2" fmla="*/ 0 w 12550"/>
                <a:gd name="T3" fmla="*/ 1 h 6903"/>
                <a:gd name="T4" fmla="*/ 0 w 12550"/>
                <a:gd name="T5" fmla="*/ 1 h 6903"/>
                <a:gd name="T6" fmla="*/ 1 w 12550"/>
                <a:gd name="T7" fmla="*/ 1 h 6903"/>
                <a:gd name="T8" fmla="*/ 1 w 12550"/>
                <a:gd name="T9" fmla="*/ 1 h 6903"/>
                <a:gd name="T10" fmla="*/ 1 w 12550"/>
                <a:gd name="T11" fmla="*/ 1 h 6903"/>
                <a:gd name="T12" fmla="*/ 1 w 12550"/>
                <a:gd name="T13" fmla="*/ 0 h 6903"/>
                <a:gd name="T14" fmla="*/ 2 w 12550"/>
                <a:gd name="T15" fmla="*/ 0 h 6903"/>
                <a:gd name="T16" fmla="*/ 2 w 12550"/>
                <a:gd name="T17" fmla="*/ 0 h 6903"/>
                <a:gd name="T18" fmla="*/ 2 w 12550"/>
                <a:gd name="T19" fmla="*/ 0 h 6903"/>
                <a:gd name="T20" fmla="*/ 3 w 12550"/>
                <a:gd name="T21" fmla="*/ 0 h 6903"/>
                <a:gd name="T22" fmla="*/ 3 w 12550"/>
                <a:gd name="T23" fmla="*/ 0 h 6903"/>
                <a:gd name="T24" fmla="*/ 4 w 12550"/>
                <a:gd name="T25" fmla="*/ 0 h 6903"/>
                <a:gd name="T26" fmla="*/ 4 w 12550"/>
                <a:gd name="T27" fmla="*/ 0 h 6903"/>
                <a:gd name="T28" fmla="*/ 5 w 12550"/>
                <a:gd name="T29" fmla="*/ 0 h 6903"/>
                <a:gd name="T30" fmla="*/ 6 w 12550"/>
                <a:gd name="T31" fmla="*/ 0 h 6903"/>
                <a:gd name="T32" fmla="*/ 5 w 12550"/>
                <a:gd name="T33" fmla="*/ 1 h 6903"/>
                <a:gd name="T34" fmla="*/ 5 w 12550"/>
                <a:gd name="T35" fmla="*/ 1 h 6903"/>
                <a:gd name="T36" fmla="*/ 5 w 12550"/>
                <a:gd name="T37" fmla="*/ 1 h 6903"/>
                <a:gd name="T38" fmla="*/ 4 w 12550"/>
                <a:gd name="T39" fmla="*/ 2 h 6903"/>
                <a:gd name="T40" fmla="*/ 4 w 12550"/>
                <a:gd name="T41" fmla="*/ 2 h 6903"/>
                <a:gd name="T42" fmla="*/ 4 w 12550"/>
                <a:gd name="T43" fmla="*/ 2 h 6903"/>
                <a:gd name="T44" fmla="*/ 3 w 12550"/>
                <a:gd name="T45" fmla="*/ 2 h 6903"/>
                <a:gd name="T46" fmla="*/ 3 w 12550"/>
                <a:gd name="T47" fmla="*/ 3 h 6903"/>
                <a:gd name="T48" fmla="*/ 3 w 12550"/>
                <a:gd name="T49" fmla="*/ 3 h 6903"/>
                <a:gd name="T50" fmla="*/ 3 w 12550"/>
                <a:gd name="T51" fmla="*/ 3 h 6903"/>
                <a:gd name="T52" fmla="*/ 2 w 12550"/>
                <a:gd name="T53" fmla="*/ 3 h 6903"/>
                <a:gd name="T54" fmla="*/ 2 w 12550"/>
                <a:gd name="T55" fmla="*/ 3 h 6903"/>
                <a:gd name="T56" fmla="*/ 2 w 12550"/>
                <a:gd name="T57" fmla="*/ 3 h 6903"/>
                <a:gd name="T58" fmla="*/ 2 w 12550"/>
                <a:gd name="T59" fmla="*/ 3 h 6903"/>
                <a:gd name="T60" fmla="*/ 1 w 12550"/>
                <a:gd name="T61" fmla="*/ 3 h 6903"/>
                <a:gd name="T62" fmla="*/ 1 w 12550"/>
                <a:gd name="T63" fmla="*/ 3 h 6903"/>
                <a:gd name="T64" fmla="*/ 1 w 12550"/>
                <a:gd name="T65" fmla="*/ 3 h 6903"/>
                <a:gd name="T66" fmla="*/ 1 w 12550"/>
                <a:gd name="T67" fmla="*/ 3 h 6903"/>
                <a:gd name="T68" fmla="*/ 1 w 12550"/>
                <a:gd name="T69" fmla="*/ 3 h 6903"/>
                <a:gd name="T70" fmla="*/ 1 w 12550"/>
                <a:gd name="T71" fmla="*/ 3 h 6903"/>
                <a:gd name="T72" fmla="*/ 0 w 12550"/>
                <a:gd name="T73" fmla="*/ 3 h 6903"/>
                <a:gd name="T74" fmla="*/ 0 w 12550"/>
                <a:gd name="T75" fmla="*/ 3 h 6903"/>
                <a:gd name="T76" fmla="*/ 0 w 12550"/>
                <a:gd name="T77" fmla="*/ 3 h 6903"/>
                <a:gd name="T78" fmla="*/ 0 w 12550"/>
                <a:gd name="T79" fmla="*/ 3 h 6903"/>
                <a:gd name="T80" fmla="*/ 0 w 12550"/>
                <a:gd name="T81" fmla="*/ 3 h 6903"/>
                <a:gd name="T82" fmla="*/ 0 w 12550"/>
                <a:gd name="T83" fmla="*/ 2 h 6903"/>
                <a:gd name="T84" fmla="*/ 0 w 12550"/>
                <a:gd name="T85" fmla="*/ 2 h 6903"/>
                <a:gd name="T86" fmla="*/ 0 w 12550"/>
                <a:gd name="T87" fmla="*/ 2 h 6903"/>
                <a:gd name="T88" fmla="*/ 0 w 12550"/>
                <a:gd name="T89" fmla="*/ 2 h 6903"/>
                <a:gd name="T90" fmla="*/ 0 w 12550"/>
                <a:gd name="T91" fmla="*/ 2 h 69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50" h="6903">
                  <a:moveTo>
                    <a:pt x="301" y="3951"/>
                  </a:moveTo>
                  <a:lnTo>
                    <a:pt x="415" y="3712"/>
                  </a:lnTo>
                  <a:lnTo>
                    <a:pt x="531" y="3482"/>
                  </a:lnTo>
                  <a:lnTo>
                    <a:pt x="651" y="3262"/>
                  </a:lnTo>
                  <a:lnTo>
                    <a:pt x="775" y="3050"/>
                  </a:lnTo>
                  <a:lnTo>
                    <a:pt x="902" y="2846"/>
                  </a:lnTo>
                  <a:lnTo>
                    <a:pt x="1032" y="2651"/>
                  </a:lnTo>
                  <a:lnTo>
                    <a:pt x="1301" y="2287"/>
                  </a:lnTo>
                  <a:lnTo>
                    <a:pt x="1583" y="1955"/>
                  </a:lnTo>
                  <a:lnTo>
                    <a:pt x="1877" y="1653"/>
                  </a:lnTo>
                  <a:lnTo>
                    <a:pt x="2183" y="1381"/>
                  </a:lnTo>
                  <a:lnTo>
                    <a:pt x="2500" y="1139"/>
                  </a:lnTo>
                  <a:lnTo>
                    <a:pt x="2828" y="923"/>
                  </a:lnTo>
                  <a:lnTo>
                    <a:pt x="3167" y="734"/>
                  </a:lnTo>
                  <a:lnTo>
                    <a:pt x="3515" y="570"/>
                  </a:lnTo>
                  <a:lnTo>
                    <a:pt x="3874" y="429"/>
                  </a:lnTo>
                  <a:lnTo>
                    <a:pt x="4243" y="310"/>
                  </a:lnTo>
                  <a:lnTo>
                    <a:pt x="4620" y="213"/>
                  </a:lnTo>
                  <a:lnTo>
                    <a:pt x="5006" y="136"/>
                  </a:lnTo>
                  <a:lnTo>
                    <a:pt x="5402" y="76"/>
                  </a:lnTo>
                  <a:lnTo>
                    <a:pt x="5803" y="36"/>
                  </a:lnTo>
                  <a:lnTo>
                    <a:pt x="6214" y="10"/>
                  </a:lnTo>
                  <a:lnTo>
                    <a:pt x="6632" y="0"/>
                  </a:lnTo>
                  <a:lnTo>
                    <a:pt x="7056" y="3"/>
                  </a:lnTo>
                  <a:lnTo>
                    <a:pt x="7487" y="19"/>
                  </a:lnTo>
                  <a:lnTo>
                    <a:pt x="7924" y="46"/>
                  </a:lnTo>
                  <a:lnTo>
                    <a:pt x="8366" y="84"/>
                  </a:lnTo>
                  <a:lnTo>
                    <a:pt x="8815" y="129"/>
                  </a:lnTo>
                  <a:lnTo>
                    <a:pt x="9726" y="243"/>
                  </a:lnTo>
                  <a:lnTo>
                    <a:pt x="10654" y="376"/>
                  </a:lnTo>
                  <a:lnTo>
                    <a:pt x="11596" y="520"/>
                  </a:lnTo>
                  <a:lnTo>
                    <a:pt x="12550" y="663"/>
                  </a:lnTo>
                  <a:lnTo>
                    <a:pt x="12169" y="1110"/>
                  </a:lnTo>
                  <a:lnTo>
                    <a:pt x="11793" y="1536"/>
                  </a:lnTo>
                  <a:lnTo>
                    <a:pt x="11420" y="1943"/>
                  </a:lnTo>
                  <a:lnTo>
                    <a:pt x="11051" y="2331"/>
                  </a:lnTo>
                  <a:lnTo>
                    <a:pt x="10686" y="2702"/>
                  </a:lnTo>
                  <a:lnTo>
                    <a:pt x="10323" y="3053"/>
                  </a:lnTo>
                  <a:lnTo>
                    <a:pt x="9967" y="3387"/>
                  </a:lnTo>
                  <a:lnTo>
                    <a:pt x="9614" y="3702"/>
                  </a:lnTo>
                  <a:lnTo>
                    <a:pt x="9265" y="4001"/>
                  </a:lnTo>
                  <a:lnTo>
                    <a:pt x="8921" y="4283"/>
                  </a:lnTo>
                  <a:lnTo>
                    <a:pt x="8581" y="4548"/>
                  </a:lnTo>
                  <a:lnTo>
                    <a:pt x="8247" y="4797"/>
                  </a:lnTo>
                  <a:lnTo>
                    <a:pt x="7917" y="5030"/>
                  </a:lnTo>
                  <a:lnTo>
                    <a:pt x="7591" y="5247"/>
                  </a:lnTo>
                  <a:lnTo>
                    <a:pt x="7272" y="5449"/>
                  </a:lnTo>
                  <a:lnTo>
                    <a:pt x="6956" y="5638"/>
                  </a:lnTo>
                  <a:lnTo>
                    <a:pt x="6647" y="5810"/>
                  </a:lnTo>
                  <a:lnTo>
                    <a:pt x="6343" y="5969"/>
                  </a:lnTo>
                  <a:lnTo>
                    <a:pt x="6045" y="6114"/>
                  </a:lnTo>
                  <a:lnTo>
                    <a:pt x="5752" y="6245"/>
                  </a:lnTo>
                  <a:lnTo>
                    <a:pt x="5465" y="6364"/>
                  </a:lnTo>
                  <a:lnTo>
                    <a:pt x="5184" y="6469"/>
                  </a:lnTo>
                  <a:lnTo>
                    <a:pt x="4909" y="6563"/>
                  </a:lnTo>
                  <a:lnTo>
                    <a:pt x="4640" y="6644"/>
                  </a:lnTo>
                  <a:lnTo>
                    <a:pt x="4378" y="6714"/>
                  </a:lnTo>
                  <a:lnTo>
                    <a:pt x="4121" y="6772"/>
                  </a:lnTo>
                  <a:lnTo>
                    <a:pt x="3872" y="6819"/>
                  </a:lnTo>
                  <a:lnTo>
                    <a:pt x="3629" y="6854"/>
                  </a:lnTo>
                  <a:lnTo>
                    <a:pt x="3393" y="6880"/>
                  </a:lnTo>
                  <a:lnTo>
                    <a:pt x="3163" y="6897"/>
                  </a:lnTo>
                  <a:lnTo>
                    <a:pt x="2941" y="6903"/>
                  </a:lnTo>
                  <a:lnTo>
                    <a:pt x="2726" y="6900"/>
                  </a:lnTo>
                  <a:lnTo>
                    <a:pt x="2518" y="6888"/>
                  </a:lnTo>
                  <a:lnTo>
                    <a:pt x="2317" y="6867"/>
                  </a:lnTo>
                  <a:lnTo>
                    <a:pt x="2123" y="6839"/>
                  </a:lnTo>
                  <a:lnTo>
                    <a:pt x="1938" y="6801"/>
                  </a:lnTo>
                  <a:lnTo>
                    <a:pt x="1760" y="6756"/>
                  </a:lnTo>
                  <a:lnTo>
                    <a:pt x="1589" y="6705"/>
                  </a:lnTo>
                  <a:lnTo>
                    <a:pt x="1427" y="6646"/>
                  </a:lnTo>
                  <a:lnTo>
                    <a:pt x="1273" y="6582"/>
                  </a:lnTo>
                  <a:lnTo>
                    <a:pt x="1127" y="6510"/>
                  </a:lnTo>
                  <a:lnTo>
                    <a:pt x="989" y="6433"/>
                  </a:lnTo>
                  <a:lnTo>
                    <a:pt x="860" y="6351"/>
                  </a:lnTo>
                  <a:lnTo>
                    <a:pt x="739" y="6262"/>
                  </a:lnTo>
                  <a:lnTo>
                    <a:pt x="627" y="6169"/>
                  </a:lnTo>
                  <a:lnTo>
                    <a:pt x="524" y="6073"/>
                  </a:lnTo>
                  <a:lnTo>
                    <a:pt x="429" y="5971"/>
                  </a:lnTo>
                  <a:lnTo>
                    <a:pt x="344" y="5866"/>
                  </a:lnTo>
                  <a:lnTo>
                    <a:pt x="268" y="5757"/>
                  </a:lnTo>
                  <a:lnTo>
                    <a:pt x="201" y="5646"/>
                  </a:lnTo>
                  <a:lnTo>
                    <a:pt x="143" y="5532"/>
                  </a:lnTo>
                  <a:lnTo>
                    <a:pt x="95" y="5414"/>
                  </a:lnTo>
                  <a:lnTo>
                    <a:pt x="57" y="5295"/>
                  </a:lnTo>
                  <a:lnTo>
                    <a:pt x="28" y="5175"/>
                  </a:lnTo>
                  <a:lnTo>
                    <a:pt x="0" y="4930"/>
                  </a:lnTo>
                  <a:lnTo>
                    <a:pt x="12" y="4682"/>
                  </a:lnTo>
                  <a:lnTo>
                    <a:pt x="66" y="4435"/>
                  </a:lnTo>
                  <a:lnTo>
                    <a:pt x="109" y="4312"/>
                  </a:lnTo>
                  <a:lnTo>
                    <a:pt x="162" y="4190"/>
                  </a:lnTo>
                  <a:lnTo>
                    <a:pt x="226" y="4069"/>
                  </a:lnTo>
                  <a:lnTo>
                    <a:pt x="301" y="3951"/>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247">
              <a:extLst>
                <a:ext uri="{FF2B5EF4-FFF2-40B4-BE49-F238E27FC236}">
                  <a16:creationId xmlns:a16="http://schemas.microsoft.com/office/drawing/2014/main" id="{278412DA-40EF-5D42-A779-101D042605E2}"/>
                </a:ext>
              </a:extLst>
            </p:cNvPr>
            <p:cNvSpPr>
              <a:spLocks/>
            </p:cNvSpPr>
            <p:nvPr/>
          </p:nvSpPr>
          <p:spPr bwMode="auto">
            <a:xfrm>
              <a:off x="3812" y="2924"/>
              <a:ext cx="921" cy="506"/>
            </a:xfrm>
            <a:custGeom>
              <a:avLst/>
              <a:gdLst>
                <a:gd name="T0" fmla="*/ 0 w 11971"/>
                <a:gd name="T1" fmla="*/ 2 h 6572"/>
                <a:gd name="T2" fmla="*/ 0 w 11971"/>
                <a:gd name="T3" fmla="*/ 2 h 6572"/>
                <a:gd name="T4" fmla="*/ 0 w 11971"/>
                <a:gd name="T5" fmla="*/ 2 h 6572"/>
                <a:gd name="T6" fmla="*/ 0 w 11971"/>
                <a:gd name="T7" fmla="*/ 2 h 6572"/>
                <a:gd name="T8" fmla="*/ 0 w 11971"/>
                <a:gd name="T9" fmla="*/ 2 h 6572"/>
                <a:gd name="T10" fmla="*/ 0 w 11971"/>
                <a:gd name="T11" fmla="*/ 3 h 6572"/>
                <a:gd name="T12" fmla="*/ 0 w 11971"/>
                <a:gd name="T13" fmla="*/ 3 h 6572"/>
                <a:gd name="T14" fmla="*/ 0 w 11971"/>
                <a:gd name="T15" fmla="*/ 3 h 6572"/>
                <a:gd name="T16" fmla="*/ 0 w 11971"/>
                <a:gd name="T17" fmla="*/ 3 h 6572"/>
                <a:gd name="T18" fmla="*/ 1 w 11971"/>
                <a:gd name="T19" fmla="*/ 3 h 6572"/>
                <a:gd name="T20" fmla="*/ 1 w 11971"/>
                <a:gd name="T21" fmla="*/ 3 h 6572"/>
                <a:gd name="T22" fmla="*/ 1 w 11971"/>
                <a:gd name="T23" fmla="*/ 3 h 6572"/>
                <a:gd name="T24" fmla="*/ 1 w 11971"/>
                <a:gd name="T25" fmla="*/ 3 h 6572"/>
                <a:gd name="T26" fmla="*/ 1 w 11971"/>
                <a:gd name="T27" fmla="*/ 3 h 6572"/>
                <a:gd name="T28" fmla="*/ 1 w 11971"/>
                <a:gd name="T29" fmla="*/ 3 h 6572"/>
                <a:gd name="T30" fmla="*/ 2 w 11971"/>
                <a:gd name="T31" fmla="*/ 3 h 6572"/>
                <a:gd name="T32" fmla="*/ 2 w 11971"/>
                <a:gd name="T33" fmla="*/ 3 h 6572"/>
                <a:gd name="T34" fmla="*/ 2 w 11971"/>
                <a:gd name="T35" fmla="*/ 3 h 6572"/>
                <a:gd name="T36" fmla="*/ 2 w 11971"/>
                <a:gd name="T37" fmla="*/ 3 h 6572"/>
                <a:gd name="T38" fmla="*/ 3 w 11971"/>
                <a:gd name="T39" fmla="*/ 3 h 6572"/>
                <a:gd name="T40" fmla="*/ 3 w 11971"/>
                <a:gd name="T41" fmla="*/ 3 h 6572"/>
                <a:gd name="T42" fmla="*/ 3 w 11971"/>
                <a:gd name="T43" fmla="*/ 2 h 6572"/>
                <a:gd name="T44" fmla="*/ 3 w 11971"/>
                <a:gd name="T45" fmla="*/ 2 h 6572"/>
                <a:gd name="T46" fmla="*/ 4 w 11971"/>
                <a:gd name="T47" fmla="*/ 2 h 6572"/>
                <a:gd name="T48" fmla="*/ 4 w 11971"/>
                <a:gd name="T49" fmla="*/ 2 h 6572"/>
                <a:gd name="T50" fmla="*/ 4 w 11971"/>
                <a:gd name="T51" fmla="*/ 2 h 6572"/>
                <a:gd name="T52" fmla="*/ 4 w 11971"/>
                <a:gd name="T53" fmla="*/ 1 h 6572"/>
                <a:gd name="T54" fmla="*/ 5 w 11971"/>
                <a:gd name="T55" fmla="*/ 1 h 6572"/>
                <a:gd name="T56" fmla="*/ 5 w 11971"/>
                <a:gd name="T57" fmla="*/ 1 h 6572"/>
                <a:gd name="T58" fmla="*/ 5 w 11971"/>
                <a:gd name="T59" fmla="*/ 0 h 6572"/>
                <a:gd name="T60" fmla="*/ 4 w 11971"/>
                <a:gd name="T61" fmla="*/ 0 h 6572"/>
                <a:gd name="T62" fmla="*/ 4 w 11971"/>
                <a:gd name="T63" fmla="*/ 0 h 6572"/>
                <a:gd name="T64" fmla="*/ 3 w 11971"/>
                <a:gd name="T65" fmla="*/ 0 h 6572"/>
                <a:gd name="T66" fmla="*/ 3 w 11971"/>
                <a:gd name="T67" fmla="*/ 0 h 6572"/>
                <a:gd name="T68" fmla="*/ 3 w 11971"/>
                <a:gd name="T69" fmla="*/ 0 h 6572"/>
                <a:gd name="T70" fmla="*/ 2 w 11971"/>
                <a:gd name="T71" fmla="*/ 0 h 6572"/>
                <a:gd name="T72" fmla="*/ 2 w 11971"/>
                <a:gd name="T73" fmla="*/ 0 h 6572"/>
                <a:gd name="T74" fmla="*/ 2 w 11971"/>
                <a:gd name="T75" fmla="*/ 0 h 6572"/>
                <a:gd name="T76" fmla="*/ 1 w 11971"/>
                <a:gd name="T77" fmla="*/ 0 h 6572"/>
                <a:gd name="T78" fmla="*/ 1 w 11971"/>
                <a:gd name="T79" fmla="*/ 1 h 6572"/>
                <a:gd name="T80" fmla="*/ 1 w 11971"/>
                <a:gd name="T81" fmla="*/ 1 h 6572"/>
                <a:gd name="T82" fmla="*/ 0 w 11971"/>
                <a:gd name="T83" fmla="*/ 1 h 6572"/>
                <a:gd name="T84" fmla="*/ 0 w 11971"/>
                <a:gd name="T85" fmla="*/ 1 h 6572"/>
                <a:gd name="T86" fmla="*/ 0 w 11971"/>
                <a:gd name="T87" fmla="*/ 2 h 65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71" h="6572">
                  <a:moveTo>
                    <a:pt x="301" y="3761"/>
                  </a:moveTo>
                  <a:lnTo>
                    <a:pt x="226" y="3876"/>
                  </a:lnTo>
                  <a:lnTo>
                    <a:pt x="163" y="3992"/>
                  </a:lnTo>
                  <a:lnTo>
                    <a:pt x="68" y="4227"/>
                  </a:lnTo>
                  <a:lnTo>
                    <a:pt x="14" y="4464"/>
                  </a:lnTo>
                  <a:lnTo>
                    <a:pt x="0" y="4702"/>
                  </a:lnTo>
                  <a:lnTo>
                    <a:pt x="25" y="4936"/>
                  </a:lnTo>
                  <a:lnTo>
                    <a:pt x="90" y="5164"/>
                  </a:lnTo>
                  <a:lnTo>
                    <a:pt x="136" y="5275"/>
                  </a:lnTo>
                  <a:lnTo>
                    <a:pt x="192" y="5383"/>
                  </a:lnTo>
                  <a:lnTo>
                    <a:pt x="255" y="5489"/>
                  </a:lnTo>
                  <a:lnTo>
                    <a:pt x="329" y="5592"/>
                  </a:lnTo>
                  <a:lnTo>
                    <a:pt x="411" y="5692"/>
                  </a:lnTo>
                  <a:lnTo>
                    <a:pt x="503" y="5789"/>
                  </a:lnTo>
                  <a:lnTo>
                    <a:pt x="602" y="5881"/>
                  </a:lnTo>
                  <a:lnTo>
                    <a:pt x="710" y="5968"/>
                  </a:lnTo>
                  <a:lnTo>
                    <a:pt x="827" y="6051"/>
                  </a:lnTo>
                  <a:lnTo>
                    <a:pt x="951" y="6129"/>
                  </a:lnTo>
                  <a:lnTo>
                    <a:pt x="1085" y="6202"/>
                  </a:lnTo>
                  <a:lnTo>
                    <a:pt x="1225" y="6270"/>
                  </a:lnTo>
                  <a:lnTo>
                    <a:pt x="1374" y="6331"/>
                  </a:lnTo>
                  <a:lnTo>
                    <a:pt x="1530" y="6386"/>
                  </a:lnTo>
                  <a:lnTo>
                    <a:pt x="1693" y="6435"/>
                  </a:lnTo>
                  <a:lnTo>
                    <a:pt x="1865" y="6477"/>
                  </a:lnTo>
                  <a:lnTo>
                    <a:pt x="2044" y="6511"/>
                  </a:lnTo>
                  <a:lnTo>
                    <a:pt x="2230" y="6538"/>
                  </a:lnTo>
                  <a:lnTo>
                    <a:pt x="2423" y="6558"/>
                  </a:lnTo>
                  <a:lnTo>
                    <a:pt x="2624" y="6569"/>
                  </a:lnTo>
                  <a:lnTo>
                    <a:pt x="2831" y="6572"/>
                  </a:lnTo>
                  <a:lnTo>
                    <a:pt x="3044" y="6565"/>
                  </a:lnTo>
                  <a:lnTo>
                    <a:pt x="3264" y="6550"/>
                  </a:lnTo>
                  <a:lnTo>
                    <a:pt x="3491" y="6525"/>
                  </a:lnTo>
                  <a:lnTo>
                    <a:pt x="3724" y="6491"/>
                  </a:lnTo>
                  <a:lnTo>
                    <a:pt x="3964" y="6446"/>
                  </a:lnTo>
                  <a:lnTo>
                    <a:pt x="4209" y="6391"/>
                  </a:lnTo>
                  <a:lnTo>
                    <a:pt x="4461" y="6325"/>
                  </a:lnTo>
                  <a:lnTo>
                    <a:pt x="4718" y="6248"/>
                  </a:lnTo>
                  <a:lnTo>
                    <a:pt x="4981" y="6160"/>
                  </a:lnTo>
                  <a:lnTo>
                    <a:pt x="5250" y="6060"/>
                  </a:lnTo>
                  <a:lnTo>
                    <a:pt x="5524" y="5948"/>
                  </a:lnTo>
                  <a:lnTo>
                    <a:pt x="5803" y="5823"/>
                  </a:lnTo>
                  <a:lnTo>
                    <a:pt x="6088" y="5687"/>
                  </a:lnTo>
                  <a:lnTo>
                    <a:pt x="6379" y="5536"/>
                  </a:lnTo>
                  <a:lnTo>
                    <a:pt x="6673" y="5374"/>
                  </a:lnTo>
                  <a:lnTo>
                    <a:pt x="6973" y="5197"/>
                  </a:lnTo>
                  <a:lnTo>
                    <a:pt x="7278" y="5006"/>
                  </a:lnTo>
                  <a:lnTo>
                    <a:pt x="7587" y="4801"/>
                  </a:lnTo>
                  <a:lnTo>
                    <a:pt x="7901" y="4581"/>
                  </a:lnTo>
                  <a:lnTo>
                    <a:pt x="8219" y="4347"/>
                  </a:lnTo>
                  <a:lnTo>
                    <a:pt x="8541" y="4097"/>
                  </a:lnTo>
                  <a:lnTo>
                    <a:pt x="8868" y="3832"/>
                  </a:lnTo>
                  <a:lnTo>
                    <a:pt x="9198" y="3550"/>
                  </a:lnTo>
                  <a:lnTo>
                    <a:pt x="9532" y="3252"/>
                  </a:lnTo>
                  <a:lnTo>
                    <a:pt x="9871" y="2939"/>
                  </a:lnTo>
                  <a:lnTo>
                    <a:pt x="10212" y="2608"/>
                  </a:lnTo>
                  <a:lnTo>
                    <a:pt x="10557" y="2259"/>
                  </a:lnTo>
                  <a:lnTo>
                    <a:pt x="10906" y="1894"/>
                  </a:lnTo>
                  <a:lnTo>
                    <a:pt x="11258" y="1511"/>
                  </a:lnTo>
                  <a:lnTo>
                    <a:pt x="11613" y="1109"/>
                  </a:lnTo>
                  <a:lnTo>
                    <a:pt x="11971" y="690"/>
                  </a:lnTo>
                  <a:lnTo>
                    <a:pt x="10236" y="381"/>
                  </a:lnTo>
                  <a:lnTo>
                    <a:pt x="9373" y="243"/>
                  </a:lnTo>
                  <a:lnTo>
                    <a:pt x="8518" y="129"/>
                  </a:lnTo>
                  <a:lnTo>
                    <a:pt x="8096" y="83"/>
                  </a:lnTo>
                  <a:lnTo>
                    <a:pt x="7675" y="46"/>
                  </a:lnTo>
                  <a:lnTo>
                    <a:pt x="7260" y="19"/>
                  </a:lnTo>
                  <a:lnTo>
                    <a:pt x="6849" y="3"/>
                  </a:lnTo>
                  <a:lnTo>
                    <a:pt x="6442" y="0"/>
                  </a:lnTo>
                  <a:lnTo>
                    <a:pt x="6042" y="10"/>
                  </a:lnTo>
                  <a:lnTo>
                    <a:pt x="5646" y="35"/>
                  </a:lnTo>
                  <a:lnTo>
                    <a:pt x="5258" y="75"/>
                  </a:lnTo>
                  <a:lnTo>
                    <a:pt x="4876" y="133"/>
                  </a:lnTo>
                  <a:lnTo>
                    <a:pt x="4502" y="208"/>
                  </a:lnTo>
                  <a:lnTo>
                    <a:pt x="4134" y="302"/>
                  </a:lnTo>
                  <a:lnTo>
                    <a:pt x="3776" y="416"/>
                  </a:lnTo>
                  <a:lnTo>
                    <a:pt x="3427" y="551"/>
                  </a:lnTo>
                  <a:lnTo>
                    <a:pt x="3087" y="710"/>
                  </a:lnTo>
                  <a:lnTo>
                    <a:pt x="2756" y="891"/>
                  </a:lnTo>
                  <a:lnTo>
                    <a:pt x="2436" y="1097"/>
                  </a:lnTo>
                  <a:lnTo>
                    <a:pt x="2126" y="1329"/>
                  </a:lnTo>
                  <a:lnTo>
                    <a:pt x="1828" y="1587"/>
                  </a:lnTo>
                  <a:lnTo>
                    <a:pt x="1541" y="1873"/>
                  </a:lnTo>
                  <a:lnTo>
                    <a:pt x="1267" y="2188"/>
                  </a:lnTo>
                  <a:lnTo>
                    <a:pt x="1006" y="2534"/>
                  </a:lnTo>
                  <a:lnTo>
                    <a:pt x="757" y="2911"/>
                  </a:lnTo>
                  <a:lnTo>
                    <a:pt x="637" y="3110"/>
                  </a:lnTo>
                  <a:lnTo>
                    <a:pt x="522" y="3319"/>
                  </a:lnTo>
                  <a:lnTo>
                    <a:pt x="409" y="3536"/>
                  </a:lnTo>
                  <a:lnTo>
                    <a:pt x="301" y="3761"/>
                  </a:lnTo>
                  <a:close/>
                </a:path>
              </a:pathLst>
            </a:custGeom>
            <a:solidFill>
              <a:srgbClr val="CA61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248">
              <a:extLst>
                <a:ext uri="{FF2B5EF4-FFF2-40B4-BE49-F238E27FC236}">
                  <a16:creationId xmlns:a16="http://schemas.microsoft.com/office/drawing/2014/main" id="{ABE04F04-EA6F-0F47-94D8-01DB1134466C}"/>
                </a:ext>
              </a:extLst>
            </p:cNvPr>
            <p:cNvSpPr>
              <a:spLocks/>
            </p:cNvSpPr>
            <p:nvPr/>
          </p:nvSpPr>
          <p:spPr bwMode="auto">
            <a:xfrm>
              <a:off x="3827" y="2925"/>
              <a:ext cx="877" cy="480"/>
            </a:xfrm>
            <a:custGeom>
              <a:avLst/>
              <a:gdLst>
                <a:gd name="T0" fmla="*/ 0 w 11393"/>
                <a:gd name="T1" fmla="*/ 2 h 6240"/>
                <a:gd name="T2" fmla="*/ 0 w 11393"/>
                <a:gd name="T3" fmla="*/ 2 h 6240"/>
                <a:gd name="T4" fmla="*/ 0 w 11393"/>
                <a:gd name="T5" fmla="*/ 2 h 6240"/>
                <a:gd name="T6" fmla="*/ 0 w 11393"/>
                <a:gd name="T7" fmla="*/ 2 h 6240"/>
                <a:gd name="T8" fmla="*/ 0 w 11393"/>
                <a:gd name="T9" fmla="*/ 2 h 6240"/>
                <a:gd name="T10" fmla="*/ 0 w 11393"/>
                <a:gd name="T11" fmla="*/ 2 h 6240"/>
                <a:gd name="T12" fmla="*/ 0 w 11393"/>
                <a:gd name="T13" fmla="*/ 3 h 6240"/>
                <a:gd name="T14" fmla="*/ 0 w 11393"/>
                <a:gd name="T15" fmla="*/ 3 h 6240"/>
                <a:gd name="T16" fmla="*/ 0 w 11393"/>
                <a:gd name="T17" fmla="*/ 3 h 6240"/>
                <a:gd name="T18" fmla="*/ 1 w 11393"/>
                <a:gd name="T19" fmla="*/ 3 h 6240"/>
                <a:gd name="T20" fmla="*/ 1 w 11393"/>
                <a:gd name="T21" fmla="*/ 3 h 6240"/>
                <a:gd name="T22" fmla="*/ 1 w 11393"/>
                <a:gd name="T23" fmla="*/ 3 h 6240"/>
                <a:gd name="T24" fmla="*/ 1 w 11393"/>
                <a:gd name="T25" fmla="*/ 3 h 6240"/>
                <a:gd name="T26" fmla="*/ 1 w 11393"/>
                <a:gd name="T27" fmla="*/ 3 h 6240"/>
                <a:gd name="T28" fmla="*/ 1 w 11393"/>
                <a:gd name="T29" fmla="*/ 3 h 6240"/>
                <a:gd name="T30" fmla="*/ 2 w 11393"/>
                <a:gd name="T31" fmla="*/ 3 h 6240"/>
                <a:gd name="T32" fmla="*/ 2 w 11393"/>
                <a:gd name="T33" fmla="*/ 3 h 6240"/>
                <a:gd name="T34" fmla="*/ 2 w 11393"/>
                <a:gd name="T35" fmla="*/ 3 h 6240"/>
                <a:gd name="T36" fmla="*/ 2 w 11393"/>
                <a:gd name="T37" fmla="*/ 3 h 6240"/>
                <a:gd name="T38" fmla="*/ 3 w 11393"/>
                <a:gd name="T39" fmla="*/ 3 h 6240"/>
                <a:gd name="T40" fmla="*/ 3 w 11393"/>
                <a:gd name="T41" fmla="*/ 2 h 6240"/>
                <a:gd name="T42" fmla="*/ 3 w 11393"/>
                <a:gd name="T43" fmla="*/ 2 h 6240"/>
                <a:gd name="T44" fmla="*/ 3 w 11393"/>
                <a:gd name="T45" fmla="*/ 2 h 6240"/>
                <a:gd name="T46" fmla="*/ 4 w 11393"/>
                <a:gd name="T47" fmla="*/ 2 h 6240"/>
                <a:gd name="T48" fmla="*/ 4 w 11393"/>
                <a:gd name="T49" fmla="*/ 2 h 6240"/>
                <a:gd name="T50" fmla="*/ 4 w 11393"/>
                <a:gd name="T51" fmla="*/ 1 h 6240"/>
                <a:gd name="T52" fmla="*/ 4 w 11393"/>
                <a:gd name="T53" fmla="*/ 1 h 6240"/>
                <a:gd name="T54" fmla="*/ 5 w 11393"/>
                <a:gd name="T55" fmla="*/ 1 h 6240"/>
                <a:gd name="T56" fmla="*/ 5 w 11393"/>
                <a:gd name="T57" fmla="*/ 1 h 6240"/>
                <a:gd name="T58" fmla="*/ 5 w 11393"/>
                <a:gd name="T59" fmla="*/ 0 h 6240"/>
                <a:gd name="T60" fmla="*/ 4 w 11393"/>
                <a:gd name="T61" fmla="*/ 0 h 6240"/>
                <a:gd name="T62" fmla="*/ 3 w 11393"/>
                <a:gd name="T63" fmla="*/ 0 h 6240"/>
                <a:gd name="T64" fmla="*/ 3 w 11393"/>
                <a:gd name="T65" fmla="*/ 0 h 6240"/>
                <a:gd name="T66" fmla="*/ 3 w 11393"/>
                <a:gd name="T67" fmla="*/ 0 h 6240"/>
                <a:gd name="T68" fmla="*/ 2 w 11393"/>
                <a:gd name="T69" fmla="*/ 0 h 6240"/>
                <a:gd name="T70" fmla="*/ 2 w 11393"/>
                <a:gd name="T71" fmla="*/ 0 h 6240"/>
                <a:gd name="T72" fmla="*/ 2 w 11393"/>
                <a:gd name="T73" fmla="*/ 0 h 6240"/>
                <a:gd name="T74" fmla="*/ 1 w 11393"/>
                <a:gd name="T75" fmla="*/ 0 h 6240"/>
                <a:gd name="T76" fmla="*/ 1 w 11393"/>
                <a:gd name="T77" fmla="*/ 0 h 6240"/>
                <a:gd name="T78" fmla="*/ 1 w 11393"/>
                <a:gd name="T79" fmla="*/ 1 h 6240"/>
                <a:gd name="T80" fmla="*/ 1 w 11393"/>
                <a:gd name="T81" fmla="*/ 1 h 6240"/>
                <a:gd name="T82" fmla="*/ 0 w 11393"/>
                <a:gd name="T83" fmla="*/ 1 h 6240"/>
                <a:gd name="T84" fmla="*/ 0 w 11393"/>
                <a:gd name="T85" fmla="*/ 2 h 62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393" h="6240">
                  <a:moveTo>
                    <a:pt x="300" y="3572"/>
                  </a:moveTo>
                  <a:lnTo>
                    <a:pt x="227" y="3682"/>
                  </a:lnTo>
                  <a:lnTo>
                    <a:pt x="164" y="3794"/>
                  </a:lnTo>
                  <a:lnTo>
                    <a:pt x="69" y="4020"/>
                  </a:lnTo>
                  <a:lnTo>
                    <a:pt x="15" y="4247"/>
                  </a:lnTo>
                  <a:lnTo>
                    <a:pt x="0" y="4473"/>
                  </a:lnTo>
                  <a:lnTo>
                    <a:pt x="24" y="4696"/>
                  </a:lnTo>
                  <a:lnTo>
                    <a:pt x="84" y="4913"/>
                  </a:lnTo>
                  <a:lnTo>
                    <a:pt x="182" y="5122"/>
                  </a:lnTo>
                  <a:lnTo>
                    <a:pt x="244" y="5223"/>
                  </a:lnTo>
                  <a:lnTo>
                    <a:pt x="314" y="5319"/>
                  </a:lnTo>
                  <a:lnTo>
                    <a:pt x="394" y="5414"/>
                  </a:lnTo>
                  <a:lnTo>
                    <a:pt x="481" y="5505"/>
                  </a:lnTo>
                  <a:lnTo>
                    <a:pt x="578" y="5592"/>
                  </a:lnTo>
                  <a:lnTo>
                    <a:pt x="682" y="5675"/>
                  </a:lnTo>
                  <a:lnTo>
                    <a:pt x="793" y="5753"/>
                  </a:lnTo>
                  <a:lnTo>
                    <a:pt x="914" y="5827"/>
                  </a:lnTo>
                  <a:lnTo>
                    <a:pt x="1042" y="5896"/>
                  </a:lnTo>
                  <a:lnTo>
                    <a:pt x="1177" y="5959"/>
                  </a:lnTo>
                  <a:lnTo>
                    <a:pt x="1320" y="6017"/>
                  </a:lnTo>
                  <a:lnTo>
                    <a:pt x="1470" y="6069"/>
                  </a:lnTo>
                  <a:lnTo>
                    <a:pt x="1629" y="6114"/>
                  </a:lnTo>
                  <a:lnTo>
                    <a:pt x="1793" y="6153"/>
                  </a:lnTo>
                  <a:lnTo>
                    <a:pt x="1965" y="6185"/>
                  </a:lnTo>
                  <a:lnTo>
                    <a:pt x="2144" y="6210"/>
                  </a:lnTo>
                  <a:lnTo>
                    <a:pt x="2329" y="6228"/>
                  </a:lnTo>
                  <a:lnTo>
                    <a:pt x="2521" y="6238"/>
                  </a:lnTo>
                  <a:lnTo>
                    <a:pt x="2720" y="6240"/>
                  </a:lnTo>
                  <a:lnTo>
                    <a:pt x="2925" y="6234"/>
                  </a:lnTo>
                  <a:lnTo>
                    <a:pt x="3136" y="6220"/>
                  </a:lnTo>
                  <a:lnTo>
                    <a:pt x="3354" y="6196"/>
                  </a:lnTo>
                  <a:lnTo>
                    <a:pt x="3576" y="6163"/>
                  </a:lnTo>
                  <a:lnTo>
                    <a:pt x="3806" y="6121"/>
                  </a:lnTo>
                  <a:lnTo>
                    <a:pt x="4040" y="6069"/>
                  </a:lnTo>
                  <a:lnTo>
                    <a:pt x="4282" y="6006"/>
                  </a:lnTo>
                  <a:lnTo>
                    <a:pt x="4527" y="5933"/>
                  </a:lnTo>
                  <a:lnTo>
                    <a:pt x="4778" y="5850"/>
                  </a:lnTo>
                  <a:lnTo>
                    <a:pt x="5035" y="5756"/>
                  </a:lnTo>
                  <a:lnTo>
                    <a:pt x="5296" y="5650"/>
                  </a:lnTo>
                  <a:lnTo>
                    <a:pt x="5563" y="5534"/>
                  </a:lnTo>
                  <a:lnTo>
                    <a:pt x="5834" y="5405"/>
                  </a:lnTo>
                  <a:lnTo>
                    <a:pt x="6110" y="5263"/>
                  </a:lnTo>
                  <a:lnTo>
                    <a:pt x="6391" y="5110"/>
                  </a:lnTo>
                  <a:lnTo>
                    <a:pt x="6676" y="4944"/>
                  </a:lnTo>
                  <a:lnTo>
                    <a:pt x="6965" y="4765"/>
                  </a:lnTo>
                  <a:lnTo>
                    <a:pt x="7259" y="4572"/>
                  </a:lnTo>
                  <a:lnTo>
                    <a:pt x="7555" y="4365"/>
                  </a:lnTo>
                  <a:lnTo>
                    <a:pt x="7857" y="4145"/>
                  </a:lnTo>
                  <a:lnTo>
                    <a:pt x="8162" y="3910"/>
                  </a:lnTo>
                  <a:lnTo>
                    <a:pt x="8471" y="3662"/>
                  </a:lnTo>
                  <a:lnTo>
                    <a:pt x="8783" y="3397"/>
                  </a:lnTo>
                  <a:lnTo>
                    <a:pt x="9099" y="3118"/>
                  </a:lnTo>
                  <a:lnTo>
                    <a:pt x="9418" y="2824"/>
                  </a:lnTo>
                  <a:lnTo>
                    <a:pt x="9740" y="2514"/>
                  </a:lnTo>
                  <a:lnTo>
                    <a:pt x="10065" y="2188"/>
                  </a:lnTo>
                  <a:lnTo>
                    <a:pt x="10393" y="1846"/>
                  </a:lnTo>
                  <a:lnTo>
                    <a:pt x="10724" y="1487"/>
                  </a:lnTo>
                  <a:lnTo>
                    <a:pt x="11058" y="1110"/>
                  </a:lnTo>
                  <a:lnTo>
                    <a:pt x="11393" y="716"/>
                  </a:lnTo>
                  <a:lnTo>
                    <a:pt x="10611" y="547"/>
                  </a:lnTo>
                  <a:lnTo>
                    <a:pt x="9818" y="388"/>
                  </a:lnTo>
                  <a:lnTo>
                    <a:pt x="9020" y="245"/>
                  </a:lnTo>
                  <a:lnTo>
                    <a:pt x="8222" y="128"/>
                  </a:lnTo>
                  <a:lnTo>
                    <a:pt x="7427" y="45"/>
                  </a:lnTo>
                  <a:lnTo>
                    <a:pt x="7033" y="18"/>
                  </a:lnTo>
                  <a:lnTo>
                    <a:pt x="6641" y="4"/>
                  </a:lnTo>
                  <a:lnTo>
                    <a:pt x="6253" y="0"/>
                  </a:lnTo>
                  <a:lnTo>
                    <a:pt x="5869" y="11"/>
                  </a:lnTo>
                  <a:lnTo>
                    <a:pt x="5489" y="35"/>
                  </a:lnTo>
                  <a:lnTo>
                    <a:pt x="5113" y="74"/>
                  </a:lnTo>
                  <a:lnTo>
                    <a:pt x="4745" y="129"/>
                  </a:lnTo>
                  <a:lnTo>
                    <a:pt x="4382" y="203"/>
                  </a:lnTo>
                  <a:lnTo>
                    <a:pt x="4026" y="294"/>
                  </a:lnTo>
                  <a:lnTo>
                    <a:pt x="3677" y="404"/>
                  </a:lnTo>
                  <a:lnTo>
                    <a:pt x="3337" y="534"/>
                  </a:lnTo>
                  <a:lnTo>
                    <a:pt x="3006" y="685"/>
                  </a:lnTo>
                  <a:lnTo>
                    <a:pt x="2684" y="859"/>
                  </a:lnTo>
                  <a:lnTo>
                    <a:pt x="2372" y="1055"/>
                  </a:lnTo>
                  <a:lnTo>
                    <a:pt x="2070" y="1275"/>
                  </a:lnTo>
                  <a:lnTo>
                    <a:pt x="1779" y="1521"/>
                  </a:lnTo>
                  <a:lnTo>
                    <a:pt x="1500" y="1792"/>
                  </a:lnTo>
                  <a:lnTo>
                    <a:pt x="1233" y="2090"/>
                  </a:lnTo>
                  <a:lnTo>
                    <a:pt x="979" y="2416"/>
                  </a:lnTo>
                  <a:lnTo>
                    <a:pt x="739" y="2772"/>
                  </a:lnTo>
                  <a:lnTo>
                    <a:pt x="512" y="3156"/>
                  </a:lnTo>
                  <a:lnTo>
                    <a:pt x="404" y="3360"/>
                  </a:lnTo>
                  <a:lnTo>
                    <a:pt x="300" y="3572"/>
                  </a:lnTo>
                  <a:close/>
                </a:path>
              </a:pathLst>
            </a:custGeom>
            <a:solidFill>
              <a:srgbClr val="CD6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249">
              <a:extLst>
                <a:ext uri="{FF2B5EF4-FFF2-40B4-BE49-F238E27FC236}">
                  <a16:creationId xmlns:a16="http://schemas.microsoft.com/office/drawing/2014/main" id="{1382C400-CEDE-2946-9C6A-50BE04683E81}"/>
                </a:ext>
              </a:extLst>
            </p:cNvPr>
            <p:cNvSpPr>
              <a:spLocks/>
            </p:cNvSpPr>
            <p:nvPr/>
          </p:nvSpPr>
          <p:spPr bwMode="auto">
            <a:xfrm>
              <a:off x="3843" y="2926"/>
              <a:ext cx="832" cy="455"/>
            </a:xfrm>
            <a:custGeom>
              <a:avLst/>
              <a:gdLst>
                <a:gd name="T0" fmla="*/ 0 w 10814"/>
                <a:gd name="T1" fmla="*/ 2 h 5909"/>
                <a:gd name="T2" fmla="*/ 0 w 10814"/>
                <a:gd name="T3" fmla="*/ 2 h 5909"/>
                <a:gd name="T4" fmla="*/ 0 w 10814"/>
                <a:gd name="T5" fmla="*/ 2 h 5909"/>
                <a:gd name="T6" fmla="*/ 0 w 10814"/>
                <a:gd name="T7" fmla="*/ 2 h 5909"/>
                <a:gd name="T8" fmla="*/ 0 w 10814"/>
                <a:gd name="T9" fmla="*/ 2 h 5909"/>
                <a:gd name="T10" fmla="*/ 0 w 10814"/>
                <a:gd name="T11" fmla="*/ 2 h 5909"/>
                <a:gd name="T12" fmla="*/ 0 w 10814"/>
                <a:gd name="T13" fmla="*/ 2 h 5909"/>
                <a:gd name="T14" fmla="*/ 0 w 10814"/>
                <a:gd name="T15" fmla="*/ 3 h 5909"/>
                <a:gd name="T16" fmla="*/ 1 w 10814"/>
                <a:gd name="T17" fmla="*/ 3 h 5909"/>
                <a:gd name="T18" fmla="*/ 1 w 10814"/>
                <a:gd name="T19" fmla="*/ 3 h 5909"/>
                <a:gd name="T20" fmla="*/ 1 w 10814"/>
                <a:gd name="T21" fmla="*/ 3 h 5909"/>
                <a:gd name="T22" fmla="*/ 1 w 10814"/>
                <a:gd name="T23" fmla="*/ 3 h 5909"/>
                <a:gd name="T24" fmla="*/ 1 w 10814"/>
                <a:gd name="T25" fmla="*/ 3 h 5909"/>
                <a:gd name="T26" fmla="*/ 1 w 10814"/>
                <a:gd name="T27" fmla="*/ 3 h 5909"/>
                <a:gd name="T28" fmla="*/ 2 w 10814"/>
                <a:gd name="T29" fmla="*/ 3 h 5909"/>
                <a:gd name="T30" fmla="*/ 2 w 10814"/>
                <a:gd name="T31" fmla="*/ 3 h 5909"/>
                <a:gd name="T32" fmla="*/ 2 w 10814"/>
                <a:gd name="T33" fmla="*/ 3 h 5909"/>
                <a:gd name="T34" fmla="*/ 2 w 10814"/>
                <a:gd name="T35" fmla="*/ 2 h 5909"/>
                <a:gd name="T36" fmla="*/ 2 w 10814"/>
                <a:gd name="T37" fmla="*/ 2 h 5909"/>
                <a:gd name="T38" fmla="*/ 3 w 10814"/>
                <a:gd name="T39" fmla="*/ 2 h 5909"/>
                <a:gd name="T40" fmla="*/ 3 w 10814"/>
                <a:gd name="T41" fmla="*/ 2 h 5909"/>
                <a:gd name="T42" fmla="*/ 3 w 10814"/>
                <a:gd name="T43" fmla="*/ 2 h 5909"/>
                <a:gd name="T44" fmla="*/ 3 w 10814"/>
                <a:gd name="T45" fmla="*/ 2 h 5909"/>
                <a:gd name="T46" fmla="*/ 4 w 10814"/>
                <a:gd name="T47" fmla="*/ 2 h 5909"/>
                <a:gd name="T48" fmla="*/ 4 w 10814"/>
                <a:gd name="T49" fmla="*/ 1 h 5909"/>
                <a:gd name="T50" fmla="*/ 4 w 10814"/>
                <a:gd name="T51" fmla="*/ 1 h 5909"/>
                <a:gd name="T52" fmla="*/ 4 w 10814"/>
                <a:gd name="T53" fmla="*/ 1 h 5909"/>
                <a:gd name="T54" fmla="*/ 5 w 10814"/>
                <a:gd name="T55" fmla="*/ 1 h 5909"/>
                <a:gd name="T56" fmla="*/ 5 w 10814"/>
                <a:gd name="T57" fmla="*/ 0 h 5909"/>
                <a:gd name="T58" fmla="*/ 4 w 10814"/>
                <a:gd name="T59" fmla="*/ 0 h 5909"/>
                <a:gd name="T60" fmla="*/ 3 w 10814"/>
                <a:gd name="T61" fmla="*/ 0 h 5909"/>
                <a:gd name="T62" fmla="*/ 3 w 10814"/>
                <a:gd name="T63" fmla="*/ 0 h 5909"/>
                <a:gd name="T64" fmla="*/ 3 w 10814"/>
                <a:gd name="T65" fmla="*/ 0 h 5909"/>
                <a:gd name="T66" fmla="*/ 2 w 10814"/>
                <a:gd name="T67" fmla="*/ 0 h 5909"/>
                <a:gd name="T68" fmla="*/ 2 w 10814"/>
                <a:gd name="T69" fmla="*/ 0 h 5909"/>
                <a:gd name="T70" fmla="*/ 2 w 10814"/>
                <a:gd name="T71" fmla="*/ 0 h 5909"/>
                <a:gd name="T72" fmla="*/ 1 w 10814"/>
                <a:gd name="T73" fmla="*/ 0 h 5909"/>
                <a:gd name="T74" fmla="*/ 1 w 10814"/>
                <a:gd name="T75" fmla="*/ 0 h 5909"/>
                <a:gd name="T76" fmla="*/ 1 w 10814"/>
                <a:gd name="T77" fmla="*/ 1 h 5909"/>
                <a:gd name="T78" fmla="*/ 1 w 10814"/>
                <a:gd name="T79" fmla="*/ 1 h 5909"/>
                <a:gd name="T80" fmla="*/ 0 w 10814"/>
                <a:gd name="T81" fmla="*/ 1 h 5909"/>
                <a:gd name="T82" fmla="*/ 0 w 10814"/>
                <a:gd name="T83" fmla="*/ 2 h 59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14" h="5909">
                  <a:moveTo>
                    <a:pt x="300" y="3382"/>
                  </a:moveTo>
                  <a:lnTo>
                    <a:pt x="164" y="3596"/>
                  </a:lnTo>
                  <a:lnTo>
                    <a:pt x="71" y="3812"/>
                  </a:lnTo>
                  <a:lnTo>
                    <a:pt x="16" y="4029"/>
                  </a:lnTo>
                  <a:lnTo>
                    <a:pt x="0" y="4245"/>
                  </a:lnTo>
                  <a:lnTo>
                    <a:pt x="22" y="4456"/>
                  </a:lnTo>
                  <a:lnTo>
                    <a:pt x="79" y="4662"/>
                  </a:lnTo>
                  <a:lnTo>
                    <a:pt x="172" y="4860"/>
                  </a:lnTo>
                  <a:lnTo>
                    <a:pt x="300" y="5046"/>
                  </a:lnTo>
                  <a:lnTo>
                    <a:pt x="376" y="5136"/>
                  </a:lnTo>
                  <a:lnTo>
                    <a:pt x="460" y="5221"/>
                  </a:lnTo>
                  <a:lnTo>
                    <a:pt x="553" y="5303"/>
                  </a:lnTo>
                  <a:lnTo>
                    <a:pt x="652" y="5381"/>
                  </a:lnTo>
                  <a:lnTo>
                    <a:pt x="760" y="5454"/>
                  </a:lnTo>
                  <a:lnTo>
                    <a:pt x="875" y="5524"/>
                  </a:lnTo>
                  <a:lnTo>
                    <a:pt x="999" y="5588"/>
                  </a:lnTo>
                  <a:lnTo>
                    <a:pt x="1129" y="5648"/>
                  </a:lnTo>
                  <a:lnTo>
                    <a:pt x="1266" y="5702"/>
                  </a:lnTo>
                  <a:lnTo>
                    <a:pt x="1411" y="5750"/>
                  </a:lnTo>
                  <a:lnTo>
                    <a:pt x="1562" y="5792"/>
                  </a:lnTo>
                  <a:lnTo>
                    <a:pt x="1721" y="5829"/>
                  </a:lnTo>
                  <a:lnTo>
                    <a:pt x="1885" y="5859"/>
                  </a:lnTo>
                  <a:lnTo>
                    <a:pt x="2057" y="5882"/>
                  </a:lnTo>
                  <a:lnTo>
                    <a:pt x="2235" y="5899"/>
                  </a:lnTo>
                  <a:lnTo>
                    <a:pt x="2419" y="5908"/>
                  </a:lnTo>
                  <a:lnTo>
                    <a:pt x="2610" y="5909"/>
                  </a:lnTo>
                  <a:lnTo>
                    <a:pt x="2806" y="5903"/>
                  </a:lnTo>
                  <a:lnTo>
                    <a:pt x="3008" y="5889"/>
                  </a:lnTo>
                  <a:lnTo>
                    <a:pt x="3216" y="5866"/>
                  </a:lnTo>
                  <a:lnTo>
                    <a:pt x="3430" y="5835"/>
                  </a:lnTo>
                  <a:lnTo>
                    <a:pt x="3648" y="5795"/>
                  </a:lnTo>
                  <a:lnTo>
                    <a:pt x="3873" y="5746"/>
                  </a:lnTo>
                  <a:lnTo>
                    <a:pt x="4102" y="5687"/>
                  </a:lnTo>
                  <a:lnTo>
                    <a:pt x="4336" y="5619"/>
                  </a:lnTo>
                  <a:lnTo>
                    <a:pt x="4576" y="5541"/>
                  </a:lnTo>
                  <a:lnTo>
                    <a:pt x="4820" y="5452"/>
                  </a:lnTo>
                  <a:lnTo>
                    <a:pt x="5068" y="5353"/>
                  </a:lnTo>
                  <a:lnTo>
                    <a:pt x="5322" y="5243"/>
                  </a:lnTo>
                  <a:lnTo>
                    <a:pt x="5580" y="5122"/>
                  </a:lnTo>
                  <a:lnTo>
                    <a:pt x="5841" y="4990"/>
                  </a:lnTo>
                  <a:lnTo>
                    <a:pt x="6108" y="4846"/>
                  </a:lnTo>
                  <a:lnTo>
                    <a:pt x="6378" y="4690"/>
                  </a:lnTo>
                  <a:lnTo>
                    <a:pt x="6652" y="4523"/>
                  </a:lnTo>
                  <a:lnTo>
                    <a:pt x="6930" y="4343"/>
                  </a:lnTo>
                  <a:lnTo>
                    <a:pt x="7211" y="4149"/>
                  </a:lnTo>
                  <a:lnTo>
                    <a:pt x="7495" y="3943"/>
                  </a:lnTo>
                  <a:lnTo>
                    <a:pt x="7783" y="3725"/>
                  </a:lnTo>
                  <a:lnTo>
                    <a:pt x="8074" y="3491"/>
                  </a:lnTo>
                  <a:lnTo>
                    <a:pt x="8368" y="3245"/>
                  </a:lnTo>
                  <a:lnTo>
                    <a:pt x="8665" y="2985"/>
                  </a:lnTo>
                  <a:lnTo>
                    <a:pt x="8965" y="2710"/>
                  </a:lnTo>
                  <a:lnTo>
                    <a:pt x="9268" y="2421"/>
                  </a:lnTo>
                  <a:lnTo>
                    <a:pt x="9573" y="2116"/>
                  </a:lnTo>
                  <a:lnTo>
                    <a:pt x="9880" y="1796"/>
                  </a:lnTo>
                  <a:lnTo>
                    <a:pt x="10189" y="1461"/>
                  </a:lnTo>
                  <a:lnTo>
                    <a:pt x="10501" y="1110"/>
                  </a:lnTo>
                  <a:lnTo>
                    <a:pt x="10814" y="744"/>
                  </a:lnTo>
                  <a:lnTo>
                    <a:pt x="10118" y="561"/>
                  </a:lnTo>
                  <a:lnTo>
                    <a:pt x="9401" y="392"/>
                  </a:lnTo>
                  <a:lnTo>
                    <a:pt x="8668" y="246"/>
                  </a:lnTo>
                  <a:lnTo>
                    <a:pt x="7926" y="128"/>
                  </a:lnTo>
                  <a:lnTo>
                    <a:pt x="7180" y="45"/>
                  </a:lnTo>
                  <a:lnTo>
                    <a:pt x="6806" y="18"/>
                  </a:lnTo>
                  <a:lnTo>
                    <a:pt x="6433" y="3"/>
                  </a:lnTo>
                  <a:lnTo>
                    <a:pt x="6063" y="0"/>
                  </a:lnTo>
                  <a:lnTo>
                    <a:pt x="5696" y="10"/>
                  </a:lnTo>
                  <a:lnTo>
                    <a:pt x="5331" y="34"/>
                  </a:lnTo>
                  <a:lnTo>
                    <a:pt x="4971" y="73"/>
                  </a:lnTo>
                  <a:lnTo>
                    <a:pt x="4614" y="127"/>
                  </a:lnTo>
                  <a:lnTo>
                    <a:pt x="4263" y="198"/>
                  </a:lnTo>
                  <a:lnTo>
                    <a:pt x="3919" y="286"/>
                  </a:lnTo>
                  <a:lnTo>
                    <a:pt x="3579" y="392"/>
                  </a:lnTo>
                  <a:lnTo>
                    <a:pt x="3248" y="517"/>
                  </a:lnTo>
                  <a:lnTo>
                    <a:pt x="2926" y="662"/>
                  </a:lnTo>
                  <a:lnTo>
                    <a:pt x="2613" y="827"/>
                  </a:lnTo>
                  <a:lnTo>
                    <a:pt x="2308" y="1014"/>
                  </a:lnTo>
                  <a:lnTo>
                    <a:pt x="2013" y="1223"/>
                  </a:lnTo>
                  <a:lnTo>
                    <a:pt x="1730" y="1455"/>
                  </a:lnTo>
                  <a:lnTo>
                    <a:pt x="1459" y="1711"/>
                  </a:lnTo>
                  <a:lnTo>
                    <a:pt x="1200" y="1992"/>
                  </a:lnTo>
                  <a:lnTo>
                    <a:pt x="953" y="2299"/>
                  </a:lnTo>
                  <a:lnTo>
                    <a:pt x="720" y="2633"/>
                  </a:lnTo>
                  <a:lnTo>
                    <a:pt x="503" y="2993"/>
                  </a:lnTo>
                  <a:lnTo>
                    <a:pt x="300" y="3382"/>
                  </a:lnTo>
                  <a:close/>
                </a:path>
              </a:pathLst>
            </a:custGeom>
            <a:solidFill>
              <a:srgbClr val="CF69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250">
              <a:extLst>
                <a:ext uri="{FF2B5EF4-FFF2-40B4-BE49-F238E27FC236}">
                  <a16:creationId xmlns:a16="http://schemas.microsoft.com/office/drawing/2014/main" id="{5C032C97-6F3D-3748-986F-CDA5478342EA}"/>
                </a:ext>
              </a:extLst>
            </p:cNvPr>
            <p:cNvSpPr>
              <a:spLocks/>
            </p:cNvSpPr>
            <p:nvPr/>
          </p:nvSpPr>
          <p:spPr bwMode="auto">
            <a:xfrm>
              <a:off x="3858" y="2928"/>
              <a:ext cx="788" cy="429"/>
            </a:xfrm>
            <a:custGeom>
              <a:avLst/>
              <a:gdLst>
                <a:gd name="T0" fmla="*/ 0 w 10235"/>
                <a:gd name="T1" fmla="*/ 2 h 5578"/>
                <a:gd name="T2" fmla="*/ 0 w 10235"/>
                <a:gd name="T3" fmla="*/ 2 h 5578"/>
                <a:gd name="T4" fmla="*/ 0 w 10235"/>
                <a:gd name="T5" fmla="*/ 2 h 5578"/>
                <a:gd name="T6" fmla="*/ 0 w 10235"/>
                <a:gd name="T7" fmla="*/ 2 h 5578"/>
                <a:gd name="T8" fmla="*/ 0 w 10235"/>
                <a:gd name="T9" fmla="*/ 2 h 5578"/>
                <a:gd name="T10" fmla="*/ 0 w 10235"/>
                <a:gd name="T11" fmla="*/ 2 h 5578"/>
                <a:gd name="T12" fmla="*/ 0 w 10235"/>
                <a:gd name="T13" fmla="*/ 2 h 5578"/>
                <a:gd name="T14" fmla="*/ 1 w 10235"/>
                <a:gd name="T15" fmla="*/ 2 h 5578"/>
                <a:gd name="T16" fmla="*/ 1 w 10235"/>
                <a:gd name="T17" fmla="*/ 2 h 5578"/>
                <a:gd name="T18" fmla="*/ 1 w 10235"/>
                <a:gd name="T19" fmla="*/ 3 h 5578"/>
                <a:gd name="T20" fmla="*/ 1 w 10235"/>
                <a:gd name="T21" fmla="*/ 3 h 5578"/>
                <a:gd name="T22" fmla="*/ 1 w 10235"/>
                <a:gd name="T23" fmla="*/ 3 h 5578"/>
                <a:gd name="T24" fmla="*/ 1 w 10235"/>
                <a:gd name="T25" fmla="*/ 3 h 5578"/>
                <a:gd name="T26" fmla="*/ 1 w 10235"/>
                <a:gd name="T27" fmla="*/ 3 h 5578"/>
                <a:gd name="T28" fmla="*/ 2 w 10235"/>
                <a:gd name="T29" fmla="*/ 2 h 5578"/>
                <a:gd name="T30" fmla="*/ 2 w 10235"/>
                <a:gd name="T31" fmla="*/ 2 h 5578"/>
                <a:gd name="T32" fmla="*/ 2 w 10235"/>
                <a:gd name="T33" fmla="*/ 2 h 5578"/>
                <a:gd name="T34" fmla="*/ 2 w 10235"/>
                <a:gd name="T35" fmla="*/ 2 h 5578"/>
                <a:gd name="T36" fmla="*/ 3 w 10235"/>
                <a:gd name="T37" fmla="*/ 2 h 5578"/>
                <a:gd name="T38" fmla="*/ 3 w 10235"/>
                <a:gd name="T39" fmla="*/ 2 h 5578"/>
                <a:gd name="T40" fmla="*/ 3 w 10235"/>
                <a:gd name="T41" fmla="*/ 2 h 5578"/>
                <a:gd name="T42" fmla="*/ 3 w 10235"/>
                <a:gd name="T43" fmla="*/ 2 h 5578"/>
                <a:gd name="T44" fmla="*/ 4 w 10235"/>
                <a:gd name="T45" fmla="*/ 2 h 5578"/>
                <a:gd name="T46" fmla="*/ 4 w 10235"/>
                <a:gd name="T47" fmla="*/ 1 h 5578"/>
                <a:gd name="T48" fmla="*/ 4 w 10235"/>
                <a:gd name="T49" fmla="*/ 1 h 5578"/>
                <a:gd name="T50" fmla="*/ 4 w 10235"/>
                <a:gd name="T51" fmla="*/ 1 h 5578"/>
                <a:gd name="T52" fmla="*/ 5 w 10235"/>
                <a:gd name="T53" fmla="*/ 1 h 5578"/>
                <a:gd name="T54" fmla="*/ 5 w 10235"/>
                <a:gd name="T55" fmla="*/ 0 h 5578"/>
                <a:gd name="T56" fmla="*/ 4 w 10235"/>
                <a:gd name="T57" fmla="*/ 0 h 5578"/>
                <a:gd name="T58" fmla="*/ 4 w 10235"/>
                <a:gd name="T59" fmla="*/ 0 h 5578"/>
                <a:gd name="T60" fmla="*/ 4 w 10235"/>
                <a:gd name="T61" fmla="*/ 0 h 5578"/>
                <a:gd name="T62" fmla="*/ 3 w 10235"/>
                <a:gd name="T63" fmla="*/ 0 h 5578"/>
                <a:gd name="T64" fmla="*/ 3 w 10235"/>
                <a:gd name="T65" fmla="*/ 0 h 5578"/>
                <a:gd name="T66" fmla="*/ 3 w 10235"/>
                <a:gd name="T67" fmla="*/ 0 h 5578"/>
                <a:gd name="T68" fmla="*/ 2 w 10235"/>
                <a:gd name="T69" fmla="*/ 0 h 5578"/>
                <a:gd name="T70" fmla="*/ 2 w 10235"/>
                <a:gd name="T71" fmla="*/ 0 h 5578"/>
                <a:gd name="T72" fmla="*/ 2 w 10235"/>
                <a:gd name="T73" fmla="*/ 0 h 5578"/>
                <a:gd name="T74" fmla="*/ 1 w 10235"/>
                <a:gd name="T75" fmla="*/ 0 h 5578"/>
                <a:gd name="T76" fmla="*/ 1 w 10235"/>
                <a:gd name="T77" fmla="*/ 0 h 5578"/>
                <a:gd name="T78" fmla="*/ 1 w 10235"/>
                <a:gd name="T79" fmla="*/ 1 h 5578"/>
                <a:gd name="T80" fmla="*/ 1 w 10235"/>
                <a:gd name="T81" fmla="*/ 1 h 5578"/>
                <a:gd name="T82" fmla="*/ 0 w 10235"/>
                <a:gd name="T83" fmla="*/ 1 h 5578"/>
                <a:gd name="T84" fmla="*/ 0 w 10235"/>
                <a:gd name="T85" fmla="*/ 1 h 55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235" h="5578">
                  <a:moveTo>
                    <a:pt x="298" y="3192"/>
                  </a:moveTo>
                  <a:lnTo>
                    <a:pt x="165" y="3397"/>
                  </a:lnTo>
                  <a:lnTo>
                    <a:pt x="73" y="3604"/>
                  </a:lnTo>
                  <a:lnTo>
                    <a:pt x="18" y="3812"/>
                  </a:lnTo>
                  <a:lnTo>
                    <a:pt x="0" y="4016"/>
                  </a:lnTo>
                  <a:lnTo>
                    <a:pt x="20" y="4216"/>
                  </a:lnTo>
                  <a:lnTo>
                    <a:pt x="74" y="4411"/>
                  </a:lnTo>
                  <a:lnTo>
                    <a:pt x="162" y="4597"/>
                  </a:lnTo>
                  <a:lnTo>
                    <a:pt x="285" y="4773"/>
                  </a:lnTo>
                  <a:lnTo>
                    <a:pt x="438" y="4937"/>
                  </a:lnTo>
                  <a:lnTo>
                    <a:pt x="623" y="5086"/>
                  </a:lnTo>
                  <a:lnTo>
                    <a:pt x="727" y="5155"/>
                  </a:lnTo>
                  <a:lnTo>
                    <a:pt x="837" y="5220"/>
                  </a:lnTo>
                  <a:lnTo>
                    <a:pt x="956" y="5280"/>
                  </a:lnTo>
                  <a:lnTo>
                    <a:pt x="1081" y="5335"/>
                  </a:lnTo>
                  <a:lnTo>
                    <a:pt x="1212" y="5386"/>
                  </a:lnTo>
                  <a:lnTo>
                    <a:pt x="1351" y="5431"/>
                  </a:lnTo>
                  <a:lnTo>
                    <a:pt x="1496" y="5470"/>
                  </a:lnTo>
                  <a:lnTo>
                    <a:pt x="1648" y="5504"/>
                  </a:lnTo>
                  <a:lnTo>
                    <a:pt x="1806" y="5532"/>
                  </a:lnTo>
                  <a:lnTo>
                    <a:pt x="1971" y="5553"/>
                  </a:lnTo>
                  <a:lnTo>
                    <a:pt x="2141" y="5568"/>
                  </a:lnTo>
                  <a:lnTo>
                    <a:pt x="2317" y="5575"/>
                  </a:lnTo>
                  <a:lnTo>
                    <a:pt x="2499" y="5578"/>
                  </a:lnTo>
                  <a:lnTo>
                    <a:pt x="2686" y="5571"/>
                  </a:lnTo>
                  <a:lnTo>
                    <a:pt x="2880" y="5557"/>
                  </a:lnTo>
                  <a:lnTo>
                    <a:pt x="3078" y="5536"/>
                  </a:lnTo>
                  <a:lnTo>
                    <a:pt x="3282" y="5507"/>
                  </a:lnTo>
                  <a:lnTo>
                    <a:pt x="3490" y="5468"/>
                  </a:lnTo>
                  <a:lnTo>
                    <a:pt x="3704" y="5422"/>
                  </a:lnTo>
                  <a:lnTo>
                    <a:pt x="3923" y="5367"/>
                  </a:lnTo>
                  <a:lnTo>
                    <a:pt x="4145" y="5303"/>
                  </a:lnTo>
                  <a:lnTo>
                    <a:pt x="4373" y="5230"/>
                  </a:lnTo>
                  <a:lnTo>
                    <a:pt x="4604" y="5147"/>
                  </a:lnTo>
                  <a:lnTo>
                    <a:pt x="4840" y="5054"/>
                  </a:lnTo>
                  <a:lnTo>
                    <a:pt x="5081" y="4952"/>
                  </a:lnTo>
                  <a:lnTo>
                    <a:pt x="5325" y="4839"/>
                  </a:lnTo>
                  <a:lnTo>
                    <a:pt x="5573" y="4716"/>
                  </a:lnTo>
                  <a:lnTo>
                    <a:pt x="5825" y="4582"/>
                  </a:lnTo>
                  <a:lnTo>
                    <a:pt x="6080" y="4436"/>
                  </a:lnTo>
                  <a:lnTo>
                    <a:pt x="6339" y="4280"/>
                  </a:lnTo>
                  <a:lnTo>
                    <a:pt x="6600" y="4112"/>
                  </a:lnTo>
                  <a:lnTo>
                    <a:pt x="6865" y="3932"/>
                  </a:lnTo>
                  <a:lnTo>
                    <a:pt x="7132" y="3741"/>
                  </a:lnTo>
                  <a:lnTo>
                    <a:pt x="7403" y="3537"/>
                  </a:lnTo>
                  <a:lnTo>
                    <a:pt x="7677" y="3320"/>
                  </a:lnTo>
                  <a:lnTo>
                    <a:pt x="7952" y="3091"/>
                  </a:lnTo>
                  <a:lnTo>
                    <a:pt x="8231" y="2849"/>
                  </a:lnTo>
                  <a:lnTo>
                    <a:pt x="8512" y="2594"/>
                  </a:lnTo>
                  <a:lnTo>
                    <a:pt x="8794" y="2325"/>
                  </a:lnTo>
                  <a:lnTo>
                    <a:pt x="9079" y="2042"/>
                  </a:lnTo>
                  <a:lnTo>
                    <a:pt x="9365" y="1746"/>
                  </a:lnTo>
                  <a:lnTo>
                    <a:pt x="9655" y="1435"/>
                  </a:lnTo>
                  <a:lnTo>
                    <a:pt x="9944" y="1110"/>
                  </a:lnTo>
                  <a:lnTo>
                    <a:pt x="10235" y="770"/>
                  </a:lnTo>
                  <a:lnTo>
                    <a:pt x="9935" y="670"/>
                  </a:lnTo>
                  <a:lnTo>
                    <a:pt x="9626" y="573"/>
                  </a:lnTo>
                  <a:lnTo>
                    <a:pt x="9308" y="482"/>
                  </a:lnTo>
                  <a:lnTo>
                    <a:pt x="8984" y="397"/>
                  </a:lnTo>
                  <a:lnTo>
                    <a:pt x="8652" y="318"/>
                  </a:lnTo>
                  <a:lnTo>
                    <a:pt x="8316" y="246"/>
                  </a:lnTo>
                  <a:lnTo>
                    <a:pt x="7974" y="182"/>
                  </a:lnTo>
                  <a:lnTo>
                    <a:pt x="7629" y="125"/>
                  </a:lnTo>
                  <a:lnTo>
                    <a:pt x="7281" y="80"/>
                  </a:lnTo>
                  <a:lnTo>
                    <a:pt x="6931" y="43"/>
                  </a:lnTo>
                  <a:lnTo>
                    <a:pt x="6579" y="17"/>
                  </a:lnTo>
                  <a:lnTo>
                    <a:pt x="6226" y="2"/>
                  </a:lnTo>
                  <a:lnTo>
                    <a:pt x="5873" y="0"/>
                  </a:lnTo>
                  <a:lnTo>
                    <a:pt x="5523" y="10"/>
                  </a:lnTo>
                  <a:lnTo>
                    <a:pt x="5173" y="33"/>
                  </a:lnTo>
                  <a:lnTo>
                    <a:pt x="4827" y="71"/>
                  </a:lnTo>
                  <a:lnTo>
                    <a:pt x="4483" y="124"/>
                  </a:lnTo>
                  <a:lnTo>
                    <a:pt x="4144" y="192"/>
                  </a:lnTo>
                  <a:lnTo>
                    <a:pt x="3809" y="277"/>
                  </a:lnTo>
                  <a:lnTo>
                    <a:pt x="3481" y="379"/>
                  </a:lnTo>
                  <a:lnTo>
                    <a:pt x="3160" y="498"/>
                  </a:lnTo>
                  <a:lnTo>
                    <a:pt x="2846" y="636"/>
                  </a:lnTo>
                  <a:lnTo>
                    <a:pt x="2541" y="794"/>
                  </a:lnTo>
                  <a:lnTo>
                    <a:pt x="2244" y="972"/>
                  </a:lnTo>
                  <a:lnTo>
                    <a:pt x="1957" y="1169"/>
                  </a:lnTo>
                  <a:lnTo>
                    <a:pt x="1681" y="1388"/>
                  </a:lnTo>
                  <a:lnTo>
                    <a:pt x="1417" y="1629"/>
                  </a:lnTo>
                  <a:lnTo>
                    <a:pt x="1165" y="1894"/>
                  </a:lnTo>
                  <a:lnTo>
                    <a:pt x="927" y="2181"/>
                  </a:lnTo>
                  <a:lnTo>
                    <a:pt x="702" y="2493"/>
                  </a:lnTo>
                  <a:lnTo>
                    <a:pt x="493" y="2829"/>
                  </a:lnTo>
                  <a:lnTo>
                    <a:pt x="298" y="3192"/>
                  </a:lnTo>
                  <a:close/>
                </a:path>
              </a:pathLst>
            </a:custGeom>
            <a:solidFill>
              <a:srgbClr val="D06C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251">
              <a:extLst>
                <a:ext uri="{FF2B5EF4-FFF2-40B4-BE49-F238E27FC236}">
                  <a16:creationId xmlns:a16="http://schemas.microsoft.com/office/drawing/2014/main" id="{46135C7E-F179-564D-83F0-5A59E341BF86}"/>
                </a:ext>
              </a:extLst>
            </p:cNvPr>
            <p:cNvSpPr>
              <a:spLocks/>
            </p:cNvSpPr>
            <p:nvPr/>
          </p:nvSpPr>
          <p:spPr bwMode="auto">
            <a:xfrm>
              <a:off x="3874" y="2929"/>
              <a:ext cx="743" cy="403"/>
            </a:xfrm>
            <a:custGeom>
              <a:avLst/>
              <a:gdLst>
                <a:gd name="T0" fmla="*/ 0 w 9656"/>
                <a:gd name="T1" fmla="*/ 1 h 5247"/>
                <a:gd name="T2" fmla="*/ 0 w 9656"/>
                <a:gd name="T3" fmla="*/ 2 h 5247"/>
                <a:gd name="T4" fmla="*/ 0 w 9656"/>
                <a:gd name="T5" fmla="*/ 2 h 5247"/>
                <a:gd name="T6" fmla="*/ 0 w 9656"/>
                <a:gd name="T7" fmla="*/ 2 h 5247"/>
                <a:gd name="T8" fmla="*/ 0 w 9656"/>
                <a:gd name="T9" fmla="*/ 2 h 5247"/>
                <a:gd name="T10" fmla="*/ 0 w 9656"/>
                <a:gd name="T11" fmla="*/ 2 h 5247"/>
                <a:gd name="T12" fmla="*/ 1 w 9656"/>
                <a:gd name="T13" fmla="*/ 2 h 5247"/>
                <a:gd name="T14" fmla="*/ 1 w 9656"/>
                <a:gd name="T15" fmla="*/ 2 h 5247"/>
                <a:gd name="T16" fmla="*/ 1 w 9656"/>
                <a:gd name="T17" fmla="*/ 2 h 5247"/>
                <a:gd name="T18" fmla="*/ 1 w 9656"/>
                <a:gd name="T19" fmla="*/ 2 h 5247"/>
                <a:gd name="T20" fmla="*/ 1 w 9656"/>
                <a:gd name="T21" fmla="*/ 2 h 5247"/>
                <a:gd name="T22" fmla="*/ 1 w 9656"/>
                <a:gd name="T23" fmla="*/ 2 h 5247"/>
                <a:gd name="T24" fmla="*/ 2 w 9656"/>
                <a:gd name="T25" fmla="*/ 2 h 5247"/>
                <a:gd name="T26" fmla="*/ 2 w 9656"/>
                <a:gd name="T27" fmla="*/ 2 h 5247"/>
                <a:gd name="T28" fmla="*/ 2 w 9656"/>
                <a:gd name="T29" fmla="*/ 2 h 5247"/>
                <a:gd name="T30" fmla="*/ 2 w 9656"/>
                <a:gd name="T31" fmla="*/ 2 h 5247"/>
                <a:gd name="T32" fmla="*/ 2 w 9656"/>
                <a:gd name="T33" fmla="*/ 2 h 5247"/>
                <a:gd name="T34" fmla="*/ 3 w 9656"/>
                <a:gd name="T35" fmla="*/ 2 h 5247"/>
                <a:gd name="T36" fmla="*/ 3 w 9656"/>
                <a:gd name="T37" fmla="*/ 2 h 5247"/>
                <a:gd name="T38" fmla="*/ 3 w 9656"/>
                <a:gd name="T39" fmla="*/ 2 h 5247"/>
                <a:gd name="T40" fmla="*/ 3 w 9656"/>
                <a:gd name="T41" fmla="*/ 2 h 5247"/>
                <a:gd name="T42" fmla="*/ 3 w 9656"/>
                <a:gd name="T43" fmla="*/ 1 h 5247"/>
                <a:gd name="T44" fmla="*/ 4 w 9656"/>
                <a:gd name="T45" fmla="*/ 1 h 5247"/>
                <a:gd name="T46" fmla="*/ 4 w 9656"/>
                <a:gd name="T47" fmla="*/ 1 h 5247"/>
                <a:gd name="T48" fmla="*/ 4 w 9656"/>
                <a:gd name="T49" fmla="*/ 1 h 5247"/>
                <a:gd name="T50" fmla="*/ 4 w 9656"/>
                <a:gd name="T51" fmla="*/ 0 h 5247"/>
                <a:gd name="T52" fmla="*/ 4 w 9656"/>
                <a:gd name="T53" fmla="*/ 0 h 5247"/>
                <a:gd name="T54" fmla="*/ 4 w 9656"/>
                <a:gd name="T55" fmla="*/ 0 h 5247"/>
                <a:gd name="T56" fmla="*/ 4 w 9656"/>
                <a:gd name="T57" fmla="*/ 0 h 5247"/>
                <a:gd name="T58" fmla="*/ 3 w 9656"/>
                <a:gd name="T59" fmla="*/ 0 h 5247"/>
                <a:gd name="T60" fmla="*/ 3 w 9656"/>
                <a:gd name="T61" fmla="*/ 0 h 5247"/>
                <a:gd name="T62" fmla="*/ 3 w 9656"/>
                <a:gd name="T63" fmla="*/ 0 h 5247"/>
                <a:gd name="T64" fmla="*/ 2 w 9656"/>
                <a:gd name="T65" fmla="*/ 0 h 5247"/>
                <a:gd name="T66" fmla="*/ 2 w 9656"/>
                <a:gd name="T67" fmla="*/ 0 h 5247"/>
                <a:gd name="T68" fmla="*/ 2 w 9656"/>
                <a:gd name="T69" fmla="*/ 0 h 5247"/>
                <a:gd name="T70" fmla="*/ 2 w 9656"/>
                <a:gd name="T71" fmla="*/ 0 h 5247"/>
                <a:gd name="T72" fmla="*/ 1 w 9656"/>
                <a:gd name="T73" fmla="*/ 0 h 5247"/>
                <a:gd name="T74" fmla="*/ 1 w 9656"/>
                <a:gd name="T75" fmla="*/ 0 h 5247"/>
                <a:gd name="T76" fmla="*/ 1 w 9656"/>
                <a:gd name="T77" fmla="*/ 1 h 5247"/>
                <a:gd name="T78" fmla="*/ 1 w 9656"/>
                <a:gd name="T79" fmla="*/ 1 h 5247"/>
                <a:gd name="T80" fmla="*/ 0 w 9656"/>
                <a:gd name="T81" fmla="*/ 1 h 5247"/>
                <a:gd name="T82" fmla="*/ 0 w 9656"/>
                <a:gd name="T83" fmla="*/ 1 h 5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56" h="5247">
                  <a:moveTo>
                    <a:pt x="298" y="3003"/>
                  </a:moveTo>
                  <a:lnTo>
                    <a:pt x="166" y="3200"/>
                  </a:lnTo>
                  <a:lnTo>
                    <a:pt x="74" y="3398"/>
                  </a:lnTo>
                  <a:lnTo>
                    <a:pt x="18" y="3595"/>
                  </a:lnTo>
                  <a:lnTo>
                    <a:pt x="0" y="3788"/>
                  </a:lnTo>
                  <a:lnTo>
                    <a:pt x="16" y="3978"/>
                  </a:lnTo>
                  <a:lnTo>
                    <a:pt x="67" y="4161"/>
                  </a:lnTo>
                  <a:lnTo>
                    <a:pt x="153" y="4336"/>
                  </a:lnTo>
                  <a:lnTo>
                    <a:pt x="269" y="4501"/>
                  </a:lnTo>
                  <a:lnTo>
                    <a:pt x="416" y="4654"/>
                  </a:lnTo>
                  <a:lnTo>
                    <a:pt x="593" y="4793"/>
                  </a:lnTo>
                  <a:lnTo>
                    <a:pt x="799" y="4918"/>
                  </a:lnTo>
                  <a:lnTo>
                    <a:pt x="1032" y="5025"/>
                  </a:lnTo>
                  <a:lnTo>
                    <a:pt x="1291" y="5113"/>
                  </a:lnTo>
                  <a:lnTo>
                    <a:pt x="1429" y="5150"/>
                  </a:lnTo>
                  <a:lnTo>
                    <a:pt x="1575" y="5181"/>
                  </a:lnTo>
                  <a:lnTo>
                    <a:pt x="1726" y="5207"/>
                  </a:lnTo>
                  <a:lnTo>
                    <a:pt x="1883" y="5225"/>
                  </a:lnTo>
                  <a:lnTo>
                    <a:pt x="2045" y="5239"/>
                  </a:lnTo>
                  <a:lnTo>
                    <a:pt x="2214" y="5246"/>
                  </a:lnTo>
                  <a:lnTo>
                    <a:pt x="2388" y="5247"/>
                  </a:lnTo>
                  <a:lnTo>
                    <a:pt x="2567" y="5241"/>
                  </a:lnTo>
                  <a:lnTo>
                    <a:pt x="2751" y="5227"/>
                  </a:lnTo>
                  <a:lnTo>
                    <a:pt x="2939" y="5208"/>
                  </a:lnTo>
                  <a:lnTo>
                    <a:pt x="3133" y="5180"/>
                  </a:lnTo>
                  <a:lnTo>
                    <a:pt x="3331" y="5144"/>
                  </a:lnTo>
                  <a:lnTo>
                    <a:pt x="3534" y="5100"/>
                  </a:lnTo>
                  <a:lnTo>
                    <a:pt x="3741" y="5049"/>
                  </a:lnTo>
                  <a:lnTo>
                    <a:pt x="3953" y="4990"/>
                  </a:lnTo>
                  <a:lnTo>
                    <a:pt x="4169" y="4921"/>
                  </a:lnTo>
                  <a:lnTo>
                    <a:pt x="4389" y="4844"/>
                  </a:lnTo>
                  <a:lnTo>
                    <a:pt x="4612" y="4758"/>
                  </a:lnTo>
                  <a:lnTo>
                    <a:pt x="4839" y="4662"/>
                  </a:lnTo>
                  <a:lnTo>
                    <a:pt x="5069" y="4558"/>
                  </a:lnTo>
                  <a:lnTo>
                    <a:pt x="5303" y="4444"/>
                  </a:lnTo>
                  <a:lnTo>
                    <a:pt x="5540" y="4319"/>
                  </a:lnTo>
                  <a:lnTo>
                    <a:pt x="5781" y="4185"/>
                  </a:lnTo>
                  <a:lnTo>
                    <a:pt x="6024" y="4040"/>
                  </a:lnTo>
                  <a:lnTo>
                    <a:pt x="6270" y="3884"/>
                  </a:lnTo>
                  <a:lnTo>
                    <a:pt x="6518" y="3717"/>
                  </a:lnTo>
                  <a:lnTo>
                    <a:pt x="6769" y="3540"/>
                  </a:lnTo>
                  <a:lnTo>
                    <a:pt x="7023" y="3352"/>
                  </a:lnTo>
                  <a:lnTo>
                    <a:pt x="7279" y="3152"/>
                  </a:lnTo>
                  <a:lnTo>
                    <a:pt x="7537" y="2940"/>
                  </a:lnTo>
                  <a:lnTo>
                    <a:pt x="7796" y="2716"/>
                  </a:lnTo>
                  <a:lnTo>
                    <a:pt x="8057" y="2481"/>
                  </a:lnTo>
                  <a:lnTo>
                    <a:pt x="8321" y="2232"/>
                  </a:lnTo>
                  <a:lnTo>
                    <a:pt x="8586" y="1971"/>
                  </a:lnTo>
                  <a:lnTo>
                    <a:pt x="8851" y="1698"/>
                  </a:lnTo>
                  <a:lnTo>
                    <a:pt x="9119" y="1411"/>
                  </a:lnTo>
                  <a:lnTo>
                    <a:pt x="9387" y="1112"/>
                  </a:lnTo>
                  <a:lnTo>
                    <a:pt x="9656" y="797"/>
                  </a:lnTo>
                  <a:lnTo>
                    <a:pt x="9400" y="690"/>
                  </a:lnTo>
                  <a:lnTo>
                    <a:pt x="9131" y="588"/>
                  </a:lnTo>
                  <a:lnTo>
                    <a:pt x="8852" y="492"/>
                  </a:lnTo>
                  <a:lnTo>
                    <a:pt x="8564" y="404"/>
                  </a:lnTo>
                  <a:lnTo>
                    <a:pt x="8266" y="322"/>
                  </a:lnTo>
                  <a:lnTo>
                    <a:pt x="7962" y="248"/>
                  </a:lnTo>
                  <a:lnTo>
                    <a:pt x="7649" y="182"/>
                  </a:lnTo>
                  <a:lnTo>
                    <a:pt x="7332" y="126"/>
                  </a:lnTo>
                  <a:lnTo>
                    <a:pt x="7009" y="79"/>
                  </a:lnTo>
                  <a:lnTo>
                    <a:pt x="6682" y="43"/>
                  </a:lnTo>
                  <a:lnTo>
                    <a:pt x="6351" y="18"/>
                  </a:lnTo>
                  <a:lnTo>
                    <a:pt x="6018" y="3"/>
                  </a:lnTo>
                  <a:lnTo>
                    <a:pt x="5684" y="0"/>
                  </a:lnTo>
                  <a:lnTo>
                    <a:pt x="5349" y="10"/>
                  </a:lnTo>
                  <a:lnTo>
                    <a:pt x="5015" y="33"/>
                  </a:lnTo>
                  <a:lnTo>
                    <a:pt x="4682" y="71"/>
                  </a:lnTo>
                  <a:lnTo>
                    <a:pt x="4351" y="122"/>
                  </a:lnTo>
                  <a:lnTo>
                    <a:pt x="4023" y="188"/>
                  </a:lnTo>
                  <a:lnTo>
                    <a:pt x="3701" y="270"/>
                  </a:lnTo>
                  <a:lnTo>
                    <a:pt x="3382" y="367"/>
                  </a:lnTo>
                  <a:lnTo>
                    <a:pt x="3070" y="482"/>
                  </a:lnTo>
                  <a:lnTo>
                    <a:pt x="2764" y="613"/>
                  </a:lnTo>
                  <a:lnTo>
                    <a:pt x="2468" y="763"/>
                  </a:lnTo>
                  <a:lnTo>
                    <a:pt x="2179" y="930"/>
                  </a:lnTo>
                  <a:lnTo>
                    <a:pt x="1900" y="1117"/>
                  </a:lnTo>
                  <a:lnTo>
                    <a:pt x="1632" y="1323"/>
                  </a:lnTo>
                  <a:lnTo>
                    <a:pt x="1375" y="1550"/>
                  </a:lnTo>
                  <a:lnTo>
                    <a:pt x="1131" y="1796"/>
                  </a:lnTo>
                  <a:lnTo>
                    <a:pt x="900" y="2065"/>
                  </a:lnTo>
                  <a:lnTo>
                    <a:pt x="684" y="2355"/>
                  </a:lnTo>
                  <a:lnTo>
                    <a:pt x="483" y="2667"/>
                  </a:lnTo>
                  <a:lnTo>
                    <a:pt x="298" y="3003"/>
                  </a:lnTo>
                  <a:close/>
                </a:path>
              </a:pathLst>
            </a:custGeom>
            <a:solidFill>
              <a:srgbClr val="D27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252">
              <a:extLst>
                <a:ext uri="{FF2B5EF4-FFF2-40B4-BE49-F238E27FC236}">
                  <a16:creationId xmlns:a16="http://schemas.microsoft.com/office/drawing/2014/main" id="{D3C90888-C2F0-1F41-9BE7-33117F6ECD32}"/>
                </a:ext>
              </a:extLst>
            </p:cNvPr>
            <p:cNvSpPr>
              <a:spLocks/>
            </p:cNvSpPr>
            <p:nvPr/>
          </p:nvSpPr>
          <p:spPr bwMode="auto">
            <a:xfrm>
              <a:off x="3889" y="2930"/>
              <a:ext cx="699" cy="378"/>
            </a:xfrm>
            <a:custGeom>
              <a:avLst/>
              <a:gdLst>
                <a:gd name="T0" fmla="*/ 0 w 9078"/>
                <a:gd name="T1" fmla="*/ 1 h 4915"/>
                <a:gd name="T2" fmla="*/ 0 w 9078"/>
                <a:gd name="T3" fmla="*/ 2 h 4915"/>
                <a:gd name="T4" fmla="*/ 0 w 9078"/>
                <a:gd name="T5" fmla="*/ 2 h 4915"/>
                <a:gd name="T6" fmla="*/ 0 w 9078"/>
                <a:gd name="T7" fmla="*/ 2 h 4915"/>
                <a:gd name="T8" fmla="*/ 0 w 9078"/>
                <a:gd name="T9" fmla="*/ 2 h 4915"/>
                <a:gd name="T10" fmla="*/ 0 w 9078"/>
                <a:gd name="T11" fmla="*/ 2 h 4915"/>
                <a:gd name="T12" fmla="*/ 1 w 9078"/>
                <a:gd name="T13" fmla="*/ 2 h 4915"/>
                <a:gd name="T14" fmla="*/ 1 w 9078"/>
                <a:gd name="T15" fmla="*/ 2 h 4915"/>
                <a:gd name="T16" fmla="*/ 1 w 9078"/>
                <a:gd name="T17" fmla="*/ 2 h 4915"/>
                <a:gd name="T18" fmla="*/ 1 w 9078"/>
                <a:gd name="T19" fmla="*/ 2 h 4915"/>
                <a:gd name="T20" fmla="*/ 2 w 9078"/>
                <a:gd name="T21" fmla="*/ 2 h 4915"/>
                <a:gd name="T22" fmla="*/ 2 w 9078"/>
                <a:gd name="T23" fmla="*/ 2 h 4915"/>
                <a:gd name="T24" fmla="*/ 2 w 9078"/>
                <a:gd name="T25" fmla="*/ 2 h 4915"/>
                <a:gd name="T26" fmla="*/ 2 w 9078"/>
                <a:gd name="T27" fmla="*/ 2 h 4915"/>
                <a:gd name="T28" fmla="*/ 2 w 9078"/>
                <a:gd name="T29" fmla="*/ 2 h 4915"/>
                <a:gd name="T30" fmla="*/ 3 w 9078"/>
                <a:gd name="T31" fmla="*/ 2 h 4915"/>
                <a:gd name="T32" fmla="*/ 3 w 9078"/>
                <a:gd name="T33" fmla="*/ 2 h 4915"/>
                <a:gd name="T34" fmla="*/ 3 w 9078"/>
                <a:gd name="T35" fmla="*/ 1 h 4915"/>
                <a:gd name="T36" fmla="*/ 3 w 9078"/>
                <a:gd name="T37" fmla="*/ 1 h 4915"/>
                <a:gd name="T38" fmla="*/ 4 w 9078"/>
                <a:gd name="T39" fmla="*/ 1 h 4915"/>
                <a:gd name="T40" fmla="*/ 4 w 9078"/>
                <a:gd name="T41" fmla="*/ 1 h 4915"/>
                <a:gd name="T42" fmla="*/ 4 w 9078"/>
                <a:gd name="T43" fmla="*/ 1 h 4915"/>
                <a:gd name="T44" fmla="*/ 4 w 9078"/>
                <a:gd name="T45" fmla="*/ 0 h 4915"/>
                <a:gd name="T46" fmla="*/ 4 w 9078"/>
                <a:gd name="T47" fmla="*/ 0 h 4915"/>
                <a:gd name="T48" fmla="*/ 4 w 9078"/>
                <a:gd name="T49" fmla="*/ 0 h 4915"/>
                <a:gd name="T50" fmla="*/ 3 w 9078"/>
                <a:gd name="T51" fmla="*/ 0 h 4915"/>
                <a:gd name="T52" fmla="*/ 3 w 9078"/>
                <a:gd name="T53" fmla="*/ 0 h 4915"/>
                <a:gd name="T54" fmla="*/ 3 w 9078"/>
                <a:gd name="T55" fmla="*/ 0 h 4915"/>
                <a:gd name="T56" fmla="*/ 3 w 9078"/>
                <a:gd name="T57" fmla="*/ 0 h 4915"/>
                <a:gd name="T58" fmla="*/ 2 w 9078"/>
                <a:gd name="T59" fmla="*/ 0 h 4915"/>
                <a:gd name="T60" fmla="*/ 2 w 9078"/>
                <a:gd name="T61" fmla="*/ 0 h 4915"/>
                <a:gd name="T62" fmla="*/ 2 w 9078"/>
                <a:gd name="T63" fmla="*/ 0 h 4915"/>
                <a:gd name="T64" fmla="*/ 1 w 9078"/>
                <a:gd name="T65" fmla="*/ 0 h 4915"/>
                <a:gd name="T66" fmla="*/ 1 w 9078"/>
                <a:gd name="T67" fmla="*/ 0 h 4915"/>
                <a:gd name="T68" fmla="*/ 1 w 9078"/>
                <a:gd name="T69" fmla="*/ 0 h 4915"/>
                <a:gd name="T70" fmla="*/ 1 w 9078"/>
                <a:gd name="T71" fmla="*/ 1 h 4915"/>
                <a:gd name="T72" fmla="*/ 0 w 9078"/>
                <a:gd name="T73" fmla="*/ 1 h 4915"/>
                <a:gd name="T74" fmla="*/ 0 w 9078"/>
                <a:gd name="T75" fmla="*/ 1 h 49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78" h="4915">
                  <a:moveTo>
                    <a:pt x="297" y="2813"/>
                  </a:moveTo>
                  <a:lnTo>
                    <a:pt x="167" y="3001"/>
                  </a:lnTo>
                  <a:lnTo>
                    <a:pt x="74" y="3189"/>
                  </a:lnTo>
                  <a:lnTo>
                    <a:pt x="19" y="3376"/>
                  </a:lnTo>
                  <a:lnTo>
                    <a:pt x="0" y="3559"/>
                  </a:lnTo>
                  <a:lnTo>
                    <a:pt x="14" y="3738"/>
                  </a:lnTo>
                  <a:lnTo>
                    <a:pt x="63" y="3909"/>
                  </a:lnTo>
                  <a:lnTo>
                    <a:pt x="143" y="4073"/>
                  </a:lnTo>
                  <a:lnTo>
                    <a:pt x="254" y="4227"/>
                  </a:lnTo>
                  <a:lnTo>
                    <a:pt x="395" y="4369"/>
                  </a:lnTo>
                  <a:lnTo>
                    <a:pt x="565" y="4500"/>
                  </a:lnTo>
                  <a:lnTo>
                    <a:pt x="761" y="4614"/>
                  </a:lnTo>
                  <a:lnTo>
                    <a:pt x="984" y="4713"/>
                  </a:lnTo>
                  <a:lnTo>
                    <a:pt x="1231" y="4794"/>
                  </a:lnTo>
                  <a:lnTo>
                    <a:pt x="1503" y="4855"/>
                  </a:lnTo>
                  <a:lnTo>
                    <a:pt x="1796" y="4896"/>
                  </a:lnTo>
                  <a:lnTo>
                    <a:pt x="2112" y="4915"/>
                  </a:lnTo>
                  <a:lnTo>
                    <a:pt x="2448" y="4909"/>
                  </a:lnTo>
                  <a:lnTo>
                    <a:pt x="2802" y="4877"/>
                  </a:lnTo>
                  <a:lnTo>
                    <a:pt x="3174" y="4818"/>
                  </a:lnTo>
                  <a:lnTo>
                    <a:pt x="3562" y="4730"/>
                  </a:lnTo>
                  <a:lnTo>
                    <a:pt x="3762" y="4674"/>
                  </a:lnTo>
                  <a:lnTo>
                    <a:pt x="3966" y="4611"/>
                  </a:lnTo>
                  <a:lnTo>
                    <a:pt x="4173" y="4539"/>
                  </a:lnTo>
                  <a:lnTo>
                    <a:pt x="4384" y="4460"/>
                  </a:lnTo>
                  <a:lnTo>
                    <a:pt x="4599" y="4372"/>
                  </a:lnTo>
                  <a:lnTo>
                    <a:pt x="4815" y="4275"/>
                  </a:lnTo>
                  <a:lnTo>
                    <a:pt x="5035" y="4169"/>
                  </a:lnTo>
                  <a:lnTo>
                    <a:pt x="5258" y="4054"/>
                  </a:lnTo>
                  <a:lnTo>
                    <a:pt x="5483" y="3930"/>
                  </a:lnTo>
                  <a:lnTo>
                    <a:pt x="5711" y="3797"/>
                  </a:lnTo>
                  <a:lnTo>
                    <a:pt x="5941" y="3653"/>
                  </a:lnTo>
                  <a:lnTo>
                    <a:pt x="6174" y="3500"/>
                  </a:lnTo>
                  <a:lnTo>
                    <a:pt x="6408" y="3338"/>
                  </a:lnTo>
                  <a:lnTo>
                    <a:pt x="6644" y="3164"/>
                  </a:lnTo>
                  <a:lnTo>
                    <a:pt x="6882" y="2981"/>
                  </a:lnTo>
                  <a:lnTo>
                    <a:pt x="7122" y="2787"/>
                  </a:lnTo>
                  <a:lnTo>
                    <a:pt x="7363" y="2582"/>
                  </a:lnTo>
                  <a:lnTo>
                    <a:pt x="7605" y="2365"/>
                  </a:lnTo>
                  <a:lnTo>
                    <a:pt x="7848" y="2137"/>
                  </a:lnTo>
                  <a:lnTo>
                    <a:pt x="8093" y="1898"/>
                  </a:lnTo>
                  <a:lnTo>
                    <a:pt x="8338" y="1648"/>
                  </a:lnTo>
                  <a:lnTo>
                    <a:pt x="8585" y="1385"/>
                  </a:lnTo>
                  <a:lnTo>
                    <a:pt x="8830" y="1110"/>
                  </a:lnTo>
                  <a:lnTo>
                    <a:pt x="9078" y="824"/>
                  </a:lnTo>
                  <a:lnTo>
                    <a:pt x="8866" y="709"/>
                  </a:lnTo>
                  <a:lnTo>
                    <a:pt x="8639" y="601"/>
                  </a:lnTo>
                  <a:lnTo>
                    <a:pt x="8400" y="501"/>
                  </a:lnTo>
                  <a:lnTo>
                    <a:pt x="8147" y="408"/>
                  </a:lnTo>
                  <a:lnTo>
                    <a:pt x="7883" y="323"/>
                  </a:lnTo>
                  <a:lnTo>
                    <a:pt x="7610" y="248"/>
                  </a:lnTo>
                  <a:lnTo>
                    <a:pt x="7327" y="182"/>
                  </a:lnTo>
                  <a:lnTo>
                    <a:pt x="7035" y="125"/>
                  </a:lnTo>
                  <a:lnTo>
                    <a:pt x="6738" y="78"/>
                  </a:lnTo>
                  <a:lnTo>
                    <a:pt x="6433" y="41"/>
                  </a:lnTo>
                  <a:lnTo>
                    <a:pt x="6124" y="15"/>
                  </a:lnTo>
                  <a:lnTo>
                    <a:pt x="5811" y="2"/>
                  </a:lnTo>
                  <a:lnTo>
                    <a:pt x="5494" y="0"/>
                  </a:lnTo>
                  <a:lnTo>
                    <a:pt x="5176" y="9"/>
                  </a:lnTo>
                  <a:lnTo>
                    <a:pt x="4857" y="32"/>
                  </a:lnTo>
                  <a:lnTo>
                    <a:pt x="4538" y="68"/>
                  </a:lnTo>
                  <a:lnTo>
                    <a:pt x="4220" y="118"/>
                  </a:lnTo>
                  <a:lnTo>
                    <a:pt x="3905" y="182"/>
                  </a:lnTo>
                  <a:lnTo>
                    <a:pt x="3592" y="261"/>
                  </a:lnTo>
                  <a:lnTo>
                    <a:pt x="3283" y="355"/>
                  </a:lnTo>
                  <a:lnTo>
                    <a:pt x="2981" y="463"/>
                  </a:lnTo>
                  <a:lnTo>
                    <a:pt x="2685" y="588"/>
                  </a:lnTo>
                  <a:lnTo>
                    <a:pt x="2396" y="729"/>
                  </a:lnTo>
                  <a:lnTo>
                    <a:pt x="2115" y="887"/>
                  </a:lnTo>
                  <a:lnTo>
                    <a:pt x="1843" y="1063"/>
                  </a:lnTo>
                  <a:lnTo>
                    <a:pt x="1583" y="1256"/>
                  </a:lnTo>
                  <a:lnTo>
                    <a:pt x="1333" y="1467"/>
                  </a:lnTo>
                  <a:lnTo>
                    <a:pt x="1097" y="1697"/>
                  </a:lnTo>
                  <a:lnTo>
                    <a:pt x="875" y="1947"/>
                  </a:lnTo>
                  <a:lnTo>
                    <a:pt x="665" y="2215"/>
                  </a:lnTo>
                  <a:lnTo>
                    <a:pt x="473" y="2503"/>
                  </a:lnTo>
                  <a:lnTo>
                    <a:pt x="297" y="2813"/>
                  </a:lnTo>
                  <a:close/>
                </a:path>
              </a:pathLst>
            </a:custGeom>
            <a:solidFill>
              <a:srgbClr val="D373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253">
              <a:extLst>
                <a:ext uri="{FF2B5EF4-FFF2-40B4-BE49-F238E27FC236}">
                  <a16:creationId xmlns:a16="http://schemas.microsoft.com/office/drawing/2014/main" id="{2ED5E1F8-05BB-1C4B-B004-527F08480A56}"/>
                </a:ext>
              </a:extLst>
            </p:cNvPr>
            <p:cNvSpPr>
              <a:spLocks/>
            </p:cNvSpPr>
            <p:nvPr/>
          </p:nvSpPr>
          <p:spPr bwMode="auto">
            <a:xfrm>
              <a:off x="3905" y="2931"/>
              <a:ext cx="654" cy="352"/>
            </a:xfrm>
            <a:custGeom>
              <a:avLst/>
              <a:gdLst>
                <a:gd name="T0" fmla="*/ 0 w 8500"/>
                <a:gd name="T1" fmla="*/ 1 h 4585"/>
                <a:gd name="T2" fmla="*/ 0 w 8500"/>
                <a:gd name="T3" fmla="*/ 1 h 4585"/>
                <a:gd name="T4" fmla="*/ 0 w 8500"/>
                <a:gd name="T5" fmla="*/ 2 h 4585"/>
                <a:gd name="T6" fmla="*/ 0 w 8500"/>
                <a:gd name="T7" fmla="*/ 2 h 4585"/>
                <a:gd name="T8" fmla="*/ 0 w 8500"/>
                <a:gd name="T9" fmla="*/ 2 h 4585"/>
                <a:gd name="T10" fmla="*/ 0 w 8500"/>
                <a:gd name="T11" fmla="*/ 2 h 4585"/>
                <a:gd name="T12" fmla="*/ 1 w 8500"/>
                <a:gd name="T13" fmla="*/ 2 h 4585"/>
                <a:gd name="T14" fmla="*/ 1 w 8500"/>
                <a:gd name="T15" fmla="*/ 2 h 4585"/>
                <a:gd name="T16" fmla="*/ 1 w 8500"/>
                <a:gd name="T17" fmla="*/ 2 h 4585"/>
                <a:gd name="T18" fmla="*/ 1 w 8500"/>
                <a:gd name="T19" fmla="*/ 2 h 4585"/>
                <a:gd name="T20" fmla="*/ 2 w 8500"/>
                <a:gd name="T21" fmla="*/ 2 h 4585"/>
                <a:gd name="T22" fmla="*/ 2 w 8500"/>
                <a:gd name="T23" fmla="*/ 2 h 4585"/>
                <a:gd name="T24" fmla="*/ 2 w 8500"/>
                <a:gd name="T25" fmla="*/ 2 h 4585"/>
                <a:gd name="T26" fmla="*/ 3 w 8500"/>
                <a:gd name="T27" fmla="*/ 1 h 4585"/>
                <a:gd name="T28" fmla="*/ 3 w 8500"/>
                <a:gd name="T29" fmla="*/ 1 h 4585"/>
                <a:gd name="T30" fmla="*/ 4 w 8500"/>
                <a:gd name="T31" fmla="*/ 1 h 4585"/>
                <a:gd name="T32" fmla="*/ 4 w 8500"/>
                <a:gd name="T33" fmla="*/ 0 h 4585"/>
                <a:gd name="T34" fmla="*/ 4 w 8500"/>
                <a:gd name="T35" fmla="*/ 0 h 4585"/>
                <a:gd name="T36" fmla="*/ 3 w 8500"/>
                <a:gd name="T37" fmla="*/ 0 h 4585"/>
                <a:gd name="T38" fmla="*/ 3 w 8500"/>
                <a:gd name="T39" fmla="*/ 0 h 4585"/>
                <a:gd name="T40" fmla="*/ 3 w 8500"/>
                <a:gd name="T41" fmla="*/ 0 h 4585"/>
                <a:gd name="T42" fmla="*/ 3 w 8500"/>
                <a:gd name="T43" fmla="*/ 0 h 4585"/>
                <a:gd name="T44" fmla="*/ 2 w 8500"/>
                <a:gd name="T45" fmla="*/ 0 h 4585"/>
                <a:gd name="T46" fmla="*/ 2 w 8500"/>
                <a:gd name="T47" fmla="*/ 0 h 4585"/>
                <a:gd name="T48" fmla="*/ 2 w 8500"/>
                <a:gd name="T49" fmla="*/ 0 h 4585"/>
                <a:gd name="T50" fmla="*/ 2 w 8500"/>
                <a:gd name="T51" fmla="*/ 0 h 4585"/>
                <a:gd name="T52" fmla="*/ 1 w 8500"/>
                <a:gd name="T53" fmla="*/ 0 h 4585"/>
                <a:gd name="T54" fmla="*/ 1 w 8500"/>
                <a:gd name="T55" fmla="*/ 0 h 4585"/>
                <a:gd name="T56" fmla="*/ 1 w 8500"/>
                <a:gd name="T57" fmla="*/ 0 h 4585"/>
                <a:gd name="T58" fmla="*/ 1 w 8500"/>
                <a:gd name="T59" fmla="*/ 1 h 4585"/>
                <a:gd name="T60" fmla="*/ 0 w 8500"/>
                <a:gd name="T61" fmla="*/ 1 h 4585"/>
                <a:gd name="T62" fmla="*/ 0 w 8500"/>
                <a:gd name="T63" fmla="*/ 1 h 45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500" h="4585">
                  <a:moveTo>
                    <a:pt x="298" y="2624"/>
                  </a:moveTo>
                  <a:lnTo>
                    <a:pt x="169" y="2804"/>
                  </a:lnTo>
                  <a:lnTo>
                    <a:pt x="77" y="2983"/>
                  </a:lnTo>
                  <a:lnTo>
                    <a:pt x="21" y="3160"/>
                  </a:lnTo>
                  <a:lnTo>
                    <a:pt x="0" y="3331"/>
                  </a:lnTo>
                  <a:lnTo>
                    <a:pt x="13" y="3499"/>
                  </a:lnTo>
                  <a:lnTo>
                    <a:pt x="59" y="3659"/>
                  </a:lnTo>
                  <a:lnTo>
                    <a:pt x="135" y="3812"/>
                  </a:lnTo>
                  <a:lnTo>
                    <a:pt x="240" y="3955"/>
                  </a:lnTo>
                  <a:lnTo>
                    <a:pt x="374" y="4087"/>
                  </a:lnTo>
                  <a:lnTo>
                    <a:pt x="536" y="4207"/>
                  </a:lnTo>
                  <a:lnTo>
                    <a:pt x="723" y="4312"/>
                  </a:lnTo>
                  <a:lnTo>
                    <a:pt x="937" y="4403"/>
                  </a:lnTo>
                  <a:lnTo>
                    <a:pt x="1173" y="4477"/>
                  </a:lnTo>
                  <a:lnTo>
                    <a:pt x="1431" y="4532"/>
                  </a:lnTo>
                  <a:lnTo>
                    <a:pt x="1711" y="4570"/>
                  </a:lnTo>
                  <a:lnTo>
                    <a:pt x="2011" y="4585"/>
                  </a:lnTo>
                  <a:lnTo>
                    <a:pt x="2329" y="4579"/>
                  </a:lnTo>
                  <a:lnTo>
                    <a:pt x="2665" y="4549"/>
                  </a:lnTo>
                  <a:lnTo>
                    <a:pt x="3017" y="4494"/>
                  </a:lnTo>
                  <a:lnTo>
                    <a:pt x="3384" y="4412"/>
                  </a:lnTo>
                  <a:lnTo>
                    <a:pt x="3764" y="4302"/>
                  </a:lnTo>
                  <a:lnTo>
                    <a:pt x="4157" y="4163"/>
                  </a:lnTo>
                  <a:lnTo>
                    <a:pt x="4562" y="3993"/>
                  </a:lnTo>
                  <a:lnTo>
                    <a:pt x="4976" y="3791"/>
                  </a:lnTo>
                  <a:lnTo>
                    <a:pt x="5398" y="3556"/>
                  </a:lnTo>
                  <a:lnTo>
                    <a:pt x="5829" y="3286"/>
                  </a:lnTo>
                  <a:lnTo>
                    <a:pt x="6266" y="2980"/>
                  </a:lnTo>
                  <a:lnTo>
                    <a:pt x="6707" y="2635"/>
                  </a:lnTo>
                  <a:lnTo>
                    <a:pt x="7153" y="2251"/>
                  </a:lnTo>
                  <a:lnTo>
                    <a:pt x="7601" y="1828"/>
                  </a:lnTo>
                  <a:lnTo>
                    <a:pt x="8051" y="1360"/>
                  </a:lnTo>
                  <a:lnTo>
                    <a:pt x="8500" y="851"/>
                  </a:lnTo>
                  <a:lnTo>
                    <a:pt x="8332" y="730"/>
                  </a:lnTo>
                  <a:lnTo>
                    <a:pt x="8147" y="616"/>
                  </a:lnTo>
                  <a:lnTo>
                    <a:pt x="7946" y="511"/>
                  </a:lnTo>
                  <a:lnTo>
                    <a:pt x="7730" y="414"/>
                  </a:lnTo>
                  <a:lnTo>
                    <a:pt x="7500" y="328"/>
                  </a:lnTo>
                  <a:lnTo>
                    <a:pt x="7258" y="250"/>
                  </a:lnTo>
                  <a:lnTo>
                    <a:pt x="7004" y="182"/>
                  </a:lnTo>
                  <a:lnTo>
                    <a:pt x="6741" y="125"/>
                  </a:lnTo>
                  <a:lnTo>
                    <a:pt x="6467" y="78"/>
                  </a:lnTo>
                  <a:lnTo>
                    <a:pt x="6186" y="42"/>
                  </a:lnTo>
                  <a:lnTo>
                    <a:pt x="5898" y="17"/>
                  </a:lnTo>
                  <a:lnTo>
                    <a:pt x="5604" y="2"/>
                  </a:lnTo>
                  <a:lnTo>
                    <a:pt x="5306" y="0"/>
                  </a:lnTo>
                  <a:lnTo>
                    <a:pt x="5004" y="11"/>
                  </a:lnTo>
                  <a:lnTo>
                    <a:pt x="4700" y="33"/>
                  </a:lnTo>
                  <a:lnTo>
                    <a:pt x="4395" y="68"/>
                  </a:lnTo>
                  <a:lnTo>
                    <a:pt x="4091" y="117"/>
                  </a:lnTo>
                  <a:lnTo>
                    <a:pt x="3787" y="178"/>
                  </a:lnTo>
                  <a:lnTo>
                    <a:pt x="3485" y="253"/>
                  </a:lnTo>
                  <a:lnTo>
                    <a:pt x="3186" y="343"/>
                  </a:lnTo>
                  <a:lnTo>
                    <a:pt x="2893" y="447"/>
                  </a:lnTo>
                  <a:lnTo>
                    <a:pt x="2606" y="565"/>
                  </a:lnTo>
                  <a:lnTo>
                    <a:pt x="2325" y="698"/>
                  </a:lnTo>
                  <a:lnTo>
                    <a:pt x="2052" y="846"/>
                  </a:lnTo>
                  <a:lnTo>
                    <a:pt x="1788" y="1011"/>
                  </a:lnTo>
                  <a:lnTo>
                    <a:pt x="1535" y="1191"/>
                  </a:lnTo>
                  <a:lnTo>
                    <a:pt x="1294" y="1387"/>
                  </a:lnTo>
                  <a:lnTo>
                    <a:pt x="1065" y="1600"/>
                  </a:lnTo>
                  <a:lnTo>
                    <a:pt x="849" y="1830"/>
                  </a:lnTo>
                  <a:lnTo>
                    <a:pt x="649" y="2077"/>
                  </a:lnTo>
                  <a:lnTo>
                    <a:pt x="464" y="2342"/>
                  </a:lnTo>
                  <a:lnTo>
                    <a:pt x="298" y="2624"/>
                  </a:lnTo>
                  <a:close/>
                </a:path>
              </a:pathLst>
            </a:custGeom>
            <a:solidFill>
              <a:srgbClr val="D477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254">
              <a:extLst>
                <a:ext uri="{FF2B5EF4-FFF2-40B4-BE49-F238E27FC236}">
                  <a16:creationId xmlns:a16="http://schemas.microsoft.com/office/drawing/2014/main" id="{FB06B654-A548-884E-9A62-0E9EE477E7E6}"/>
                </a:ext>
              </a:extLst>
            </p:cNvPr>
            <p:cNvSpPr>
              <a:spLocks/>
            </p:cNvSpPr>
            <p:nvPr/>
          </p:nvSpPr>
          <p:spPr bwMode="auto">
            <a:xfrm>
              <a:off x="3920" y="2932"/>
              <a:ext cx="610" cy="327"/>
            </a:xfrm>
            <a:custGeom>
              <a:avLst/>
              <a:gdLst>
                <a:gd name="T0" fmla="*/ 0 w 7922"/>
                <a:gd name="T1" fmla="*/ 1 h 4253"/>
                <a:gd name="T2" fmla="*/ 0 w 7922"/>
                <a:gd name="T3" fmla="*/ 1 h 4253"/>
                <a:gd name="T4" fmla="*/ 0 w 7922"/>
                <a:gd name="T5" fmla="*/ 1 h 4253"/>
                <a:gd name="T6" fmla="*/ 0 w 7922"/>
                <a:gd name="T7" fmla="*/ 2 h 4253"/>
                <a:gd name="T8" fmla="*/ 0 w 7922"/>
                <a:gd name="T9" fmla="*/ 2 h 4253"/>
                <a:gd name="T10" fmla="*/ 0 w 7922"/>
                <a:gd name="T11" fmla="*/ 2 h 4253"/>
                <a:gd name="T12" fmla="*/ 1 w 7922"/>
                <a:gd name="T13" fmla="*/ 2 h 4253"/>
                <a:gd name="T14" fmla="*/ 1 w 7922"/>
                <a:gd name="T15" fmla="*/ 2 h 4253"/>
                <a:gd name="T16" fmla="*/ 1 w 7922"/>
                <a:gd name="T17" fmla="*/ 2 h 4253"/>
                <a:gd name="T18" fmla="*/ 1 w 7922"/>
                <a:gd name="T19" fmla="*/ 2 h 4253"/>
                <a:gd name="T20" fmla="*/ 2 w 7922"/>
                <a:gd name="T21" fmla="*/ 2 h 4253"/>
                <a:gd name="T22" fmla="*/ 2 w 7922"/>
                <a:gd name="T23" fmla="*/ 2 h 4253"/>
                <a:gd name="T24" fmla="*/ 2 w 7922"/>
                <a:gd name="T25" fmla="*/ 2 h 4253"/>
                <a:gd name="T26" fmla="*/ 3 w 7922"/>
                <a:gd name="T27" fmla="*/ 1 h 4253"/>
                <a:gd name="T28" fmla="*/ 3 w 7922"/>
                <a:gd name="T29" fmla="*/ 1 h 4253"/>
                <a:gd name="T30" fmla="*/ 3 w 7922"/>
                <a:gd name="T31" fmla="*/ 1 h 4253"/>
                <a:gd name="T32" fmla="*/ 4 w 7922"/>
                <a:gd name="T33" fmla="*/ 0 h 4253"/>
                <a:gd name="T34" fmla="*/ 3 w 7922"/>
                <a:gd name="T35" fmla="*/ 0 h 4253"/>
                <a:gd name="T36" fmla="*/ 3 w 7922"/>
                <a:gd name="T37" fmla="*/ 0 h 4253"/>
                <a:gd name="T38" fmla="*/ 3 w 7922"/>
                <a:gd name="T39" fmla="*/ 0 h 4253"/>
                <a:gd name="T40" fmla="*/ 3 w 7922"/>
                <a:gd name="T41" fmla="*/ 0 h 4253"/>
                <a:gd name="T42" fmla="*/ 3 w 7922"/>
                <a:gd name="T43" fmla="*/ 0 h 4253"/>
                <a:gd name="T44" fmla="*/ 2 w 7922"/>
                <a:gd name="T45" fmla="*/ 0 h 4253"/>
                <a:gd name="T46" fmla="*/ 2 w 7922"/>
                <a:gd name="T47" fmla="*/ 0 h 4253"/>
                <a:gd name="T48" fmla="*/ 2 w 7922"/>
                <a:gd name="T49" fmla="*/ 0 h 4253"/>
                <a:gd name="T50" fmla="*/ 2 w 7922"/>
                <a:gd name="T51" fmla="*/ 0 h 4253"/>
                <a:gd name="T52" fmla="*/ 1 w 7922"/>
                <a:gd name="T53" fmla="*/ 0 h 4253"/>
                <a:gd name="T54" fmla="*/ 1 w 7922"/>
                <a:gd name="T55" fmla="*/ 0 h 4253"/>
                <a:gd name="T56" fmla="*/ 1 w 7922"/>
                <a:gd name="T57" fmla="*/ 0 h 4253"/>
                <a:gd name="T58" fmla="*/ 1 w 7922"/>
                <a:gd name="T59" fmla="*/ 1 h 4253"/>
                <a:gd name="T60" fmla="*/ 0 w 7922"/>
                <a:gd name="T61" fmla="*/ 1 h 4253"/>
                <a:gd name="T62" fmla="*/ 0 w 7922"/>
                <a:gd name="T63" fmla="*/ 1 h 4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22" h="4253">
                  <a:moveTo>
                    <a:pt x="297" y="2433"/>
                  </a:moveTo>
                  <a:lnTo>
                    <a:pt x="170" y="2605"/>
                  </a:lnTo>
                  <a:lnTo>
                    <a:pt x="78" y="2774"/>
                  </a:lnTo>
                  <a:lnTo>
                    <a:pt x="23" y="2941"/>
                  </a:lnTo>
                  <a:lnTo>
                    <a:pt x="0" y="3102"/>
                  </a:lnTo>
                  <a:lnTo>
                    <a:pt x="12" y="3258"/>
                  </a:lnTo>
                  <a:lnTo>
                    <a:pt x="53" y="3408"/>
                  </a:lnTo>
                  <a:lnTo>
                    <a:pt x="125" y="3548"/>
                  </a:lnTo>
                  <a:lnTo>
                    <a:pt x="225" y="3681"/>
                  </a:lnTo>
                  <a:lnTo>
                    <a:pt x="353" y="3802"/>
                  </a:lnTo>
                  <a:lnTo>
                    <a:pt x="507" y="3912"/>
                  </a:lnTo>
                  <a:lnTo>
                    <a:pt x="686" y="4008"/>
                  </a:lnTo>
                  <a:lnTo>
                    <a:pt x="889" y="4091"/>
                  </a:lnTo>
                  <a:lnTo>
                    <a:pt x="1113" y="4157"/>
                  </a:lnTo>
                  <a:lnTo>
                    <a:pt x="1359" y="4207"/>
                  </a:lnTo>
                  <a:lnTo>
                    <a:pt x="1624" y="4239"/>
                  </a:lnTo>
                  <a:lnTo>
                    <a:pt x="1909" y="4253"/>
                  </a:lnTo>
                  <a:lnTo>
                    <a:pt x="2210" y="4247"/>
                  </a:lnTo>
                  <a:lnTo>
                    <a:pt x="2528" y="4218"/>
                  </a:lnTo>
                  <a:lnTo>
                    <a:pt x="2859" y="4167"/>
                  </a:lnTo>
                  <a:lnTo>
                    <a:pt x="3204" y="4092"/>
                  </a:lnTo>
                  <a:lnTo>
                    <a:pt x="3562" y="3991"/>
                  </a:lnTo>
                  <a:lnTo>
                    <a:pt x="3929" y="3865"/>
                  </a:lnTo>
                  <a:lnTo>
                    <a:pt x="4307" y="3710"/>
                  </a:lnTo>
                  <a:lnTo>
                    <a:pt x="4693" y="3527"/>
                  </a:lnTo>
                  <a:lnTo>
                    <a:pt x="5085" y="3313"/>
                  </a:lnTo>
                  <a:lnTo>
                    <a:pt x="5484" y="3069"/>
                  </a:lnTo>
                  <a:lnTo>
                    <a:pt x="5886" y="2792"/>
                  </a:lnTo>
                  <a:lnTo>
                    <a:pt x="6292" y="2482"/>
                  </a:lnTo>
                  <a:lnTo>
                    <a:pt x="6700" y="2136"/>
                  </a:lnTo>
                  <a:lnTo>
                    <a:pt x="7108" y="1754"/>
                  </a:lnTo>
                  <a:lnTo>
                    <a:pt x="7516" y="1335"/>
                  </a:lnTo>
                  <a:lnTo>
                    <a:pt x="7922" y="877"/>
                  </a:lnTo>
                  <a:lnTo>
                    <a:pt x="7798" y="748"/>
                  </a:lnTo>
                  <a:lnTo>
                    <a:pt x="7654" y="628"/>
                  </a:lnTo>
                  <a:lnTo>
                    <a:pt x="7492" y="519"/>
                  </a:lnTo>
                  <a:lnTo>
                    <a:pt x="7312" y="419"/>
                  </a:lnTo>
                  <a:lnTo>
                    <a:pt x="7116" y="330"/>
                  </a:lnTo>
                  <a:lnTo>
                    <a:pt x="6905" y="249"/>
                  </a:lnTo>
                  <a:lnTo>
                    <a:pt x="6681" y="181"/>
                  </a:lnTo>
                  <a:lnTo>
                    <a:pt x="6444" y="123"/>
                  </a:lnTo>
                  <a:lnTo>
                    <a:pt x="6195" y="76"/>
                  </a:lnTo>
                  <a:lnTo>
                    <a:pt x="5937" y="39"/>
                  </a:lnTo>
                  <a:lnTo>
                    <a:pt x="5671" y="15"/>
                  </a:lnTo>
                  <a:lnTo>
                    <a:pt x="5397" y="2"/>
                  </a:lnTo>
                  <a:lnTo>
                    <a:pt x="5116" y="0"/>
                  </a:lnTo>
                  <a:lnTo>
                    <a:pt x="4831" y="10"/>
                  </a:lnTo>
                  <a:lnTo>
                    <a:pt x="4543" y="32"/>
                  </a:lnTo>
                  <a:lnTo>
                    <a:pt x="4252" y="66"/>
                  </a:lnTo>
                  <a:lnTo>
                    <a:pt x="3959" y="113"/>
                  </a:lnTo>
                  <a:lnTo>
                    <a:pt x="3667" y="172"/>
                  </a:lnTo>
                  <a:lnTo>
                    <a:pt x="3377" y="244"/>
                  </a:lnTo>
                  <a:lnTo>
                    <a:pt x="3088" y="330"/>
                  </a:lnTo>
                  <a:lnTo>
                    <a:pt x="2804" y="428"/>
                  </a:lnTo>
                  <a:lnTo>
                    <a:pt x="2525" y="540"/>
                  </a:lnTo>
                  <a:lnTo>
                    <a:pt x="2253" y="665"/>
                  </a:lnTo>
                  <a:lnTo>
                    <a:pt x="1988" y="804"/>
                  </a:lnTo>
                  <a:lnTo>
                    <a:pt x="1732" y="957"/>
                  </a:lnTo>
                  <a:lnTo>
                    <a:pt x="1486" y="1124"/>
                  </a:lnTo>
                  <a:lnTo>
                    <a:pt x="1252" y="1305"/>
                  </a:lnTo>
                  <a:lnTo>
                    <a:pt x="1030" y="1501"/>
                  </a:lnTo>
                  <a:lnTo>
                    <a:pt x="823" y="1712"/>
                  </a:lnTo>
                  <a:lnTo>
                    <a:pt x="631" y="1936"/>
                  </a:lnTo>
                  <a:lnTo>
                    <a:pt x="455" y="2178"/>
                  </a:lnTo>
                  <a:lnTo>
                    <a:pt x="297" y="2433"/>
                  </a:lnTo>
                  <a:close/>
                </a:path>
              </a:pathLst>
            </a:custGeom>
            <a:solidFill>
              <a:srgbClr val="D77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255">
              <a:extLst>
                <a:ext uri="{FF2B5EF4-FFF2-40B4-BE49-F238E27FC236}">
                  <a16:creationId xmlns:a16="http://schemas.microsoft.com/office/drawing/2014/main" id="{3577198A-5BD3-F24E-BD50-FB81F0891572}"/>
                </a:ext>
              </a:extLst>
            </p:cNvPr>
            <p:cNvSpPr>
              <a:spLocks/>
            </p:cNvSpPr>
            <p:nvPr/>
          </p:nvSpPr>
          <p:spPr bwMode="auto">
            <a:xfrm>
              <a:off x="3936" y="2933"/>
              <a:ext cx="564" cy="302"/>
            </a:xfrm>
            <a:custGeom>
              <a:avLst/>
              <a:gdLst>
                <a:gd name="T0" fmla="*/ 0 w 7342"/>
                <a:gd name="T1" fmla="*/ 1 h 3923"/>
                <a:gd name="T2" fmla="*/ 0 w 7342"/>
                <a:gd name="T3" fmla="*/ 1 h 3923"/>
                <a:gd name="T4" fmla="*/ 0 w 7342"/>
                <a:gd name="T5" fmla="*/ 1 h 3923"/>
                <a:gd name="T6" fmla="*/ 0 w 7342"/>
                <a:gd name="T7" fmla="*/ 1 h 3923"/>
                <a:gd name="T8" fmla="*/ 0 w 7342"/>
                <a:gd name="T9" fmla="*/ 2 h 3923"/>
                <a:gd name="T10" fmla="*/ 0 w 7342"/>
                <a:gd name="T11" fmla="*/ 2 h 3923"/>
                <a:gd name="T12" fmla="*/ 0 w 7342"/>
                <a:gd name="T13" fmla="*/ 2 h 3923"/>
                <a:gd name="T14" fmla="*/ 1 w 7342"/>
                <a:gd name="T15" fmla="*/ 2 h 3923"/>
                <a:gd name="T16" fmla="*/ 1 w 7342"/>
                <a:gd name="T17" fmla="*/ 2 h 3923"/>
                <a:gd name="T18" fmla="*/ 1 w 7342"/>
                <a:gd name="T19" fmla="*/ 2 h 3923"/>
                <a:gd name="T20" fmla="*/ 2 w 7342"/>
                <a:gd name="T21" fmla="*/ 2 h 3923"/>
                <a:gd name="T22" fmla="*/ 2 w 7342"/>
                <a:gd name="T23" fmla="*/ 2 h 3923"/>
                <a:gd name="T24" fmla="*/ 2 w 7342"/>
                <a:gd name="T25" fmla="*/ 1 h 3923"/>
                <a:gd name="T26" fmla="*/ 2 w 7342"/>
                <a:gd name="T27" fmla="*/ 1 h 3923"/>
                <a:gd name="T28" fmla="*/ 3 w 7342"/>
                <a:gd name="T29" fmla="*/ 1 h 3923"/>
                <a:gd name="T30" fmla="*/ 3 w 7342"/>
                <a:gd name="T31" fmla="*/ 1 h 3923"/>
                <a:gd name="T32" fmla="*/ 3 w 7342"/>
                <a:gd name="T33" fmla="*/ 0 h 3923"/>
                <a:gd name="T34" fmla="*/ 3 w 7342"/>
                <a:gd name="T35" fmla="*/ 0 h 3923"/>
                <a:gd name="T36" fmla="*/ 3 w 7342"/>
                <a:gd name="T37" fmla="*/ 0 h 3923"/>
                <a:gd name="T38" fmla="*/ 3 w 7342"/>
                <a:gd name="T39" fmla="*/ 0 h 3923"/>
                <a:gd name="T40" fmla="*/ 3 w 7342"/>
                <a:gd name="T41" fmla="*/ 0 h 3923"/>
                <a:gd name="T42" fmla="*/ 2 w 7342"/>
                <a:gd name="T43" fmla="*/ 0 h 3923"/>
                <a:gd name="T44" fmla="*/ 2 w 7342"/>
                <a:gd name="T45" fmla="*/ 0 h 3923"/>
                <a:gd name="T46" fmla="*/ 2 w 7342"/>
                <a:gd name="T47" fmla="*/ 0 h 3923"/>
                <a:gd name="T48" fmla="*/ 2 w 7342"/>
                <a:gd name="T49" fmla="*/ 0 h 3923"/>
                <a:gd name="T50" fmla="*/ 1 w 7342"/>
                <a:gd name="T51" fmla="*/ 0 h 3923"/>
                <a:gd name="T52" fmla="*/ 1 w 7342"/>
                <a:gd name="T53" fmla="*/ 0 h 3923"/>
                <a:gd name="T54" fmla="*/ 1 w 7342"/>
                <a:gd name="T55" fmla="*/ 0 h 3923"/>
                <a:gd name="T56" fmla="*/ 1 w 7342"/>
                <a:gd name="T57" fmla="*/ 0 h 3923"/>
                <a:gd name="T58" fmla="*/ 1 w 7342"/>
                <a:gd name="T59" fmla="*/ 1 h 3923"/>
                <a:gd name="T60" fmla="*/ 0 w 7342"/>
                <a:gd name="T61" fmla="*/ 1 h 3923"/>
                <a:gd name="T62" fmla="*/ 0 w 7342"/>
                <a:gd name="T63" fmla="*/ 1 h 39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2" h="3923">
                  <a:moveTo>
                    <a:pt x="296" y="2244"/>
                  </a:moveTo>
                  <a:lnTo>
                    <a:pt x="170" y="2406"/>
                  </a:lnTo>
                  <a:lnTo>
                    <a:pt x="79" y="2567"/>
                  </a:lnTo>
                  <a:lnTo>
                    <a:pt x="23" y="2723"/>
                  </a:lnTo>
                  <a:lnTo>
                    <a:pt x="0" y="2874"/>
                  </a:lnTo>
                  <a:lnTo>
                    <a:pt x="8" y="3019"/>
                  </a:lnTo>
                  <a:lnTo>
                    <a:pt x="47" y="3157"/>
                  </a:lnTo>
                  <a:lnTo>
                    <a:pt x="114" y="3287"/>
                  </a:lnTo>
                  <a:lnTo>
                    <a:pt x="209" y="3407"/>
                  </a:lnTo>
                  <a:lnTo>
                    <a:pt x="331" y="3518"/>
                  </a:lnTo>
                  <a:lnTo>
                    <a:pt x="477" y="3618"/>
                  </a:lnTo>
                  <a:lnTo>
                    <a:pt x="647" y="3705"/>
                  </a:lnTo>
                  <a:lnTo>
                    <a:pt x="840" y="3779"/>
                  </a:lnTo>
                  <a:lnTo>
                    <a:pt x="1053" y="3839"/>
                  </a:lnTo>
                  <a:lnTo>
                    <a:pt x="1286" y="3883"/>
                  </a:lnTo>
                  <a:lnTo>
                    <a:pt x="1537" y="3912"/>
                  </a:lnTo>
                  <a:lnTo>
                    <a:pt x="1806" y="3923"/>
                  </a:lnTo>
                  <a:lnTo>
                    <a:pt x="2090" y="3915"/>
                  </a:lnTo>
                  <a:lnTo>
                    <a:pt x="2389" y="3888"/>
                  </a:lnTo>
                  <a:lnTo>
                    <a:pt x="2700" y="3841"/>
                  </a:lnTo>
                  <a:lnTo>
                    <a:pt x="3024" y="3773"/>
                  </a:lnTo>
                  <a:lnTo>
                    <a:pt x="3358" y="3681"/>
                  </a:lnTo>
                  <a:lnTo>
                    <a:pt x="3701" y="3567"/>
                  </a:lnTo>
                  <a:lnTo>
                    <a:pt x="4052" y="3428"/>
                  </a:lnTo>
                  <a:lnTo>
                    <a:pt x="4409" y="3263"/>
                  </a:lnTo>
                  <a:lnTo>
                    <a:pt x="4772" y="3072"/>
                  </a:lnTo>
                  <a:lnTo>
                    <a:pt x="5138" y="2854"/>
                  </a:lnTo>
                  <a:lnTo>
                    <a:pt x="5506" y="2606"/>
                  </a:lnTo>
                  <a:lnTo>
                    <a:pt x="5877" y="2329"/>
                  </a:lnTo>
                  <a:lnTo>
                    <a:pt x="6246" y="2021"/>
                  </a:lnTo>
                  <a:lnTo>
                    <a:pt x="6614" y="1682"/>
                  </a:lnTo>
                  <a:lnTo>
                    <a:pt x="6981" y="1309"/>
                  </a:lnTo>
                  <a:lnTo>
                    <a:pt x="7342" y="905"/>
                  </a:lnTo>
                  <a:lnTo>
                    <a:pt x="7263" y="768"/>
                  </a:lnTo>
                  <a:lnTo>
                    <a:pt x="7161" y="642"/>
                  </a:lnTo>
                  <a:lnTo>
                    <a:pt x="7037" y="528"/>
                  </a:lnTo>
                  <a:lnTo>
                    <a:pt x="6893" y="425"/>
                  </a:lnTo>
                  <a:lnTo>
                    <a:pt x="6732" y="332"/>
                  </a:lnTo>
                  <a:lnTo>
                    <a:pt x="6552" y="251"/>
                  </a:lnTo>
                  <a:lnTo>
                    <a:pt x="6356" y="181"/>
                  </a:lnTo>
                  <a:lnTo>
                    <a:pt x="6147" y="122"/>
                  </a:lnTo>
                  <a:lnTo>
                    <a:pt x="5924" y="75"/>
                  </a:lnTo>
                  <a:lnTo>
                    <a:pt x="5688" y="39"/>
                  </a:lnTo>
                  <a:lnTo>
                    <a:pt x="5443" y="15"/>
                  </a:lnTo>
                  <a:lnTo>
                    <a:pt x="5189" y="1"/>
                  </a:lnTo>
                  <a:lnTo>
                    <a:pt x="4926" y="0"/>
                  </a:lnTo>
                  <a:lnTo>
                    <a:pt x="4657" y="10"/>
                  </a:lnTo>
                  <a:lnTo>
                    <a:pt x="4384" y="32"/>
                  </a:lnTo>
                  <a:lnTo>
                    <a:pt x="4107" y="65"/>
                  </a:lnTo>
                  <a:lnTo>
                    <a:pt x="3827" y="111"/>
                  </a:lnTo>
                  <a:lnTo>
                    <a:pt x="3547" y="168"/>
                  </a:lnTo>
                  <a:lnTo>
                    <a:pt x="3267" y="237"/>
                  </a:lnTo>
                  <a:lnTo>
                    <a:pt x="2989" y="318"/>
                  </a:lnTo>
                  <a:lnTo>
                    <a:pt x="2714" y="410"/>
                  </a:lnTo>
                  <a:lnTo>
                    <a:pt x="2444" y="515"/>
                  </a:lnTo>
                  <a:lnTo>
                    <a:pt x="2180" y="633"/>
                  </a:lnTo>
                  <a:lnTo>
                    <a:pt x="1923" y="762"/>
                  </a:lnTo>
                  <a:lnTo>
                    <a:pt x="1674" y="904"/>
                  </a:lnTo>
                  <a:lnTo>
                    <a:pt x="1436" y="1058"/>
                  </a:lnTo>
                  <a:lnTo>
                    <a:pt x="1210" y="1224"/>
                  </a:lnTo>
                  <a:lnTo>
                    <a:pt x="996" y="1403"/>
                  </a:lnTo>
                  <a:lnTo>
                    <a:pt x="796" y="1595"/>
                  </a:lnTo>
                  <a:lnTo>
                    <a:pt x="612" y="1798"/>
                  </a:lnTo>
                  <a:lnTo>
                    <a:pt x="444" y="2014"/>
                  </a:lnTo>
                  <a:lnTo>
                    <a:pt x="296" y="2244"/>
                  </a:lnTo>
                  <a:close/>
                </a:path>
              </a:pathLst>
            </a:custGeom>
            <a:solidFill>
              <a:srgbClr val="D97C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Freeform 256">
              <a:extLst>
                <a:ext uri="{FF2B5EF4-FFF2-40B4-BE49-F238E27FC236}">
                  <a16:creationId xmlns:a16="http://schemas.microsoft.com/office/drawing/2014/main" id="{89849D6C-BD87-0B4F-8EF1-3B26B918877A}"/>
                </a:ext>
              </a:extLst>
            </p:cNvPr>
            <p:cNvSpPr>
              <a:spLocks/>
            </p:cNvSpPr>
            <p:nvPr/>
          </p:nvSpPr>
          <p:spPr bwMode="auto">
            <a:xfrm>
              <a:off x="3951" y="2934"/>
              <a:ext cx="520" cy="276"/>
            </a:xfrm>
            <a:custGeom>
              <a:avLst/>
              <a:gdLst>
                <a:gd name="T0" fmla="*/ 0 w 6763"/>
                <a:gd name="T1" fmla="*/ 1 h 3592"/>
                <a:gd name="T2" fmla="*/ 0 w 6763"/>
                <a:gd name="T3" fmla="*/ 1 h 3592"/>
                <a:gd name="T4" fmla="*/ 0 w 6763"/>
                <a:gd name="T5" fmla="*/ 1 h 3592"/>
                <a:gd name="T6" fmla="*/ 0 w 6763"/>
                <a:gd name="T7" fmla="*/ 1 h 3592"/>
                <a:gd name="T8" fmla="*/ 0 w 6763"/>
                <a:gd name="T9" fmla="*/ 1 h 3592"/>
                <a:gd name="T10" fmla="*/ 0 w 6763"/>
                <a:gd name="T11" fmla="*/ 2 h 3592"/>
                <a:gd name="T12" fmla="*/ 0 w 6763"/>
                <a:gd name="T13" fmla="*/ 2 h 3592"/>
                <a:gd name="T14" fmla="*/ 1 w 6763"/>
                <a:gd name="T15" fmla="*/ 2 h 3592"/>
                <a:gd name="T16" fmla="*/ 1 w 6763"/>
                <a:gd name="T17" fmla="*/ 2 h 3592"/>
                <a:gd name="T18" fmla="*/ 1 w 6763"/>
                <a:gd name="T19" fmla="*/ 2 h 3592"/>
                <a:gd name="T20" fmla="*/ 1 w 6763"/>
                <a:gd name="T21" fmla="*/ 2 h 3592"/>
                <a:gd name="T22" fmla="*/ 2 w 6763"/>
                <a:gd name="T23" fmla="*/ 1 h 3592"/>
                <a:gd name="T24" fmla="*/ 2 w 6763"/>
                <a:gd name="T25" fmla="*/ 1 h 3592"/>
                <a:gd name="T26" fmla="*/ 2 w 6763"/>
                <a:gd name="T27" fmla="*/ 1 h 3592"/>
                <a:gd name="T28" fmla="*/ 3 w 6763"/>
                <a:gd name="T29" fmla="*/ 1 h 3592"/>
                <a:gd name="T30" fmla="*/ 3 w 6763"/>
                <a:gd name="T31" fmla="*/ 1 h 3592"/>
                <a:gd name="T32" fmla="*/ 3 w 6763"/>
                <a:gd name="T33" fmla="*/ 0 h 3592"/>
                <a:gd name="T34" fmla="*/ 3 w 6763"/>
                <a:gd name="T35" fmla="*/ 0 h 3592"/>
                <a:gd name="T36" fmla="*/ 3 w 6763"/>
                <a:gd name="T37" fmla="*/ 0 h 3592"/>
                <a:gd name="T38" fmla="*/ 3 w 6763"/>
                <a:gd name="T39" fmla="*/ 0 h 3592"/>
                <a:gd name="T40" fmla="*/ 3 w 6763"/>
                <a:gd name="T41" fmla="*/ 0 h 3592"/>
                <a:gd name="T42" fmla="*/ 2 w 6763"/>
                <a:gd name="T43" fmla="*/ 0 h 3592"/>
                <a:gd name="T44" fmla="*/ 2 w 6763"/>
                <a:gd name="T45" fmla="*/ 0 h 3592"/>
                <a:gd name="T46" fmla="*/ 2 w 6763"/>
                <a:gd name="T47" fmla="*/ 0 h 3592"/>
                <a:gd name="T48" fmla="*/ 2 w 6763"/>
                <a:gd name="T49" fmla="*/ 0 h 3592"/>
                <a:gd name="T50" fmla="*/ 1 w 6763"/>
                <a:gd name="T51" fmla="*/ 0 h 3592"/>
                <a:gd name="T52" fmla="*/ 1 w 6763"/>
                <a:gd name="T53" fmla="*/ 0 h 3592"/>
                <a:gd name="T54" fmla="*/ 1 w 6763"/>
                <a:gd name="T55" fmla="*/ 0 h 3592"/>
                <a:gd name="T56" fmla="*/ 1 w 6763"/>
                <a:gd name="T57" fmla="*/ 0 h 3592"/>
                <a:gd name="T58" fmla="*/ 1 w 6763"/>
                <a:gd name="T59" fmla="*/ 1 h 3592"/>
                <a:gd name="T60" fmla="*/ 0 w 6763"/>
                <a:gd name="T61" fmla="*/ 1 h 3592"/>
                <a:gd name="T62" fmla="*/ 0 w 6763"/>
                <a:gd name="T63" fmla="*/ 1 h 35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63" h="3592">
                  <a:moveTo>
                    <a:pt x="295" y="2054"/>
                  </a:moveTo>
                  <a:lnTo>
                    <a:pt x="170" y="2208"/>
                  </a:lnTo>
                  <a:lnTo>
                    <a:pt x="81" y="2359"/>
                  </a:lnTo>
                  <a:lnTo>
                    <a:pt x="24" y="2505"/>
                  </a:lnTo>
                  <a:lnTo>
                    <a:pt x="0" y="2645"/>
                  </a:lnTo>
                  <a:lnTo>
                    <a:pt x="6" y="2779"/>
                  </a:lnTo>
                  <a:lnTo>
                    <a:pt x="41" y="2906"/>
                  </a:lnTo>
                  <a:lnTo>
                    <a:pt x="104" y="3025"/>
                  </a:lnTo>
                  <a:lnTo>
                    <a:pt x="194" y="3134"/>
                  </a:lnTo>
                  <a:lnTo>
                    <a:pt x="309" y="3234"/>
                  </a:lnTo>
                  <a:lnTo>
                    <a:pt x="447" y="3324"/>
                  </a:lnTo>
                  <a:lnTo>
                    <a:pt x="609" y="3402"/>
                  </a:lnTo>
                  <a:lnTo>
                    <a:pt x="791" y="3467"/>
                  </a:lnTo>
                  <a:lnTo>
                    <a:pt x="992" y="3520"/>
                  </a:lnTo>
                  <a:lnTo>
                    <a:pt x="1213" y="3559"/>
                  </a:lnTo>
                  <a:lnTo>
                    <a:pt x="1450" y="3583"/>
                  </a:lnTo>
                  <a:lnTo>
                    <a:pt x="1703" y="3592"/>
                  </a:lnTo>
                  <a:lnTo>
                    <a:pt x="1971" y="3584"/>
                  </a:lnTo>
                  <a:lnTo>
                    <a:pt x="2250" y="3559"/>
                  </a:lnTo>
                  <a:lnTo>
                    <a:pt x="2542" y="3515"/>
                  </a:lnTo>
                  <a:lnTo>
                    <a:pt x="2845" y="3454"/>
                  </a:lnTo>
                  <a:lnTo>
                    <a:pt x="3155" y="3372"/>
                  </a:lnTo>
                  <a:lnTo>
                    <a:pt x="3473" y="3270"/>
                  </a:lnTo>
                  <a:lnTo>
                    <a:pt x="3797" y="3146"/>
                  </a:lnTo>
                  <a:lnTo>
                    <a:pt x="4125" y="2999"/>
                  </a:lnTo>
                  <a:lnTo>
                    <a:pt x="4458" y="2830"/>
                  </a:lnTo>
                  <a:lnTo>
                    <a:pt x="4792" y="2637"/>
                  </a:lnTo>
                  <a:lnTo>
                    <a:pt x="5127" y="2419"/>
                  </a:lnTo>
                  <a:lnTo>
                    <a:pt x="5461" y="2176"/>
                  </a:lnTo>
                  <a:lnTo>
                    <a:pt x="5793" y="1906"/>
                  </a:lnTo>
                  <a:lnTo>
                    <a:pt x="6122" y="1610"/>
                  </a:lnTo>
                  <a:lnTo>
                    <a:pt x="6446" y="1285"/>
                  </a:lnTo>
                  <a:lnTo>
                    <a:pt x="6763" y="931"/>
                  </a:lnTo>
                  <a:lnTo>
                    <a:pt x="6729" y="788"/>
                  </a:lnTo>
                  <a:lnTo>
                    <a:pt x="6668" y="656"/>
                  </a:lnTo>
                  <a:lnTo>
                    <a:pt x="6583" y="537"/>
                  </a:lnTo>
                  <a:lnTo>
                    <a:pt x="6476" y="431"/>
                  </a:lnTo>
                  <a:lnTo>
                    <a:pt x="6348" y="335"/>
                  </a:lnTo>
                  <a:lnTo>
                    <a:pt x="6199" y="253"/>
                  </a:lnTo>
                  <a:lnTo>
                    <a:pt x="6034" y="181"/>
                  </a:lnTo>
                  <a:lnTo>
                    <a:pt x="5851" y="122"/>
                  </a:lnTo>
                  <a:lnTo>
                    <a:pt x="5652" y="75"/>
                  </a:lnTo>
                  <a:lnTo>
                    <a:pt x="5441" y="38"/>
                  </a:lnTo>
                  <a:lnTo>
                    <a:pt x="5216" y="14"/>
                  </a:lnTo>
                  <a:lnTo>
                    <a:pt x="4982" y="1"/>
                  </a:lnTo>
                  <a:lnTo>
                    <a:pt x="4737" y="0"/>
                  </a:lnTo>
                  <a:lnTo>
                    <a:pt x="4484" y="10"/>
                  </a:lnTo>
                  <a:lnTo>
                    <a:pt x="4226" y="31"/>
                  </a:lnTo>
                  <a:lnTo>
                    <a:pt x="3963" y="63"/>
                  </a:lnTo>
                  <a:lnTo>
                    <a:pt x="3697" y="108"/>
                  </a:lnTo>
                  <a:lnTo>
                    <a:pt x="3428" y="162"/>
                  </a:lnTo>
                  <a:lnTo>
                    <a:pt x="3159" y="229"/>
                  </a:lnTo>
                  <a:lnTo>
                    <a:pt x="2890" y="305"/>
                  </a:lnTo>
                  <a:lnTo>
                    <a:pt x="2625" y="393"/>
                  </a:lnTo>
                  <a:lnTo>
                    <a:pt x="2364" y="491"/>
                  </a:lnTo>
                  <a:lnTo>
                    <a:pt x="2108" y="600"/>
                  </a:lnTo>
                  <a:lnTo>
                    <a:pt x="1859" y="720"/>
                  </a:lnTo>
                  <a:lnTo>
                    <a:pt x="1618" y="851"/>
                  </a:lnTo>
                  <a:lnTo>
                    <a:pt x="1388" y="992"/>
                  </a:lnTo>
                  <a:lnTo>
                    <a:pt x="1168" y="1144"/>
                  </a:lnTo>
                  <a:lnTo>
                    <a:pt x="962" y="1305"/>
                  </a:lnTo>
                  <a:lnTo>
                    <a:pt x="770" y="1477"/>
                  </a:lnTo>
                  <a:lnTo>
                    <a:pt x="594" y="1659"/>
                  </a:lnTo>
                  <a:lnTo>
                    <a:pt x="435" y="1851"/>
                  </a:lnTo>
                  <a:lnTo>
                    <a:pt x="295" y="2054"/>
                  </a:lnTo>
                  <a:close/>
                </a:path>
              </a:pathLst>
            </a:custGeom>
            <a:solidFill>
              <a:srgbClr val="DA81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257">
              <a:extLst>
                <a:ext uri="{FF2B5EF4-FFF2-40B4-BE49-F238E27FC236}">
                  <a16:creationId xmlns:a16="http://schemas.microsoft.com/office/drawing/2014/main" id="{BAAD6892-D885-9F43-96BB-F031EC75701D}"/>
                </a:ext>
              </a:extLst>
            </p:cNvPr>
            <p:cNvSpPr>
              <a:spLocks/>
            </p:cNvSpPr>
            <p:nvPr/>
          </p:nvSpPr>
          <p:spPr bwMode="auto">
            <a:xfrm>
              <a:off x="3967" y="2935"/>
              <a:ext cx="476" cy="251"/>
            </a:xfrm>
            <a:custGeom>
              <a:avLst/>
              <a:gdLst>
                <a:gd name="T0" fmla="*/ 0 w 6194"/>
                <a:gd name="T1" fmla="*/ 1 h 3261"/>
                <a:gd name="T2" fmla="*/ 0 w 6194"/>
                <a:gd name="T3" fmla="*/ 1 h 3261"/>
                <a:gd name="T4" fmla="*/ 0 w 6194"/>
                <a:gd name="T5" fmla="*/ 1 h 3261"/>
                <a:gd name="T6" fmla="*/ 0 w 6194"/>
                <a:gd name="T7" fmla="*/ 1 h 3261"/>
                <a:gd name="T8" fmla="*/ 0 w 6194"/>
                <a:gd name="T9" fmla="*/ 1 h 3261"/>
                <a:gd name="T10" fmla="*/ 0 w 6194"/>
                <a:gd name="T11" fmla="*/ 1 h 3261"/>
                <a:gd name="T12" fmla="*/ 0 w 6194"/>
                <a:gd name="T13" fmla="*/ 1 h 3261"/>
                <a:gd name="T14" fmla="*/ 1 w 6194"/>
                <a:gd name="T15" fmla="*/ 1 h 3261"/>
                <a:gd name="T16" fmla="*/ 1 w 6194"/>
                <a:gd name="T17" fmla="*/ 1 h 3261"/>
                <a:gd name="T18" fmla="*/ 1 w 6194"/>
                <a:gd name="T19" fmla="*/ 1 h 3261"/>
                <a:gd name="T20" fmla="*/ 1 w 6194"/>
                <a:gd name="T21" fmla="*/ 1 h 3261"/>
                <a:gd name="T22" fmla="*/ 2 w 6194"/>
                <a:gd name="T23" fmla="*/ 1 h 3261"/>
                <a:gd name="T24" fmla="*/ 2 w 6194"/>
                <a:gd name="T25" fmla="*/ 1 h 3261"/>
                <a:gd name="T26" fmla="*/ 2 w 6194"/>
                <a:gd name="T27" fmla="*/ 1 h 3261"/>
                <a:gd name="T28" fmla="*/ 2 w 6194"/>
                <a:gd name="T29" fmla="*/ 1 h 3261"/>
                <a:gd name="T30" fmla="*/ 3 w 6194"/>
                <a:gd name="T31" fmla="*/ 1 h 3261"/>
                <a:gd name="T32" fmla="*/ 3 w 6194"/>
                <a:gd name="T33" fmla="*/ 0 h 3261"/>
                <a:gd name="T34" fmla="*/ 3 w 6194"/>
                <a:gd name="T35" fmla="*/ 0 h 3261"/>
                <a:gd name="T36" fmla="*/ 3 w 6194"/>
                <a:gd name="T37" fmla="*/ 0 h 3261"/>
                <a:gd name="T38" fmla="*/ 3 w 6194"/>
                <a:gd name="T39" fmla="*/ 0 h 3261"/>
                <a:gd name="T40" fmla="*/ 2 w 6194"/>
                <a:gd name="T41" fmla="*/ 0 h 3261"/>
                <a:gd name="T42" fmla="*/ 2 w 6194"/>
                <a:gd name="T43" fmla="*/ 0 h 3261"/>
                <a:gd name="T44" fmla="*/ 2 w 6194"/>
                <a:gd name="T45" fmla="*/ 0 h 3261"/>
                <a:gd name="T46" fmla="*/ 2 w 6194"/>
                <a:gd name="T47" fmla="*/ 0 h 3261"/>
                <a:gd name="T48" fmla="*/ 2 w 6194"/>
                <a:gd name="T49" fmla="*/ 0 h 3261"/>
                <a:gd name="T50" fmla="*/ 1 w 6194"/>
                <a:gd name="T51" fmla="*/ 0 h 3261"/>
                <a:gd name="T52" fmla="*/ 1 w 6194"/>
                <a:gd name="T53" fmla="*/ 0 h 3261"/>
                <a:gd name="T54" fmla="*/ 1 w 6194"/>
                <a:gd name="T55" fmla="*/ 0 h 3261"/>
                <a:gd name="T56" fmla="*/ 1 w 6194"/>
                <a:gd name="T57" fmla="*/ 0 h 3261"/>
                <a:gd name="T58" fmla="*/ 0 w 6194"/>
                <a:gd name="T59" fmla="*/ 1 h 3261"/>
                <a:gd name="T60" fmla="*/ 0 w 6194"/>
                <a:gd name="T61" fmla="*/ 1 h 3261"/>
                <a:gd name="T62" fmla="*/ 0 w 6194"/>
                <a:gd name="T63" fmla="*/ 1 h 32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94" h="3261">
                  <a:moveTo>
                    <a:pt x="295" y="1864"/>
                  </a:moveTo>
                  <a:lnTo>
                    <a:pt x="171" y="2011"/>
                  </a:lnTo>
                  <a:lnTo>
                    <a:pt x="83" y="2153"/>
                  </a:lnTo>
                  <a:lnTo>
                    <a:pt x="26" y="2288"/>
                  </a:lnTo>
                  <a:lnTo>
                    <a:pt x="0" y="2418"/>
                  </a:lnTo>
                  <a:lnTo>
                    <a:pt x="4" y="2541"/>
                  </a:lnTo>
                  <a:lnTo>
                    <a:pt x="36" y="2656"/>
                  </a:lnTo>
                  <a:lnTo>
                    <a:pt x="95" y="2763"/>
                  </a:lnTo>
                  <a:lnTo>
                    <a:pt x="180" y="2861"/>
                  </a:lnTo>
                  <a:lnTo>
                    <a:pt x="288" y="2951"/>
                  </a:lnTo>
                  <a:lnTo>
                    <a:pt x="419" y="3031"/>
                  </a:lnTo>
                  <a:lnTo>
                    <a:pt x="571" y="3100"/>
                  </a:lnTo>
                  <a:lnTo>
                    <a:pt x="744" y="3157"/>
                  </a:lnTo>
                  <a:lnTo>
                    <a:pt x="934" y="3203"/>
                  </a:lnTo>
                  <a:lnTo>
                    <a:pt x="1141" y="3235"/>
                  </a:lnTo>
                  <a:lnTo>
                    <a:pt x="1364" y="3256"/>
                  </a:lnTo>
                  <a:lnTo>
                    <a:pt x="1602" y="3261"/>
                  </a:lnTo>
                  <a:lnTo>
                    <a:pt x="1852" y="3253"/>
                  </a:lnTo>
                  <a:lnTo>
                    <a:pt x="2113" y="3230"/>
                  </a:lnTo>
                  <a:lnTo>
                    <a:pt x="2384" y="3190"/>
                  </a:lnTo>
                  <a:lnTo>
                    <a:pt x="2664" y="3135"/>
                  </a:lnTo>
                  <a:lnTo>
                    <a:pt x="2952" y="3062"/>
                  </a:lnTo>
                  <a:lnTo>
                    <a:pt x="3245" y="2972"/>
                  </a:lnTo>
                  <a:lnTo>
                    <a:pt x="3543" y="2863"/>
                  </a:lnTo>
                  <a:lnTo>
                    <a:pt x="3843" y="2735"/>
                  </a:lnTo>
                  <a:lnTo>
                    <a:pt x="4145" y="2589"/>
                  </a:lnTo>
                  <a:lnTo>
                    <a:pt x="4447" y="2421"/>
                  </a:lnTo>
                  <a:lnTo>
                    <a:pt x="4747" y="2234"/>
                  </a:lnTo>
                  <a:lnTo>
                    <a:pt x="5046" y="2023"/>
                  </a:lnTo>
                  <a:lnTo>
                    <a:pt x="5341" y="1792"/>
                  </a:lnTo>
                  <a:lnTo>
                    <a:pt x="5629" y="1537"/>
                  </a:lnTo>
                  <a:lnTo>
                    <a:pt x="5911" y="1260"/>
                  </a:lnTo>
                  <a:lnTo>
                    <a:pt x="6184" y="958"/>
                  </a:lnTo>
                  <a:lnTo>
                    <a:pt x="6194" y="807"/>
                  </a:lnTo>
                  <a:lnTo>
                    <a:pt x="6175" y="670"/>
                  </a:lnTo>
                  <a:lnTo>
                    <a:pt x="6129" y="546"/>
                  </a:lnTo>
                  <a:lnTo>
                    <a:pt x="6058" y="435"/>
                  </a:lnTo>
                  <a:lnTo>
                    <a:pt x="5964" y="338"/>
                  </a:lnTo>
                  <a:lnTo>
                    <a:pt x="5847" y="253"/>
                  </a:lnTo>
                  <a:lnTo>
                    <a:pt x="5710" y="180"/>
                  </a:lnTo>
                  <a:lnTo>
                    <a:pt x="5554" y="121"/>
                  </a:lnTo>
                  <a:lnTo>
                    <a:pt x="5381" y="73"/>
                  </a:lnTo>
                  <a:lnTo>
                    <a:pt x="5192" y="38"/>
                  </a:lnTo>
                  <a:lnTo>
                    <a:pt x="4989" y="14"/>
                  </a:lnTo>
                  <a:lnTo>
                    <a:pt x="4773" y="1"/>
                  </a:lnTo>
                  <a:lnTo>
                    <a:pt x="4548" y="0"/>
                  </a:lnTo>
                  <a:lnTo>
                    <a:pt x="4311" y="10"/>
                  </a:lnTo>
                  <a:lnTo>
                    <a:pt x="4069" y="31"/>
                  </a:lnTo>
                  <a:lnTo>
                    <a:pt x="3819" y="63"/>
                  </a:lnTo>
                  <a:lnTo>
                    <a:pt x="3565" y="104"/>
                  </a:lnTo>
                  <a:lnTo>
                    <a:pt x="3308" y="158"/>
                  </a:lnTo>
                  <a:lnTo>
                    <a:pt x="2792" y="293"/>
                  </a:lnTo>
                  <a:lnTo>
                    <a:pt x="2536" y="375"/>
                  </a:lnTo>
                  <a:lnTo>
                    <a:pt x="2284" y="467"/>
                  </a:lnTo>
                  <a:lnTo>
                    <a:pt x="2036" y="569"/>
                  </a:lnTo>
                  <a:lnTo>
                    <a:pt x="1795" y="679"/>
                  </a:lnTo>
                  <a:lnTo>
                    <a:pt x="1562" y="798"/>
                  </a:lnTo>
                  <a:lnTo>
                    <a:pt x="1339" y="926"/>
                  </a:lnTo>
                  <a:lnTo>
                    <a:pt x="1128" y="1062"/>
                  </a:lnTo>
                  <a:lnTo>
                    <a:pt x="929" y="1207"/>
                  </a:lnTo>
                  <a:lnTo>
                    <a:pt x="745" y="1360"/>
                  </a:lnTo>
                  <a:lnTo>
                    <a:pt x="576" y="1521"/>
                  </a:lnTo>
                  <a:lnTo>
                    <a:pt x="426" y="1688"/>
                  </a:lnTo>
                  <a:lnTo>
                    <a:pt x="295" y="1864"/>
                  </a:lnTo>
                  <a:close/>
                </a:path>
              </a:pathLst>
            </a:custGeom>
            <a:solidFill>
              <a:srgbClr val="DC84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258">
              <a:extLst>
                <a:ext uri="{FF2B5EF4-FFF2-40B4-BE49-F238E27FC236}">
                  <a16:creationId xmlns:a16="http://schemas.microsoft.com/office/drawing/2014/main" id="{B65B2B19-6F9A-4449-A895-20B8603ACEEA}"/>
                </a:ext>
              </a:extLst>
            </p:cNvPr>
            <p:cNvSpPr>
              <a:spLocks/>
            </p:cNvSpPr>
            <p:nvPr/>
          </p:nvSpPr>
          <p:spPr bwMode="auto">
            <a:xfrm>
              <a:off x="3982" y="2936"/>
              <a:ext cx="437" cy="226"/>
            </a:xfrm>
            <a:custGeom>
              <a:avLst/>
              <a:gdLst>
                <a:gd name="T0" fmla="*/ 0 w 5681"/>
                <a:gd name="T1" fmla="*/ 1 h 2930"/>
                <a:gd name="T2" fmla="*/ 0 w 5681"/>
                <a:gd name="T3" fmla="*/ 1 h 2930"/>
                <a:gd name="T4" fmla="*/ 0 w 5681"/>
                <a:gd name="T5" fmla="*/ 1 h 2930"/>
                <a:gd name="T6" fmla="*/ 0 w 5681"/>
                <a:gd name="T7" fmla="*/ 1 h 2930"/>
                <a:gd name="T8" fmla="*/ 0 w 5681"/>
                <a:gd name="T9" fmla="*/ 1 h 2930"/>
                <a:gd name="T10" fmla="*/ 0 w 5681"/>
                <a:gd name="T11" fmla="*/ 1 h 2930"/>
                <a:gd name="T12" fmla="*/ 0 w 5681"/>
                <a:gd name="T13" fmla="*/ 1 h 2930"/>
                <a:gd name="T14" fmla="*/ 1 w 5681"/>
                <a:gd name="T15" fmla="*/ 1 h 2930"/>
                <a:gd name="T16" fmla="*/ 1 w 5681"/>
                <a:gd name="T17" fmla="*/ 1 h 2930"/>
                <a:gd name="T18" fmla="*/ 1 w 5681"/>
                <a:gd name="T19" fmla="*/ 1 h 2930"/>
                <a:gd name="T20" fmla="*/ 1 w 5681"/>
                <a:gd name="T21" fmla="*/ 1 h 2930"/>
                <a:gd name="T22" fmla="*/ 1 w 5681"/>
                <a:gd name="T23" fmla="*/ 1 h 2930"/>
                <a:gd name="T24" fmla="*/ 2 w 5681"/>
                <a:gd name="T25" fmla="*/ 1 h 2930"/>
                <a:gd name="T26" fmla="*/ 2 w 5681"/>
                <a:gd name="T27" fmla="*/ 1 h 2930"/>
                <a:gd name="T28" fmla="*/ 2 w 5681"/>
                <a:gd name="T29" fmla="*/ 1 h 2930"/>
                <a:gd name="T30" fmla="*/ 2 w 5681"/>
                <a:gd name="T31" fmla="*/ 1 h 2930"/>
                <a:gd name="T32" fmla="*/ 3 w 5681"/>
                <a:gd name="T33" fmla="*/ 0 h 2930"/>
                <a:gd name="T34" fmla="*/ 3 w 5681"/>
                <a:gd name="T35" fmla="*/ 0 h 2930"/>
                <a:gd name="T36" fmla="*/ 3 w 5681"/>
                <a:gd name="T37" fmla="*/ 0 h 2930"/>
                <a:gd name="T38" fmla="*/ 3 w 5681"/>
                <a:gd name="T39" fmla="*/ 0 h 2930"/>
                <a:gd name="T40" fmla="*/ 2 w 5681"/>
                <a:gd name="T41" fmla="*/ 0 h 2930"/>
                <a:gd name="T42" fmla="*/ 2 w 5681"/>
                <a:gd name="T43" fmla="*/ 0 h 2930"/>
                <a:gd name="T44" fmla="*/ 2 w 5681"/>
                <a:gd name="T45" fmla="*/ 0 h 2930"/>
                <a:gd name="T46" fmla="*/ 2 w 5681"/>
                <a:gd name="T47" fmla="*/ 0 h 2930"/>
                <a:gd name="T48" fmla="*/ 2 w 5681"/>
                <a:gd name="T49" fmla="*/ 0 h 2930"/>
                <a:gd name="T50" fmla="*/ 1 w 5681"/>
                <a:gd name="T51" fmla="*/ 0 h 2930"/>
                <a:gd name="T52" fmla="*/ 1 w 5681"/>
                <a:gd name="T53" fmla="*/ 0 h 2930"/>
                <a:gd name="T54" fmla="*/ 1 w 5681"/>
                <a:gd name="T55" fmla="*/ 0 h 2930"/>
                <a:gd name="T56" fmla="*/ 1 w 5681"/>
                <a:gd name="T57" fmla="*/ 0 h 2930"/>
                <a:gd name="T58" fmla="*/ 0 w 5681"/>
                <a:gd name="T59" fmla="*/ 0 h 2930"/>
                <a:gd name="T60" fmla="*/ 0 w 5681"/>
                <a:gd name="T61" fmla="*/ 1 h 2930"/>
                <a:gd name="T62" fmla="*/ 0 w 5681"/>
                <a:gd name="T63" fmla="*/ 1 h 29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81" h="2930">
                  <a:moveTo>
                    <a:pt x="293" y="1675"/>
                  </a:moveTo>
                  <a:lnTo>
                    <a:pt x="171" y="1813"/>
                  </a:lnTo>
                  <a:lnTo>
                    <a:pt x="83" y="1945"/>
                  </a:lnTo>
                  <a:lnTo>
                    <a:pt x="26" y="2070"/>
                  </a:lnTo>
                  <a:lnTo>
                    <a:pt x="0" y="2190"/>
                  </a:lnTo>
                  <a:lnTo>
                    <a:pt x="1" y="2301"/>
                  </a:lnTo>
                  <a:lnTo>
                    <a:pt x="30" y="2405"/>
                  </a:lnTo>
                  <a:lnTo>
                    <a:pt x="85" y="2501"/>
                  </a:lnTo>
                  <a:lnTo>
                    <a:pt x="164" y="2589"/>
                  </a:lnTo>
                  <a:lnTo>
                    <a:pt x="265" y="2667"/>
                  </a:lnTo>
                  <a:lnTo>
                    <a:pt x="389" y="2737"/>
                  </a:lnTo>
                  <a:lnTo>
                    <a:pt x="532" y="2796"/>
                  </a:lnTo>
                  <a:lnTo>
                    <a:pt x="694" y="2845"/>
                  </a:lnTo>
                  <a:lnTo>
                    <a:pt x="872" y="2884"/>
                  </a:lnTo>
                  <a:lnTo>
                    <a:pt x="1068" y="2912"/>
                  </a:lnTo>
                  <a:lnTo>
                    <a:pt x="1276" y="2927"/>
                  </a:lnTo>
                  <a:lnTo>
                    <a:pt x="1499" y="2930"/>
                  </a:lnTo>
                  <a:lnTo>
                    <a:pt x="1731" y="2922"/>
                  </a:lnTo>
                  <a:lnTo>
                    <a:pt x="1974" y="2900"/>
                  </a:lnTo>
                  <a:lnTo>
                    <a:pt x="2226" y="2865"/>
                  </a:lnTo>
                  <a:lnTo>
                    <a:pt x="2484" y="2816"/>
                  </a:lnTo>
                  <a:lnTo>
                    <a:pt x="2747" y="2753"/>
                  </a:lnTo>
                  <a:lnTo>
                    <a:pt x="3016" y="2674"/>
                  </a:lnTo>
                  <a:lnTo>
                    <a:pt x="3286" y="2581"/>
                  </a:lnTo>
                  <a:lnTo>
                    <a:pt x="3559" y="2473"/>
                  </a:lnTo>
                  <a:lnTo>
                    <a:pt x="3831" y="2348"/>
                  </a:lnTo>
                  <a:lnTo>
                    <a:pt x="4100" y="2206"/>
                  </a:lnTo>
                  <a:lnTo>
                    <a:pt x="4368" y="2048"/>
                  </a:lnTo>
                  <a:lnTo>
                    <a:pt x="4630" y="1872"/>
                  </a:lnTo>
                  <a:lnTo>
                    <a:pt x="4886" y="1677"/>
                  </a:lnTo>
                  <a:lnTo>
                    <a:pt x="5135" y="1466"/>
                  </a:lnTo>
                  <a:lnTo>
                    <a:pt x="5375" y="1235"/>
                  </a:lnTo>
                  <a:lnTo>
                    <a:pt x="5605" y="985"/>
                  </a:lnTo>
                  <a:lnTo>
                    <a:pt x="5636" y="904"/>
                  </a:lnTo>
                  <a:lnTo>
                    <a:pt x="5659" y="827"/>
                  </a:lnTo>
                  <a:lnTo>
                    <a:pt x="5681" y="684"/>
                  </a:lnTo>
                  <a:lnTo>
                    <a:pt x="5674" y="556"/>
                  </a:lnTo>
                  <a:lnTo>
                    <a:pt x="5639" y="441"/>
                  </a:lnTo>
                  <a:lnTo>
                    <a:pt x="5579" y="341"/>
                  </a:lnTo>
                  <a:lnTo>
                    <a:pt x="5493" y="255"/>
                  </a:lnTo>
                  <a:lnTo>
                    <a:pt x="5385" y="181"/>
                  </a:lnTo>
                  <a:lnTo>
                    <a:pt x="5256" y="121"/>
                  </a:lnTo>
                  <a:lnTo>
                    <a:pt x="5108" y="73"/>
                  </a:lnTo>
                  <a:lnTo>
                    <a:pt x="4943" y="37"/>
                  </a:lnTo>
                  <a:lnTo>
                    <a:pt x="4761" y="13"/>
                  </a:lnTo>
                  <a:lnTo>
                    <a:pt x="4565" y="1"/>
                  </a:lnTo>
                  <a:lnTo>
                    <a:pt x="4357" y="0"/>
                  </a:lnTo>
                  <a:lnTo>
                    <a:pt x="4138" y="10"/>
                  </a:lnTo>
                  <a:lnTo>
                    <a:pt x="3910" y="31"/>
                  </a:lnTo>
                  <a:lnTo>
                    <a:pt x="3675" y="61"/>
                  </a:lnTo>
                  <a:lnTo>
                    <a:pt x="3433" y="102"/>
                  </a:lnTo>
                  <a:lnTo>
                    <a:pt x="3189" y="153"/>
                  </a:lnTo>
                  <a:lnTo>
                    <a:pt x="2693" y="281"/>
                  </a:lnTo>
                  <a:lnTo>
                    <a:pt x="2447" y="358"/>
                  </a:lnTo>
                  <a:lnTo>
                    <a:pt x="2202" y="443"/>
                  </a:lnTo>
                  <a:lnTo>
                    <a:pt x="1963" y="536"/>
                  </a:lnTo>
                  <a:lnTo>
                    <a:pt x="1730" y="637"/>
                  </a:lnTo>
                  <a:lnTo>
                    <a:pt x="1505" y="745"/>
                  </a:lnTo>
                  <a:lnTo>
                    <a:pt x="1289" y="860"/>
                  </a:lnTo>
                  <a:lnTo>
                    <a:pt x="1085" y="981"/>
                  </a:lnTo>
                  <a:lnTo>
                    <a:pt x="893" y="1108"/>
                  </a:lnTo>
                  <a:lnTo>
                    <a:pt x="717" y="1242"/>
                  </a:lnTo>
                  <a:lnTo>
                    <a:pt x="557" y="1382"/>
                  </a:lnTo>
                  <a:lnTo>
                    <a:pt x="416" y="1526"/>
                  </a:lnTo>
                  <a:lnTo>
                    <a:pt x="293" y="1675"/>
                  </a:lnTo>
                  <a:close/>
                </a:path>
              </a:pathLst>
            </a:custGeom>
            <a:solidFill>
              <a:srgbClr val="DD8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259">
              <a:extLst>
                <a:ext uri="{FF2B5EF4-FFF2-40B4-BE49-F238E27FC236}">
                  <a16:creationId xmlns:a16="http://schemas.microsoft.com/office/drawing/2014/main" id="{1AD8E8F6-6BD8-FE44-8B01-2F619E552FA3}"/>
                </a:ext>
              </a:extLst>
            </p:cNvPr>
            <p:cNvSpPr>
              <a:spLocks/>
            </p:cNvSpPr>
            <p:nvPr/>
          </p:nvSpPr>
          <p:spPr bwMode="auto">
            <a:xfrm>
              <a:off x="3997" y="2937"/>
              <a:ext cx="402" cy="200"/>
            </a:xfrm>
            <a:custGeom>
              <a:avLst/>
              <a:gdLst>
                <a:gd name="T0" fmla="*/ 0 w 5224"/>
                <a:gd name="T1" fmla="*/ 1 h 2600"/>
                <a:gd name="T2" fmla="*/ 0 w 5224"/>
                <a:gd name="T3" fmla="*/ 1 h 2600"/>
                <a:gd name="T4" fmla="*/ 0 w 5224"/>
                <a:gd name="T5" fmla="*/ 1 h 2600"/>
                <a:gd name="T6" fmla="*/ 0 w 5224"/>
                <a:gd name="T7" fmla="*/ 1 h 2600"/>
                <a:gd name="T8" fmla="*/ 0 w 5224"/>
                <a:gd name="T9" fmla="*/ 1 h 2600"/>
                <a:gd name="T10" fmla="*/ 0 w 5224"/>
                <a:gd name="T11" fmla="*/ 1 h 2600"/>
                <a:gd name="T12" fmla="*/ 0 w 5224"/>
                <a:gd name="T13" fmla="*/ 1 h 2600"/>
                <a:gd name="T14" fmla="*/ 1 w 5224"/>
                <a:gd name="T15" fmla="*/ 1 h 2600"/>
                <a:gd name="T16" fmla="*/ 1 w 5224"/>
                <a:gd name="T17" fmla="*/ 1 h 2600"/>
                <a:gd name="T18" fmla="*/ 1 w 5224"/>
                <a:gd name="T19" fmla="*/ 1 h 2600"/>
                <a:gd name="T20" fmla="*/ 1 w 5224"/>
                <a:gd name="T21" fmla="*/ 1 h 2600"/>
                <a:gd name="T22" fmla="*/ 1 w 5224"/>
                <a:gd name="T23" fmla="*/ 1 h 2600"/>
                <a:gd name="T24" fmla="*/ 2 w 5224"/>
                <a:gd name="T25" fmla="*/ 1 h 2600"/>
                <a:gd name="T26" fmla="*/ 2 w 5224"/>
                <a:gd name="T27" fmla="*/ 1 h 2600"/>
                <a:gd name="T28" fmla="*/ 2 w 5224"/>
                <a:gd name="T29" fmla="*/ 1 h 2600"/>
                <a:gd name="T30" fmla="*/ 2 w 5224"/>
                <a:gd name="T31" fmla="*/ 1 h 2600"/>
                <a:gd name="T32" fmla="*/ 2 w 5224"/>
                <a:gd name="T33" fmla="*/ 0 h 2600"/>
                <a:gd name="T34" fmla="*/ 2 w 5224"/>
                <a:gd name="T35" fmla="*/ 0 h 2600"/>
                <a:gd name="T36" fmla="*/ 2 w 5224"/>
                <a:gd name="T37" fmla="*/ 0 h 2600"/>
                <a:gd name="T38" fmla="*/ 2 w 5224"/>
                <a:gd name="T39" fmla="*/ 0 h 2600"/>
                <a:gd name="T40" fmla="*/ 2 w 5224"/>
                <a:gd name="T41" fmla="*/ 0 h 2600"/>
                <a:gd name="T42" fmla="*/ 2 w 5224"/>
                <a:gd name="T43" fmla="*/ 0 h 2600"/>
                <a:gd name="T44" fmla="*/ 2 w 5224"/>
                <a:gd name="T45" fmla="*/ 0 h 2600"/>
                <a:gd name="T46" fmla="*/ 2 w 5224"/>
                <a:gd name="T47" fmla="*/ 0 h 2600"/>
                <a:gd name="T48" fmla="*/ 2 w 5224"/>
                <a:gd name="T49" fmla="*/ 0 h 2600"/>
                <a:gd name="T50" fmla="*/ 2 w 5224"/>
                <a:gd name="T51" fmla="*/ 0 h 2600"/>
                <a:gd name="T52" fmla="*/ 1 w 5224"/>
                <a:gd name="T53" fmla="*/ 0 h 2600"/>
                <a:gd name="T54" fmla="*/ 1 w 5224"/>
                <a:gd name="T55" fmla="*/ 0 h 2600"/>
                <a:gd name="T56" fmla="*/ 1 w 5224"/>
                <a:gd name="T57" fmla="*/ 0 h 2600"/>
                <a:gd name="T58" fmla="*/ 1 w 5224"/>
                <a:gd name="T59" fmla="*/ 0 h 2600"/>
                <a:gd name="T60" fmla="*/ 0 w 5224"/>
                <a:gd name="T61" fmla="*/ 0 h 2600"/>
                <a:gd name="T62" fmla="*/ 0 w 5224"/>
                <a:gd name="T63" fmla="*/ 1 h 2600"/>
                <a:gd name="T64" fmla="*/ 0 w 5224"/>
                <a:gd name="T65" fmla="*/ 1 h 2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24" h="2600">
                  <a:moveTo>
                    <a:pt x="295" y="1486"/>
                  </a:moveTo>
                  <a:lnTo>
                    <a:pt x="175" y="1615"/>
                  </a:lnTo>
                  <a:lnTo>
                    <a:pt x="87" y="1737"/>
                  </a:lnTo>
                  <a:lnTo>
                    <a:pt x="29" y="1853"/>
                  </a:lnTo>
                  <a:lnTo>
                    <a:pt x="1" y="1961"/>
                  </a:lnTo>
                  <a:lnTo>
                    <a:pt x="0" y="2061"/>
                  </a:lnTo>
                  <a:lnTo>
                    <a:pt x="26" y="2155"/>
                  </a:lnTo>
                  <a:lnTo>
                    <a:pt x="77" y="2239"/>
                  </a:lnTo>
                  <a:lnTo>
                    <a:pt x="151" y="2316"/>
                  </a:lnTo>
                  <a:lnTo>
                    <a:pt x="246" y="2384"/>
                  </a:lnTo>
                  <a:lnTo>
                    <a:pt x="361" y="2443"/>
                  </a:lnTo>
                  <a:lnTo>
                    <a:pt x="497" y="2493"/>
                  </a:lnTo>
                  <a:lnTo>
                    <a:pt x="649" y="2535"/>
                  </a:lnTo>
                  <a:lnTo>
                    <a:pt x="816" y="2566"/>
                  </a:lnTo>
                  <a:lnTo>
                    <a:pt x="998" y="2588"/>
                  </a:lnTo>
                  <a:lnTo>
                    <a:pt x="1193" y="2599"/>
                  </a:lnTo>
                  <a:lnTo>
                    <a:pt x="1399" y="2600"/>
                  </a:lnTo>
                  <a:lnTo>
                    <a:pt x="1614" y="2591"/>
                  </a:lnTo>
                  <a:lnTo>
                    <a:pt x="1839" y="2571"/>
                  </a:lnTo>
                  <a:lnTo>
                    <a:pt x="2070" y="2540"/>
                  </a:lnTo>
                  <a:lnTo>
                    <a:pt x="2307" y="2497"/>
                  </a:lnTo>
                  <a:lnTo>
                    <a:pt x="2547" y="2443"/>
                  </a:lnTo>
                  <a:lnTo>
                    <a:pt x="2791" y="2376"/>
                  </a:lnTo>
                  <a:lnTo>
                    <a:pt x="3034" y="2299"/>
                  </a:lnTo>
                  <a:lnTo>
                    <a:pt x="3278" y="2209"/>
                  </a:lnTo>
                  <a:lnTo>
                    <a:pt x="3519" y="2106"/>
                  </a:lnTo>
                  <a:lnTo>
                    <a:pt x="3758" y="1990"/>
                  </a:lnTo>
                  <a:lnTo>
                    <a:pt x="3991" y="1861"/>
                  </a:lnTo>
                  <a:lnTo>
                    <a:pt x="4217" y="1719"/>
                  </a:lnTo>
                  <a:lnTo>
                    <a:pt x="4436" y="1564"/>
                  </a:lnTo>
                  <a:lnTo>
                    <a:pt x="4645" y="1394"/>
                  </a:lnTo>
                  <a:lnTo>
                    <a:pt x="4843" y="1210"/>
                  </a:lnTo>
                  <a:lnTo>
                    <a:pt x="5029" y="1012"/>
                  </a:lnTo>
                  <a:lnTo>
                    <a:pt x="5082" y="927"/>
                  </a:lnTo>
                  <a:lnTo>
                    <a:pt x="5127" y="847"/>
                  </a:lnTo>
                  <a:lnTo>
                    <a:pt x="5162" y="771"/>
                  </a:lnTo>
                  <a:lnTo>
                    <a:pt x="5190" y="698"/>
                  </a:lnTo>
                  <a:lnTo>
                    <a:pt x="5210" y="629"/>
                  </a:lnTo>
                  <a:lnTo>
                    <a:pt x="5223" y="565"/>
                  </a:lnTo>
                  <a:lnTo>
                    <a:pt x="5224" y="447"/>
                  </a:lnTo>
                  <a:lnTo>
                    <a:pt x="5197" y="344"/>
                  </a:lnTo>
                  <a:lnTo>
                    <a:pt x="5142" y="255"/>
                  </a:lnTo>
                  <a:lnTo>
                    <a:pt x="5064" y="181"/>
                  </a:lnTo>
                  <a:lnTo>
                    <a:pt x="4962" y="120"/>
                  </a:lnTo>
                  <a:lnTo>
                    <a:pt x="4839" y="71"/>
                  </a:lnTo>
                  <a:lnTo>
                    <a:pt x="4696" y="36"/>
                  </a:lnTo>
                  <a:lnTo>
                    <a:pt x="4536" y="13"/>
                  </a:lnTo>
                  <a:lnTo>
                    <a:pt x="4360" y="0"/>
                  </a:lnTo>
                  <a:lnTo>
                    <a:pt x="4170" y="0"/>
                  </a:lnTo>
                  <a:lnTo>
                    <a:pt x="3968" y="10"/>
                  </a:lnTo>
                  <a:lnTo>
                    <a:pt x="3754" y="31"/>
                  </a:lnTo>
                  <a:lnTo>
                    <a:pt x="3533" y="61"/>
                  </a:lnTo>
                  <a:lnTo>
                    <a:pt x="3305" y="99"/>
                  </a:lnTo>
                  <a:lnTo>
                    <a:pt x="3071" y="148"/>
                  </a:lnTo>
                  <a:lnTo>
                    <a:pt x="2596" y="268"/>
                  </a:lnTo>
                  <a:lnTo>
                    <a:pt x="2124" y="419"/>
                  </a:lnTo>
                  <a:lnTo>
                    <a:pt x="1893" y="504"/>
                  </a:lnTo>
                  <a:lnTo>
                    <a:pt x="1668" y="595"/>
                  </a:lnTo>
                  <a:lnTo>
                    <a:pt x="1451" y="693"/>
                  </a:lnTo>
                  <a:lnTo>
                    <a:pt x="1243" y="793"/>
                  </a:lnTo>
                  <a:lnTo>
                    <a:pt x="1046" y="901"/>
                  </a:lnTo>
                  <a:lnTo>
                    <a:pt x="862" y="1011"/>
                  </a:lnTo>
                  <a:lnTo>
                    <a:pt x="693" y="1125"/>
                  </a:lnTo>
                  <a:lnTo>
                    <a:pt x="541" y="1243"/>
                  </a:lnTo>
                  <a:lnTo>
                    <a:pt x="408" y="1363"/>
                  </a:lnTo>
                  <a:lnTo>
                    <a:pt x="295" y="1486"/>
                  </a:lnTo>
                  <a:close/>
                </a:path>
              </a:pathLst>
            </a:custGeom>
            <a:solidFill>
              <a:srgbClr val="DF8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260">
              <a:extLst>
                <a:ext uri="{FF2B5EF4-FFF2-40B4-BE49-F238E27FC236}">
                  <a16:creationId xmlns:a16="http://schemas.microsoft.com/office/drawing/2014/main" id="{773EDEC9-D4BB-B645-B9DF-25E2B8090D15}"/>
                </a:ext>
              </a:extLst>
            </p:cNvPr>
            <p:cNvSpPr>
              <a:spLocks/>
            </p:cNvSpPr>
            <p:nvPr/>
          </p:nvSpPr>
          <p:spPr bwMode="auto">
            <a:xfrm>
              <a:off x="4013" y="2938"/>
              <a:ext cx="370" cy="175"/>
            </a:xfrm>
            <a:custGeom>
              <a:avLst/>
              <a:gdLst>
                <a:gd name="T0" fmla="*/ 0 w 4815"/>
                <a:gd name="T1" fmla="*/ 1 h 2271"/>
                <a:gd name="T2" fmla="*/ 0 w 4815"/>
                <a:gd name="T3" fmla="*/ 0 h 2271"/>
                <a:gd name="T4" fmla="*/ 0 w 4815"/>
                <a:gd name="T5" fmla="*/ 0 h 2271"/>
                <a:gd name="T6" fmla="*/ 1 w 4815"/>
                <a:gd name="T7" fmla="*/ 0 h 2271"/>
                <a:gd name="T8" fmla="*/ 1 w 4815"/>
                <a:gd name="T9" fmla="*/ 0 h 2271"/>
                <a:gd name="T10" fmla="*/ 1 w 4815"/>
                <a:gd name="T11" fmla="*/ 0 h 2271"/>
                <a:gd name="T12" fmla="*/ 2 w 4815"/>
                <a:gd name="T13" fmla="*/ 0 h 2271"/>
                <a:gd name="T14" fmla="*/ 2 w 4815"/>
                <a:gd name="T15" fmla="*/ 0 h 2271"/>
                <a:gd name="T16" fmla="*/ 2 w 4815"/>
                <a:gd name="T17" fmla="*/ 0 h 2271"/>
                <a:gd name="T18" fmla="*/ 2 w 4815"/>
                <a:gd name="T19" fmla="*/ 0 h 2271"/>
                <a:gd name="T20" fmla="*/ 2 w 4815"/>
                <a:gd name="T21" fmla="*/ 0 h 2271"/>
                <a:gd name="T22" fmla="*/ 2 w 4815"/>
                <a:gd name="T23" fmla="*/ 0 h 2271"/>
                <a:gd name="T24" fmla="*/ 2 w 4815"/>
                <a:gd name="T25" fmla="*/ 0 h 2271"/>
                <a:gd name="T26" fmla="*/ 2 w 4815"/>
                <a:gd name="T27" fmla="*/ 0 h 2271"/>
                <a:gd name="T28" fmla="*/ 2 w 4815"/>
                <a:gd name="T29" fmla="*/ 0 h 2271"/>
                <a:gd name="T30" fmla="*/ 2 w 4815"/>
                <a:gd name="T31" fmla="*/ 0 h 2271"/>
                <a:gd name="T32" fmla="*/ 2 w 4815"/>
                <a:gd name="T33" fmla="*/ 0 h 2271"/>
                <a:gd name="T34" fmla="*/ 2 w 4815"/>
                <a:gd name="T35" fmla="*/ 1 h 2271"/>
                <a:gd name="T36" fmla="*/ 2 w 4815"/>
                <a:gd name="T37" fmla="*/ 1 h 2271"/>
                <a:gd name="T38" fmla="*/ 2 w 4815"/>
                <a:gd name="T39" fmla="*/ 1 h 2271"/>
                <a:gd name="T40" fmla="*/ 1 w 4815"/>
                <a:gd name="T41" fmla="*/ 1 h 2271"/>
                <a:gd name="T42" fmla="*/ 1 w 4815"/>
                <a:gd name="T43" fmla="*/ 1 h 2271"/>
                <a:gd name="T44" fmla="*/ 1 w 4815"/>
                <a:gd name="T45" fmla="*/ 1 h 2271"/>
                <a:gd name="T46" fmla="*/ 1 w 4815"/>
                <a:gd name="T47" fmla="*/ 1 h 2271"/>
                <a:gd name="T48" fmla="*/ 1 w 4815"/>
                <a:gd name="T49" fmla="*/ 1 h 2271"/>
                <a:gd name="T50" fmla="*/ 0 w 4815"/>
                <a:gd name="T51" fmla="*/ 1 h 2271"/>
                <a:gd name="T52" fmla="*/ 0 w 4815"/>
                <a:gd name="T53" fmla="*/ 1 h 2271"/>
                <a:gd name="T54" fmla="*/ 0 w 4815"/>
                <a:gd name="T55" fmla="*/ 1 h 2271"/>
                <a:gd name="T56" fmla="*/ 0 w 4815"/>
                <a:gd name="T57" fmla="*/ 1 h 2271"/>
                <a:gd name="T58" fmla="*/ 0 w 4815"/>
                <a:gd name="T59" fmla="*/ 1 h 2271"/>
                <a:gd name="T60" fmla="*/ 0 w 4815"/>
                <a:gd name="T61" fmla="*/ 1 h 2271"/>
                <a:gd name="T62" fmla="*/ 0 w 4815"/>
                <a:gd name="T63" fmla="*/ 1 h 2271"/>
                <a:gd name="T64" fmla="*/ 0 w 4815"/>
                <a:gd name="T65" fmla="*/ 1 h 2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15" h="2271">
                  <a:moveTo>
                    <a:pt x="297" y="1296"/>
                  </a:moveTo>
                  <a:lnTo>
                    <a:pt x="401" y="1200"/>
                  </a:lnTo>
                  <a:lnTo>
                    <a:pt x="525" y="1103"/>
                  </a:lnTo>
                  <a:lnTo>
                    <a:pt x="669" y="1007"/>
                  </a:lnTo>
                  <a:lnTo>
                    <a:pt x="830" y="913"/>
                  </a:lnTo>
                  <a:lnTo>
                    <a:pt x="1006" y="819"/>
                  </a:lnTo>
                  <a:lnTo>
                    <a:pt x="1196" y="727"/>
                  </a:lnTo>
                  <a:lnTo>
                    <a:pt x="1396" y="639"/>
                  </a:lnTo>
                  <a:lnTo>
                    <a:pt x="1606" y="554"/>
                  </a:lnTo>
                  <a:lnTo>
                    <a:pt x="2046" y="394"/>
                  </a:lnTo>
                  <a:lnTo>
                    <a:pt x="2500" y="256"/>
                  </a:lnTo>
                  <a:lnTo>
                    <a:pt x="2954" y="143"/>
                  </a:lnTo>
                  <a:lnTo>
                    <a:pt x="3176" y="97"/>
                  </a:lnTo>
                  <a:lnTo>
                    <a:pt x="3391" y="59"/>
                  </a:lnTo>
                  <a:lnTo>
                    <a:pt x="3599" y="30"/>
                  </a:lnTo>
                  <a:lnTo>
                    <a:pt x="3797" y="10"/>
                  </a:lnTo>
                  <a:lnTo>
                    <a:pt x="3982" y="0"/>
                  </a:lnTo>
                  <a:lnTo>
                    <a:pt x="4155" y="1"/>
                  </a:lnTo>
                  <a:lnTo>
                    <a:pt x="4311" y="13"/>
                  </a:lnTo>
                  <a:lnTo>
                    <a:pt x="4450" y="35"/>
                  </a:lnTo>
                  <a:lnTo>
                    <a:pt x="4570" y="71"/>
                  </a:lnTo>
                  <a:lnTo>
                    <a:pt x="4668" y="119"/>
                  </a:lnTo>
                  <a:lnTo>
                    <a:pt x="4743" y="181"/>
                  </a:lnTo>
                  <a:lnTo>
                    <a:pt x="4793" y="256"/>
                  </a:lnTo>
                  <a:lnTo>
                    <a:pt x="4814" y="347"/>
                  </a:lnTo>
                  <a:lnTo>
                    <a:pt x="4815" y="398"/>
                  </a:lnTo>
                  <a:lnTo>
                    <a:pt x="4808" y="452"/>
                  </a:lnTo>
                  <a:lnTo>
                    <a:pt x="4794" y="511"/>
                  </a:lnTo>
                  <a:lnTo>
                    <a:pt x="4771" y="573"/>
                  </a:lnTo>
                  <a:lnTo>
                    <a:pt x="4740" y="640"/>
                  </a:lnTo>
                  <a:lnTo>
                    <a:pt x="4700" y="711"/>
                  </a:lnTo>
                  <a:lnTo>
                    <a:pt x="4651" y="787"/>
                  </a:lnTo>
                  <a:lnTo>
                    <a:pt x="4594" y="866"/>
                  </a:lnTo>
                  <a:lnTo>
                    <a:pt x="4528" y="950"/>
                  </a:lnTo>
                  <a:lnTo>
                    <a:pt x="4452" y="1039"/>
                  </a:lnTo>
                  <a:lnTo>
                    <a:pt x="4310" y="1184"/>
                  </a:lnTo>
                  <a:lnTo>
                    <a:pt x="4154" y="1322"/>
                  </a:lnTo>
                  <a:lnTo>
                    <a:pt x="3984" y="1449"/>
                  </a:lnTo>
                  <a:lnTo>
                    <a:pt x="3804" y="1566"/>
                  </a:lnTo>
                  <a:lnTo>
                    <a:pt x="3613" y="1674"/>
                  </a:lnTo>
                  <a:lnTo>
                    <a:pt x="3414" y="1774"/>
                  </a:lnTo>
                  <a:lnTo>
                    <a:pt x="3208" y="1864"/>
                  </a:lnTo>
                  <a:lnTo>
                    <a:pt x="2997" y="1945"/>
                  </a:lnTo>
                  <a:lnTo>
                    <a:pt x="2782" y="2017"/>
                  </a:lnTo>
                  <a:lnTo>
                    <a:pt x="2565" y="2079"/>
                  </a:lnTo>
                  <a:lnTo>
                    <a:pt x="2129" y="2178"/>
                  </a:lnTo>
                  <a:lnTo>
                    <a:pt x="1915" y="2214"/>
                  </a:lnTo>
                  <a:lnTo>
                    <a:pt x="1703" y="2241"/>
                  </a:lnTo>
                  <a:lnTo>
                    <a:pt x="1497" y="2259"/>
                  </a:lnTo>
                  <a:lnTo>
                    <a:pt x="1299" y="2269"/>
                  </a:lnTo>
                  <a:lnTo>
                    <a:pt x="1108" y="2271"/>
                  </a:lnTo>
                  <a:lnTo>
                    <a:pt x="927" y="2262"/>
                  </a:lnTo>
                  <a:lnTo>
                    <a:pt x="759" y="2247"/>
                  </a:lnTo>
                  <a:lnTo>
                    <a:pt x="601" y="2223"/>
                  </a:lnTo>
                  <a:lnTo>
                    <a:pt x="460" y="2190"/>
                  </a:lnTo>
                  <a:lnTo>
                    <a:pt x="335" y="2149"/>
                  </a:lnTo>
                  <a:lnTo>
                    <a:pt x="227" y="2100"/>
                  </a:lnTo>
                  <a:lnTo>
                    <a:pt x="137" y="2043"/>
                  </a:lnTo>
                  <a:lnTo>
                    <a:pt x="70" y="1977"/>
                  </a:lnTo>
                  <a:lnTo>
                    <a:pt x="23" y="1903"/>
                  </a:lnTo>
                  <a:lnTo>
                    <a:pt x="0" y="1822"/>
                  </a:lnTo>
                  <a:lnTo>
                    <a:pt x="3" y="1732"/>
                  </a:lnTo>
                  <a:lnTo>
                    <a:pt x="32" y="1635"/>
                  </a:lnTo>
                  <a:lnTo>
                    <a:pt x="91" y="1530"/>
                  </a:lnTo>
                  <a:lnTo>
                    <a:pt x="177" y="1416"/>
                  </a:lnTo>
                  <a:lnTo>
                    <a:pt x="297" y="1296"/>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261">
              <a:extLst>
                <a:ext uri="{FF2B5EF4-FFF2-40B4-BE49-F238E27FC236}">
                  <a16:creationId xmlns:a16="http://schemas.microsoft.com/office/drawing/2014/main" id="{73038752-485B-3C42-841F-45A03949E568}"/>
                </a:ext>
              </a:extLst>
            </p:cNvPr>
            <p:cNvSpPr>
              <a:spLocks/>
            </p:cNvSpPr>
            <p:nvPr/>
          </p:nvSpPr>
          <p:spPr bwMode="auto">
            <a:xfrm>
              <a:off x="4842" y="3009"/>
              <a:ext cx="423" cy="414"/>
            </a:xfrm>
            <a:custGeom>
              <a:avLst/>
              <a:gdLst>
                <a:gd name="T0" fmla="*/ 1 w 5499"/>
                <a:gd name="T1" fmla="*/ 0 h 5394"/>
                <a:gd name="T2" fmla="*/ 1 w 5499"/>
                <a:gd name="T3" fmla="*/ 0 h 5394"/>
                <a:gd name="T4" fmla="*/ 1 w 5499"/>
                <a:gd name="T5" fmla="*/ 0 h 5394"/>
                <a:gd name="T6" fmla="*/ 1 w 5499"/>
                <a:gd name="T7" fmla="*/ 0 h 5394"/>
                <a:gd name="T8" fmla="*/ 1 w 5499"/>
                <a:gd name="T9" fmla="*/ 0 h 5394"/>
                <a:gd name="T10" fmla="*/ 1 w 5499"/>
                <a:gd name="T11" fmla="*/ 0 h 5394"/>
                <a:gd name="T12" fmla="*/ 0 w 5499"/>
                <a:gd name="T13" fmla="*/ 0 h 5394"/>
                <a:gd name="T14" fmla="*/ 0 w 5499"/>
                <a:gd name="T15" fmla="*/ 1 h 5394"/>
                <a:gd name="T16" fmla="*/ 0 w 5499"/>
                <a:gd name="T17" fmla="*/ 1 h 5394"/>
                <a:gd name="T18" fmla="*/ 0 w 5499"/>
                <a:gd name="T19" fmla="*/ 1 h 5394"/>
                <a:gd name="T20" fmla="*/ 0 w 5499"/>
                <a:gd name="T21" fmla="*/ 1 h 5394"/>
                <a:gd name="T22" fmla="*/ 0 w 5499"/>
                <a:gd name="T23" fmla="*/ 1 h 5394"/>
                <a:gd name="T24" fmla="*/ 0 w 5499"/>
                <a:gd name="T25" fmla="*/ 1 h 5394"/>
                <a:gd name="T26" fmla="*/ 0 w 5499"/>
                <a:gd name="T27" fmla="*/ 2 h 5394"/>
                <a:gd name="T28" fmla="*/ 0 w 5499"/>
                <a:gd name="T29" fmla="*/ 2 h 5394"/>
                <a:gd name="T30" fmla="*/ 0 w 5499"/>
                <a:gd name="T31" fmla="*/ 2 h 5394"/>
                <a:gd name="T32" fmla="*/ 0 w 5499"/>
                <a:gd name="T33" fmla="*/ 2 h 5394"/>
                <a:gd name="T34" fmla="*/ 0 w 5499"/>
                <a:gd name="T35" fmla="*/ 2 h 5394"/>
                <a:gd name="T36" fmla="*/ 0 w 5499"/>
                <a:gd name="T37" fmla="*/ 2 h 5394"/>
                <a:gd name="T38" fmla="*/ 0 w 5499"/>
                <a:gd name="T39" fmla="*/ 2 h 5394"/>
                <a:gd name="T40" fmla="*/ 0 w 5499"/>
                <a:gd name="T41" fmla="*/ 2 h 5394"/>
                <a:gd name="T42" fmla="*/ 1 w 5499"/>
                <a:gd name="T43" fmla="*/ 2 h 5394"/>
                <a:gd name="T44" fmla="*/ 1 w 5499"/>
                <a:gd name="T45" fmla="*/ 2 h 5394"/>
                <a:gd name="T46" fmla="*/ 1 w 5499"/>
                <a:gd name="T47" fmla="*/ 2 h 5394"/>
                <a:gd name="T48" fmla="*/ 1 w 5499"/>
                <a:gd name="T49" fmla="*/ 2 h 5394"/>
                <a:gd name="T50" fmla="*/ 1 w 5499"/>
                <a:gd name="T51" fmla="*/ 2 h 5394"/>
                <a:gd name="T52" fmla="*/ 2 w 5499"/>
                <a:gd name="T53" fmla="*/ 2 h 5394"/>
                <a:gd name="T54" fmla="*/ 2 w 5499"/>
                <a:gd name="T55" fmla="*/ 1 h 5394"/>
                <a:gd name="T56" fmla="*/ 2 w 5499"/>
                <a:gd name="T57" fmla="*/ 1 h 5394"/>
                <a:gd name="T58" fmla="*/ 2 w 5499"/>
                <a:gd name="T59" fmla="*/ 1 h 5394"/>
                <a:gd name="T60" fmla="*/ 2 w 5499"/>
                <a:gd name="T61" fmla="*/ 1 h 5394"/>
                <a:gd name="T62" fmla="*/ 2 w 5499"/>
                <a:gd name="T63" fmla="*/ 1 h 5394"/>
                <a:gd name="T64" fmla="*/ 2 w 5499"/>
                <a:gd name="T65" fmla="*/ 1 h 5394"/>
                <a:gd name="T66" fmla="*/ 3 w 5499"/>
                <a:gd name="T67" fmla="*/ 0 h 5394"/>
                <a:gd name="T68" fmla="*/ 2 w 5499"/>
                <a:gd name="T69" fmla="*/ 0 h 5394"/>
                <a:gd name="T70" fmla="*/ 2 w 5499"/>
                <a:gd name="T71" fmla="*/ 0 h 5394"/>
                <a:gd name="T72" fmla="*/ 2 w 5499"/>
                <a:gd name="T73" fmla="*/ 0 h 5394"/>
                <a:gd name="T74" fmla="*/ 2 w 5499"/>
                <a:gd name="T75" fmla="*/ 0 h 5394"/>
                <a:gd name="T76" fmla="*/ 2 w 5499"/>
                <a:gd name="T77" fmla="*/ 0 h 5394"/>
                <a:gd name="T78" fmla="*/ 2 w 5499"/>
                <a:gd name="T79" fmla="*/ 0 h 5394"/>
                <a:gd name="T80" fmla="*/ 2 w 5499"/>
                <a:gd name="T81" fmla="*/ 0 h 5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99" h="5394">
                  <a:moveTo>
                    <a:pt x="3536" y="37"/>
                  </a:moveTo>
                  <a:lnTo>
                    <a:pt x="3265" y="9"/>
                  </a:lnTo>
                  <a:lnTo>
                    <a:pt x="3006" y="0"/>
                  </a:lnTo>
                  <a:lnTo>
                    <a:pt x="2759" y="7"/>
                  </a:lnTo>
                  <a:lnTo>
                    <a:pt x="2523" y="31"/>
                  </a:lnTo>
                  <a:lnTo>
                    <a:pt x="2298" y="70"/>
                  </a:lnTo>
                  <a:lnTo>
                    <a:pt x="2085" y="127"/>
                  </a:lnTo>
                  <a:lnTo>
                    <a:pt x="1883" y="197"/>
                  </a:lnTo>
                  <a:lnTo>
                    <a:pt x="1692" y="282"/>
                  </a:lnTo>
                  <a:lnTo>
                    <a:pt x="1512" y="381"/>
                  </a:lnTo>
                  <a:lnTo>
                    <a:pt x="1342" y="492"/>
                  </a:lnTo>
                  <a:lnTo>
                    <a:pt x="1184" y="615"/>
                  </a:lnTo>
                  <a:lnTo>
                    <a:pt x="1036" y="751"/>
                  </a:lnTo>
                  <a:lnTo>
                    <a:pt x="898" y="897"/>
                  </a:lnTo>
                  <a:lnTo>
                    <a:pt x="771" y="1054"/>
                  </a:lnTo>
                  <a:lnTo>
                    <a:pt x="653" y="1221"/>
                  </a:lnTo>
                  <a:lnTo>
                    <a:pt x="546" y="1397"/>
                  </a:lnTo>
                  <a:lnTo>
                    <a:pt x="449" y="1583"/>
                  </a:lnTo>
                  <a:lnTo>
                    <a:pt x="362" y="1775"/>
                  </a:lnTo>
                  <a:lnTo>
                    <a:pt x="284" y="1976"/>
                  </a:lnTo>
                  <a:lnTo>
                    <a:pt x="215" y="2183"/>
                  </a:lnTo>
                  <a:lnTo>
                    <a:pt x="157" y="2396"/>
                  </a:lnTo>
                  <a:lnTo>
                    <a:pt x="107" y="2615"/>
                  </a:lnTo>
                  <a:lnTo>
                    <a:pt x="67" y="2839"/>
                  </a:lnTo>
                  <a:lnTo>
                    <a:pt x="36" y="3067"/>
                  </a:lnTo>
                  <a:lnTo>
                    <a:pt x="14" y="3299"/>
                  </a:lnTo>
                  <a:lnTo>
                    <a:pt x="1" y="3534"/>
                  </a:lnTo>
                  <a:lnTo>
                    <a:pt x="0" y="4009"/>
                  </a:lnTo>
                  <a:lnTo>
                    <a:pt x="34" y="4490"/>
                  </a:lnTo>
                  <a:lnTo>
                    <a:pt x="101" y="4972"/>
                  </a:lnTo>
                  <a:lnTo>
                    <a:pt x="116" y="5070"/>
                  </a:lnTo>
                  <a:lnTo>
                    <a:pt x="144" y="5154"/>
                  </a:lnTo>
                  <a:lnTo>
                    <a:pt x="185" y="5226"/>
                  </a:lnTo>
                  <a:lnTo>
                    <a:pt x="237" y="5283"/>
                  </a:lnTo>
                  <a:lnTo>
                    <a:pt x="299" y="5329"/>
                  </a:lnTo>
                  <a:lnTo>
                    <a:pt x="372" y="5362"/>
                  </a:lnTo>
                  <a:lnTo>
                    <a:pt x="454" y="5384"/>
                  </a:lnTo>
                  <a:lnTo>
                    <a:pt x="547" y="5394"/>
                  </a:lnTo>
                  <a:lnTo>
                    <a:pt x="647" y="5392"/>
                  </a:lnTo>
                  <a:lnTo>
                    <a:pt x="755" y="5381"/>
                  </a:lnTo>
                  <a:lnTo>
                    <a:pt x="872" y="5359"/>
                  </a:lnTo>
                  <a:lnTo>
                    <a:pt x="996" y="5328"/>
                  </a:lnTo>
                  <a:lnTo>
                    <a:pt x="1125" y="5286"/>
                  </a:lnTo>
                  <a:lnTo>
                    <a:pt x="1260" y="5236"/>
                  </a:lnTo>
                  <a:lnTo>
                    <a:pt x="1401" y="5178"/>
                  </a:lnTo>
                  <a:lnTo>
                    <a:pt x="1547" y="5112"/>
                  </a:lnTo>
                  <a:lnTo>
                    <a:pt x="1697" y="5037"/>
                  </a:lnTo>
                  <a:lnTo>
                    <a:pt x="1851" y="4954"/>
                  </a:lnTo>
                  <a:lnTo>
                    <a:pt x="2167" y="4769"/>
                  </a:lnTo>
                  <a:lnTo>
                    <a:pt x="2493" y="4560"/>
                  </a:lnTo>
                  <a:lnTo>
                    <a:pt x="2822" y="4328"/>
                  </a:lnTo>
                  <a:lnTo>
                    <a:pt x="3150" y="4078"/>
                  </a:lnTo>
                  <a:lnTo>
                    <a:pt x="3475" y="3812"/>
                  </a:lnTo>
                  <a:lnTo>
                    <a:pt x="3789" y="3535"/>
                  </a:lnTo>
                  <a:lnTo>
                    <a:pt x="4091" y="3248"/>
                  </a:lnTo>
                  <a:lnTo>
                    <a:pt x="4375" y="2955"/>
                  </a:lnTo>
                  <a:lnTo>
                    <a:pt x="4637" y="2660"/>
                  </a:lnTo>
                  <a:lnTo>
                    <a:pt x="4872" y="2365"/>
                  </a:lnTo>
                  <a:lnTo>
                    <a:pt x="5077" y="2075"/>
                  </a:lnTo>
                  <a:lnTo>
                    <a:pt x="5166" y="1932"/>
                  </a:lnTo>
                  <a:lnTo>
                    <a:pt x="5246" y="1791"/>
                  </a:lnTo>
                  <a:lnTo>
                    <a:pt x="5317" y="1652"/>
                  </a:lnTo>
                  <a:lnTo>
                    <a:pt x="5376" y="1517"/>
                  </a:lnTo>
                  <a:lnTo>
                    <a:pt x="5425" y="1385"/>
                  </a:lnTo>
                  <a:lnTo>
                    <a:pt x="5461" y="1257"/>
                  </a:lnTo>
                  <a:lnTo>
                    <a:pt x="5486" y="1133"/>
                  </a:lnTo>
                  <a:lnTo>
                    <a:pt x="5499" y="1012"/>
                  </a:lnTo>
                  <a:lnTo>
                    <a:pt x="5499" y="898"/>
                  </a:lnTo>
                  <a:lnTo>
                    <a:pt x="5484" y="789"/>
                  </a:lnTo>
                  <a:lnTo>
                    <a:pt x="5455" y="684"/>
                  </a:lnTo>
                  <a:lnTo>
                    <a:pt x="5411" y="587"/>
                  </a:lnTo>
                  <a:lnTo>
                    <a:pt x="5353" y="496"/>
                  </a:lnTo>
                  <a:lnTo>
                    <a:pt x="5278" y="412"/>
                  </a:lnTo>
                  <a:lnTo>
                    <a:pt x="5187" y="335"/>
                  </a:lnTo>
                  <a:lnTo>
                    <a:pt x="5078" y="266"/>
                  </a:lnTo>
                  <a:lnTo>
                    <a:pt x="4953" y="205"/>
                  </a:lnTo>
                  <a:lnTo>
                    <a:pt x="4809" y="152"/>
                  </a:lnTo>
                  <a:lnTo>
                    <a:pt x="4647" y="108"/>
                  </a:lnTo>
                  <a:lnTo>
                    <a:pt x="4465" y="74"/>
                  </a:lnTo>
                  <a:lnTo>
                    <a:pt x="4264" y="50"/>
                  </a:lnTo>
                  <a:lnTo>
                    <a:pt x="4042" y="35"/>
                  </a:lnTo>
                  <a:lnTo>
                    <a:pt x="3800" y="31"/>
                  </a:lnTo>
                  <a:lnTo>
                    <a:pt x="3536" y="37"/>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262">
              <a:extLst>
                <a:ext uri="{FF2B5EF4-FFF2-40B4-BE49-F238E27FC236}">
                  <a16:creationId xmlns:a16="http://schemas.microsoft.com/office/drawing/2014/main" id="{58AA0C1A-F10F-9B4A-B839-2C6C0FAB5B9D}"/>
                </a:ext>
              </a:extLst>
            </p:cNvPr>
            <p:cNvSpPr>
              <a:spLocks/>
            </p:cNvSpPr>
            <p:nvPr/>
          </p:nvSpPr>
          <p:spPr bwMode="auto">
            <a:xfrm>
              <a:off x="4851" y="3014"/>
              <a:ext cx="400" cy="391"/>
            </a:xfrm>
            <a:custGeom>
              <a:avLst/>
              <a:gdLst>
                <a:gd name="T0" fmla="*/ 0 w 5197"/>
                <a:gd name="T1" fmla="*/ 2 h 5087"/>
                <a:gd name="T2" fmla="*/ 0 w 5197"/>
                <a:gd name="T3" fmla="*/ 2 h 5087"/>
                <a:gd name="T4" fmla="*/ 0 w 5197"/>
                <a:gd name="T5" fmla="*/ 2 h 5087"/>
                <a:gd name="T6" fmla="*/ 0 w 5197"/>
                <a:gd name="T7" fmla="*/ 2 h 5087"/>
                <a:gd name="T8" fmla="*/ 0 w 5197"/>
                <a:gd name="T9" fmla="*/ 2 h 5087"/>
                <a:gd name="T10" fmla="*/ 0 w 5197"/>
                <a:gd name="T11" fmla="*/ 2 h 5087"/>
                <a:gd name="T12" fmla="*/ 0 w 5197"/>
                <a:gd name="T13" fmla="*/ 2 h 5087"/>
                <a:gd name="T14" fmla="*/ 1 w 5197"/>
                <a:gd name="T15" fmla="*/ 2 h 5087"/>
                <a:gd name="T16" fmla="*/ 1 w 5197"/>
                <a:gd name="T17" fmla="*/ 2 h 5087"/>
                <a:gd name="T18" fmla="*/ 1 w 5197"/>
                <a:gd name="T19" fmla="*/ 2 h 5087"/>
                <a:gd name="T20" fmla="*/ 1 w 5197"/>
                <a:gd name="T21" fmla="*/ 2 h 5087"/>
                <a:gd name="T22" fmla="*/ 2 w 5197"/>
                <a:gd name="T23" fmla="*/ 2 h 5087"/>
                <a:gd name="T24" fmla="*/ 2 w 5197"/>
                <a:gd name="T25" fmla="*/ 1 h 5087"/>
                <a:gd name="T26" fmla="*/ 2 w 5197"/>
                <a:gd name="T27" fmla="*/ 1 h 5087"/>
                <a:gd name="T28" fmla="*/ 2 w 5197"/>
                <a:gd name="T29" fmla="*/ 1 h 5087"/>
                <a:gd name="T30" fmla="*/ 2 w 5197"/>
                <a:gd name="T31" fmla="*/ 1 h 5087"/>
                <a:gd name="T32" fmla="*/ 2 w 5197"/>
                <a:gd name="T33" fmla="*/ 1 h 5087"/>
                <a:gd name="T34" fmla="*/ 2 w 5197"/>
                <a:gd name="T35" fmla="*/ 0 h 5087"/>
                <a:gd name="T36" fmla="*/ 2 w 5197"/>
                <a:gd name="T37" fmla="*/ 0 h 5087"/>
                <a:gd name="T38" fmla="*/ 2 w 5197"/>
                <a:gd name="T39" fmla="*/ 0 h 5087"/>
                <a:gd name="T40" fmla="*/ 2 w 5197"/>
                <a:gd name="T41" fmla="*/ 0 h 5087"/>
                <a:gd name="T42" fmla="*/ 2 w 5197"/>
                <a:gd name="T43" fmla="*/ 0 h 5087"/>
                <a:gd name="T44" fmla="*/ 2 w 5197"/>
                <a:gd name="T45" fmla="*/ 0 h 5087"/>
                <a:gd name="T46" fmla="*/ 2 w 5197"/>
                <a:gd name="T47" fmla="*/ 0 h 5087"/>
                <a:gd name="T48" fmla="*/ 2 w 5197"/>
                <a:gd name="T49" fmla="*/ 0 h 5087"/>
                <a:gd name="T50" fmla="*/ 2 w 5197"/>
                <a:gd name="T51" fmla="*/ 0 h 5087"/>
                <a:gd name="T52" fmla="*/ 1 w 5197"/>
                <a:gd name="T53" fmla="*/ 0 h 5087"/>
                <a:gd name="T54" fmla="*/ 1 w 5197"/>
                <a:gd name="T55" fmla="*/ 0 h 5087"/>
                <a:gd name="T56" fmla="*/ 1 w 5197"/>
                <a:gd name="T57" fmla="*/ 0 h 5087"/>
                <a:gd name="T58" fmla="*/ 1 w 5197"/>
                <a:gd name="T59" fmla="*/ 0 h 5087"/>
                <a:gd name="T60" fmla="*/ 1 w 5197"/>
                <a:gd name="T61" fmla="*/ 0 h 5087"/>
                <a:gd name="T62" fmla="*/ 0 w 5197"/>
                <a:gd name="T63" fmla="*/ 0 h 5087"/>
                <a:gd name="T64" fmla="*/ 0 w 5197"/>
                <a:gd name="T65" fmla="*/ 0 h 5087"/>
                <a:gd name="T66" fmla="*/ 0 w 5197"/>
                <a:gd name="T67" fmla="*/ 1 h 5087"/>
                <a:gd name="T68" fmla="*/ 0 w 5197"/>
                <a:gd name="T69" fmla="*/ 1 h 5087"/>
                <a:gd name="T70" fmla="*/ 0 w 5197"/>
                <a:gd name="T71" fmla="*/ 1 h 5087"/>
                <a:gd name="T72" fmla="*/ 0 w 5197"/>
                <a:gd name="T73" fmla="*/ 1 h 5087"/>
                <a:gd name="T74" fmla="*/ 0 w 5197"/>
                <a:gd name="T75" fmla="*/ 1 h 5087"/>
                <a:gd name="T76" fmla="*/ 0 w 5197"/>
                <a:gd name="T77" fmla="*/ 2 h 5087"/>
                <a:gd name="T78" fmla="*/ 0 w 5197"/>
                <a:gd name="T79" fmla="*/ 2 h 50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97" h="5087">
                  <a:moveTo>
                    <a:pt x="90" y="4647"/>
                  </a:moveTo>
                  <a:lnTo>
                    <a:pt x="105" y="4746"/>
                  </a:lnTo>
                  <a:lnTo>
                    <a:pt x="132" y="4831"/>
                  </a:lnTo>
                  <a:lnTo>
                    <a:pt x="171" y="4903"/>
                  </a:lnTo>
                  <a:lnTo>
                    <a:pt x="221" y="4963"/>
                  </a:lnTo>
                  <a:lnTo>
                    <a:pt x="280" y="5010"/>
                  </a:lnTo>
                  <a:lnTo>
                    <a:pt x="349" y="5047"/>
                  </a:lnTo>
                  <a:lnTo>
                    <a:pt x="428" y="5071"/>
                  </a:lnTo>
                  <a:lnTo>
                    <a:pt x="514" y="5084"/>
                  </a:lnTo>
                  <a:lnTo>
                    <a:pt x="610" y="5087"/>
                  </a:lnTo>
                  <a:lnTo>
                    <a:pt x="713" y="5080"/>
                  </a:lnTo>
                  <a:lnTo>
                    <a:pt x="822" y="5062"/>
                  </a:lnTo>
                  <a:lnTo>
                    <a:pt x="940" y="5035"/>
                  </a:lnTo>
                  <a:lnTo>
                    <a:pt x="1061" y="5000"/>
                  </a:lnTo>
                  <a:lnTo>
                    <a:pt x="1190" y="4955"/>
                  </a:lnTo>
                  <a:lnTo>
                    <a:pt x="1324" y="4902"/>
                  </a:lnTo>
                  <a:lnTo>
                    <a:pt x="1461" y="4842"/>
                  </a:lnTo>
                  <a:lnTo>
                    <a:pt x="1748" y="4697"/>
                  </a:lnTo>
                  <a:lnTo>
                    <a:pt x="2048" y="4525"/>
                  </a:lnTo>
                  <a:lnTo>
                    <a:pt x="2356" y="4330"/>
                  </a:lnTo>
                  <a:lnTo>
                    <a:pt x="2667" y="4113"/>
                  </a:lnTo>
                  <a:lnTo>
                    <a:pt x="2977" y="3878"/>
                  </a:lnTo>
                  <a:lnTo>
                    <a:pt x="3284" y="3628"/>
                  </a:lnTo>
                  <a:lnTo>
                    <a:pt x="3582" y="3366"/>
                  </a:lnTo>
                  <a:lnTo>
                    <a:pt x="3867" y="3095"/>
                  </a:lnTo>
                  <a:lnTo>
                    <a:pt x="4135" y="2819"/>
                  </a:lnTo>
                  <a:lnTo>
                    <a:pt x="4383" y="2539"/>
                  </a:lnTo>
                  <a:lnTo>
                    <a:pt x="4604" y="2259"/>
                  </a:lnTo>
                  <a:lnTo>
                    <a:pt x="4798" y="1983"/>
                  </a:lnTo>
                  <a:lnTo>
                    <a:pt x="4958" y="1712"/>
                  </a:lnTo>
                  <a:lnTo>
                    <a:pt x="5025" y="1581"/>
                  </a:lnTo>
                  <a:lnTo>
                    <a:pt x="5081" y="1452"/>
                  </a:lnTo>
                  <a:lnTo>
                    <a:pt x="5127" y="1326"/>
                  </a:lnTo>
                  <a:lnTo>
                    <a:pt x="5162" y="1203"/>
                  </a:lnTo>
                  <a:lnTo>
                    <a:pt x="5186" y="1085"/>
                  </a:lnTo>
                  <a:lnTo>
                    <a:pt x="5197" y="970"/>
                  </a:lnTo>
                  <a:lnTo>
                    <a:pt x="5197" y="861"/>
                  </a:lnTo>
                  <a:lnTo>
                    <a:pt x="5184" y="757"/>
                  </a:lnTo>
                  <a:lnTo>
                    <a:pt x="5157" y="657"/>
                  </a:lnTo>
                  <a:lnTo>
                    <a:pt x="5116" y="563"/>
                  </a:lnTo>
                  <a:lnTo>
                    <a:pt x="5061" y="476"/>
                  </a:lnTo>
                  <a:lnTo>
                    <a:pt x="4990" y="396"/>
                  </a:lnTo>
                  <a:lnTo>
                    <a:pt x="4904" y="322"/>
                  </a:lnTo>
                  <a:lnTo>
                    <a:pt x="4803" y="255"/>
                  </a:lnTo>
                  <a:lnTo>
                    <a:pt x="4684" y="196"/>
                  </a:lnTo>
                  <a:lnTo>
                    <a:pt x="4548" y="145"/>
                  </a:lnTo>
                  <a:lnTo>
                    <a:pt x="4395" y="102"/>
                  </a:lnTo>
                  <a:lnTo>
                    <a:pt x="4225" y="69"/>
                  </a:lnTo>
                  <a:lnTo>
                    <a:pt x="4035" y="44"/>
                  </a:lnTo>
                  <a:lnTo>
                    <a:pt x="3826" y="30"/>
                  </a:lnTo>
                  <a:lnTo>
                    <a:pt x="3597" y="24"/>
                  </a:lnTo>
                  <a:lnTo>
                    <a:pt x="3349" y="30"/>
                  </a:lnTo>
                  <a:lnTo>
                    <a:pt x="3097" y="8"/>
                  </a:lnTo>
                  <a:lnTo>
                    <a:pt x="2855" y="0"/>
                  </a:lnTo>
                  <a:lnTo>
                    <a:pt x="2624" y="10"/>
                  </a:lnTo>
                  <a:lnTo>
                    <a:pt x="2404" y="35"/>
                  </a:lnTo>
                  <a:lnTo>
                    <a:pt x="2194" y="74"/>
                  </a:lnTo>
                  <a:lnTo>
                    <a:pt x="1994" y="127"/>
                  </a:lnTo>
                  <a:lnTo>
                    <a:pt x="1804" y="194"/>
                  </a:lnTo>
                  <a:lnTo>
                    <a:pt x="1624" y="274"/>
                  </a:lnTo>
                  <a:lnTo>
                    <a:pt x="1455" y="367"/>
                  </a:lnTo>
                  <a:lnTo>
                    <a:pt x="1295" y="471"/>
                  </a:lnTo>
                  <a:lnTo>
                    <a:pt x="1145" y="586"/>
                  </a:lnTo>
                  <a:lnTo>
                    <a:pt x="1004" y="712"/>
                  </a:lnTo>
                  <a:lnTo>
                    <a:pt x="873" y="849"/>
                  </a:lnTo>
                  <a:lnTo>
                    <a:pt x="752" y="995"/>
                  </a:lnTo>
                  <a:lnTo>
                    <a:pt x="640" y="1150"/>
                  </a:lnTo>
                  <a:lnTo>
                    <a:pt x="538" y="1314"/>
                  </a:lnTo>
                  <a:lnTo>
                    <a:pt x="444" y="1487"/>
                  </a:lnTo>
                  <a:lnTo>
                    <a:pt x="360" y="1666"/>
                  </a:lnTo>
                  <a:lnTo>
                    <a:pt x="285" y="1852"/>
                  </a:lnTo>
                  <a:lnTo>
                    <a:pt x="219" y="2044"/>
                  </a:lnTo>
                  <a:lnTo>
                    <a:pt x="161" y="2242"/>
                  </a:lnTo>
                  <a:lnTo>
                    <a:pt x="112" y="2446"/>
                  </a:lnTo>
                  <a:lnTo>
                    <a:pt x="73" y="2654"/>
                  </a:lnTo>
                  <a:lnTo>
                    <a:pt x="42" y="2866"/>
                  </a:lnTo>
                  <a:lnTo>
                    <a:pt x="19" y="3083"/>
                  </a:lnTo>
                  <a:lnTo>
                    <a:pt x="4" y="3301"/>
                  </a:lnTo>
                  <a:lnTo>
                    <a:pt x="0" y="3746"/>
                  </a:lnTo>
                  <a:lnTo>
                    <a:pt x="29" y="4196"/>
                  </a:lnTo>
                  <a:lnTo>
                    <a:pt x="90" y="4647"/>
                  </a:lnTo>
                  <a:close/>
                </a:path>
              </a:pathLst>
            </a:custGeom>
            <a:solidFill>
              <a:srgbClr val="CC62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263">
              <a:extLst>
                <a:ext uri="{FF2B5EF4-FFF2-40B4-BE49-F238E27FC236}">
                  <a16:creationId xmlns:a16="http://schemas.microsoft.com/office/drawing/2014/main" id="{2709BA24-EDDF-9A48-8295-43F995B58A6B}"/>
                </a:ext>
              </a:extLst>
            </p:cNvPr>
            <p:cNvSpPr>
              <a:spLocks/>
            </p:cNvSpPr>
            <p:nvPr/>
          </p:nvSpPr>
          <p:spPr bwMode="auto">
            <a:xfrm>
              <a:off x="4859" y="3019"/>
              <a:ext cx="377" cy="368"/>
            </a:xfrm>
            <a:custGeom>
              <a:avLst/>
              <a:gdLst>
                <a:gd name="T0" fmla="*/ 0 w 4897"/>
                <a:gd name="T1" fmla="*/ 2 h 4780"/>
                <a:gd name="T2" fmla="*/ 0 w 4897"/>
                <a:gd name="T3" fmla="*/ 2 h 4780"/>
                <a:gd name="T4" fmla="*/ 0 w 4897"/>
                <a:gd name="T5" fmla="*/ 2 h 4780"/>
                <a:gd name="T6" fmla="*/ 0 w 4897"/>
                <a:gd name="T7" fmla="*/ 2 h 4780"/>
                <a:gd name="T8" fmla="*/ 0 w 4897"/>
                <a:gd name="T9" fmla="*/ 2 h 4780"/>
                <a:gd name="T10" fmla="*/ 0 w 4897"/>
                <a:gd name="T11" fmla="*/ 2 h 4780"/>
                <a:gd name="T12" fmla="*/ 0 w 4897"/>
                <a:gd name="T13" fmla="*/ 2 h 4780"/>
                <a:gd name="T14" fmla="*/ 1 w 4897"/>
                <a:gd name="T15" fmla="*/ 2 h 4780"/>
                <a:gd name="T16" fmla="*/ 1 w 4897"/>
                <a:gd name="T17" fmla="*/ 2 h 4780"/>
                <a:gd name="T18" fmla="*/ 1 w 4897"/>
                <a:gd name="T19" fmla="*/ 2 h 4780"/>
                <a:gd name="T20" fmla="*/ 1 w 4897"/>
                <a:gd name="T21" fmla="*/ 2 h 4780"/>
                <a:gd name="T22" fmla="*/ 2 w 4897"/>
                <a:gd name="T23" fmla="*/ 1 h 4780"/>
                <a:gd name="T24" fmla="*/ 2 w 4897"/>
                <a:gd name="T25" fmla="*/ 1 h 4780"/>
                <a:gd name="T26" fmla="*/ 2 w 4897"/>
                <a:gd name="T27" fmla="*/ 1 h 4780"/>
                <a:gd name="T28" fmla="*/ 2 w 4897"/>
                <a:gd name="T29" fmla="*/ 1 h 4780"/>
                <a:gd name="T30" fmla="*/ 2 w 4897"/>
                <a:gd name="T31" fmla="*/ 1 h 4780"/>
                <a:gd name="T32" fmla="*/ 2 w 4897"/>
                <a:gd name="T33" fmla="*/ 1 h 4780"/>
                <a:gd name="T34" fmla="*/ 2 w 4897"/>
                <a:gd name="T35" fmla="*/ 0 h 4780"/>
                <a:gd name="T36" fmla="*/ 2 w 4897"/>
                <a:gd name="T37" fmla="*/ 0 h 4780"/>
                <a:gd name="T38" fmla="*/ 2 w 4897"/>
                <a:gd name="T39" fmla="*/ 0 h 4780"/>
                <a:gd name="T40" fmla="*/ 2 w 4897"/>
                <a:gd name="T41" fmla="*/ 0 h 4780"/>
                <a:gd name="T42" fmla="*/ 2 w 4897"/>
                <a:gd name="T43" fmla="*/ 0 h 4780"/>
                <a:gd name="T44" fmla="*/ 2 w 4897"/>
                <a:gd name="T45" fmla="*/ 0 h 4780"/>
                <a:gd name="T46" fmla="*/ 2 w 4897"/>
                <a:gd name="T47" fmla="*/ 0 h 4780"/>
                <a:gd name="T48" fmla="*/ 2 w 4897"/>
                <a:gd name="T49" fmla="*/ 0 h 4780"/>
                <a:gd name="T50" fmla="*/ 1 w 4897"/>
                <a:gd name="T51" fmla="*/ 0 h 4780"/>
                <a:gd name="T52" fmla="*/ 1 w 4897"/>
                <a:gd name="T53" fmla="*/ 0 h 4780"/>
                <a:gd name="T54" fmla="*/ 1 w 4897"/>
                <a:gd name="T55" fmla="*/ 0 h 4780"/>
                <a:gd name="T56" fmla="*/ 1 w 4897"/>
                <a:gd name="T57" fmla="*/ 0 h 4780"/>
                <a:gd name="T58" fmla="*/ 1 w 4897"/>
                <a:gd name="T59" fmla="*/ 0 h 4780"/>
                <a:gd name="T60" fmla="*/ 1 w 4897"/>
                <a:gd name="T61" fmla="*/ 0 h 4780"/>
                <a:gd name="T62" fmla="*/ 0 w 4897"/>
                <a:gd name="T63" fmla="*/ 0 h 4780"/>
                <a:gd name="T64" fmla="*/ 0 w 4897"/>
                <a:gd name="T65" fmla="*/ 0 h 4780"/>
                <a:gd name="T66" fmla="*/ 0 w 4897"/>
                <a:gd name="T67" fmla="*/ 1 h 4780"/>
                <a:gd name="T68" fmla="*/ 0 w 4897"/>
                <a:gd name="T69" fmla="*/ 1 h 4780"/>
                <a:gd name="T70" fmla="*/ 0 w 4897"/>
                <a:gd name="T71" fmla="*/ 1 h 4780"/>
                <a:gd name="T72" fmla="*/ 0 w 4897"/>
                <a:gd name="T73" fmla="*/ 1 h 4780"/>
                <a:gd name="T74" fmla="*/ 0 w 4897"/>
                <a:gd name="T75" fmla="*/ 1 h 4780"/>
                <a:gd name="T76" fmla="*/ 0 w 4897"/>
                <a:gd name="T77" fmla="*/ 2 h 4780"/>
                <a:gd name="T78" fmla="*/ 0 w 4897"/>
                <a:gd name="T79" fmla="*/ 2 h 47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7" h="4780">
                  <a:moveTo>
                    <a:pt x="79" y="4320"/>
                  </a:moveTo>
                  <a:lnTo>
                    <a:pt x="94" y="4419"/>
                  </a:lnTo>
                  <a:lnTo>
                    <a:pt x="120" y="4505"/>
                  </a:lnTo>
                  <a:lnTo>
                    <a:pt x="157" y="4579"/>
                  </a:lnTo>
                  <a:lnTo>
                    <a:pt x="204" y="4641"/>
                  </a:lnTo>
                  <a:lnTo>
                    <a:pt x="261" y="4691"/>
                  </a:lnTo>
                  <a:lnTo>
                    <a:pt x="326" y="4729"/>
                  </a:lnTo>
                  <a:lnTo>
                    <a:pt x="400" y="4756"/>
                  </a:lnTo>
                  <a:lnTo>
                    <a:pt x="482" y="4773"/>
                  </a:lnTo>
                  <a:lnTo>
                    <a:pt x="573" y="4780"/>
                  </a:lnTo>
                  <a:lnTo>
                    <a:pt x="670" y="4776"/>
                  </a:lnTo>
                  <a:lnTo>
                    <a:pt x="774" y="4763"/>
                  </a:lnTo>
                  <a:lnTo>
                    <a:pt x="884" y="4742"/>
                  </a:lnTo>
                  <a:lnTo>
                    <a:pt x="999" y="4710"/>
                  </a:lnTo>
                  <a:lnTo>
                    <a:pt x="1120" y="4672"/>
                  </a:lnTo>
                  <a:lnTo>
                    <a:pt x="1246" y="4624"/>
                  </a:lnTo>
                  <a:lnTo>
                    <a:pt x="1376" y="4569"/>
                  </a:lnTo>
                  <a:lnTo>
                    <a:pt x="1647" y="4438"/>
                  </a:lnTo>
                  <a:lnTo>
                    <a:pt x="1929" y="4279"/>
                  </a:lnTo>
                  <a:lnTo>
                    <a:pt x="2219" y="4098"/>
                  </a:lnTo>
                  <a:lnTo>
                    <a:pt x="2511" y="3896"/>
                  </a:lnTo>
                  <a:lnTo>
                    <a:pt x="2804" y="3677"/>
                  </a:lnTo>
                  <a:lnTo>
                    <a:pt x="3093" y="3442"/>
                  </a:lnTo>
                  <a:lnTo>
                    <a:pt x="3373" y="3196"/>
                  </a:lnTo>
                  <a:lnTo>
                    <a:pt x="3642" y="2940"/>
                  </a:lnTo>
                  <a:lnTo>
                    <a:pt x="3894" y="2679"/>
                  </a:lnTo>
                  <a:lnTo>
                    <a:pt x="4127" y="2415"/>
                  </a:lnTo>
                  <a:lnTo>
                    <a:pt x="4337" y="2150"/>
                  </a:lnTo>
                  <a:lnTo>
                    <a:pt x="4519" y="1888"/>
                  </a:lnTo>
                  <a:lnTo>
                    <a:pt x="4670" y="1632"/>
                  </a:lnTo>
                  <a:lnTo>
                    <a:pt x="4733" y="1507"/>
                  </a:lnTo>
                  <a:lnTo>
                    <a:pt x="4786" y="1384"/>
                  </a:lnTo>
                  <a:lnTo>
                    <a:pt x="4829" y="1265"/>
                  </a:lnTo>
                  <a:lnTo>
                    <a:pt x="4863" y="1149"/>
                  </a:lnTo>
                  <a:lnTo>
                    <a:pt x="4886" y="1036"/>
                  </a:lnTo>
                  <a:lnTo>
                    <a:pt x="4897" y="926"/>
                  </a:lnTo>
                  <a:lnTo>
                    <a:pt x="4896" y="822"/>
                  </a:lnTo>
                  <a:lnTo>
                    <a:pt x="4884" y="722"/>
                  </a:lnTo>
                  <a:lnTo>
                    <a:pt x="4859" y="628"/>
                  </a:lnTo>
                  <a:lnTo>
                    <a:pt x="4821" y="538"/>
                  </a:lnTo>
                  <a:lnTo>
                    <a:pt x="4769" y="455"/>
                  </a:lnTo>
                  <a:lnTo>
                    <a:pt x="4703" y="377"/>
                  </a:lnTo>
                  <a:lnTo>
                    <a:pt x="4622" y="306"/>
                  </a:lnTo>
                  <a:lnTo>
                    <a:pt x="4527" y="242"/>
                  </a:lnTo>
                  <a:lnTo>
                    <a:pt x="4415" y="185"/>
                  </a:lnTo>
                  <a:lnTo>
                    <a:pt x="4288" y="137"/>
                  </a:lnTo>
                  <a:lnTo>
                    <a:pt x="4145" y="95"/>
                  </a:lnTo>
                  <a:lnTo>
                    <a:pt x="3985" y="62"/>
                  </a:lnTo>
                  <a:lnTo>
                    <a:pt x="3807" y="38"/>
                  </a:lnTo>
                  <a:lnTo>
                    <a:pt x="3610" y="22"/>
                  </a:lnTo>
                  <a:lnTo>
                    <a:pt x="3396" y="17"/>
                  </a:lnTo>
                  <a:lnTo>
                    <a:pt x="3163" y="21"/>
                  </a:lnTo>
                  <a:lnTo>
                    <a:pt x="2928" y="3"/>
                  </a:lnTo>
                  <a:lnTo>
                    <a:pt x="2705" y="0"/>
                  </a:lnTo>
                  <a:lnTo>
                    <a:pt x="2490" y="12"/>
                  </a:lnTo>
                  <a:lnTo>
                    <a:pt x="2285" y="37"/>
                  </a:lnTo>
                  <a:lnTo>
                    <a:pt x="2090" y="75"/>
                  </a:lnTo>
                  <a:lnTo>
                    <a:pt x="1904" y="126"/>
                  </a:lnTo>
                  <a:lnTo>
                    <a:pt x="1726" y="189"/>
                  </a:lnTo>
                  <a:lnTo>
                    <a:pt x="1557" y="263"/>
                  </a:lnTo>
                  <a:lnTo>
                    <a:pt x="1398" y="350"/>
                  </a:lnTo>
                  <a:lnTo>
                    <a:pt x="1247" y="448"/>
                  </a:lnTo>
                  <a:lnTo>
                    <a:pt x="1106" y="555"/>
                  </a:lnTo>
                  <a:lnTo>
                    <a:pt x="973" y="671"/>
                  </a:lnTo>
                  <a:lnTo>
                    <a:pt x="850" y="798"/>
                  </a:lnTo>
                  <a:lnTo>
                    <a:pt x="734" y="934"/>
                  </a:lnTo>
                  <a:lnTo>
                    <a:pt x="628" y="1077"/>
                  </a:lnTo>
                  <a:lnTo>
                    <a:pt x="530" y="1228"/>
                  </a:lnTo>
                  <a:lnTo>
                    <a:pt x="440" y="1387"/>
                  </a:lnTo>
                  <a:lnTo>
                    <a:pt x="359" y="1553"/>
                  </a:lnTo>
                  <a:lnTo>
                    <a:pt x="287" y="1726"/>
                  </a:lnTo>
                  <a:lnTo>
                    <a:pt x="222" y="1903"/>
                  </a:lnTo>
                  <a:lnTo>
                    <a:pt x="166" y="2087"/>
                  </a:lnTo>
                  <a:lnTo>
                    <a:pt x="118" y="2275"/>
                  </a:lnTo>
                  <a:lnTo>
                    <a:pt x="79" y="2468"/>
                  </a:lnTo>
                  <a:lnTo>
                    <a:pt x="47" y="2664"/>
                  </a:lnTo>
                  <a:lnTo>
                    <a:pt x="8" y="3067"/>
                  </a:lnTo>
                  <a:lnTo>
                    <a:pt x="0" y="3480"/>
                  </a:lnTo>
                  <a:lnTo>
                    <a:pt x="24" y="3900"/>
                  </a:lnTo>
                  <a:lnTo>
                    <a:pt x="79" y="4320"/>
                  </a:lnTo>
                  <a:close/>
                </a:path>
              </a:pathLst>
            </a:custGeom>
            <a:solidFill>
              <a:srgbClr val="CE6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264">
              <a:extLst>
                <a:ext uri="{FF2B5EF4-FFF2-40B4-BE49-F238E27FC236}">
                  <a16:creationId xmlns:a16="http://schemas.microsoft.com/office/drawing/2014/main" id="{503DFBC1-FEF1-5946-BDD2-73D53632C7C6}"/>
                </a:ext>
              </a:extLst>
            </p:cNvPr>
            <p:cNvSpPr>
              <a:spLocks/>
            </p:cNvSpPr>
            <p:nvPr/>
          </p:nvSpPr>
          <p:spPr bwMode="auto">
            <a:xfrm>
              <a:off x="4868" y="3025"/>
              <a:ext cx="354" cy="344"/>
            </a:xfrm>
            <a:custGeom>
              <a:avLst/>
              <a:gdLst>
                <a:gd name="T0" fmla="*/ 0 w 4595"/>
                <a:gd name="T1" fmla="*/ 2 h 4474"/>
                <a:gd name="T2" fmla="*/ 0 w 4595"/>
                <a:gd name="T3" fmla="*/ 2 h 4474"/>
                <a:gd name="T4" fmla="*/ 0 w 4595"/>
                <a:gd name="T5" fmla="*/ 2 h 4474"/>
                <a:gd name="T6" fmla="*/ 0 w 4595"/>
                <a:gd name="T7" fmla="*/ 2 h 4474"/>
                <a:gd name="T8" fmla="*/ 0 w 4595"/>
                <a:gd name="T9" fmla="*/ 2 h 4474"/>
                <a:gd name="T10" fmla="*/ 0 w 4595"/>
                <a:gd name="T11" fmla="*/ 2 h 4474"/>
                <a:gd name="T12" fmla="*/ 0 w 4595"/>
                <a:gd name="T13" fmla="*/ 2 h 4474"/>
                <a:gd name="T14" fmla="*/ 1 w 4595"/>
                <a:gd name="T15" fmla="*/ 2 h 4474"/>
                <a:gd name="T16" fmla="*/ 1 w 4595"/>
                <a:gd name="T17" fmla="*/ 2 h 4474"/>
                <a:gd name="T18" fmla="*/ 1 w 4595"/>
                <a:gd name="T19" fmla="*/ 2 h 4474"/>
                <a:gd name="T20" fmla="*/ 1 w 4595"/>
                <a:gd name="T21" fmla="*/ 2 h 4474"/>
                <a:gd name="T22" fmla="*/ 1 w 4595"/>
                <a:gd name="T23" fmla="*/ 1 h 4474"/>
                <a:gd name="T24" fmla="*/ 2 w 4595"/>
                <a:gd name="T25" fmla="*/ 1 h 4474"/>
                <a:gd name="T26" fmla="*/ 2 w 4595"/>
                <a:gd name="T27" fmla="*/ 1 h 4474"/>
                <a:gd name="T28" fmla="*/ 2 w 4595"/>
                <a:gd name="T29" fmla="*/ 1 h 4474"/>
                <a:gd name="T30" fmla="*/ 2 w 4595"/>
                <a:gd name="T31" fmla="*/ 1 h 4474"/>
                <a:gd name="T32" fmla="*/ 2 w 4595"/>
                <a:gd name="T33" fmla="*/ 0 h 4474"/>
                <a:gd name="T34" fmla="*/ 2 w 4595"/>
                <a:gd name="T35" fmla="*/ 0 h 4474"/>
                <a:gd name="T36" fmla="*/ 2 w 4595"/>
                <a:gd name="T37" fmla="*/ 0 h 4474"/>
                <a:gd name="T38" fmla="*/ 2 w 4595"/>
                <a:gd name="T39" fmla="*/ 0 h 4474"/>
                <a:gd name="T40" fmla="*/ 2 w 4595"/>
                <a:gd name="T41" fmla="*/ 0 h 4474"/>
                <a:gd name="T42" fmla="*/ 2 w 4595"/>
                <a:gd name="T43" fmla="*/ 0 h 4474"/>
                <a:gd name="T44" fmla="*/ 2 w 4595"/>
                <a:gd name="T45" fmla="*/ 0 h 4474"/>
                <a:gd name="T46" fmla="*/ 2 w 4595"/>
                <a:gd name="T47" fmla="*/ 0 h 4474"/>
                <a:gd name="T48" fmla="*/ 1 w 4595"/>
                <a:gd name="T49" fmla="*/ 0 h 4474"/>
                <a:gd name="T50" fmla="*/ 1 w 4595"/>
                <a:gd name="T51" fmla="*/ 0 h 4474"/>
                <a:gd name="T52" fmla="*/ 1 w 4595"/>
                <a:gd name="T53" fmla="*/ 0 h 4474"/>
                <a:gd name="T54" fmla="*/ 1 w 4595"/>
                <a:gd name="T55" fmla="*/ 0 h 4474"/>
                <a:gd name="T56" fmla="*/ 1 w 4595"/>
                <a:gd name="T57" fmla="*/ 0 h 4474"/>
                <a:gd name="T58" fmla="*/ 1 w 4595"/>
                <a:gd name="T59" fmla="*/ 0 h 4474"/>
                <a:gd name="T60" fmla="*/ 0 w 4595"/>
                <a:gd name="T61" fmla="*/ 0 h 4474"/>
                <a:gd name="T62" fmla="*/ 0 w 4595"/>
                <a:gd name="T63" fmla="*/ 0 h 4474"/>
                <a:gd name="T64" fmla="*/ 0 w 4595"/>
                <a:gd name="T65" fmla="*/ 0 h 4474"/>
                <a:gd name="T66" fmla="*/ 0 w 4595"/>
                <a:gd name="T67" fmla="*/ 1 h 4474"/>
                <a:gd name="T68" fmla="*/ 0 w 4595"/>
                <a:gd name="T69" fmla="*/ 1 h 4474"/>
                <a:gd name="T70" fmla="*/ 0 w 4595"/>
                <a:gd name="T71" fmla="*/ 1 h 4474"/>
                <a:gd name="T72" fmla="*/ 0 w 4595"/>
                <a:gd name="T73" fmla="*/ 1 h 4474"/>
                <a:gd name="T74" fmla="*/ 0 w 4595"/>
                <a:gd name="T75" fmla="*/ 1 h 4474"/>
                <a:gd name="T76" fmla="*/ 0 w 4595"/>
                <a:gd name="T77" fmla="*/ 2 h 44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95" h="4474">
                  <a:moveTo>
                    <a:pt x="68" y="3995"/>
                  </a:moveTo>
                  <a:lnTo>
                    <a:pt x="82" y="4094"/>
                  </a:lnTo>
                  <a:lnTo>
                    <a:pt x="107" y="4181"/>
                  </a:lnTo>
                  <a:lnTo>
                    <a:pt x="142" y="4256"/>
                  </a:lnTo>
                  <a:lnTo>
                    <a:pt x="186" y="4319"/>
                  </a:lnTo>
                  <a:lnTo>
                    <a:pt x="240" y="4371"/>
                  </a:lnTo>
                  <a:lnTo>
                    <a:pt x="302" y="4411"/>
                  </a:lnTo>
                  <a:lnTo>
                    <a:pt x="372" y="4443"/>
                  </a:lnTo>
                  <a:lnTo>
                    <a:pt x="449" y="4462"/>
                  </a:lnTo>
                  <a:lnTo>
                    <a:pt x="534" y="4473"/>
                  </a:lnTo>
                  <a:lnTo>
                    <a:pt x="625" y="4474"/>
                  </a:lnTo>
                  <a:lnTo>
                    <a:pt x="723" y="4465"/>
                  </a:lnTo>
                  <a:lnTo>
                    <a:pt x="827" y="4448"/>
                  </a:lnTo>
                  <a:lnTo>
                    <a:pt x="935" y="4423"/>
                  </a:lnTo>
                  <a:lnTo>
                    <a:pt x="1049" y="4388"/>
                  </a:lnTo>
                  <a:lnTo>
                    <a:pt x="1167" y="4347"/>
                  </a:lnTo>
                  <a:lnTo>
                    <a:pt x="1289" y="4298"/>
                  </a:lnTo>
                  <a:lnTo>
                    <a:pt x="1544" y="4179"/>
                  </a:lnTo>
                  <a:lnTo>
                    <a:pt x="1808" y="4035"/>
                  </a:lnTo>
                  <a:lnTo>
                    <a:pt x="2080" y="3867"/>
                  </a:lnTo>
                  <a:lnTo>
                    <a:pt x="2356" y="3681"/>
                  </a:lnTo>
                  <a:lnTo>
                    <a:pt x="2630" y="3476"/>
                  </a:lnTo>
                  <a:lnTo>
                    <a:pt x="2901" y="3257"/>
                  </a:lnTo>
                  <a:lnTo>
                    <a:pt x="3164" y="3026"/>
                  </a:lnTo>
                  <a:lnTo>
                    <a:pt x="3416" y="2787"/>
                  </a:lnTo>
                  <a:lnTo>
                    <a:pt x="3653" y="2541"/>
                  </a:lnTo>
                  <a:lnTo>
                    <a:pt x="3872" y="2293"/>
                  </a:lnTo>
                  <a:lnTo>
                    <a:pt x="4068" y="2043"/>
                  </a:lnTo>
                  <a:lnTo>
                    <a:pt x="4239" y="1795"/>
                  </a:lnTo>
                  <a:lnTo>
                    <a:pt x="4381" y="1553"/>
                  </a:lnTo>
                  <a:lnTo>
                    <a:pt x="4490" y="1318"/>
                  </a:lnTo>
                  <a:lnTo>
                    <a:pt x="4531" y="1205"/>
                  </a:lnTo>
                  <a:lnTo>
                    <a:pt x="4562" y="1095"/>
                  </a:lnTo>
                  <a:lnTo>
                    <a:pt x="4583" y="988"/>
                  </a:lnTo>
                  <a:lnTo>
                    <a:pt x="4595" y="883"/>
                  </a:lnTo>
                  <a:lnTo>
                    <a:pt x="4595" y="785"/>
                  </a:lnTo>
                  <a:lnTo>
                    <a:pt x="4583" y="689"/>
                  </a:lnTo>
                  <a:lnTo>
                    <a:pt x="4559" y="599"/>
                  </a:lnTo>
                  <a:lnTo>
                    <a:pt x="4524" y="514"/>
                  </a:lnTo>
                  <a:lnTo>
                    <a:pt x="4476" y="434"/>
                  </a:lnTo>
                  <a:lnTo>
                    <a:pt x="4415" y="360"/>
                  </a:lnTo>
                  <a:lnTo>
                    <a:pt x="4339" y="291"/>
                  </a:lnTo>
                  <a:lnTo>
                    <a:pt x="4250" y="230"/>
                  </a:lnTo>
                  <a:lnTo>
                    <a:pt x="4146" y="176"/>
                  </a:lnTo>
                  <a:lnTo>
                    <a:pt x="4028" y="128"/>
                  </a:lnTo>
                  <a:lnTo>
                    <a:pt x="3893" y="88"/>
                  </a:lnTo>
                  <a:lnTo>
                    <a:pt x="3743" y="56"/>
                  </a:lnTo>
                  <a:lnTo>
                    <a:pt x="3576" y="32"/>
                  </a:lnTo>
                  <a:lnTo>
                    <a:pt x="3393" y="17"/>
                  </a:lnTo>
                  <a:lnTo>
                    <a:pt x="3192" y="10"/>
                  </a:lnTo>
                  <a:lnTo>
                    <a:pt x="2975" y="12"/>
                  </a:lnTo>
                  <a:lnTo>
                    <a:pt x="2759" y="0"/>
                  </a:lnTo>
                  <a:lnTo>
                    <a:pt x="2553" y="1"/>
                  </a:lnTo>
                  <a:lnTo>
                    <a:pt x="2356" y="14"/>
                  </a:lnTo>
                  <a:lnTo>
                    <a:pt x="2166" y="39"/>
                  </a:lnTo>
                  <a:lnTo>
                    <a:pt x="1984" y="77"/>
                  </a:lnTo>
                  <a:lnTo>
                    <a:pt x="1811" y="126"/>
                  </a:lnTo>
                  <a:lnTo>
                    <a:pt x="1646" y="185"/>
                  </a:lnTo>
                  <a:lnTo>
                    <a:pt x="1489" y="255"/>
                  </a:lnTo>
                  <a:lnTo>
                    <a:pt x="1340" y="335"/>
                  </a:lnTo>
                  <a:lnTo>
                    <a:pt x="1200" y="426"/>
                  </a:lnTo>
                  <a:lnTo>
                    <a:pt x="1066" y="524"/>
                  </a:lnTo>
                  <a:lnTo>
                    <a:pt x="942" y="633"/>
                  </a:lnTo>
                  <a:lnTo>
                    <a:pt x="824" y="748"/>
                  </a:lnTo>
                  <a:lnTo>
                    <a:pt x="715" y="873"/>
                  </a:lnTo>
                  <a:lnTo>
                    <a:pt x="614" y="1005"/>
                  </a:lnTo>
                  <a:lnTo>
                    <a:pt x="520" y="1144"/>
                  </a:lnTo>
                  <a:lnTo>
                    <a:pt x="435" y="1289"/>
                  </a:lnTo>
                  <a:lnTo>
                    <a:pt x="357" y="1442"/>
                  </a:lnTo>
                  <a:lnTo>
                    <a:pt x="287" y="1599"/>
                  </a:lnTo>
                  <a:lnTo>
                    <a:pt x="225" y="1763"/>
                  </a:lnTo>
                  <a:lnTo>
                    <a:pt x="169" y="1931"/>
                  </a:lnTo>
                  <a:lnTo>
                    <a:pt x="123" y="2104"/>
                  </a:lnTo>
                  <a:lnTo>
                    <a:pt x="83" y="2282"/>
                  </a:lnTo>
                  <a:lnTo>
                    <a:pt x="52" y="2463"/>
                  </a:lnTo>
                  <a:lnTo>
                    <a:pt x="10" y="2835"/>
                  </a:lnTo>
                  <a:lnTo>
                    <a:pt x="0" y="3216"/>
                  </a:lnTo>
                  <a:lnTo>
                    <a:pt x="19" y="3604"/>
                  </a:lnTo>
                  <a:lnTo>
                    <a:pt x="68" y="3995"/>
                  </a:lnTo>
                  <a:close/>
                </a:path>
              </a:pathLst>
            </a:custGeom>
            <a:solidFill>
              <a:srgbClr val="D16C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265">
              <a:extLst>
                <a:ext uri="{FF2B5EF4-FFF2-40B4-BE49-F238E27FC236}">
                  <a16:creationId xmlns:a16="http://schemas.microsoft.com/office/drawing/2014/main" id="{E5735CD5-BDC1-FD48-9DFA-0286A1505E5A}"/>
                </a:ext>
              </a:extLst>
            </p:cNvPr>
            <p:cNvSpPr>
              <a:spLocks/>
            </p:cNvSpPr>
            <p:nvPr/>
          </p:nvSpPr>
          <p:spPr bwMode="auto">
            <a:xfrm>
              <a:off x="4877" y="3030"/>
              <a:ext cx="330" cy="321"/>
            </a:xfrm>
            <a:custGeom>
              <a:avLst/>
              <a:gdLst>
                <a:gd name="T0" fmla="*/ 0 w 4293"/>
                <a:gd name="T1" fmla="*/ 2 h 4174"/>
                <a:gd name="T2" fmla="*/ 0 w 4293"/>
                <a:gd name="T3" fmla="*/ 2 h 4174"/>
                <a:gd name="T4" fmla="*/ 0 w 4293"/>
                <a:gd name="T5" fmla="*/ 2 h 4174"/>
                <a:gd name="T6" fmla="*/ 0 w 4293"/>
                <a:gd name="T7" fmla="*/ 2 h 4174"/>
                <a:gd name="T8" fmla="*/ 0 w 4293"/>
                <a:gd name="T9" fmla="*/ 2 h 4174"/>
                <a:gd name="T10" fmla="*/ 0 w 4293"/>
                <a:gd name="T11" fmla="*/ 2 h 4174"/>
                <a:gd name="T12" fmla="*/ 0 w 4293"/>
                <a:gd name="T13" fmla="*/ 2 h 4174"/>
                <a:gd name="T14" fmla="*/ 1 w 4293"/>
                <a:gd name="T15" fmla="*/ 2 h 4174"/>
                <a:gd name="T16" fmla="*/ 1 w 4293"/>
                <a:gd name="T17" fmla="*/ 2 h 4174"/>
                <a:gd name="T18" fmla="*/ 1 w 4293"/>
                <a:gd name="T19" fmla="*/ 2 h 4174"/>
                <a:gd name="T20" fmla="*/ 1 w 4293"/>
                <a:gd name="T21" fmla="*/ 1 h 4174"/>
                <a:gd name="T22" fmla="*/ 1 w 4293"/>
                <a:gd name="T23" fmla="*/ 1 h 4174"/>
                <a:gd name="T24" fmla="*/ 2 w 4293"/>
                <a:gd name="T25" fmla="*/ 1 h 4174"/>
                <a:gd name="T26" fmla="*/ 2 w 4293"/>
                <a:gd name="T27" fmla="*/ 1 h 4174"/>
                <a:gd name="T28" fmla="*/ 2 w 4293"/>
                <a:gd name="T29" fmla="*/ 1 h 4174"/>
                <a:gd name="T30" fmla="*/ 2 w 4293"/>
                <a:gd name="T31" fmla="*/ 0 h 4174"/>
                <a:gd name="T32" fmla="*/ 2 w 4293"/>
                <a:gd name="T33" fmla="*/ 0 h 4174"/>
                <a:gd name="T34" fmla="*/ 2 w 4293"/>
                <a:gd name="T35" fmla="*/ 0 h 4174"/>
                <a:gd name="T36" fmla="*/ 2 w 4293"/>
                <a:gd name="T37" fmla="*/ 0 h 4174"/>
                <a:gd name="T38" fmla="*/ 2 w 4293"/>
                <a:gd name="T39" fmla="*/ 0 h 4174"/>
                <a:gd name="T40" fmla="*/ 2 w 4293"/>
                <a:gd name="T41" fmla="*/ 0 h 4174"/>
                <a:gd name="T42" fmla="*/ 2 w 4293"/>
                <a:gd name="T43" fmla="*/ 0 h 4174"/>
                <a:gd name="T44" fmla="*/ 2 w 4293"/>
                <a:gd name="T45" fmla="*/ 0 h 4174"/>
                <a:gd name="T46" fmla="*/ 1 w 4293"/>
                <a:gd name="T47" fmla="*/ 0 h 4174"/>
                <a:gd name="T48" fmla="*/ 1 w 4293"/>
                <a:gd name="T49" fmla="*/ 0 h 4174"/>
                <a:gd name="T50" fmla="*/ 1 w 4293"/>
                <a:gd name="T51" fmla="*/ 0 h 4174"/>
                <a:gd name="T52" fmla="*/ 1 w 4293"/>
                <a:gd name="T53" fmla="*/ 0 h 4174"/>
                <a:gd name="T54" fmla="*/ 1 w 4293"/>
                <a:gd name="T55" fmla="*/ 0 h 4174"/>
                <a:gd name="T56" fmla="*/ 1 w 4293"/>
                <a:gd name="T57" fmla="*/ 0 h 4174"/>
                <a:gd name="T58" fmla="*/ 1 w 4293"/>
                <a:gd name="T59" fmla="*/ 0 h 4174"/>
                <a:gd name="T60" fmla="*/ 0 w 4293"/>
                <a:gd name="T61" fmla="*/ 0 h 4174"/>
                <a:gd name="T62" fmla="*/ 0 w 4293"/>
                <a:gd name="T63" fmla="*/ 0 h 4174"/>
                <a:gd name="T64" fmla="*/ 0 w 4293"/>
                <a:gd name="T65" fmla="*/ 0 h 4174"/>
                <a:gd name="T66" fmla="*/ 0 w 4293"/>
                <a:gd name="T67" fmla="*/ 1 h 4174"/>
                <a:gd name="T68" fmla="*/ 0 w 4293"/>
                <a:gd name="T69" fmla="*/ 1 h 4174"/>
                <a:gd name="T70" fmla="*/ 0 w 4293"/>
                <a:gd name="T71" fmla="*/ 1 h 4174"/>
                <a:gd name="T72" fmla="*/ 0 w 4293"/>
                <a:gd name="T73" fmla="*/ 1 h 4174"/>
                <a:gd name="T74" fmla="*/ 0 w 4293"/>
                <a:gd name="T75" fmla="*/ 2 h 41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93" h="4174">
                  <a:moveTo>
                    <a:pt x="56" y="3672"/>
                  </a:moveTo>
                  <a:lnTo>
                    <a:pt x="71" y="3772"/>
                  </a:lnTo>
                  <a:lnTo>
                    <a:pt x="95" y="3859"/>
                  </a:lnTo>
                  <a:lnTo>
                    <a:pt x="128" y="3935"/>
                  </a:lnTo>
                  <a:lnTo>
                    <a:pt x="170" y="4000"/>
                  </a:lnTo>
                  <a:lnTo>
                    <a:pt x="221" y="4054"/>
                  </a:lnTo>
                  <a:lnTo>
                    <a:pt x="279" y="4098"/>
                  </a:lnTo>
                  <a:lnTo>
                    <a:pt x="345" y="4131"/>
                  </a:lnTo>
                  <a:lnTo>
                    <a:pt x="417" y="4155"/>
                  </a:lnTo>
                  <a:lnTo>
                    <a:pt x="497" y="4170"/>
                  </a:lnTo>
                  <a:lnTo>
                    <a:pt x="583" y="4174"/>
                  </a:lnTo>
                  <a:lnTo>
                    <a:pt x="673" y="4171"/>
                  </a:lnTo>
                  <a:lnTo>
                    <a:pt x="771" y="4158"/>
                  </a:lnTo>
                  <a:lnTo>
                    <a:pt x="872" y="4137"/>
                  </a:lnTo>
                  <a:lnTo>
                    <a:pt x="979" y="4109"/>
                  </a:lnTo>
                  <a:lnTo>
                    <a:pt x="1204" y="4030"/>
                  </a:lnTo>
                  <a:lnTo>
                    <a:pt x="1441" y="3924"/>
                  </a:lnTo>
                  <a:lnTo>
                    <a:pt x="1689" y="3793"/>
                  </a:lnTo>
                  <a:lnTo>
                    <a:pt x="1943" y="3640"/>
                  </a:lnTo>
                  <a:lnTo>
                    <a:pt x="2200" y="3467"/>
                  </a:lnTo>
                  <a:lnTo>
                    <a:pt x="2457" y="3279"/>
                  </a:lnTo>
                  <a:lnTo>
                    <a:pt x="2710" y="3075"/>
                  </a:lnTo>
                  <a:lnTo>
                    <a:pt x="2955" y="2860"/>
                  </a:lnTo>
                  <a:lnTo>
                    <a:pt x="3191" y="2636"/>
                  </a:lnTo>
                  <a:lnTo>
                    <a:pt x="3412" y="2406"/>
                  </a:lnTo>
                  <a:lnTo>
                    <a:pt x="3617" y="2172"/>
                  </a:lnTo>
                  <a:lnTo>
                    <a:pt x="3800" y="1938"/>
                  </a:lnTo>
                  <a:lnTo>
                    <a:pt x="3960" y="1705"/>
                  </a:lnTo>
                  <a:lnTo>
                    <a:pt x="4094" y="1476"/>
                  </a:lnTo>
                  <a:lnTo>
                    <a:pt x="4196" y="1256"/>
                  </a:lnTo>
                  <a:lnTo>
                    <a:pt x="4233" y="1148"/>
                  </a:lnTo>
                  <a:lnTo>
                    <a:pt x="4263" y="1043"/>
                  </a:lnTo>
                  <a:lnTo>
                    <a:pt x="4283" y="942"/>
                  </a:lnTo>
                  <a:lnTo>
                    <a:pt x="4293" y="844"/>
                  </a:lnTo>
                  <a:lnTo>
                    <a:pt x="4293" y="750"/>
                  </a:lnTo>
                  <a:lnTo>
                    <a:pt x="4283" y="659"/>
                  </a:lnTo>
                  <a:lnTo>
                    <a:pt x="4262" y="573"/>
                  </a:lnTo>
                  <a:lnTo>
                    <a:pt x="4229" y="492"/>
                  </a:lnTo>
                  <a:lnTo>
                    <a:pt x="4184" y="416"/>
                  </a:lnTo>
                  <a:lnTo>
                    <a:pt x="4127" y="345"/>
                  </a:lnTo>
                  <a:lnTo>
                    <a:pt x="4057" y="280"/>
                  </a:lnTo>
                  <a:lnTo>
                    <a:pt x="3974" y="221"/>
                  </a:lnTo>
                  <a:lnTo>
                    <a:pt x="3878" y="169"/>
                  </a:lnTo>
                  <a:lnTo>
                    <a:pt x="3767" y="123"/>
                  </a:lnTo>
                  <a:lnTo>
                    <a:pt x="3642" y="84"/>
                  </a:lnTo>
                  <a:lnTo>
                    <a:pt x="3503" y="53"/>
                  </a:lnTo>
                  <a:lnTo>
                    <a:pt x="3348" y="29"/>
                  </a:lnTo>
                  <a:lnTo>
                    <a:pt x="3177" y="13"/>
                  </a:lnTo>
                  <a:lnTo>
                    <a:pt x="2991" y="6"/>
                  </a:lnTo>
                  <a:lnTo>
                    <a:pt x="2788" y="7"/>
                  </a:lnTo>
                  <a:lnTo>
                    <a:pt x="2591" y="0"/>
                  </a:lnTo>
                  <a:lnTo>
                    <a:pt x="2403" y="4"/>
                  </a:lnTo>
                  <a:lnTo>
                    <a:pt x="2222" y="19"/>
                  </a:lnTo>
                  <a:lnTo>
                    <a:pt x="2048" y="45"/>
                  </a:lnTo>
                  <a:lnTo>
                    <a:pt x="1880" y="82"/>
                  </a:lnTo>
                  <a:lnTo>
                    <a:pt x="1720" y="129"/>
                  </a:lnTo>
                  <a:lnTo>
                    <a:pt x="1567" y="184"/>
                  </a:lnTo>
                  <a:lnTo>
                    <a:pt x="1422" y="249"/>
                  </a:lnTo>
                  <a:lnTo>
                    <a:pt x="1283" y="323"/>
                  </a:lnTo>
                  <a:lnTo>
                    <a:pt x="1152" y="406"/>
                  </a:lnTo>
                  <a:lnTo>
                    <a:pt x="1027" y="497"/>
                  </a:lnTo>
                  <a:lnTo>
                    <a:pt x="910" y="596"/>
                  </a:lnTo>
                  <a:lnTo>
                    <a:pt x="800" y="702"/>
                  </a:lnTo>
                  <a:lnTo>
                    <a:pt x="697" y="815"/>
                  </a:lnTo>
                  <a:lnTo>
                    <a:pt x="601" y="936"/>
                  </a:lnTo>
                  <a:lnTo>
                    <a:pt x="512" y="1062"/>
                  </a:lnTo>
                  <a:lnTo>
                    <a:pt x="430" y="1195"/>
                  </a:lnTo>
                  <a:lnTo>
                    <a:pt x="356" y="1334"/>
                  </a:lnTo>
                  <a:lnTo>
                    <a:pt x="288" y="1477"/>
                  </a:lnTo>
                  <a:lnTo>
                    <a:pt x="228" y="1626"/>
                  </a:lnTo>
                  <a:lnTo>
                    <a:pt x="175" y="1780"/>
                  </a:lnTo>
                  <a:lnTo>
                    <a:pt x="128" y="1937"/>
                  </a:lnTo>
                  <a:lnTo>
                    <a:pt x="57" y="2264"/>
                  </a:lnTo>
                  <a:lnTo>
                    <a:pt x="15" y="2604"/>
                  </a:lnTo>
                  <a:lnTo>
                    <a:pt x="0" y="2954"/>
                  </a:lnTo>
                  <a:lnTo>
                    <a:pt x="14" y="3311"/>
                  </a:lnTo>
                  <a:lnTo>
                    <a:pt x="56" y="3672"/>
                  </a:lnTo>
                  <a:close/>
                </a:path>
              </a:pathLst>
            </a:custGeom>
            <a:solidFill>
              <a:srgbClr val="D372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266">
              <a:extLst>
                <a:ext uri="{FF2B5EF4-FFF2-40B4-BE49-F238E27FC236}">
                  <a16:creationId xmlns:a16="http://schemas.microsoft.com/office/drawing/2014/main" id="{995C6FED-20AF-D54D-9206-333E7BF1AE79}"/>
                </a:ext>
              </a:extLst>
            </p:cNvPr>
            <p:cNvSpPr>
              <a:spLocks/>
            </p:cNvSpPr>
            <p:nvPr/>
          </p:nvSpPr>
          <p:spPr bwMode="auto">
            <a:xfrm>
              <a:off x="4885" y="3035"/>
              <a:ext cx="308" cy="298"/>
            </a:xfrm>
            <a:custGeom>
              <a:avLst/>
              <a:gdLst>
                <a:gd name="T0" fmla="*/ 0 w 3992"/>
                <a:gd name="T1" fmla="*/ 2 h 3876"/>
                <a:gd name="T2" fmla="*/ 0 w 3992"/>
                <a:gd name="T3" fmla="*/ 2 h 3876"/>
                <a:gd name="T4" fmla="*/ 0 w 3992"/>
                <a:gd name="T5" fmla="*/ 2 h 3876"/>
                <a:gd name="T6" fmla="*/ 0 w 3992"/>
                <a:gd name="T7" fmla="*/ 2 h 3876"/>
                <a:gd name="T8" fmla="*/ 0 w 3992"/>
                <a:gd name="T9" fmla="*/ 2 h 3876"/>
                <a:gd name="T10" fmla="*/ 0 w 3992"/>
                <a:gd name="T11" fmla="*/ 2 h 3876"/>
                <a:gd name="T12" fmla="*/ 0 w 3992"/>
                <a:gd name="T13" fmla="*/ 2 h 3876"/>
                <a:gd name="T14" fmla="*/ 1 w 3992"/>
                <a:gd name="T15" fmla="*/ 2 h 3876"/>
                <a:gd name="T16" fmla="*/ 1 w 3992"/>
                <a:gd name="T17" fmla="*/ 2 h 3876"/>
                <a:gd name="T18" fmla="*/ 1 w 3992"/>
                <a:gd name="T19" fmla="*/ 1 h 3876"/>
                <a:gd name="T20" fmla="*/ 1 w 3992"/>
                <a:gd name="T21" fmla="*/ 1 h 3876"/>
                <a:gd name="T22" fmla="*/ 1 w 3992"/>
                <a:gd name="T23" fmla="*/ 1 h 3876"/>
                <a:gd name="T24" fmla="*/ 2 w 3992"/>
                <a:gd name="T25" fmla="*/ 1 h 3876"/>
                <a:gd name="T26" fmla="*/ 2 w 3992"/>
                <a:gd name="T27" fmla="*/ 1 h 3876"/>
                <a:gd name="T28" fmla="*/ 2 w 3992"/>
                <a:gd name="T29" fmla="*/ 1 h 3876"/>
                <a:gd name="T30" fmla="*/ 2 w 3992"/>
                <a:gd name="T31" fmla="*/ 0 h 3876"/>
                <a:gd name="T32" fmla="*/ 2 w 3992"/>
                <a:gd name="T33" fmla="*/ 0 h 3876"/>
                <a:gd name="T34" fmla="*/ 2 w 3992"/>
                <a:gd name="T35" fmla="*/ 0 h 3876"/>
                <a:gd name="T36" fmla="*/ 2 w 3992"/>
                <a:gd name="T37" fmla="*/ 0 h 3876"/>
                <a:gd name="T38" fmla="*/ 2 w 3992"/>
                <a:gd name="T39" fmla="*/ 0 h 3876"/>
                <a:gd name="T40" fmla="*/ 2 w 3992"/>
                <a:gd name="T41" fmla="*/ 0 h 3876"/>
                <a:gd name="T42" fmla="*/ 2 w 3992"/>
                <a:gd name="T43" fmla="*/ 0 h 3876"/>
                <a:gd name="T44" fmla="*/ 1 w 3992"/>
                <a:gd name="T45" fmla="*/ 0 h 3876"/>
                <a:gd name="T46" fmla="*/ 1 w 3992"/>
                <a:gd name="T47" fmla="*/ 0 h 3876"/>
                <a:gd name="T48" fmla="*/ 1 w 3992"/>
                <a:gd name="T49" fmla="*/ 0 h 3876"/>
                <a:gd name="T50" fmla="*/ 1 w 3992"/>
                <a:gd name="T51" fmla="*/ 0 h 3876"/>
                <a:gd name="T52" fmla="*/ 1 w 3992"/>
                <a:gd name="T53" fmla="*/ 0 h 3876"/>
                <a:gd name="T54" fmla="*/ 1 w 3992"/>
                <a:gd name="T55" fmla="*/ 0 h 3876"/>
                <a:gd name="T56" fmla="*/ 1 w 3992"/>
                <a:gd name="T57" fmla="*/ 0 h 3876"/>
                <a:gd name="T58" fmla="*/ 0 w 3992"/>
                <a:gd name="T59" fmla="*/ 0 h 3876"/>
                <a:gd name="T60" fmla="*/ 0 w 3992"/>
                <a:gd name="T61" fmla="*/ 0 h 3876"/>
                <a:gd name="T62" fmla="*/ 0 w 3992"/>
                <a:gd name="T63" fmla="*/ 0 h 3876"/>
                <a:gd name="T64" fmla="*/ 0 w 3992"/>
                <a:gd name="T65" fmla="*/ 1 h 3876"/>
                <a:gd name="T66" fmla="*/ 0 w 3992"/>
                <a:gd name="T67" fmla="*/ 1 h 3876"/>
                <a:gd name="T68" fmla="*/ 0 w 3992"/>
                <a:gd name="T69" fmla="*/ 1 h 3876"/>
                <a:gd name="T70" fmla="*/ 0 w 3992"/>
                <a:gd name="T71" fmla="*/ 1 h 3876"/>
                <a:gd name="T72" fmla="*/ 0 w 3992"/>
                <a:gd name="T73" fmla="*/ 2 h 3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92" h="3876">
                  <a:moveTo>
                    <a:pt x="44" y="3350"/>
                  </a:moveTo>
                  <a:lnTo>
                    <a:pt x="59" y="3450"/>
                  </a:lnTo>
                  <a:lnTo>
                    <a:pt x="82" y="3537"/>
                  </a:lnTo>
                  <a:lnTo>
                    <a:pt x="113" y="3615"/>
                  </a:lnTo>
                  <a:lnTo>
                    <a:pt x="153" y="3682"/>
                  </a:lnTo>
                  <a:lnTo>
                    <a:pt x="200" y="3738"/>
                  </a:lnTo>
                  <a:lnTo>
                    <a:pt x="255" y="3784"/>
                  </a:lnTo>
                  <a:lnTo>
                    <a:pt x="316" y="3820"/>
                  </a:lnTo>
                  <a:lnTo>
                    <a:pt x="385" y="3848"/>
                  </a:lnTo>
                  <a:lnTo>
                    <a:pt x="458" y="3865"/>
                  </a:lnTo>
                  <a:lnTo>
                    <a:pt x="539" y="3875"/>
                  </a:lnTo>
                  <a:lnTo>
                    <a:pt x="624" y="3876"/>
                  </a:lnTo>
                  <a:lnTo>
                    <a:pt x="714" y="3867"/>
                  </a:lnTo>
                  <a:lnTo>
                    <a:pt x="809" y="3853"/>
                  </a:lnTo>
                  <a:lnTo>
                    <a:pt x="908" y="3829"/>
                  </a:lnTo>
                  <a:lnTo>
                    <a:pt x="1117" y="3762"/>
                  </a:lnTo>
                  <a:lnTo>
                    <a:pt x="1339" y="3669"/>
                  </a:lnTo>
                  <a:lnTo>
                    <a:pt x="1569" y="3551"/>
                  </a:lnTo>
                  <a:lnTo>
                    <a:pt x="1805" y="3413"/>
                  </a:lnTo>
                  <a:lnTo>
                    <a:pt x="2044" y="3254"/>
                  </a:lnTo>
                  <a:lnTo>
                    <a:pt x="2282" y="3081"/>
                  </a:lnTo>
                  <a:lnTo>
                    <a:pt x="2518" y="2892"/>
                  </a:lnTo>
                  <a:lnTo>
                    <a:pt x="2747" y="2693"/>
                  </a:lnTo>
                  <a:lnTo>
                    <a:pt x="2965" y="2485"/>
                  </a:lnTo>
                  <a:lnTo>
                    <a:pt x="3171" y="2271"/>
                  </a:lnTo>
                  <a:lnTo>
                    <a:pt x="3361" y="2052"/>
                  </a:lnTo>
                  <a:lnTo>
                    <a:pt x="3532" y="1833"/>
                  </a:lnTo>
                  <a:lnTo>
                    <a:pt x="3681" y="1615"/>
                  </a:lnTo>
                  <a:lnTo>
                    <a:pt x="3804" y="1400"/>
                  </a:lnTo>
                  <a:lnTo>
                    <a:pt x="3899" y="1192"/>
                  </a:lnTo>
                  <a:lnTo>
                    <a:pt x="3963" y="992"/>
                  </a:lnTo>
                  <a:lnTo>
                    <a:pt x="3982" y="896"/>
                  </a:lnTo>
                  <a:lnTo>
                    <a:pt x="3991" y="804"/>
                  </a:lnTo>
                  <a:lnTo>
                    <a:pt x="3992" y="714"/>
                  </a:lnTo>
                  <a:lnTo>
                    <a:pt x="3983" y="629"/>
                  </a:lnTo>
                  <a:lnTo>
                    <a:pt x="3963" y="548"/>
                  </a:lnTo>
                  <a:lnTo>
                    <a:pt x="3933" y="471"/>
                  </a:lnTo>
                  <a:lnTo>
                    <a:pt x="3891" y="399"/>
                  </a:lnTo>
                  <a:lnTo>
                    <a:pt x="3838" y="331"/>
                  </a:lnTo>
                  <a:lnTo>
                    <a:pt x="3774" y="269"/>
                  </a:lnTo>
                  <a:lnTo>
                    <a:pt x="3698" y="212"/>
                  </a:lnTo>
                  <a:lnTo>
                    <a:pt x="3608" y="163"/>
                  </a:lnTo>
                  <a:lnTo>
                    <a:pt x="3506" y="118"/>
                  </a:lnTo>
                  <a:lnTo>
                    <a:pt x="3391" y="80"/>
                  </a:lnTo>
                  <a:lnTo>
                    <a:pt x="3262" y="49"/>
                  </a:lnTo>
                  <a:lnTo>
                    <a:pt x="3118" y="26"/>
                  </a:lnTo>
                  <a:lnTo>
                    <a:pt x="2960" y="10"/>
                  </a:lnTo>
                  <a:lnTo>
                    <a:pt x="2787" y="2"/>
                  </a:lnTo>
                  <a:lnTo>
                    <a:pt x="2600" y="2"/>
                  </a:lnTo>
                  <a:lnTo>
                    <a:pt x="2423" y="0"/>
                  </a:lnTo>
                  <a:lnTo>
                    <a:pt x="2251" y="7"/>
                  </a:lnTo>
                  <a:lnTo>
                    <a:pt x="2087" y="25"/>
                  </a:lnTo>
                  <a:lnTo>
                    <a:pt x="1928" y="51"/>
                  </a:lnTo>
                  <a:lnTo>
                    <a:pt x="1775" y="87"/>
                  </a:lnTo>
                  <a:lnTo>
                    <a:pt x="1628" y="130"/>
                  </a:lnTo>
                  <a:lnTo>
                    <a:pt x="1488" y="182"/>
                  </a:lnTo>
                  <a:lnTo>
                    <a:pt x="1353" y="243"/>
                  </a:lnTo>
                  <a:lnTo>
                    <a:pt x="1225" y="311"/>
                  </a:lnTo>
                  <a:lnTo>
                    <a:pt x="1104" y="386"/>
                  </a:lnTo>
                  <a:lnTo>
                    <a:pt x="987" y="470"/>
                  </a:lnTo>
                  <a:lnTo>
                    <a:pt x="878" y="559"/>
                  </a:lnTo>
                  <a:lnTo>
                    <a:pt x="775" y="655"/>
                  </a:lnTo>
                  <a:lnTo>
                    <a:pt x="678" y="758"/>
                  </a:lnTo>
                  <a:lnTo>
                    <a:pt x="588" y="866"/>
                  </a:lnTo>
                  <a:lnTo>
                    <a:pt x="503" y="980"/>
                  </a:lnTo>
                  <a:lnTo>
                    <a:pt x="425" y="1100"/>
                  </a:lnTo>
                  <a:lnTo>
                    <a:pt x="353" y="1225"/>
                  </a:lnTo>
                  <a:lnTo>
                    <a:pt x="231" y="1489"/>
                  </a:lnTo>
                  <a:lnTo>
                    <a:pt x="133" y="1770"/>
                  </a:lnTo>
                  <a:lnTo>
                    <a:pt x="62" y="2066"/>
                  </a:lnTo>
                  <a:lnTo>
                    <a:pt x="17" y="2374"/>
                  </a:lnTo>
                  <a:lnTo>
                    <a:pt x="0" y="2692"/>
                  </a:lnTo>
                  <a:lnTo>
                    <a:pt x="8" y="3018"/>
                  </a:lnTo>
                  <a:lnTo>
                    <a:pt x="44" y="3350"/>
                  </a:lnTo>
                  <a:close/>
                </a:path>
              </a:pathLst>
            </a:custGeom>
            <a:solidFill>
              <a:srgbClr val="D477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267">
              <a:extLst>
                <a:ext uri="{FF2B5EF4-FFF2-40B4-BE49-F238E27FC236}">
                  <a16:creationId xmlns:a16="http://schemas.microsoft.com/office/drawing/2014/main" id="{9A644FA0-2044-2C47-AA94-499B819F583B}"/>
                </a:ext>
              </a:extLst>
            </p:cNvPr>
            <p:cNvSpPr>
              <a:spLocks/>
            </p:cNvSpPr>
            <p:nvPr/>
          </p:nvSpPr>
          <p:spPr bwMode="auto">
            <a:xfrm>
              <a:off x="4894" y="3040"/>
              <a:ext cx="284" cy="276"/>
            </a:xfrm>
            <a:custGeom>
              <a:avLst/>
              <a:gdLst>
                <a:gd name="T0" fmla="*/ 0 w 3691"/>
                <a:gd name="T1" fmla="*/ 1 h 3584"/>
                <a:gd name="T2" fmla="*/ 0 w 3691"/>
                <a:gd name="T3" fmla="*/ 2 h 3584"/>
                <a:gd name="T4" fmla="*/ 0 w 3691"/>
                <a:gd name="T5" fmla="*/ 2 h 3584"/>
                <a:gd name="T6" fmla="*/ 0 w 3691"/>
                <a:gd name="T7" fmla="*/ 2 h 3584"/>
                <a:gd name="T8" fmla="*/ 0 w 3691"/>
                <a:gd name="T9" fmla="*/ 2 h 3584"/>
                <a:gd name="T10" fmla="*/ 0 w 3691"/>
                <a:gd name="T11" fmla="*/ 2 h 3584"/>
                <a:gd name="T12" fmla="*/ 0 w 3691"/>
                <a:gd name="T13" fmla="*/ 2 h 3584"/>
                <a:gd name="T14" fmla="*/ 1 w 3691"/>
                <a:gd name="T15" fmla="*/ 2 h 3584"/>
                <a:gd name="T16" fmla="*/ 1 w 3691"/>
                <a:gd name="T17" fmla="*/ 1 h 3584"/>
                <a:gd name="T18" fmla="*/ 1 w 3691"/>
                <a:gd name="T19" fmla="*/ 1 h 3584"/>
                <a:gd name="T20" fmla="*/ 1 w 3691"/>
                <a:gd name="T21" fmla="*/ 1 h 3584"/>
                <a:gd name="T22" fmla="*/ 1 w 3691"/>
                <a:gd name="T23" fmla="*/ 1 h 3584"/>
                <a:gd name="T24" fmla="*/ 1 w 3691"/>
                <a:gd name="T25" fmla="*/ 1 h 3584"/>
                <a:gd name="T26" fmla="*/ 2 w 3691"/>
                <a:gd name="T27" fmla="*/ 1 h 3584"/>
                <a:gd name="T28" fmla="*/ 2 w 3691"/>
                <a:gd name="T29" fmla="*/ 0 h 3584"/>
                <a:gd name="T30" fmla="*/ 2 w 3691"/>
                <a:gd name="T31" fmla="*/ 0 h 3584"/>
                <a:gd name="T32" fmla="*/ 2 w 3691"/>
                <a:gd name="T33" fmla="*/ 0 h 3584"/>
                <a:gd name="T34" fmla="*/ 2 w 3691"/>
                <a:gd name="T35" fmla="*/ 0 h 3584"/>
                <a:gd name="T36" fmla="*/ 2 w 3691"/>
                <a:gd name="T37" fmla="*/ 0 h 3584"/>
                <a:gd name="T38" fmla="*/ 2 w 3691"/>
                <a:gd name="T39" fmla="*/ 0 h 3584"/>
                <a:gd name="T40" fmla="*/ 1 w 3691"/>
                <a:gd name="T41" fmla="*/ 0 h 3584"/>
                <a:gd name="T42" fmla="*/ 1 w 3691"/>
                <a:gd name="T43" fmla="*/ 0 h 3584"/>
                <a:gd name="T44" fmla="*/ 1 w 3691"/>
                <a:gd name="T45" fmla="*/ 0 h 3584"/>
                <a:gd name="T46" fmla="*/ 1 w 3691"/>
                <a:gd name="T47" fmla="*/ 0 h 3584"/>
                <a:gd name="T48" fmla="*/ 1 w 3691"/>
                <a:gd name="T49" fmla="*/ 0 h 3584"/>
                <a:gd name="T50" fmla="*/ 1 w 3691"/>
                <a:gd name="T51" fmla="*/ 0 h 3584"/>
                <a:gd name="T52" fmla="*/ 1 w 3691"/>
                <a:gd name="T53" fmla="*/ 0 h 3584"/>
                <a:gd name="T54" fmla="*/ 1 w 3691"/>
                <a:gd name="T55" fmla="*/ 0 h 3584"/>
                <a:gd name="T56" fmla="*/ 0 w 3691"/>
                <a:gd name="T57" fmla="*/ 0 h 3584"/>
                <a:gd name="T58" fmla="*/ 0 w 3691"/>
                <a:gd name="T59" fmla="*/ 0 h 3584"/>
                <a:gd name="T60" fmla="*/ 0 w 3691"/>
                <a:gd name="T61" fmla="*/ 1 h 3584"/>
                <a:gd name="T62" fmla="*/ 0 w 3691"/>
                <a:gd name="T63" fmla="*/ 1 h 3584"/>
                <a:gd name="T64" fmla="*/ 0 w 3691"/>
                <a:gd name="T65" fmla="*/ 1 h 3584"/>
                <a:gd name="T66" fmla="*/ 0 w 3691"/>
                <a:gd name="T67" fmla="*/ 1 h 35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1" h="3584">
                  <a:moveTo>
                    <a:pt x="34" y="3030"/>
                  </a:moveTo>
                  <a:lnTo>
                    <a:pt x="48" y="3130"/>
                  </a:lnTo>
                  <a:lnTo>
                    <a:pt x="70" y="3219"/>
                  </a:lnTo>
                  <a:lnTo>
                    <a:pt x="99" y="3298"/>
                  </a:lnTo>
                  <a:lnTo>
                    <a:pt x="136" y="3366"/>
                  </a:lnTo>
                  <a:lnTo>
                    <a:pt x="181" y="3425"/>
                  </a:lnTo>
                  <a:lnTo>
                    <a:pt x="232" y="3473"/>
                  </a:lnTo>
                  <a:lnTo>
                    <a:pt x="289" y="3513"/>
                  </a:lnTo>
                  <a:lnTo>
                    <a:pt x="353" y="3543"/>
                  </a:lnTo>
                  <a:lnTo>
                    <a:pt x="421" y="3565"/>
                  </a:lnTo>
                  <a:lnTo>
                    <a:pt x="495" y="3579"/>
                  </a:lnTo>
                  <a:lnTo>
                    <a:pt x="574" y="3584"/>
                  </a:lnTo>
                  <a:lnTo>
                    <a:pt x="659" y="3581"/>
                  </a:lnTo>
                  <a:lnTo>
                    <a:pt x="839" y="3553"/>
                  </a:lnTo>
                  <a:lnTo>
                    <a:pt x="1032" y="3497"/>
                  </a:lnTo>
                  <a:lnTo>
                    <a:pt x="1237" y="3416"/>
                  </a:lnTo>
                  <a:lnTo>
                    <a:pt x="1449" y="3312"/>
                  </a:lnTo>
                  <a:lnTo>
                    <a:pt x="1668" y="3187"/>
                  </a:lnTo>
                  <a:lnTo>
                    <a:pt x="1890" y="3045"/>
                  </a:lnTo>
                  <a:lnTo>
                    <a:pt x="2110" y="2885"/>
                  </a:lnTo>
                  <a:lnTo>
                    <a:pt x="2327" y="2714"/>
                  </a:lnTo>
                  <a:lnTo>
                    <a:pt x="2538" y="2530"/>
                  </a:lnTo>
                  <a:lnTo>
                    <a:pt x="2741" y="2338"/>
                  </a:lnTo>
                  <a:lnTo>
                    <a:pt x="2931" y="2139"/>
                  </a:lnTo>
                  <a:lnTo>
                    <a:pt x="3106" y="1936"/>
                  </a:lnTo>
                  <a:lnTo>
                    <a:pt x="3264" y="1731"/>
                  </a:lnTo>
                  <a:lnTo>
                    <a:pt x="3401" y="1527"/>
                  </a:lnTo>
                  <a:lnTo>
                    <a:pt x="3516" y="1327"/>
                  </a:lnTo>
                  <a:lnTo>
                    <a:pt x="3604" y="1132"/>
                  </a:lnTo>
                  <a:lnTo>
                    <a:pt x="3664" y="945"/>
                  </a:lnTo>
                  <a:lnTo>
                    <a:pt x="3691" y="767"/>
                  </a:lnTo>
                  <a:lnTo>
                    <a:pt x="3691" y="682"/>
                  </a:lnTo>
                  <a:lnTo>
                    <a:pt x="3682" y="602"/>
                  </a:lnTo>
                  <a:lnTo>
                    <a:pt x="3665" y="525"/>
                  </a:lnTo>
                  <a:lnTo>
                    <a:pt x="3637" y="452"/>
                  </a:lnTo>
                  <a:lnTo>
                    <a:pt x="3599" y="384"/>
                  </a:lnTo>
                  <a:lnTo>
                    <a:pt x="3551" y="320"/>
                  </a:lnTo>
                  <a:lnTo>
                    <a:pt x="3492" y="261"/>
                  </a:lnTo>
                  <a:lnTo>
                    <a:pt x="3421" y="207"/>
                  </a:lnTo>
                  <a:lnTo>
                    <a:pt x="3340" y="159"/>
                  </a:lnTo>
                  <a:lnTo>
                    <a:pt x="3246" y="116"/>
                  </a:lnTo>
                  <a:lnTo>
                    <a:pt x="3140" y="80"/>
                  </a:lnTo>
                  <a:lnTo>
                    <a:pt x="3022" y="50"/>
                  </a:lnTo>
                  <a:lnTo>
                    <a:pt x="2889" y="27"/>
                  </a:lnTo>
                  <a:lnTo>
                    <a:pt x="2744" y="10"/>
                  </a:lnTo>
                  <a:lnTo>
                    <a:pt x="2586" y="1"/>
                  </a:lnTo>
                  <a:lnTo>
                    <a:pt x="2413" y="0"/>
                  </a:lnTo>
                  <a:lnTo>
                    <a:pt x="2255" y="3"/>
                  </a:lnTo>
                  <a:lnTo>
                    <a:pt x="2101" y="14"/>
                  </a:lnTo>
                  <a:lnTo>
                    <a:pt x="1953" y="33"/>
                  </a:lnTo>
                  <a:lnTo>
                    <a:pt x="1809" y="60"/>
                  </a:lnTo>
                  <a:lnTo>
                    <a:pt x="1671" y="94"/>
                  </a:lnTo>
                  <a:lnTo>
                    <a:pt x="1538" y="136"/>
                  </a:lnTo>
                  <a:lnTo>
                    <a:pt x="1409" y="185"/>
                  </a:lnTo>
                  <a:lnTo>
                    <a:pt x="1286" y="240"/>
                  </a:lnTo>
                  <a:lnTo>
                    <a:pt x="1168" y="302"/>
                  </a:lnTo>
                  <a:lnTo>
                    <a:pt x="1056" y="370"/>
                  </a:lnTo>
                  <a:lnTo>
                    <a:pt x="847" y="525"/>
                  </a:lnTo>
                  <a:lnTo>
                    <a:pt x="660" y="703"/>
                  </a:lnTo>
                  <a:lnTo>
                    <a:pt x="495" y="902"/>
                  </a:lnTo>
                  <a:lnTo>
                    <a:pt x="353" y="1119"/>
                  </a:lnTo>
                  <a:lnTo>
                    <a:pt x="234" y="1355"/>
                  </a:lnTo>
                  <a:lnTo>
                    <a:pt x="138" y="1605"/>
                  </a:lnTo>
                  <a:lnTo>
                    <a:pt x="68" y="1870"/>
                  </a:lnTo>
                  <a:lnTo>
                    <a:pt x="21" y="2147"/>
                  </a:lnTo>
                  <a:lnTo>
                    <a:pt x="0" y="2434"/>
                  </a:lnTo>
                  <a:lnTo>
                    <a:pt x="4" y="2729"/>
                  </a:lnTo>
                  <a:lnTo>
                    <a:pt x="34" y="3030"/>
                  </a:lnTo>
                  <a:close/>
                </a:path>
              </a:pathLst>
            </a:custGeom>
            <a:solidFill>
              <a:srgbClr val="D87B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Freeform 268">
              <a:extLst>
                <a:ext uri="{FF2B5EF4-FFF2-40B4-BE49-F238E27FC236}">
                  <a16:creationId xmlns:a16="http://schemas.microsoft.com/office/drawing/2014/main" id="{336AA28D-6FD8-3D41-88D5-A1137B25BB84}"/>
                </a:ext>
              </a:extLst>
            </p:cNvPr>
            <p:cNvSpPr>
              <a:spLocks/>
            </p:cNvSpPr>
            <p:nvPr/>
          </p:nvSpPr>
          <p:spPr bwMode="auto">
            <a:xfrm>
              <a:off x="4903" y="3045"/>
              <a:ext cx="260" cy="253"/>
            </a:xfrm>
            <a:custGeom>
              <a:avLst/>
              <a:gdLst>
                <a:gd name="T0" fmla="*/ 0 w 3390"/>
                <a:gd name="T1" fmla="*/ 1 h 3296"/>
                <a:gd name="T2" fmla="*/ 0 w 3390"/>
                <a:gd name="T3" fmla="*/ 1 h 3296"/>
                <a:gd name="T4" fmla="*/ 0 w 3390"/>
                <a:gd name="T5" fmla="*/ 1 h 3296"/>
                <a:gd name="T6" fmla="*/ 0 w 3390"/>
                <a:gd name="T7" fmla="*/ 1 h 3296"/>
                <a:gd name="T8" fmla="*/ 0 w 3390"/>
                <a:gd name="T9" fmla="*/ 1 h 3296"/>
                <a:gd name="T10" fmla="*/ 0 w 3390"/>
                <a:gd name="T11" fmla="*/ 1 h 3296"/>
                <a:gd name="T12" fmla="*/ 0 w 3390"/>
                <a:gd name="T13" fmla="*/ 1 h 3296"/>
                <a:gd name="T14" fmla="*/ 0 w 3390"/>
                <a:gd name="T15" fmla="*/ 1 h 3296"/>
                <a:gd name="T16" fmla="*/ 0 w 3390"/>
                <a:gd name="T17" fmla="*/ 1 h 3296"/>
                <a:gd name="T18" fmla="*/ 0 w 3390"/>
                <a:gd name="T19" fmla="*/ 1 h 3296"/>
                <a:gd name="T20" fmla="*/ 0 w 3390"/>
                <a:gd name="T21" fmla="*/ 1 h 3296"/>
                <a:gd name="T22" fmla="*/ 0 w 3390"/>
                <a:gd name="T23" fmla="*/ 1 h 3296"/>
                <a:gd name="T24" fmla="*/ 0 w 3390"/>
                <a:gd name="T25" fmla="*/ 1 h 3296"/>
                <a:gd name="T26" fmla="*/ 0 w 3390"/>
                <a:gd name="T27" fmla="*/ 1 h 3296"/>
                <a:gd name="T28" fmla="*/ 0 w 3390"/>
                <a:gd name="T29" fmla="*/ 1 h 3296"/>
                <a:gd name="T30" fmla="*/ 1 w 3390"/>
                <a:gd name="T31" fmla="*/ 1 h 3296"/>
                <a:gd name="T32" fmla="*/ 1 w 3390"/>
                <a:gd name="T33" fmla="*/ 1 h 3296"/>
                <a:gd name="T34" fmla="*/ 1 w 3390"/>
                <a:gd name="T35" fmla="*/ 1 h 3296"/>
                <a:gd name="T36" fmla="*/ 1 w 3390"/>
                <a:gd name="T37" fmla="*/ 1 h 3296"/>
                <a:gd name="T38" fmla="*/ 1 w 3390"/>
                <a:gd name="T39" fmla="*/ 1 h 3296"/>
                <a:gd name="T40" fmla="*/ 1 w 3390"/>
                <a:gd name="T41" fmla="*/ 1 h 3296"/>
                <a:gd name="T42" fmla="*/ 1 w 3390"/>
                <a:gd name="T43" fmla="*/ 1 h 3296"/>
                <a:gd name="T44" fmla="*/ 1 w 3390"/>
                <a:gd name="T45" fmla="*/ 1 h 3296"/>
                <a:gd name="T46" fmla="*/ 1 w 3390"/>
                <a:gd name="T47" fmla="*/ 1 h 3296"/>
                <a:gd name="T48" fmla="*/ 1 w 3390"/>
                <a:gd name="T49" fmla="*/ 1 h 3296"/>
                <a:gd name="T50" fmla="*/ 1 w 3390"/>
                <a:gd name="T51" fmla="*/ 1 h 3296"/>
                <a:gd name="T52" fmla="*/ 1 w 3390"/>
                <a:gd name="T53" fmla="*/ 1 h 3296"/>
                <a:gd name="T54" fmla="*/ 1 w 3390"/>
                <a:gd name="T55" fmla="*/ 1 h 3296"/>
                <a:gd name="T56" fmla="*/ 1 w 3390"/>
                <a:gd name="T57" fmla="*/ 0 h 3296"/>
                <a:gd name="T58" fmla="*/ 2 w 3390"/>
                <a:gd name="T59" fmla="*/ 0 h 3296"/>
                <a:gd name="T60" fmla="*/ 2 w 3390"/>
                <a:gd name="T61" fmla="*/ 0 h 3296"/>
                <a:gd name="T62" fmla="*/ 2 w 3390"/>
                <a:gd name="T63" fmla="*/ 0 h 3296"/>
                <a:gd name="T64" fmla="*/ 2 w 3390"/>
                <a:gd name="T65" fmla="*/ 0 h 3296"/>
                <a:gd name="T66" fmla="*/ 2 w 3390"/>
                <a:gd name="T67" fmla="*/ 0 h 3296"/>
                <a:gd name="T68" fmla="*/ 2 w 3390"/>
                <a:gd name="T69" fmla="*/ 0 h 3296"/>
                <a:gd name="T70" fmla="*/ 1 w 3390"/>
                <a:gd name="T71" fmla="*/ 0 h 3296"/>
                <a:gd name="T72" fmla="*/ 1 w 3390"/>
                <a:gd name="T73" fmla="*/ 0 h 3296"/>
                <a:gd name="T74" fmla="*/ 1 w 3390"/>
                <a:gd name="T75" fmla="*/ 0 h 3296"/>
                <a:gd name="T76" fmla="*/ 1 w 3390"/>
                <a:gd name="T77" fmla="*/ 0 h 3296"/>
                <a:gd name="T78" fmla="*/ 1 w 3390"/>
                <a:gd name="T79" fmla="*/ 0 h 3296"/>
                <a:gd name="T80" fmla="*/ 1 w 3390"/>
                <a:gd name="T81" fmla="*/ 0 h 3296"/>
                <a:gd name="T82" fmla="*/ 1 w 3390"/>
                <a:gd name="T83" fmla="*/ 0 h 3296"/>
                <a:gd name="T84" fmla="*/ 1 w 3390"/>
                <a:gd name="T85" fmla="*/ 0 h 3296"/>
                <a:gd name="T86" fmla="*/ 1 w 3390"/>
                <a:gd name="T87" fmla="*/ 0 h 3296"/>
                <a:gd name="T88" fmla="*/ 1 w 3390"/>
                <a:gd name="T89" fmla="*/ 0 h 3296"/>
                <a:gd name="T90" fmla="*/ 1 w 3390"/>
                <a:gd name="T91" fmla="*/ 0 h 3296"/>
                <a:gd name="T92" fmla="*/ 1 w 3390"/>
                <a:gd name="T93" fmla="*/ 0 h 3296"/>
                <a:gd name="T94" fmla="*/ 1 w 3390"/>
                <a:gd name="T95" fmla="*/ 0 h 3296"/>
                <a:gd name="T96" fmla="*/ 1 w 3390"/>
                <a:gd name="T97" fmla="*/ 0 h 3296"/>
                <a:gd name="T98" fmla="*/ 1 w 3390"/>
                <a:gd name="T99" fmla="*/ 0 h 3296"/>
                <a:gd name="T100" fmla="*/ 1 w 3390"/>
                <a:gd name="T101" fmla="*/ 0 h 3296"/>
                <a:gd name="T102" fmla="*/ 0 w 3390"/>
                <a:gd name="T103" fmla="*/ 0 h 3296"/>
                <a:gd name="T104" fmla="*/ 0 w 3390"/>
                <a:gd name="T105" fmla="*/ 0 h 3296"/>
                <a:gd name="T106" fmla="*/ 0 w 3390"/>
                <a:gd name="T107" fmla="*/ 0 h 3296"/>
                <a:gd name="T108" fmla="*/ 0 w 3390"/>
                <a:gd name="T109" fmla="*/ 0 h 3296"/>
                <a:gd name="T110" fmla="*/ 0 w 3390"/>
                <a:gd name="T111" fmla="*/ 0 h 3296"/>
                <a:gd name="T112" fmla="*/ 0 w 3390"/>
                <a:gd name="T113" fmla="*/ 1 h 3296"/>
                <a:gd name="T114" fmla="*/ 0 w 3390"/>
                <a:gd name="T115" fmla="*/ 1 h 3296"/>
                <a:gd name="T116" fmla="*/ 0 w 3390"/>
                <a:gd name="T117" fmla="*/ 1 h 3296"/>
                <a:gd name="T118" fmla="*/ 0 w 3390"/>
                <a:gd name="T119" fmla="*/ 1 h 3296"/>
                <a:gd name="T120" fmla="*/ 0 w 3390"/>
                <a:gd name="T121" fmla="*/ 1 h 3296"/>
                <a:gd name="T122" fmla="*/ 0 w 3390"/>
                <a:gd name="T123" fmla="*/ 1 h 3296"/>
                <a:gd name="T124" fmla="*/ 0 w 3390"/>
                <a:gd name="T125" fmla="*/ 1 h 3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90" h="3296">
                  <a:moveTo>
                    <a:pt x="24" y="2714"/>
                  </a:moveTo>
                  <a:lnTo>
                    <a:pt x="38" y="2814"/>
                  </a:lnTo>
                  <a:lnTo>
                    <a:pt x="59" y="2904"/>
                  </a:lnTo>
                  <a:lnTo>
                    <a:pt x="87" y="2984"/>
                  </a:lnTo>
                  <a:lnTo>
                    <a:pt x="121" y="3053"/>
                  </a:lnTo>
                  <a:lnTo>
                    <a:pt x="163" y="3114"/>
                  </a:lnTo>
                  <a:lnTo>
                    <a:pt x="209" y="3166"/>
                  </a:lnTo>
                  <a:lnTo>
                    <a:pt x="263" y="3207"/>
                  </a:lnTo>
                  <a:lnTo>
                    <a:pt x="322" y="3242"/>
                  </a:lnTo>
                  <a:lnTo>
                    <a:pt x="385" y="3267"/>
                  </a:lnTo>
                  <a:lnTo>
                    <a:pt x="454" y="3284"/>
                  </a:lnTo>
                  <a:lnTo>
                    <a:pt x="527" y="3294"/>
                  </a:lnTo>
                  <a:lnTo>
                    <a:pt x="604" y="3296"/>
                  </a:lnTo>
                  <a:lnTo>
                    <a:pt x="769" y="3279"/>
                  </a:lnTo>
                  <a:lnTo>
                    <a:pt x="947" y="3236"/>
                  </a:lnTo>
                  <a:lnTo>
                    <a:pt x="1136" y="3167"/>
                  </a:lnTo>
                  <a:lnTo>
                    <a:pt x="1331" y="3076"/>
                  </a:lnTo>
                  <a:lnTo>
                    <a:pt x="1532" y="2966"/>
                  </a:lnTo>
                  <a:lnTo>
                    <a:pt x="1735" y="2838"/>
                  </a:lnTo>
                  <a:lnTo>
                    <a:pt x="1938" y="2694"/>
                  </a:lnTo>
                  <a:lnTo>
                    <a:pt x="2136" y="2537"/>
                  </a:lnTo>
                  <a:lnTo>
                    <a:pt x="2331" y="2370"/>
                  </a:lnTo>
                  <a:lnTo>
                    <a:pt x="2516" y="2193"/>
                  </a:lnTo>
                  <a:lnTo>
                    <a:pt x="2691" y="2010"/>
                  </a:lnTo>
                  <a:lnTo>
                    <a:pt x="2852" y="1822"/>
                  </a:lnTo>
                  <a:lnTo>
                    <a:pt x="2997" y="1633"/>
                  </a:lnTo>
                  <a:lnTo>
                    <a:pt x="3124" y="1443"/>
                  </a:lnTo>
                  <a:lnTo>
                    <a:pt x="3229" y="1256"/>
                  </a:lnTo>
                  <a:lnTo>
                    <a:pt x="3310" y="1074"/>
                  </a:lnTo>
                  <a:lnTo>
                    <a:pt x="3364" y="899"/>
                  </a:lnTo>
                  <a:lnTo>
                    <a:pt x="3390" y="733"/>
                  </a:lnTo>
                  <a:lnTo>
                    <a:pt x="3390" y="654"/>
                  </a:lnTo>
                  <a:lnTo>
                    <a:pt x="3383" y="578"/>
                  </a:lnTo>
                  <a:lnTo>
                    <a:pt x="3367" y="506"/>
                  </a:lnTo>
                  <a:lnTo>
                    <a:pt x="3342" y="437"/>
                  </a:lnTo>
                  <a:lnTo>
                    <a:pt x="3308" y="372"/>
                  </a:lnTo>
                  <a:lnTo>
                    <a:pt x="3264" y="311"/>
                  </a:lnTo>
                  <a:lnTo>
                    <a:pt x="3210" y="255"/>
                  </a:lnTo>
                  <a:lnTo>
                    <a:pt x="3147" y="204"/>
                  </a:lnTo>
                  <a:lnTo>
                    <a:pt x="3072" y="158"/>
                  </a:lnTo>
                  <a:lnTo>
                    <a:pt x="2987" y="117"/>
                  </a:lnTo>
                  <a:lnTo>
                    <a:pt x="2890" y="82"/>
                  </a:lnTo>
                  <a:lnTo>
                    <a:pt x="2782" y="52"/>
                  </a:lnTo>
                  <a:lnTo>
                    <a:pt x="2662" y="29"/>
                  </a:lnTo>
                  <a:lnTo>
                    <a:pt x="2530" y="13"/>
                  </a:lnTo>
                  <a:lnTo>
                    <a:pt x="2384" y="3"/>
                  </a:lnTo>
                  <a:lnTo>
                    <a:pt x="2227" y="0"/>
                  </a:lnTo>
                  <a:lnTo>
                    <a:pt x="1951" y="23"/>
                  </a:lnTo>
                  <a:lnTo>
                    <a:pt x="1692" y="72"/>
                  </a:lnTo>
                  <a:lnTo>
                    <a:pt x="1448" y="145"/>
                  </a:lnTo>
                  <a:lnTo>
                    <a:pt x="1220" y="240"/>
                  </a:lnTo>
                  <a:lnTo>
                    <a:pt x="1010" y="358"/>
                  </a:lnTo>
                  <a:lnTo>
                    <a:pt x="816" y="495"/>
                  </a:lnTo>
                  <a:lnTo>
                    <a:pt x="642" y="652"/>
                  </a:lnTo>
                  <a:lnTo>
                    <a:pt x="487" y="826"/>
                  </a:lnTo>
                  <a:lnTo>
                    <a:pt x="352" y="1018"/>
                  </a:lnTo>
                  <a:lnTo>
                    <a:pt x="238" y="1224"/>
                  </a:lnTo>
                  <a:lnTo>
                    <a:pt x="145" y="1445"/>
                  </a:lnTo>
                  <a:lnTo>
                    <a:pt x="74" y="1678"/>
                  </a:lnTo>
                  <a:lnTo>
                    <a:pt x="25" y="1923"/>
                  </a:lnTo>
                  <a:lnTo>
                    <a:pt x="1" y="2178"/>
                  </a:lnTo>
                  <a:lnTo>
                    <a:pt x="0" y="2443"/>
                  </a:lnTo>
                  <a:lnTo>
                    <a:pt x="24" y="2714"/>
                  </a:lnTo>
                  <a:close/>
                </a:path>
              </a:pathLst>
            </a:custGeom>
            <a:solidFill>
              <a:srgbClr val="DA80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 name="Freeform 269">
              <a:extLst>
                <a:ext uri="{FF2B5EF4-FFF2-40B4-BE49-F238E27FC236}">
                  <a16:creationId xmlns:a16="http://schemas.microsoft.com/office/drawing/2014/main" id="{6A80A7A5-46E1-1546-90A7-5EFF13473CFD}"/>
                </a:ext>
              </a:extLst>
            </p:cNvPr>
            <p:cNvSpPr>
              <a:spLocks/>
            </p:cNvSpPr>
            <p:nvPr/>
          </p:nvSpPr>
          <p:spPr bwMode="auto">
            <a:xfrm>
              <a:off x="4911" y="3049"/>
              <a:ext cx="238" cy="232"/>
            </a:xfrm>
            <a:custGeom>
              <a:avLst/>
              <a:gdLst>
                <a:gd name="T0" fmla="*/ 0 w 3094"/>
                <a:gd name="T1" fmla="*/ 1 h 3012"/>
                <a:gd name="T2" fmla="*/ 0 w 3094"/>
                <a:gd name="T3" fmla="*/ 1 h 3012"/>
                <a:gd name="T4" fmla="*/ 0 w 3094"/>
                <a:gd name="T5" fmla="*/ 1 h 3012"/>
                <a:gd name="T6" fmla="*/ 0 w 3094"/>
                <a:gd name="T7" fmla="*/ 1 h 3012"/>
                <a:gd name="T8" fmla="*/ 0 w 3094"/>
                <a:gd name="T9" fmla="*/ 1 h 3012"/>
                <a:gd name="T10" fmla="*/ 0 w 3094"/>
                <a:gd name="T11" fmla="*/ 1 h 3012"/>
                <a:gd name="T12" fmla="*/ 0 w 3094"/>
                <a:gd name="T13" fmla="*/ 1 h 3012"/>
                <a:gd name="T14" fmla="*/ 0 w 3094"/>
                <a:gd name="T15" fmla="*/ 1 h 3012"/>
                <a:gd name="T16" fmla="*/ 0 w 3094"/>
                <a:gd name="T17" fmla="*/ 1 h 3012"/>
                <a:gd name="T18" fmla="*/ 0 w 3094"/>
                <a:gd name="T19" fmla="*/ 1 h 3012"/>
                <a:gd name="T20" fmla="*/ 0 w 3094"/>
                <a:gd name="T21" fmla="*/ 1 h 3012"/>
                <a:gd name="T22" fmla="*/ 0 w 3094"/>
                <a:gd name="T23" fmla="*/ 1 h 3012"/>
                <a:gd name="T24" fmla="*/ 0 w 3094"/>
                <a:gd name="T25" fmla="*/ 1 h 3012"/>
                <a:gd name="T26" fmla="*/ 0 w 3094"/>
                <a:gd name="T27" fmla="*/ 1 h 3012"/>
                <a:gd name="T28" fmla="*/ 0 w 3094"/>
                <a:gd name="T29" fmla="*/ 1 h 3012"/>
                <a:gd name="T30" fmla="*/ 1 w 3094"/>
                <a:gd name="T31" fmla="*/ 1 h 3012"/>
                <a:gd name="T32" fmla="*/ 1 w 3094"/>
                <a:gd name="T33" fmla="*/ 1 h 3012"/>
                <a:gd name="T34" fmla="*/ 1 w 3094"/>
                <a:gd name="T35" fmla="*/ 1 h 3012"/>
                <a:gd name="T36" fmla="*/ 1 w 3094"/>
                <a:gd name="T37" fmla="*/ 1 h 3012"/>
                <a:gd name="T38" fmla="*/ 1 w 3094"/>
                <a:gd name="T39" fmla="*/ 1 h 3012"/>
                <a:gd name="T40" fmla="*/ 1 w 3094"/>
                <a:gd name="T41" fmla="*/ 1 h 3012"/>
                <a:gd name="T42" fmla="*/ 1 w 3094"/>
                <a:gd name="T43" fmla="*/ 1 h 3012"/>
                <a:gd name="T44" fmla="*/ 1 w 3094"/>
                <a:gd name="T45" fmla="*/ 1 h 3012"/>
                <a:gd name="T46" fmla="*/ 1 w 3094"/>
                <a:gd name="T47" fmla="*/ 1 h 3012"/>
                <a:gd name="T48" fmla="*/ 1 w 3094"/>
                <a:gd name="T49" fmla="*/ 1 h 3012"/>
                <a:gd name="T50" fmla="*/ 1 w 3094"/>
                <a:gd name="T51" fmla="*/ 1 h 3012"/>
                <a:gd name="T52" fmla="*/ 1 w 3094"/>
                <a:gd name="T53" fmla="*/ 1 h 3012"/>
                <a:gd name="T54" fmla="*/ 1 w 3094"/>
                <a:gd name="T55" fmla="*/ 0 h 3012"/>
                <a:gd name="T56" fmla="*/ 1 w 3094"/>
                <a:gd name="T57" fmla="*/ 0 h 3012"/>
                <a:gd name="T58" fmla="*/ 1 w 3094"/>
                <a:gd name="T59" fmla="*/ 0 h 3012"/>
                <a:gd name="T60" fmla="*/ 1 w 3094"/>
                <a:gd name="T61" fmla="*/ 0 h 3012"/>
                <a:gd name="T62" fmla="*/ 1 w 3094"/>
                <a:gd name="T63" fmla="*/ 0 h 3012"/>
                <a:gd name="T64" fmla="*/ 1 w 3094"/>
                <a:gd name="T65" fmla="*/ 0 h 3012"/>
                <a:gd name="T66" fmla="*/ 1 w 3094"/>
                <a:gd name="T67" fmla="*/ 0 h 3012"/>
                <a:gd name="T68" fmla="*/ 1 w 3094"/>
                <a:gd name="T69" fmla="*/ 0 h 3012"/>
                <a:gd name="T70" fmla="*/ 1 w 3094"/>
                <a:gd name="T71" fmla="*/ 0 h 3012"/>
                <a:gd name="T72" fmla="*/ 1 w 3094"/>
                <a:gd name="T73" fmla="*/ 0 h 3012"/>
                <a:gd name="T74" fmla="*/ 1 w 3094"/>
                <a:gd name="T75" fmla="*/ 0 h 3012"/>
                <a:gd name="T76" fmla="*/ 1 w 3094"/>
                <a:gd name="T77" fmla="*/ 0 h 3012"/>
                <a:gd name="T78" fmla="*/ 1 w 3094"/>
                <a:gd name="T79" fmla="*/ 0 h 3012"/>
                <a:gd name="T80" fmla="*/ 1 w 3094"/>
                <a:gd name="T81" fmla="*/ 0 h 3012"/>
                <a:gd name="T82" fmla="*/ 1 w 3094"/>
                <a:gd name="T83" fmla="*/ 0 h 3012"/>
                <a:gd name="T84" fmla="*/ 1 w 3094"/>
                <a:gd name="T85" fmla="*/ 0 h 3012"/>
                <a:gd name="T86" fmla="*/ 1 w 3094"/>
                <a:gd name="T87" fmla="*/ 0 h 3012"/>
                <a:gd name="T88" fmla="*/ 1 w 3094"/>
                <a:gd name="T89" fmla="*/ 0 h 3012"/>
                <a:gd name="T90" fmla="*/ 1 w 3094"/>
                <a:gd name="T91" fmla="*/ 0 h 3012"/>
                <a:gd name="T92" fmla="*/ 1 w 3094"/>
                <a:gd name="T93" fmla="*/ 0 h 3012"/>
                <a:gd name="T94" fmla="*/ 1 w 3094"/>
                <a:gd name="T95" fmla="*/ 0 h 3012"/>
                <a:gd name="T96" fmla="*/ 1 w 3094"/>
                <a:gd name="T97" fmla="*/ 0 h 3012"/>
                <a:gd name="T98" fmla="*/ 0 w 3094"/>
                <a:gd name="T99" fmla="*/ 0 h 3012"/>
                <a:gd name="T100" fmla="*/ 0 w 3094"/>
                <a:gd name="T101" fmla="*/ 0 h 3012"/>
                <a:gd name="T102" fmla="*/ 0 w 3094"/>
                <a:gd name="T103" fmla="*/ 0 h 3012"/>
                <a:gd name="T104" fmla="*/ 0 w 3094"/>
                <a:gd name="T105" fmla="*/ 0 h 3012"/>
                <a:gd name="T106" fmla="*/ 0 w 3094"/>
                <a:gd name="T107" fmla="*/ 0 h 3012"/>
                <a:gd name="T108" fmla="*/ 0 w 3094"/>
                <a:gd name="T109" fmla="*/ 0 h 3012"/>
                <a:gd name="T110" fmla="*/ 0 w 3094"/>
                <a:gd name="T111" fmla="*/ 1 h 3012"/>
                <a:gd name="T112" fmla="*/ 0 w 3094"/>
                <a:gd name="T113" fmla="*/ 1 h 3012"/>
                <a:gd name="T114" fmla="*/ 0 w 3094"/>
                <a:gd name="T115" fmla="*/ 1 h 3012"/>
                <a:gd name="T116" fmla="*/ 0 w 3094"/>
                <a:gd name="T117" fmla="*/ 1 h 3012"/>
                <a:gd name="T118" fmla="*/ 0 w 3094"/>
                <a:gd name="T119" fmla="*/ 1 h 3012"/>
                <a:gd name="T120" fmla="*/ 0 w 3094"/>
                <a:gd name="T121" fmla="*/ 1 h 30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94" h="3012">
                  <a:moveTo>
                    <a:pt x="18" y="2397"/>
                  </a:moveTo>
                  <a:lnTo>
                    <a:pt x="32" y="2498"/>
                  </a:lnTo>
                  <a:lnTo>
                    <a:pt x="51" y="2589"/>
                  </a:lnTo>
                  <a:lnTo>
                    <a:pt x="77" y="2670"/>
                  </a:lnTo>
                  <a:lnTo>
                    <a:pt x="110" y="2741"/>
                  </a:lnTo>
                  <a:lnTo>
                    <a:pt x="148" y="2804"/>
                  </a:lnTo>
                  <a:lnTo>
                    <a:pt x="192" y="2857"/>
                  </a:lnTo>
                  <a:lnTo>
                    <a:pt x="241" y="2903"/>
                  </a:lnTo>
                  <a:lnTo>
                    <a:pt x="294" y="2940"/>
                  </a:lnTo>
                  <a:lnTo>
                    <a:pt x="352" y="2969"/>
                  </a:lnTo>
                  <a:lnTo>
                    <a:pt x="416" y="2991"/>
                  </a:lnTo>
                  <a:lnTo>
                    <a:pt x="553" y="3012"/>
                  </a:lnTo>
                  <a:lnTo>
                    <a:pt x="704" y="3005"/>
                  </a:lnTo>
                  <a:lnTo>
                    <a:pt x="867" y="2974"/>
                  </a:lnTo>
                  <a:lnTo>
                    <a:pt x="1039" y="2917"/>
                  </a:lnTo>
                  <a:lnTo>
                    <a:pt x="1217" y="2840"/>
                  </a:lnTo>
                  <a:lnTo>
                    <a:pt x="1400" y="2745"/>
                  </a:lnTo>
                  <a:lnTo>
                    <a:pt x="1585" y="2631"/>
                  </a:lnTo>
                  <a:lnTo>
                    <a:pt x="1769" y="2502"/>
                  </a:lnTo>
                  <a:lnTo>
                    <a:pt x="1951" y="2362"/>
                  </a:lnTo>
                  <a:lnTo>
                    <a:pt x="2127" y="2209"/>
                  </a:lnTo>
                  <a:lnTo>
                    <a:pt x="2297" y="2048"/>
                  </a:lnTo>
                  <a:lnTo>
                    <a:pt x="2456" y="1881"/>
                  </a:lnTo>
                  <a:lnTo>
                    <a:pt x="2603" y="1708"/>
                  </a:lnTo>
                  <a:lnTo>
                    <a:pt x="2735" y="1534"/>
                  </a:lnTo>
                  <a:lnTo>
                    <a:pt x="2850" y="1360"/>
                  </a:lnTo>
                  <a:lnTo>
                    <a:pt x="2946" y="1186"/>
                  </a:lnTo>
                  <a:lnTo>
                    <a:pt x="3020" y="1017"/>
                  </a:lnTo>
                  <a:lnTo>
                    <a:pt x="3070" y="854"/>
                  </a:lnTo>
                  <a:lnTo>
                    <a:pt x="3094" y="699"/>
                  </a:lnTo>
                  <a:lnTo>
                    <a:pt x="3089" y="554"/>
                  </a:lnTo>
                  <a:lnTo>
                    <a:pt x="3074" y="485"/>
                  </a:lnTo>
                  <a:lnTo>
                    <a:pt x="3052" y="421"/>
                  </a:lnTo>
                  <a:lnTo>
                    <a:pt x="3021" y="361"/>
                  </a:lnTo>
                  <a:lnTo>
                    <a:pt x="2982" y="303"/>
                  </a:lnTo>
                  <a:lnTo>
                    <a:pt x="2934" y="250"/>
                  </a:lnTo>
                  <a:lnTo>
                    <a:pt x="2876" y="201"/>
                  </a:lnTo>
                  <a:lnTo>
                    <a:pt x="2809" y="158"/>
                  </a:lnTo>
                  <a:lnTo>
                    <a:pt x="2732" y="118"/>
                  </a:lnTo>
                  <a:lnTo>
                    <a:pt x="2644" y="84"/>
                  </a:lnTo>
                  <a:lnTo>
                    <a:pt x="2547" y="56"/>
                  </a:lnTo>
                  <a:lnTo>
                    <a:pt x="2438" y="33"/>
                  </a:lnTo>
                  <a:lnTo>
                    <a:pt x="2319" y="16"/>
                  </a:lnTo>
                  <a:lnTo>
                    <a:pt x="2188" y="5"/>
                  </a:lnTo>
                  <a:lnTo>
                    <a:pt x="2045" y="0"/>
                  </a:lnTo>
                  <a:lnTo>
                    <a:pt x="1806" y="33"/>
                  </a:lnTo>
                  <a:lnTo>
                    <a:pt x="1578" y="84"/>
                  </a:lnTo>
                  <a:lnTo>
                    <a:pt x="1361" y="153"/>
                  </a:lnTo>
                  <a:lnTo>
                    <a:pt x="1158" y="241"/>
                  </a:lnTo>
                  <a:lnTo>
                    <a:pt x="967" y="345"/>
                  </a:lnTo>
                  <a:lnTo>
                    <a:pt x="790" y="465"/>
                  </a:lnTo>
                  <a:lnTo>
                    <a:pt x="629" y="601"/>
                  </a:lnTo>
                  <a:lnTo>
                    <a:pt x="484" y="751"/>
                  </a:lnTo>
                  <a:lnTo>
                    <a:pt x="356" y="915"/>
                  </a:lnTo>
                  <a:lnTo>
                    <a:pt x="246" y="1093"/>
                  </a:lnTo>
                  <a:lnTo>
                    <a:pt x="156" y="1284"/>
                  </a:lnTo>
                  <a:lnTo>
                    <a:pt x="85" y="1485"/>
                  </a:lnTo>
                  <a:lnTo>
                    <a:pt x="35" y="1699"/>
                  </a:lnTo>
                  <a:lnTo>
                    <a:pt x="6" y="1923"/>
                  </a:lnTo>
                  <a:lnTo>
                    <a:pt x="0" y="2156"/>
                  </a:lnTo>
                  <a:lnTo>
                    <a:pt x="18" y="2397"/>
                  </a:lnTo>
                  <a:close/>
                </a:path>
              </a:pathLst>
            </a:custGeom>
            <a:solidFill>
              <a:srgbClr val="DC85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 name="Freeform 270">
              <a:extLst>
                <a:ext uri="{FF2B5EF4-FFF2-40B4-BE49-F238E27FC236}">
                  <a16:creationId xmlns:a16="http://schemas.microsoft.com/office/drawing/2014/main" id="{1C5E4C2A-C3C2-DA49-8FA6-58214AC65BFD}"/>
                </a:ext>
              </a:extLst>
            </p:cNvPr>
            <p:cNvSpPr>
              <a:spLocks/>
            </p:cNvSpPr>
            <p:nvPr/>
          </p:nvSpPr>
          <p:spPr bwMode="auto">
            <a:xfrm>
              <a:off x="4919" y="3054"/>
              <a:ext cx="215" cy="210"/>
            </a:xfrm>
            <a:custGeom>
              <a:avLst/>
              <a:gdLst>
                <a:gd name="T0" fmla="*/ 0 w 2797"/>
                <a:gd name="T1" fmla="*/ 1 h 2730"/>
                <a:gd name="T2" fmla="*/ 0 w 2797"/>
                <a:gd name="T3" fmla="*/ 1 h 2730"/>
                <a:gd name="T4" fmla="*/ 0 w 2797"/>
                <a:gd name="T5" fmla="*/ 1 h 2730"/>
                <a:gd name="T6" fmla="*/ 0 w 2797"/>
                <a:gd name="T7" fmla="*/ 1 h 2730"/>
                <a:gd name="T8" fmla="*/ 0 w 2797"/>
                <a:gd name="T9" fmla="*/ 1 h 2730"/>
                <a:gd name="T10" fmla="*/ 0 w 2797"/>
                <a:gd name="T11" fmla="*/ 1 h 2730"/>
                <a:gd name="T12" fmla="*/ 0 w 2797"/>
                <a:gd name="T13" fmla="*/ 1 h 2730"/>
                <a:gd name="T14" fmla="*/ 0 w 2797"/>
                <a:gd name="T15" fmla="*/ 1 h 2730"/>
                <a:gd name="T16" fmla="*/ 0 w 2797"/>
                <a:gd name="T17" fmla="*/ 1 h 2730"/>
                <a:gd name="T18" fmla="*/ 0 w 2797"/>
                <a:gd name="T19" fmla="*/ 1 h 2730"/>
                <a:gd name="T20" fmla="*/ 0 w 2797"/>
                <a:gd name="T21" fmla="*/ 1 h 2730"/>
                <a:gd name="T22" fmla="*/ 0 w 2797"/>
                <a:gd name="T23" fmla="*/ 1 h 2730"/>
                <a:gd name="T24" fmla="*/ 0 w 2797"/>
                <a:gd name="T25" fmla="*/ 1 h 2730"/>
                <a:gd name="T26" fmla="*/ 0 w 2797"/>
                <a:gd name="T27" fmla="*/ 1 h 2730"/>
                <a:gd name="T28" fmla="*/ 1 w 2797"/>
                <a:gd name="T29" fmla="*/ 1 h 2730"/>
                <a:gd name="T30" fmla="*/ 1 w 2797"/>
                <a:gd name="T31" fmla="*/ 1 h 2730"/>
                <a:gd name="T32" fmla="*/ 1 w 2797"/>
                <a:gd name="T33" fmla="*/ 1 h 2730"/>
                <a:gd name="T34" fmla="*/ 1 w 2797"/>
                <a:gd name="T35" fmla="*/ 1 h 2730"/>
                <a:gd name="T36" fmla="*/ 1 w 2797"/>
                <a:gd name="T37" fmla="*/ 1 h 2730"/>
                <a:gd name="T38" fmla="*/ 1 w 2797"/>
                <a:gd name="T39" fmla="*/ 1 h 2730"/>
                <a:gd name="T40" fmla="*/ 1 w 2797"/>
                <a:gd name="T41" fmla="*/ 1 h 2730"/>
                <a:gd name="T42" fmla="*/ 1 w 2797"/>
                <a:gd name="T43" fmla="*/ 1 h 2730"/>
                <a:gd name="T44" fmla="*/ 1 w 2797"/>
                <a:gd name="T45" fmla="*/ 1 h 2730"/>
                <a:gd name="T46" fmla="*/ 1 w 2797"/>
                <a:gd name="T47" fmla="*/ 1 h 2730"/>
                <a:gd name="T48" fmla="*/ 1 w 2797"/>
                <a:gd name="T49" fmla="*/ 1 h 2730"/>
                <a:gd name="T50" fmla="*/ 1 w 2797"/>
                <a:gd name="T51" fmla="*/ 1 h 2730"/>
                <a:gd name="T52" fmla="*/ 1 w 2797"/>
                <a:gd name="T53" fmla="*/ 0 h 2730"/>
                <a:gd name="T54" fmla="*/ 1 w 2797"/>
                <a:gd name="T55" fmla="*/ 0 h 2730"/>
                <a:gd name="T56" fmla="*/ 1 w 2797"/>
                <a:gd name="T57" fmla="*/ 0 h 2730"/>
                <a:gd name="T58" fmla="*/ 1 w 2797"/>
                <a:gd name="T59" fmla="*/ 0 h 2730"/>
                <a:gd name="T60" fmla="*/ 1 w 2797"/>
                <a:gd name="T61" fmla="*/ 0 h 2730"/>
                <a:gd name="T62" fmla="*/ 1 w 2797"/>
                <a:gd name="T63" fmla="*/ 0 h 2730"/>
                <a:gd name="T64" fmla="*/ 1 w 2797"/>
                <a:gd name="T65" fmla="*/ 0 h 2730"/>
                <a:gd name="T66" fmla="*/ 1 w 2797"/>
                <a:gd name="T67" fmla="*/ 0 h 2730"/>
                <a:gd name="T68" fmla="*/ 1 w 2797"/>
                <a:gd name="T69" fmla="*/ 0 h 2730"/>
                <a:gd name="T70" fmla="*/ 1 w 2797"/>
                <a:gd name="T71" fmla="*/ 0 h 2730"/>
                <a:gd name="T72" fmla="*/ 1 w 2797"/>
                <a:gd name="T73" fmla="*/ 0 h 2730"/>
                <a:gd name="T74" fmla="*/ 1 w 2797"/>
                <a:gd name="T75" fmla="*/ 0 h 2730"/>
                <a:gd name="T76" fmla="*/ 1 w 2797"/>
                <a:gd name="T77" fmla="*/ 0 h 2730"/>
                <a:gd name="T78" fmla="*/ 1 w 2797"/>
                <a:gd name="T79" fmla="*/ 0 h 2730"/>
                <a:gd name="T80" fmla="*/ 1 w 2797"/>
                <a:gd name="T81" fmla="*/ 0 h 2730"/>
                <a:gd name="T82" fmla="*/ 1 w 2797"/>
                <a:gd name="T83" fmla="*/ 0 h 2730"/>
                <a:gd name="T84" fmla="*/ 1 w 2797"/>
                <a:gd name="T85" fmla="*/ 0 h 2730"/>
                <a:gd name="T86" fmla="*/ 1 w 2797"/>
                <a:gd name="T87" fmla="*/ 0 h 2730"/>
                <a:gd name="T88" fmla="*/ 1 w 2797"/>
                <a:gd name="T89" fmla="*/ 0 h 2730"/>
                <a:gd name="T90" fmla="*/ 0 w 2797"/>
                <a:gd name="T91" fmla="*/ 0 h 2730"/>
                <a:gd name="T92" fmla="*/ 0 w 2797"/>
                <a:gd name="T93" fmla="*/ 0 h 2730"/>
                <a:gd name="T94" fmla="*/ 0 w 2797"/>
                <a:gd name="T95" fmla="*/ 0 h 2730"/>
                <a:gd name="T96" fmla="*/ 0 w 2797"/>
                <a:gd name="T97" fmla="*/ 0 h 2730"/>
                <a:gd name="T98" fmla="*/ 0 w 2797"/>
                <a:gd name="T99" fmla="*/ 0 h 2730"/>
                <a:gd name="T100" fmla="*/ 0 w 2797"/>
                <a:gd name="T101" fmla="*/ 0 h 2730"/>
                <a:gd name="T102" fmla="*/ 0 w 2797"/>
                <a:gd name="T103" fmla="*/ 0 h 2730"/>
                <a:gd name="T104" fmla="*/ 0 w 2797"/>
                <a:gd name="T105" fmla="*/ 1 h 2730"/>
                <a:gd name="T106" fmla="*/ 0 w 2797"/>
                <a:gd name="T107" fmla="*/ 1 h 2730"/>
                <a:gd name="T108" fmla="*/ 0 w 2797"/>
                <a:gd name="T109" fmla="*/ 1 h 2730"/>
                <a:gd name="T110" fmla="*/ 0 w 2797"/>
                <a:gd name="T111" fmla="*/ 1 h 2730"/>
                <a:gd name="T112" fmla="*/ 0 w 2797"/>
                <a:gd name="T113" fmla="*/ 1 h 2730"/>
                <a:gd name="T114" fmla="*/ 0 w 2797"/>
                <a:gd name="T115" fmla="*/ 1 h 27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97" h="2730">
                  <a:moveTo>
                    <a:pt x="12" y="2079"/>
                  </a:moveTo>
                  <a:lnTo>
                    <a:pt x="25" y="2179"/>
                  </a:lnTo>
                  <a:lnTo>
                    <a:pt x="43" y="2271"/>
                  </a:lnTo>
                  <a:lnTo>
                    <a:pt x="67" y="2353"/>
                  </a:lnTo>
                  <a:lnTo>
                    <a:pt x="97" y="2427"/>
                  </a:lnTo>
                  <a:lnTo>
                    <a:pt x="133" y="2491"/>
                  </a:lnTo>
                  <a:lnTo>
                    <a:pt x="172" y="2547"/>
                  </a:lnTo>
                  <a:lnTo>
                    <a:pt x="217" y="2596"/>
                  </a:lnTo>
                  <a:lnTo>
                    <a:pt x="266" y="2637"/>
                  </a:lnTo>
                  <a:lnTo>
                    <a:pt x="376" y="2695"/>
                  </a:lnTo>
                  <a:lnTo>
                    <a:pt x="501" y="2725"/>
                  </a:lnTo>
                  <a:lnTo>
                    <a:pt x="639" y="2730"/>
                  </a:lnTo>
                  <a:lnTo>
                    <a:pt x="785" y="2709"/>
                  </a:lnTo>
                  <a:lnTo>
                    <a:pt x="940" y="2666"/>
                  </a:lnTo>
                  <a:lnTo>
                    <a:pt x="1102" y="2603"/>
                  </a:lnTo>
                  <a:lnTo>
                    <a:pt x="1267" y="2520"/>
                  </a:lnTo>
                  <a:lnTo>
                    <a:pt x="1433" y="2423"/>
                  </a:lnTo>
                  <a:lnTo>
                    <a:pt x="1600" y="2309"/>
                  </a:lnTo>
                  <a:lnTo>
                    <a:pt x="1764" y="2183"/>
                  </a:lnTo>
                  <a:lnTo>
                    <a:pt x="1924" y="2047"/>
                  </a:lnTo>
                  <a:lnTo>
                    <a:pt x="2075" y="1901"/>
                  </a:lnTo>
                  <a:lnTo>
                    <a:pt x="2219" y="1749"/>
                  </a:lnTo>
                  <a:lnTo>
                    <a:pt x="2352" y="1593"/>
                  </a:lnTo>
                  <a:lnTo>
                    <a:pt x="2471" y="1434"/>
                  </a:lnTo>
                  <a:lnTo>
                    <a:pt x="2575" y="1273"/>
                  </a:lnTo>
                  <a:lnTo>
                    <a:pt x="2662" y="1113"/>
                  </a:lnTo>
                  <a:lnTo>
                    <a:pt x="2729" y="957"/>
                  </a:lnTo>
                  <a:lnTo>
                    <a:pt x="2775" y="806"/>
                  </a:lnTo>
                  <a:lnTo>
                    <a:pt x="2797" y="663"/>
                  </a:lnTo>
                  <a:lnTo>
                    <a:pt x="2792" y="528"/>
                  </a:lnTo>
                  <a:lnTo>
                    <a:pt x="2760" y="404"/>
                  </a:lnTo>
                  <a:lnTo>
                    <a:pt x="2699" y="292"/>
                  </a:lnTo>
                  <a:lnTo>
                    <a:pt x="2655" y="242"/>
                  </a:lnTo>
                  <a:lnTo>
                    <a:pt x="2604" y="197"/>
                  </a:lnTo>
                  <a:lnTo>
                    <a:pt x="2544" y="154"/>
                  </a:lnTo>
                  <a:lnTo>
                    <a:pt x="2475" y="116"/>
                  </a:lnTo>
                  <a:lnTo>
                    <a:pt x="2397" y="84"/>
                  </a:lnTo>
                  <a:lnTo>
                    <a:pt x="2311" y="56"/>
                  </a:lnTo>
                  <a:lnTo>
                    <a:pt x="2213" y="34"/>
                  </a:lnTo>
                  <a:lnTo>
                    <a:pt x="2107" y="17"/>
                  </a:lnTo>
                  <a:lnTo>
                    <a:pt x="1989" y="5"/>
                  </a:lnTo>
                  <a:lnTo>
                    <a:pt x="1862" y="0"/>
                  </a:lnTo>
                  <a:lnTo>
                    <a:pt x="1659" y="40"/>
                  </a:lnTo>
                  <a:lnTo>
                    <a:pt x="1464" y="94"/>
                  </a:lnTo>
                  <a:lnTo>
                    <a:pt x="1274" y="160"/>
                  </a:lnTo>
                  <a:lnTo>
                    <a:pt x="1094" y="238"/>
                  </a:lnTo>
                  <a:lnTo>
                    <a:pt x="924" y="329"/>
                  </a:lnTo>
                  <a:lnTo>
                    <a:pt x="763" y="432"/>
                  </a:lnTo>
                  <a:lnTo>
                    <a:pt x="615" y="547"/>
                  </a:lnTo>
                  <a:lnTo>
                    <a:pt x="480" y="673"/>
                  </a:lnTo>
                  <a:lnTo>
                    <a:pt x="359" y="811"/>
                  </a:lnTo>
                  <a:lnTo>
                    <a:pt x="254" y="960"/>
                  </a:lnTo>
                  <a:lnTo>
                    <a:pt x="165" y="1120"/>
                  </a:lnTo>
                  <a:lnTo>
                    <a:pt x="94" y="1291"/>
                  </a:lnTo>
                  <a:lnTo>
                    <a:pt x="42" y="1472"/>
                  </a:lnTo>
                  <a:lnTo>
                    <a:pt x="10" y="1665"/>
                  </a:lnTo>
                  <a:lnTo>
                    <a:pt x="0" y="1867"/>
                  </a:lnTo>
                  <a:lnTo>
                    <a:pt x="12" y="2079"/>
                  </a:lnTo>
                  <a:close/>
                </a:path>
              </a:pathLst>
            </a:custGeom>
            <a:solidFill>
              <a:srgbClr val="DE8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 name="Freeform 271">
              <a:extLst>
                <a:ext uri="{FF2B5EF4-FFF2-40B4-BE49-F238E27FC236}">
                  <a16:creationId xmlns:a16="http://schemas.microsoft.com/office/drawing/2014/main" id="{F612A4FE-F87C-3E4D-8C29-52FC059C1453}"/>
                </a:ext>
              </a:extLst>
            </p:cNvPr>
            <p:cNvSpPr>
              <a:spLocks/>
            </p:cNvSpPr>
            <p:nvPr/>
          </p:nvSpPr>
          <p:spPr bwMode="auto">
            <a:xfrm>
              <a:off x="4927" y="3059"/>
              <a:ext cx="193" cy="189"/>
            </a:xfrm>
            <a:custGeom>
              <a:avLst/>
              <a:gdLst>
                <a:gd name="T0" fmla="*/ 1 w 2500"/>
                <a:gd name="T1" fmla="*/ 0 h 2456"/>
                <a:gd name="T2" fmla="*/ 1 w 2500"/>
                <a:gd name="T3" fmla="*/ 0 h 2456"/>
                <a:gd name="T4" fmla="*/ 1 w 2500"/>
                <a:gd name="T5" fmla="*/ 0 h 2456"/>
                <a:gd name="T6" fmla="*/ 0 w 2500"/>
                <a:gd name="T7" fmla="*/ 0 h 2456"/>
                <a:gd name="T8" fmla="*/ 0 w 2500"/>
                <a:gd name="T9" fmla="*/ 0 h 2456"/>
                <a:gd name="T10" fmla="*/ 0 w 2500"/>
                <a:gd name="T11" fmla="*/ 0 h 2456"/>
                <a:gd name="T12" fmla="*/ 0 w 2500"/>
                <a:gd name="T13" fmla="*/ 0 h 2456"/>
                <a:gd name="T14" fmla="*/ 0 w 2500"/>
                <a:gd name="T15" fmla="*/ 0 h 2456"/>
                <a:gd name="T16" fmla="*/ 0 w 2500"/>
                <a:gd name="T17" fmla="*/ 0 h 2456"/>
                <a:gd name="T18" fmla="*/ 0 w 2500"/>
                <a:gd name="T19" fmla="*/ 0 h 2456"/>
                <a:gd name="T20" fmla="*/ 0 w 2500"/>
                <a:gd name="T21" fmla="*/ 0 h 2456"/>
                <a:gd name="T22" fmla="*/ 0 w 2500"/>
                <a:gd name="T23" fmla="*/ 0 h 2456"/>
                <a:gd name="T24" fmla="*/ 0 w 2500"/>
                <a:gd name="T25" fmla="*/ 1 h 2456"/>
                <a:gd name="T26" fmla="*/ 0 w 2500"/>
                <a:gd name="T27" fmla="*/ 1 h 2456"/>
                <a:gd name="T28" fmla="*/ 0 w 2500"/>
                <a:gd name="T29" fmla="*/ 1 h 2456"/>
                <a:gd name="T30" fmla="*/ 0 w 2500"/>
                <a:gd name="T31" fmla="*/ 1 h 2456"/>
                <a:gd name="T32" fmla="*/ 0 w 2500"/>
                <a:gd name="T33" fmla="*/ 1 h 2456"/>
                <a:gd name="T34" fmla="*/ 0 w 2500"/>
                <a:gd name="T35" fmla="*/ 1 h 2456"/>
                <a:gd name="T36" fmla="*/ 0 w 2500"/>
                <a:gd name="T37" fmla="*/ 1 h 2456"/>
                <a:gd name="T38" fmla="*/ 0 w 2500"/>
                <a:gd name="T39" fmla="*/ 1 h 2456"/>
                <a:gd name="T40" fmla="*/ 0 w 2500"/>
                <a:gd name="T41" fmla="*/ 1 h 2456"/>
                <a:gd name="T42" fmla="*/ 0 w 2500"/>
                <a:gd name="T43" fmla="*/ 1 h 2456"/>
                <a:gd name="T44" fmla="*/ 0 w 2500"/>
                <a:gd name="T45" fmla="*/ 1 h 2456"/>
                <a:gd name="T46" fmla="*/ 0 w 2500"/>
                <a:gd name="T47" fmla="*/ 1 h 2456"/>
                <a:gd name="T48" fmla="*/ 0 w 2500"/>
                <a:gd name="T49" fmla="*/ 1 h 2456"/>
                <a:gd name="T50" fmla="*/ 0 w 2500"/>
                <a:gd name="T51" fmla="*/ 1 h 2456"/>
                <a:gd name="T52" fmla="*/ 0 w 2500"/>
                <a:gd name="T53" fmla="*/ 1 h 2456"/>
                <a:gd name="T54" fmla="*/ 0 w 2500"/>
                <a:gd name="T55" fmla="*/ 1 h 2456"/>
                <a:gd name="T56" fmla="*/ 0 w 2500"/>
                <a:gd name="T57" fmla="*/ 1 h 2456"/>
                <a:gd name="T58" fmla="*/ 1 w 2500"/>
                <a:gd name="T59" fmla="*/ 1 h 2456"/>
                <a:gd name="T60" fmla="*/ 1 w 2500"/>
                <a:gd name="T61" fmla="*/ 1 h 2456"/>
                <a:gd name="T62" fmla="*/ 1 w 2500"/>
                <a:gd name="T63" fmla="*/ 1 h 2456"/>
                <a:gd name="T64" fmla="*/ 1 w 2500"/>
                <a:gd name="T65" fmla="*/ 1 h 2456"/>
                <a:gd name="T66" fmla="*/ 1 w 2500"/>
                <a:gd name="T67" fmla="*/ 1 h 2456"/>
                <a:gd name="T68" fmla="*/ 1 w 2500"/>
                <a:gd name="T69" fmla="*/ 1 h 2456"/>
                <a:gd name="T70" fmla="*/ 1 w 2500"/>
                <a:gd name="T71" fmla="*/ 1 h 2456"/>
                <a:gd name="T72" fmla="*/ 1 w 2500"/>
                <a:gd name="T73" fmla="*/ 1 h 2456"/>
                <a:gd name="T74" fmla="*/ 1 w 2500"/>
                <a:gd name="T75" fmla="*/ 1 h 2456"/>
                <a:gd name="T76" fmla="*/ 1 w 2500"/>
                <a:gd name="T77" fmla="*/ 1 h 2456"/>
                <a:gd name="T78" fmla="*/ 1 w 2500"/>
                <a:gd name="T79" fmla="*/ 0 h 2456"/>
                <a:gd name="T80" fmla="*/ 1 w 2500"/>
                <a:gd name="T81" fmla="*/ 0 h 2456"/>
                <a:gd name="T82" fmla="*/ 1 w 2500"/>
                <a:gd name="T83" fmla="*/ 0 h 2456"/>
                <a:gd name="T84" fmla="*/ 1 w 2500"/>
                <a:gd name="T85" fmla="*/ 0 h 2456"/>
                <a:gd name="T86" fmla="*/ 1 w 2500"/>
                <a:gd name="T87" fmla="*/ 0 h 2456"/>
                <a:gd name="T88" fmla="*/ 1 w 2500"/>
                <a:gd name="T89" fmla="*/ 0 h 2456"/>
                <a:gd name="T90" fmla="*/ 1 w 2500"/>
                <a:gd name="T91" fmla="*/ 0 h 2456"/>
                <a:gd name="T92" fmla="*/ 1 w 2500"/>
                <a:gd name="T93" fmla="*/ 0 h 2456"/>
                <a:gd name="T94" fmla="*/ 1 w 2500"/>
                <a:gd name="T95" fmla="*/ 0 h 2456"/>
                <a:gd name="T96" fmla="*/ 1 w 2500"/>
                <a:gd name="T97" fmla="*/ 0 h 2456"/>
                <a:gd name="T98" fmla="*/ 1 w 2500"/>
                <a:gd name="T99" fmla="*/ 0 h 2456"/>
                <a:gd name="T100" fmla="*/ 1 w 2500"/>
                <a:gd name="T101" fmla="*/ 0 h 2456"/>
                <a:gd name="T102" fmla="*/ 1 w 2500"/>
                <a:gd name="T103" fmla="*/ 0 h 2456"/>
                <a:gd name="T104" fmla="*/ 1 w 2500"/>
                <a:gd name="T105" fmla="*/ 0 h 2456"/>
                <a:gd name="T106" fmla="*/ 1 w 2500"/>
                <a:gd name="T107" fmla="*/ 0 h 2456"/>
                <a:gd name="T108" fmla="*/ 1 w 2500"/>
                <a:gd name="T109" fmla="*/ 0 h 2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00" h="2456">
                  <a:moveTo>
                    <a:pt x="1680" y="0"/>
                  </a:moveTo>
                  <a:lnTo>
                    <a:pt x="1350" y="105"/>
                  </a:lnTo>
                  <a:lnTo>
                    <a:pt x="1189" y="168"/>
                  </a:lnTo>
                  <a:lnTo>
                    <a:pt x="1032" y="239"/>
                  </a:lnTo>
                  <a:lnTo>
                    <a:pt x="881" y="316"/>
                  </a:lnTo>
                  <a:lnTo>
                    <a:pt x="738" y="402"/>
                  </a:lnTo>
                  <a:lnTo>
                    <a:pt x="602" y="496"/>
                  </a:lnTo>
                  <a:lnTo>
                    <a:pt x="476" y="598"/>
                  </a:lnTo>
                  <a:lnTo>
                    <a:pt x="363" y="709"/>
                  </a:lnTo>
                  <a:lnTo>
                    <a:pt x="262" y="829"/>
                  </a:lnTo>
                  <a:lnTo>
                    <a:pt x="176" y="959"/>
                  </a:lnTo>
                  <a:lnTo>
                    <a:pt x="105" y="1098"/>
                  </a:lnTo>
                  <a:lnTo>
                    <a:pt x="51" y="1248"/>
                  </a:lnTo>
                  <a:lnTo>
                    <a:pt x="15" y="1409"/>
                  </a:lnTo>
                  <a:lnTo>
                    <a:pt x="0" y="1580"/>
                  </a:lnTo>
                  <a:lnTo>
                    <a:pt x="6" y="1762"/>
                  </a:lnTo>
                  <a:lnTo>
                    <a:pt x="19" y="1863"/>
                  </a:lnTo>
                  <a:lnTo>
                    <a:pt x="36" y="1956"/>
                  </a:lnTo>
                  <a:lnTo>
                    <a:pt x="58" y="2039"/>
                  </a:lnTo>
                  <a:lnTo>
                    <a:pt x="86" y="2114"/>
                  </a:lnTo>
                  <a:lnTo>
                    <a:pt x="118" y="2181"/>
                  </a:lnTo>
                  <a:lnTo>
                    <a:pt x="154" y="2240"/>
                  </a:lnTo>
                  <a:lnTo>
                    <a:pt x="239" y="2336"/>
                  </a:lnTo>
                  <a:lnTo>
                    <a:pt x="338" y="2402"/>
                  </a:lnTo>
                  <a:lnTo>
                    <a:pt x="450" y="2442"/>
                  </a:lnTo>
                  <a:lnTo>
                    <a:pt x="573" y="2456"/>
                  </a:lnTo>
                  <a:lnTo>
                    <a:pt x="705" y="2447"/>
                  </a:lnTo>
                  <a:lnTo>
                    <a:pt x="844" y="2417"/>
                  </a:lnTo>
                  <a:lnTo>
                    <a:pt x="987" y="2367"/>
                  </a:lnTo>
                  <a:lnTo>
                    <a:pt x="1135" y="2299"/>
                  </a:lnTo>
                  <a:lnTo>
                    <a:pt x="1284" y="2215"/>
                  </a:lnTo>
                  <a:lnTo>
                    <a:pt x="1432" y="2117"/>
                  </a:lnTo>
                  <a:lnTo>
                    <a:pt x="1578" y="2007"/>
                  </a:lnTo>
                  <a:lnTo>
                    <a:pt x="1720" y="1886"/>
                  </a:lnTo>
                  <a:lnTo>
                    <a:pt x="1856" y="1757"/>
                  </a:lnTo>
                  <a:lnTo>
                    <a:pt x="1984" y="1621"/>
                  </a:lnTo>
                  <a:lnTo>
                    <a:pt x="2102" y="1479"/>
                  </a:lnTo>
                  <a:lnTo>
                    <a:pt x="2209" y="1334"/>
                  </a:lnTo>
                  <a:lnTo>
                    <a:pt x="2301" y="1189"/>
                  </a:lnTo>
                  <a:lnTo>
                    <a:pt x="2378" y="1043"/>
                  </a:lnTo>
                  <a:lnTo>
                    <a:pt x="2439" y="900"/>
                  </a:lnTo>
                  <a:lnTo>
                    <a:pt x="2480" y="762"/>
                  </a:lnTo>
                  <a:lnTo>
                    <a:pt x="2500" y="629"/>
                  </a:lnTo>
                  <a:lnTo>
                    <a:pt x="2497" y="504"/>
                  </a:lnTo>
                  <a:lnTo>
                    <a:pt x="2470" y="388"/>
                  </a:lnTo>
                  <a:lnTo>
                    <a:pt x="2416" y="284"/>
                  </a:lnTo>
                  <a:lnTo>
                    <a:pt x="2334" y="193"/>
                  </a:lnTo>
                  <a:lnTo>
                    <a:pt x="2281" y="153"/>
                  </a:lnTo>
                  <a:lnTo>
                    <a:pt x="2220" y="118"/>
                  </a:lnTo>
                  <a:lnTo>
                    <a:pt x="2152" y="87"/>
                  </a:lnTo>
                  <a:lnTo>
                    <a:pt x="2075" y="60"/>
                  </a:lnTo>
                  <a:lnTo>
                    <a:pt x="1989" y="37"/>
                  </a:lnTo>
                  <a:lnTo>
                    <a:pt x="1896" y="19"/>
                  </a:lnTo>
                  <a:lnTo>
                    <a:pt x="1793" y="8"/>
                  </a:lnTo>
                  <a:lnTo>
                    <a:pt x="1680" y="0"/>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 name="Freeform 272">
              <a:extLst>
                <a:ext uri="{FF2B5EF4-FFF2-40B4-BE49-F238E27FC236}">
                  <a16:creationId xmlns:a16="http://schemas.microsoft.com/office/drawing/2014/main" id="{2B7CC2A1-6B12-0C46-8CAD-4507F180CE3C}"/>
                </a:ext>
              </a:extLst>
            </p:cNvPr>
            <p:cNvSpPr>
              <a:spLocks/>
            </p:cNvSpPr>
            <p:nvPr/>
          </p:nvSpPr>
          <p:spPr bwMode="auto">
            <a:xfrm>
              <a:off x="4014" y="2940"/>
              <a:ext cx="370" cy="172"/>
            </a:xfrm>
            <a:custGeom>
              <a:avLst/>
              <a:gdLst>
                <a:gd name="T0" fmla="*/ 0 w 4816"/>
                <a:gd name="T1" fmla="*/ 1 h 2231"/>
                <a:gd name="T2" fmla="*/ 0 w 4816"/>
                <a:gd name="T3" fmla="*/ 1 h 2231"/>
                <a:gd name="T4" fmla="*/ 0 w 4816"/>
                <a:gd name="T5" fmla="*/ 1 h 2231"/>
                <a:gd name="T6" fmla="*/ 0 w 4816"/>
                <a:gd name="T7" fmla="*/ 0 h 2231"/>
                <a:gd name="T8" fmla="*/ 1 w 4816"/>
                <a:gd name="T9" fmla="*/ 0 h 2231"/>
                <a:gd name="T10" fmla="*/ 1 w 4816"/>
                <a:gd name="T11" fmla="*/ 0 h 2231"/>
                <a:gd name="T12" fmla="*/ 1 w 4816"/>
                <a:gd name="T13" fmla="*/ 0 h 2231"/>
                <a:gd name="T14" fmla="*/ 1 w 4816"/>
                <a:gd name="T15" fmla="*/ 0 h 2231"/>
                <a:gd name="T16" fmla="*/ 2 w 4816"/>
                <a:gd name="T17" fmla="*/ 0 h 2231"/>
                <a:gd name="T18" fmla="*/ 2 w 4816"/>
                <a:gd name="T19" fmla="*/ 0 h 2231"/>
                <a:gd name="T20" fmla="*/ 2 w 4816"/>
                <a:gd name="T21" fmla="*/ 0 h 2231"/>
                <a:gd name="T22" fmla="*/ 2 w 4816"/>
                <a:gd name="T23" fmla="*/ 0 h 2231"/>
                <a:gd name="T24" fmla="*/ 2 w 4816"/>
                <a:gd name="T25" fmla="*/ 0 h 2231"/>
                <a:gd name="T26" fmla="*/ 2 w 4816"/>
                <a:gd name="T27" fmla="*/ 0 h 2231"/>
                <a:gd name="T28" fmla="*/ 2 w 4816"/>
                <a:gd name="T29" fmla="*/ 0 h 2231"/>
                <a:gd name="T30" fmla="*/ 2 w 4816"/>
                <a:gd name="T31" fmla="*/ 0 h 2231"/>
                <a:gd name="T32" fmla="*/ 2 w 4816"/>
                <a:gd name="T33" fmla="*/ 0 h 2231"/>
                <a:gd name="T34" fmla="*/ 2 w 4816"/>
                <a:gd name="T35" fmla="*/ 0 h 2231"/>
                <a:gd name="T36" fmla="*/ 2 w 4816"/>
                <a:gd name="T37" fmla="*/ 1 h 2231"/>
                <a:gd name="T38" fmla="*/ 2 w 4816"/>
                <a:gd name="T39" fmla="*/ 1 h 2231"/>
                <a:gd name="T40" fmla="*/ 2 w 4816"/>
                <a:gd name="T41" fmla="*/ 1 h 2231"/>
                <a:gd name="T42" fmla="*/ 1 w 4816"/>
                <a:gd name="T43" fmla="*/ 1 h 2231"/>
                <a:gd name="T44" fmla="*/ 1 w 4816"/>
                <a:gd name="T45" fmla="*/ 1 h 2231"/>
                <a:gd name="T46" fmla="*/ 1 w 4816"/>
                <a:gd name="T47" fmla="*/ 1 h 2231"/>
                <a:gd name="T48" fmla="*/ 1 w 4816"/>
                <a:gd name="T49" fmla="*/ 1 h 2231"/>
                <a:gd name="T50" fmla="*/ 1 w 4816"/>
                <a:gd name="T51" fmla="*/ 1 h 2231"/>
                <a:gd name="T52" fmla="*/ 0 w 4816"/>
                <a:gd name="T53" fmla="*/ 1 h 2231"/>
                <a:gd name="T54" fmla="*/ 0 w 4816"/>
                <a:gd name="T55" fmla="*/ 1 h 2231"/>
                <a:gd name="T56" fmla="*/ 0 w 4816"/>
                <a:gd name="T57" fmla="*/ 1 h 2231"/>
                <a:gd name="T58" fmla="*/ 0 w 4816"/>
                <a:gd name="T59" fmla="*/ 1 h 2231"/>
                <a:gd name="T60" fmla="*/ 0 w 4816"/>
                <a:gd name="T61" fmla="*/ 1 h 2231"/>
                <a:gd name="T62" fmla="*/ 0 w 4816"/>
                <a:gd name="T63" fmla="*/ 1 h 2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16" h="2231">
                  <a:moveTo>
                    <a:pt x="0" y="1726"/>
                  </a:moveTo>
                  <a:lnTo>
                    <a:pt x="48" y="1598"/>
                  </a:lnTo>
                  <a:lnTo>
                    <a:pt x="124" y="1473"/>
                  </a:lnTo>
                  <a:lnTo>
                    <a:pt x="227" y="1348"/>
                  </a:lnTo>
                  <a:lnTo>
                    <a:pt x="353" y="1226"/>
                  </a:lnTo>
                  <a:lnTo>
                    <a:pt x="500" y="1108"/>
                  </a:lnTo>
                  <a:lnTo>
                    <a:pt x="668" y="993"/>
                  </a:lnTo>
                  <a:lnTo>
                    <a:pt x="851" y="881"/>
                  </a:lnTo>
                  <a:lnTo>
                    <a:pt x="1049" y="775"/>
                  </a:lnTo>
                  <a:lnTo>
                    <a:pt x="1261" y="673"/>
                  </a:lnTo>
                  <a:lnTo>
                    <a:pt x="1482" y="578"/>
                  </a:lnTo>
                  <a:lnTo>
                    <a:pt x="1712" y="487"/>
                  </a:lnTo>
                  <a:lnTo>
                    <a:pt x="1949" y="403"/>
                  </a:lnTo>
                  <a:lnTo>
                    <a:pt x="2432" y="255"/>
                  </a:lnTo>
                  <a:lnTo>
                    <a:pt x="2914" y="137"/>
                  </a:lnTo>
                  <a:lnTo>
                    <a:pt x="3148" y="90"/>
                  </a:lnTo>
                  <a:lnTo>
                    <a:pt x="3376" y="54"/>
                  </a:lnTo>
                  <a:lnTo>
                    <a:pt x="3596" y="26"/>
                  </a:lnTo>
                  <a:lnTo>
                    <a:pt x="3804" y="8"/>
                  </a:lnTo>
                  <a:lnTo>
                    <a:pt x="3998" y="0"/>
                  </a:lnTo>
                  <a:lnTo>
                    <a:pt x="4177" y="3"/>
                  </a:lnTo>
                  <a:lnTo>
                    <a:pt x="4340" y="18"/>
                  </a:lnTo>
                  <a:lnTo>
                    <a:pt x="4481" y="44"/>
                  </a:lnTo>
                  <a:lnTo>
                    <a:pt x="4601" y="81"/>
                  </a:lnTo>
                  <a:lnTo>
                    <a:pt x="4696" y="132"/>
                  </a:lnTo>
                  <a:lnTo>
                    <a:pt x="4765" y="196"/>
                  </a:lnTo>
                  <a:lnTo>
                    <a:pt x="4806" y="273"/>
                  </a:lnTo>
                  <a:lnTo>
                    <a:pt x="4815" y="317"/>
                  </a:lnTo>
                  <a:lnTo>
                    <a:pt x="4816" y="364"/>
                  </a:lnTo>
                  <a:lnTo>
                    <a:pt x="4809" y="415"/>
                  </a:lnTo>
                  <a:lnTo>
                    <a:pt x="4793" y="469"/>
                  </a:lnTo>
                  <a:lnTo>
                    <a:pt x="4768" y="528"/>
                  </a:lnTo>
                  <a:lnTo>
                    <a:pt x="4735" y="590"/>
                  </a:lnTo>
                  <a:lnTo>
                    <a:pt x="4692" y="656"/>
                  </a:lnTo>
                  <a:lnTo>
                    <a:pt x="4640" y="725"/>
                  </a:lnTo>
                  <a:lnTo>
                    <a:pt x="4524" y="885"/>
                  </a:lnTo>
                  <a:lnTo>
                    <a:pt x="4395" y="1033"/>
                  </a:lnTo>
                  <a:lnTo>
                    <a:pt x="4254" y="1174"/>
                  </a:lnTo>
                  <a:lnTo>
                    <a:pt x="4102" y="1304"/>
                  </a:lnTo>
                  <a:lnTo>
                    <a:pt x="3941" y="1425"/>
                  </a:lnTo>
                  <a:lnTo>
                    <a:pt x="3770" y="1537"/>
                  </a:lnTo>
                  <a:lnTo>
                    <a:pt x="3593" y="1640"/>
                  </a:lnTo>
                  <a:lnTo>
                    <a:pt x="3409" y="1735"/>
                  </a:lnTo>
                  <a:lnTo>
                    <a:pt x="3221" y="1820"/>
                  </a:lnTo>
                  <a:lnTo>
                    <a:pt x="3027" y="1897"/>
                  </a:lnTo>
                  <a:lnTo>
                    <a:pt x="2633" y="2026"/>
                  </a:lnTo>
                  <a:lnTo>
                    <a:pt x="2237" y="2123"/>
                  </a:lnTo>
                  <a:lnTo>
                    <a:pt x="1845" y="2189"/>
                  </a:lnTo>
                  <a:lnTo>
                    <a:pt x="1655" y="2210"/>
                  </a:lnTo>
                  <a:lnTo>
                    <a:pt x="1469" y="2224"/>
                  </a:lnTo>
                  <a:lnTo>
                    <a:pt x="1289" y="2231"/>
                  </a:lnTo>
                  <a:lnTo>
                    <a:pt x="1117" y="2231"/>
                  </a:lnTo>
                  <a:lnTo>
                    <a:pt x="952" y="2224"/>
                  </a:lnTo>
                  <a:lnTo>
                    <a:pt x="797" y="2209"/>
                  </a:lnTo>
                  <a:lnTo>
                    <a:pt x="652" y="2189"/>
                  </a:lnTo>
                  <a:lnTo>
                    <a:pt x="519" y="2161"/>
                  </a:lnTo>
                  <a:lnTo>
                    <a:pt x="397" y="2128"/>
                  </a:lnTo>
                  <a:lnTo>
                    <a:pt x="291" y="2089"/>
                  </a:lnTo>
                  <a:lnTo>
                    <a:pt x="198" y="2043"/>
                  </a:lnTo>
                  <a:lnTo>
                    <a:pt x="122" y="1991"/>
                  </a:lnTo>
                  <a:lnTo>
                    <a:pt x="63" y="1932"/>
                  </a:lnTo>
                  <a:lnTo>
                    <a:pt x="22" y="1870"/>
                  </a:lnTo>
                  <a:lnTo>
                    <a:pt x="1" y="1801"/>
                  </a:lnTo>
                  <a:lnTo>
                    <a:pt x="0" y="1726"/>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 name="Freeform 273">
              <a:extLst>
                <a:ext uri="{FF2B5EF4-FFF2-40B4-BE49-F238E27FC236}">
                  <a16:creationId xmlns:a16="http://schemas.microsoft.com/office/drawing/2014/main" id="{12391AB0-1537-D242-B3A6-7477E0B12D9F}"/>
                </a:ext>
              </a:extLst>
            </p:cNvPr>
            <p:cNvSpPr>
              <a:spLocks/>
            </p:cNvSpPr>
            <p:nvPr/>
          </p:nvSpPr>
          <p:spPr bwMode="auto">
            <a:xfrm>
              <a:off x="4029" y="2948"/>
              <a:ext cx="340" cy="155"/>
            </a:xfrm>
            <a:custGeom>
              <a:avLst/>
              <a:gdLst>
                <a:gd name="T0" fmla="*/ 0 w 4416"/>
                <a:gd name="T1" fmla="*/ 1 h 2011"/>
                <a:gd name="T2" fmla="*/ 0 w 4416"/>
                <a:gd name="T3" fmla="*/ 1 h 2011"/>
                <a:gd name="T4" fmla="*/ 0 w 4416"/>
                <a:gd name="T5" fmla="*/ 1 h 2011"/>
                <a:gd name="T6" fmla="*/ 0 w 4416"/>
                <a:gd name="T7" fmla="*/ 1 h 2011"/>
                <a:gd name="T8" fmla="*/ 0 w 4416"/>
                <a:gd name="T9" fmla="*/ 1 h 2011"/>
                <a:gd name="T10" fmla="*/ 0 w 4416"/>
                <a:gd name="T11" fmla="*/ 1 h 2011"/>
                <a:gd name="T12" fmla="*/ 0 w 4416"/>
                <a:gd name="T13" fmla="*/ 1 h 2011"/>
                <a:gd name="T14" fmla="*/ 0 w 4416"/>
                <a:gd name="T15" fmla="*/ 1 h 2011"/>
                <a:gd name="T16" fmla="*/ 0 w 4416"/>
                <a:gd name="T17" fmla="*/ 1 h 2011"/>
                <a:gd name="T18" fmla="*/ 0 w 4416"/>
                <a:gd name="T19" fmla="*/ 1 h 2011"/>
                <a:gd name="T20" fmla="*/ 0 w 4416"/>
                <a:gd name="T21" fmla="*/ 1 h 2011"/>
                <a:gd name="T22" fmla="*/ 0 w 4416"/>
                <a:gd name="T23" fmla="*/ 1 h 2011"/>
                <a:gd name="T24" fmla="*/ 0 w 4416"/>
                <a:gd name="T25" fmla="*/ 1 h 2011"/>
                <a:gd name="T26" fmla="*/ 1 w 4416"/>
                <a:gd name="T27" fmla="*/ 1 h 2011"/>
                <a:gd name="T28" fmla="*/ 1 w 4416"/>
                <a:gd name="T29" fmla="*/ 1 h 2011"/>
                <a:gd name="T30" fmla="*/ 1 w 4416"/>
                <a:gd name="T31" fmla="*/ 1 h 2011"/>
                <a:gd name="T32" fmla="*/ 1 w 4416"/>
                <a:gd name="T33" fmla="*/ 1 h 2011"/>
                <a:gd name="T34" fmla="*/ 1 w 4416"/>
                <a:gd name="T35" fmla="*/ 1 h 2011"/>
                <a:gd name="T36" fmla="*/ 1 w 4416"/>
                <a:gd name="T37" fmla="*/ 1 h 2011"/>
                <a:gd name="T38" fmla="*/ 1 w 4416"/>
                <a:gd name="T39" fmla="*/ 1 h 2011"/>
                <a:gd name="T40" fmla="*/ 1 w 4416"/>
                <a:gd name="T41" fmla="*/ 1 h 2011"/>
                <a:gd name="T42" fmla="*/ 1 w 4416"/>
                <a:gd name="T43" fmla="*/ 1 h 2011"/>
                <a:gd name="T44" fmla="*/ 1 w 4416"/>
                <a:gd name="T45" fmla="*/ 1 h 2011"/>
                <a:gd name="T46" fmla="*/ 2 w 4416"/>
                <a:gd name="T47" fmla="*/ 1 h 2011"/>
                <a:gd name="T48" fmla="*/ 2 w 4416"/>
                <a:gd name="T49" fmla="*/ 1 h 2011"/>
                <a:gd name="T50" fmla="*/ 2 w 4416"/>
                <a:gd name="T51" fmla="*/ 1 h 2011"/>
                <a:gd name="T52" fmla="*/ 2 w 4416"/>
                <a:gd name="T53" fmla="*/ 0 h 2011"/>
                <a:gd name="T54" fmla="*/ 2 w 4416"/>
                <a:gd name="T55" fmla="*/ 0 h 2011"/>
                <a:gd name="T56" fmla="*/ 2 w 4416"/>
                <a:gd name="T57" fmla="*/ 0 h 2011"/>
                <a:gd name="T58" fmla="*/ 2 w 4416"/>
                <a:gd name="T59" fmla="*/ 0 h 2011"/>
                <a:gd name="T60" fmla="*/ 2 w 4416"/>
                <a:gd name="T61" fmla="*/ 0 h 2011"/>
                <a:gd name="T62" fmla="*/ 2 w 4416"/>
                <a:gd name="T63" fmla="*/ 0 h 2011"/>
                <a:gd name="T64" fmla="*/ 2 w 4416"/>
                <a:gd name="T65" fmla="*/ 0 h 2011"/>
                <a:gd name="T66" fmla="*/ 2 w 4416"/>
                <a:gd name="T67" fmla="*/ 0 h 2011"/>
                <a:gd name="T68" fmla="*/ 2 w 4416"/>
                <a:gd name="T69" fmla="*/ 0 h 2011"/>
                <a:gd name="T70" fmla="*/ 2 w 4416"/>
                <a:gd name="T71" fmla="*/ 0 h 2011"/>
                <a:gd name="T72" fmla="*/ 2 w 4416"/>
                <a:gd name="T73" fmla="*/ 0 h 2011"/>
                <a:gd name="T74" fmla="*/ 2 w 4416"/>
                <a:gd name="T75" fmla="*/ 0 h 2011"/>
                <a:gd name="T76" fmla="*/ 2 w 4416"/>
                <a:gd name="T77" fmla="*/ 0 h 2011"/>
                <a:gd name="T78" fmla="*/ 2 w 4416"/>
                <a:gd name="T79" fmla="*/ 0 h 2011"/>
                <a:gd name="T80" fmla="*/ 2 w 4416"/>
                <a:gd name="T81" fmla="*/ 0 h 2011"/>
                <a:gd name="T82" fmla="*/ 2 w 4416"/>
                <a:gd name="T83" fmla="*/ 0 h 2011"/>
                <a:gd name="T84" fmla="*/ 2 w 4416"/>
                <a:gd name="T85" fmla="*/ 0 h 2011"/>
                <a:gd name="T86" fmla="*/ 2 w 4416"/>
                <a:gd name="T87" fmla="*/ 0 h 2011"/>
                <a:gd name="T88" fmla="*/ 1 w 4416"/>
                <a:gd name="T89" fmla="*/ 0 h 2011"/>
                <a:gd name="T90" fmla="*/ 1 w 4416"/>
                <a:gd name="T91" fmla="*/ 0 h 2011"/>
                <a:gd name="T92" fmla="*/ 1 w 4416"/>
                <a:gd name="T93" fmla="*/ 0 h 2011"/>
                <a:gd name="T94" fmla="*/ 1 w 4416"/>
                <a:gd name="T95" fmla="*/ 0 h 2011"/>
                <a:gd name="T96" fmla="*/ 1 w 4416"/>
                <a:gd name="T97" fmla="*/ 0 h 2011"/>
                <a:gd name="T98" fmla="*/ 1 w 4416"/>
                <a:gd name="T99" fmla="*/ 0 h 2011"/>
                <a:gd name="T100" fmla="*/ 1 w 4416"/>
                <a:gd name="T101" fmla="*/ 0 h 2011"/>
                <a:gd name="T102" fmla="*/ 1 w 4416"/>
                <a:gd name="T103" fmla="*/ 0 h 2011"/>
                <a:gd name="T104" fmla="*/ 1 w 4416"/>
                <a:gd name="T105" fmla="*/ 0 h 2011"/>
                <a:gd name="T106" fmla="*/ 0 w 4416"/>
                <a:gd name="T107" fmla="*/ 0 h 2011"/>
                <a:gd name="T108" fmla="*/ 0 w 4416"/>
                <a:gd name="T109" fmla="*/ 0 h 2011"/>
                <a:gd name="T110" fmla="*/ 0 w 4416"/>
                <a:gd name="T111" fmla="*/ 0 h 2011"/>
                <a:gd name="T112" fmla="*/ 0 w 4416"/>
                <a:gd name="T113" fmla="*/ 0 h 2011"/>
                <a:gd name="T114" fmla="*/ 0 w 4416"/>
                <a:gd name="T115" fmla="*/ 1 h 2011"/>
                <a:gd name="T116" fmla="*/ 0 w 4416"/>
                <a:gd name="T117" fmla="*/ 1 h 2011"/>
                <a:gd name="T118" fmla="*/ 0 w 4416"/>
                <a:gd name="T119" fmla="*/ 1 h 2011"/>
                <a:gd name="T120" fmla="*/ 0 w 4416"/>
                <a:gd name="T121" fmla="*/ 1 h 2011"/>
                <a:gd name="T122" fmla="*/ 0 w 4416"/>
                <a:gd name="T123" fmla="*/ 1 h 2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16" h="2011">
                  <a:moveTo>
                    <a:pt x="0" y="1555"/>
                  </a:moveTo>
                  <a:lnTo>
                    <a:pt x="0" y="1623"/>
                  </a:lnTo>
                  <a:lnTo>
                    <a:pt x="19" y="1686"/>
                  </a:lnTo>
                  <a:lnTo>
                    <a:pt x="55" y="1743"/>
                  </a:lnTo>
                  <a:lnTo>
                    <a:pt x="110" y="1795"/>
                  </a:lnTo>
                  <a:lnTo>
                    <a:pt x="178" y="1843"/>
                  </a:lnTo>
                  <a:lnTo>
                    <a:pt x="261" y="1885"/>
                  </a:lnTo>
                  <a:lnTo>
                    <a:pt x="358" y="1920"/>
                  </a:lnTo>
                  <a:lnTo>
                    <a:pt x="469" y="1950"/>
                  </a:lnTo>
                  <a:lnTo>
                    <a:pt x="590" y="1974"/>
                  </a:lnTo>
                  <a:lnTo>
                    <a:pt x="722" y="1993"/>
                  </a:lnTo>
                  <a:lnTo>
                    <a:pt x="864" y="2005"/>
                  </a:lnTo>
                  <a:lnTo>
                    <a:pt x="1015" y="2011"/>
                  </a:lnTo>
                  <a:lnTo>
                    <a:pt x="1173" y="2011"/>
                  </a:lnTo>
                  <a:lnTo>
                    <a:pt x="1337" y="2003"/>
                  </a:lnTo>
                  <a:lnTo>
                    <a:pt x="1507" y="1991"/>
                  </a:lnTo>
                  <a:lnTo>
                    <a:pt x="1682" y="1970"/>
                  </a:lnTo>
                  <a:lnTo>
                    <a:pt x="2041" y="1910"/>
                  </a:lnTo>
                  <a:lnTo>
                    <a:pt x="2406" y="1821"/>
                  </a:lnTo>
                  <a:lnTo>
                    <a:pt x="2769" y="1704"/>
                  </a:lnTo>
                  <a:lnTo>
                    <a:pt x="2948" y="1634"/>
                  </a:lnTo>
                  <a:lnTo>
                    <a:pt x="3123" y="1556"/>
                  </a:lnTo>
                  <a:lnTo>
                    <a:pt x="3292" y="1471"/>
                  </a:lnTo>
                  <a:lnTo>
                    <a:pt x="3458" y="1377"/>
                  </a:lnTo>
                  <a:lnTo>
                    <a:pt x="3616" y="1276"/>
                  </a:lnTo>
                  <a:lnTo>
                    <a:pt x="3766" y="1167"/>
                  </a:lnTo>
                  <a:lnTo>
                    <a:pt x="3908" y="1049"/>
                  </a:lnTo>
                  <a:lnTo>
                    <a:pt x="4041" y="923"/>
                  </a:lnTo>
                  <a:lnTo>
                    <a:pt x="4162" y="789"/>
                  </a:lnTo>
                  <a:lnTo>
                    <a:pt x="4273" y="645"/>
                  </a:lnTo>
                  <a:lnTo>
                    <a:pt x="4317" y="584"/>
                  </a:lnTo>
                  <a:lnTo>
                    <a:pt x="4353" y="525"/>
                  </a:lnTo>
                  <a:lnTo>
                    <a:pt x="4381" y="469"/>
                  </a:lnTo>
                  <a:lnTo>
                    <a:pt x="4401" y="416"/>
                  </a:lnTo>
                  <a:lnTo>
                    <a:pt x="4416" y="323"/>
                  </a:lnTo>
                  <a:lnTo>
                    <a:pt x="4403" y="242"/>
                  </a:lnTo>
                  <a:lnTo>
                    <a:pt x="4362" y="173"/>
                  </a:lnTo>
                  <a:lnTo>
                    <a:pt x="4296" y="116"/>
                  </a:lnTo>
                  <a:lnTo>
                    <a:pt x="4205" y="71"/>
                  </a:lnTo>
                  <a:lnTo>
                    <a:pt x="4094" y="37"/>
                  </a:lnTo>
                  <a:lnTo>
                    <a:pt x="3962" y="15"/>
                  </a:lnTo>
                  <a:lnTo>
                    <a:pt x="3813" y="2"/>
                  </a:lnTo>
                  <a:lnTo>
                    <a:pt x="3648" y="0"/>
                  </a:lnTo>
                  <a:lnTo>
                    <a:pt x="3469" y="7"/>
                  </a:lnTo>
                  <a:lnTo>
                    <a:pt x="3279" y="24"/>
                  </a:lnTo>
                  <a:lnTo>
                    <a:pt x="3078" y="49"/>
                  </a:lnTo>
                  <a:lnTo>
                    <a:pt x="2869" y="83"/>
                  </a:lnTo>
                  <a:lnTo>
                    <a:pt x="2655" y="125"/>
                  </a:lnTo>
                  <a:lnTo>
                    <a:pt x="2216" y="232"/>
                  </a:lnTo>
                  <a:lnTo>
                    <a:pt x="1776" y="365"/>
                  </a:lnTo>
                  <a:lnTo>
                    <a:pt x="1561" y="441"/>
                  </a:lnTo>
                  <a:lnTo>
                    <a:pt x="1351" y="524"/>
                  </a:lnTo>
                  <a:lnTo>
                    <a:pt x="1149" y="610"/>
                  </a:lnTo>
                  <a:lnTo>
                    <a:pt x="958" y="702"/>
                  </a:lnTo>
                  <a:lnTo>
                    <a:pt x="777" y="797"/>
                  </a:lnTo>
                  <a:lnTo>
                    <a:pt x="610" y="897"/>
                  </a:lnTo>
                  <a:lnTo>
                    <a:pt x="458" y="1000"/>
                  </a:lnTo>
                  <a:lnTo>
                    <a:pt x="324" y="1106"/>
                  </a:lnTo>
                  <a:lnTo>
                    <a:pt x="209" y="1216"/>
                  </a:lnTo>
                  <a:lnTo>
                    <a:pt x="116" y="1327"/>
                  </a:lnTo>
                  <a:lnTo>
                    <a:pt x="45" y="1440"/>
                  </a:lnTo>
                  <a:lnTo>
                    <a:pt x="0" y="1555"/>
                  </a:lnTo>
                  <a:close/>
                </a:path>
              </a:pathLst>
            </a:custGeom>
            <a:solidFill>
              <a:srgbClr val="E49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 name="Freeform 274">
              <a:extLst>
                <a:ext uri="{FF2B5EF4-FFF2-40B4-BE49-F238E27FC236}">
                  <a16:creationId xmlns:a16="http://schemas.microsoft.com/office/drawing/2014/main" id="{1CEA77C2-CDEA-DE43-BC0A-38148245D0A3}"/>
                </a:ext>
              </a:extLst>
            </p:cNvPr>
            <p:cNvSpPr>
              <a:spLocks/>
            </p:cNvSpPr>
            <p:nvPr/>
          </p:nvSpPr>
          <p:spPr bwMode="auto">
            <a:xfrm>
              <a:off x="4044" y="2956"/>
              <a:ext cx="309" cy="138"/>
            </a:xfrm>
            <a:custGeom>
              <a:avLst/>
              <a:gdLst>
                <a:gd name="T0" fmla="*/ 0 w 4016"/>
                <a:gd name="T1" fmla="*/ 1 h 1792"/>
                <a:gd name="T2" fmla="*/ 0 w 4016"/>
                <a:gd name="T3" fmla="*/ 1 h 1792"/>
                <a:gd name="T4" fmla="*/ 0 w 4016"/>
                <a:gd name="T5" fmla="*/ 1 h 1792"/>
                <a:gd name="T6" fmla="*/ 0 w 4016"/>
                <a:gd name="T7" fmla="*/ 1 h 1792"/>
                <a:gd name="T8" fmla="*/ 0 w 4016"/>
                <a:gd name="T9" fmla="*/ 1 h 1792"/>
                <a:gd name="T10" fmla="*/ 0 w 4016"/>
                <a:gd name="T11" fmla="*/ 1 h 1792"/>
                <a:gd name="T12" fmla="*/ 0 w 4016"/>
                <a:gd name="T13" fmla="*/ 1 h 1792"/>
                <a:gd name="T14" fmla="*/ 0 w 4016"/>
                <a:gd name="T15" fmla="*/ 1 h 1792"/>
                <a:gd name="T16" fmla="*/ 0 w 4016"/>
                <a:gd name="T17" fmla="*/ 1 h 1792"/>
                <a:gd name="T18" fmla="*/ 0 w 4016"/>
                <a:gd name="T19" fmla="*/ 1 h 1792"/>
                <a:gd name="T20" fmla="*/ 0 w 4016"/>
                <a:gd name="T21" fmla="*/ 1 h 1792"/>
                <a:gd name="T22" fmla="*/ 0 w 4016"/>
                <a:gd name="T23" fmla="*/ 1 h 1792"/>
                <a:gd name="T24" fmla="*/ 0 w 4016"/>
                <a:gd name="T25" fmla="*/ 1 h 1792"/>
                <a:gd name="T26" fmla="*/ 0 w 4016"/>
                <a:gd name="T27" fmla="*/ 1 h 1792"/>
                <a:gd name="T28" fmla="*/ 1 w 4016"/>
                <a:gd name="T29" fmla="*/ 1 h 1792"/>
                <a:gd name="T30" fmla="*/ 1 w 4016"/>
                <a:gd name="T31" fmla="*/ 1 h 1792"/>
                <a:gd name="T32" fmla="*/ 1 w 4016"/>
                <a:gd name="T33" fmla="*/ 1 h 1792"/>
                <a:gd name="T34" fmla="*/ 1 w 4016"/>
                <a:gd name="T35" fmla="*/ 1 h 1792"/>
                <a:gd name="T36" fmla="*/ 1 w 4016"/>
                <a:gd name="T37" fmla="*/ 1 h 1792"/>
                <a:gd name="T38" fmla="*/ 1 w 4016"/>
                <a:gd name="T39" fmla="*/ 1 h 1792"/>
                <a:gd name="T40" fmla="*/ 1 w 4016"/>
                <a:gd name="T41" fmla="*/ 1 h 1792"/>
                <a:gd name="T42" fmla="*/ 1 w 4016"/>
                <a:gd name="T43" fmla="*/ 1 h 1792"/>
                <a:gd name="T44" fmla="*/ 1 w 4016"/>
                <a:gd name="T45" fmla="*/ 1 h 1792"/>
                <a:gd name="T46" fmla="*/ 2 w 4016"/>
                <a:gd name="T47" fmla="*/ 0 h 1792"/>
                <a:gd name="T48" fmla="*/ 2 w 4016"/>
                <a:gd name="T49" fmla="*/ 0 h 1792"/>
                <a:gd name="T50" fmla="*/ 2 w 4016"/>
                <a:gd name="T51" fmla="*/ 0 h 1792"/>
                <a:gd name="T52" fmla="*/ 2 w 4016"/>
                <a:gd name="T53" fmla="*/ 0 h 1792"/>
                <a:gd name="T54" fmla="*/ 2 w 4016"/>
                <a:gd name="T55" fmla="*/ 0 h 1792"/>
                <a:gd name="T56" fmla="*/ 2 w 4016"/>
                <a:gd name="T57" fmla="*/ 0 h 1792"/>
                <a:gd name="T58" fmla="*/ 2 w 4016"/>
                <a:gd name="T59" fmla="*/ 0 h 1792"/>
                <a:gd name="T60" fmla="*/ 2 w 4016"/>
                <a:gd name="T61" fmla="*/ 0 h 1792"/>
                <a:gd name="T62" fmla="*/ 2 w 4016"/>
                <a:gd name="T63" fmla="*/ 0 h 1792"/>
                <a:gd name="T64" fmla="*/ 2 w 4016"/>
                <a:gd name="T65" fmla="*/ 0 h 1792"/>
                <a:gd name="T66" fmla="*/ 2 w 4016"/>
                <a:gd name="T67" fmla="*/ 0 h 1792"/>
                <a:gd name="T68" fmla="*/ 2 w 4016"/>
                <a:gd name="T69" fmla="*/ 0 h 1792"/>
                <a:gd name="T70" fmla="*/ 2 w 4016"/>
                <a:gd name="T71" fmla="*/ 0 h 1792"/>
                <a:gd name="T72" fmla="*/ 2 w 4016"/>
                <a:gd name="T73" fmla="*/ 0 h 1792"/>
                <a:gd name="T74" fmla="*/ 2 w 4016"/>
                <a:gd name="T75" fmla="*/ 0 h 1792"/>
                <a:gd name="T76" fmla="*/ 2 w 4016"/>
                <a:gd name="T77" fmla="*/ 0 h 1792"/>
                <a:gd name="T78" fmla="*/ 1 w 4016"/>
                <a:gd name="T79" fmla="*/ 0 h 1792"/>
                <a:gd name="T80" fmla="*/ 1 w 4016"/>
                <a:gd name="T81" fmla="*/ 0 h 1792"/>
                <a:gd name="T82" fmla="*/ 1 w 4016"/>
                <a:gd name="T83" fmla="*/ 0 h 1792"/>
                <a:gd name="T84" fmla="*/ 1 w 4016"/>
                <a:gd name="T85" fmla="*/ 0 h 1792"/>
                <a:gd name="T86" fmla="*/ 1 w 4016"/>
                <a:gd name="T87" fmla="*/ 0 h 1792"/>
                <a:gd name="T88" fmla="*/ 1 w 4016"/>
                <a:gd name="T89" fmla="*/ 0 h 1792"/>
                <a:gd name="T90" fmla="*/ 1 w 4016"/>
                <a:gd name="T91" fmla="*/ 0 h 1792"/>
                <a:gd name="T92" fmla="*/ 1 w 4016"/>
                <a:gd name="T93" fmla="*/ 0 h 1792"/>
                <a:gd name="T94" fmla="*/ 0 w 4016"/>
                <a:gd name="T95" fmla="*/ 0 h 1792"/>
                <a:gd name="T96" fmla="*/ 0 w 4016"/>
                <a:gd name="T97" fmla="*/ 0 h 1792"/>
                <a:gd name="T98" fmla="*/ 0 w 4016"/>
                <a:gd name="T99" fmla="*/ 0 h 1792"/>
                <a:gd name="T100" fmla="*/ 0 w 4016"/>
                <a:gd name="T101" fmla="*/ 0 h 1792"/>
                <a:gd name="T102" fmla="*/ 0 w 4016"/>
                <a:gd name="T103" fmla="*/ 0 h 1792"/>
                <a:gd name="T104" fmla="*/ 0 w 4016"/>
                <a:gd name="T105" fmla="*/ 0 h 1792"/>
                <a:gd name="T106" fmla="*/ 0 w 4016"/>
                <a:gd name="T107" fmla="*/ 0 h 1792"/>
                <a:gd name="T108" fmla="*/ 0 w 4016"/>
                <a:gd name="T109" fmla="*/ 1 h 1792"/>
                <a:gd name="T110" fmla="*/ 0 w 4016"/>
                <a:gd name="T111" fmla="*/ 1 h 1792"/>
                <a:gd name="T112" fmla="*/ 0 w 4016"/>
                <a:gd name="T113" fmla="*/ 1 h 17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16" h="1792">
                  <a:moveTo>
                    <a:pt x="1" y="1384"/>
                  </a:moveTo>
                  <a:lnTo>
                    <a:pt x="0" y="1446"/>
                  </a:lnTo>
                  <a:lnTo>
                    <a:pt x="16" y="1502"/>
                  </a:lnTo>
                  <a:lnTo>
                    <a:pt x="48" y="1554"/>
                  </a:lnTo>
                  <a:lnTo>
                    <a:pt x="96" y="1602"/>
                  </a:lnTo>
                  <a:lnTo>
                    <a:pt x="157" y="1643"/>
                  </a:lnTo>
                  <a:lnTo>
                    <a:pt x="232" y="1681"/>
                  </a:lnTo>
                  <a:lnTo>
                    <a:pt x="319" y="1713"/>
                  </a:lnTo>
                  <a:lnTo>
                    <a:pt x="418" y="1739"/>
                  </a:lnTo>
                  <a:lnTo>
                    <a:pt x="528" y="1761"/>
                  </a:lnTo>
                  <a:lnTo>
                    <a:pt x="647" y="1777"/>
                  </a:lnTo>
                  <a:lnTo>
                    <a:pt x="775" y="1787"/>
                  </a:lnTo>
                  <a:lnTo>
                    <a:pt x="912" y="1792"/>
                  </a:lnTo>
                  <a:lnTo>
                    <a:pt x="1055" y="1791"/>
                  </a:lnTo>
                  <a:lnTo>
                    <a:pt x="1204" y="1784"/>
                  </a:lnTo>
                  <a:lnTo>
                    <a:pt x="1517" y="1753"/>
                  </a:lnTo>
                  <a:lnTo>
                    <a:pt x="1844" y="1698"/>
                  </a:lnTo>
                  <a:lnTo>
                    <a:pt x="2178" y="1616"/>
                  </a:lnTo>
                  <a:lnTo>
                    <a:pt x="2510" y="1510"/>
                  </a:lnTo>
                  <a:lnTo>
                    <a:pt x="2834" y="1377"/>
                  </a:lnTo>
                  <a:lnTo>
                    <a:pt x="2990" y="1301"/>
                  </a:lnTo>
                  <a:lnTo>
                    <a:pt x="3143" y="1218"/>
                  </a:lnTo>
                  <a:lnTo>
                    <a:pt x="3289" y="1127"/>
                  </a:lnTo>
                  <a:lnTo>
                    <a:pt x="3430" y="1029"/>
                  </a:lnTo>
                  <a:lnTo>
                    <a:pt x="3562" y="924"/>
                  </a:lnTo>
                  <a:lnTo>
                    <a:pt x="3686" y="813"/>
                  </a:lnTo>
                  <a:lnTo>
                    <a:pt x="3800" y="693"/>
                  </a:lnTo>
                  <a:lnTo>
                    <a:pt x="3904" y="566"/>
                  </a:lnTo>
                  <a:lnTo>
                    <a:pt x="3971" y="459"/>
                  </a:lnTo>
                  <a:lnTo>
                    <a:pt x="4007" y="364"/>
                  </a:lnTo>
                  <a:lnTo>
                    <a:pt x="4016" y="281"/>
                  </a:lnTo>
                  <a:lnTo>
                    <a:pt x="3999" y="209"/>
                  </a:lnTo>
                  <a:lnTo>
                    <a:pt x="3958" y="149"/>
                  </a:lnTo>
                  <a:lnTo>
                    <a:pt x="3894" y="99"/>
                  </a:lnTo>
                  <a:lnTo>
                    <a:pt x="3809" y="61"/>
                  </a:lnTo>
                  <a:lnTo>
                    <a:pt x="3705" y="31"/>
                  </a:lnTo>
                  <a:lnTo>
                    <a:pt x="3584" y="12"/>
                  </a:lnTo>
                  <a:lnTo>
                    <a:pt x="3447" y="1"/>
                  </a:lnTo>
                  <a:lnTo>
                    <a:pt x="3296" y="0"/>
                  </a:lnTo>
                  <a:lnTo>
                    <a:pt x="3134" y="8"/>
                  </a:lnTo>
                  <a:lnTo>
                    <a:pt x="2960" y="22"/>
                  </a:lnTo>
                  <a:lnTo>
                    <a:pt x="2778" y="46"/>
                  </a:lnTo>
                  <a:lnTo>
                    <a:pt x="2590" y="76"/>
                  </a:lnTo>
                  <a:lnTo>
                    <a:pt x="2396" y="115"/>
                  </a:lnTo>
                  <a:lnTo>
                    <a:pt x="1999" y="209"/>
                  </a:lnTo>
                  <a:lnTo>
                    <a:pt x="1602" y="329"/>
                  </a:lnTo>
                  <a:lnTo>
                    <a:pt x="1220" y="470"/>
                  </a:lnTo>
                  <a:lnTo>
                    <a:pt x="1037" y="547"/>
                  </a:lnTo>
                  <a:lnTo>
                    <a:pt x="865" y="628"/>
                  </a:lnTo>
                  <a:lnTo>
                    <a:pt x="702" y="713"/>
                  </a:lnTo>
                  <a:lnTo>
                    <a:pt x="552" y="802"/>
                  </a:lnTo>
                  <a:lnTo>
                    <a:pt x="414" y="893"/>
                  </a:lnTo>
                  <a:lnTo>
                    <a:pt x="293" y="988"/>
                  </a:lnTo>
                  <a:lnTo>
                    <a:pt x="190" y="1085"/>
                  </a:lnTo>
                  <a:lnTo>
                    <a:pt x="105" y="1182"/>
                  </a:lnTo>
                  <a:lnTo>
                    <a:pt x="42" y="1282"/>
                  </a:lnTo>
                  <a:lnTo>
                    <a:pt x="1" y="1384"/>
                  </a:lnTo>
                  <a:close/>
                </a:path>
              </a:pathLst>
            </a:custGeom>
            <a:solidFill>
              <a:srgbClr val="E89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 name="Freeform 275">
              <a:extLst>
                <a:ext uri="{FF2B5EF4-FFF2-40B4-BE49-F238E27FC236}">
                  <a16:creationId xmlns:a16="http://schemas.microsoft.com/office/drawing/2014/main" id="{58191C63-E930-0045-88FC-C86CD3B191D5}"/>
                </a:ext>
              </a:extLst>
            </p:cNvPr>
            <p:cNvSpPr>
              <a:spLocks/>
            </p:cNvSpPr>
            <p:nvPr/>
          </p:nvSpPr>
          <p:spPr bwMode="auto">
            <a:xfrm>
              <a:off x="4060" y="2964"/>
              <a:ext cx="278" cy="121"/>
            </a:xfrm>
            <a:custGeom>
              <a:avLst/>
              <a:gdLst>
                <a:gd name="T0" fmla="*/ 0 w 3617"/>
                <a:gd name="T1" fmla="*/ 1 h 1573"/>
                <a:gd name="T2" fmla="*/ 0 w 3617"/>
                <a:gd name="T3" fmla="*/ 1 h 1573"/>
                <a:gd name="T4" fmla="*/ 0 w 3617"/>
                <a:gd name="T5" fmla="*/ 1 h 1573"/>
                <a:gd name="T6" fmla="*/ 0 w 3617"/>
                <a:gd name="T7" fmla="*/ 1 h 1573"/>
                <a:gd name="T8" fmla="*/ 0 w 3617"/>
                <a:gd name="T9" fmla="*/ 1 h 1573"/>
                <a:gd name="T10" fmla="*/ 0 w 3617"/>
                <a:gd name="T11" fmla="*/ 1 h 1573"/>
                <a:gd name="T12" fmla="*/ 0 w 3617"/>
                <a:gd name="T13" fmla="*/ 1 h 1573"/>
                <a:gd name="T14" fmla="*/ 0 w 3617"/>
                <a:gd name="T15" fmla="*/ 1 h 1573"/>
                <a:gd name="T16" fmla="*/ 0 w 3617"/>
                <a:gd name="T17" fmla="*/ 1 h 1573"/>
                <a:gd name="T18" fmla="*/ 0 w 3617"/>
                <a:gd name="T19" fmla="*/ 1 h 1573"/>
                <a:gd name="T20" fmla="*/ 0 w 3617"/>
                <a:gd name="T21" fmla="*/ 1 h 1573"/>
                <a:gd name="T22" fmla="*/ 0 w 3617"/>
                <a:gd name="T23" fmla="*/ 1 h 1573"/>
                <a:gd name="T24" fmla="*/ 0 w 3617"/>
                <a:gd name="T25" fmla="*/ 1 h 1573"/>
                <a:gd name="T26" fmla="*/ 0 w 3617"/>
                <a:gd name="T27" fmla="*/ 1 h 1573"/>
                <a:gd name="T28" fmla="*/ 1 w 3617"/>
                <a:gd name="T29" fmla="*/ 1 h 1573"/>
                <a:gd name="T30" fmla="*/ 1 w 3617"/>
                <a:gd name="T31" fmla="*/ 1 h 1573"/>
                <a:gd name="T32" fmla="*/ 1 w 3617"/>
                <a:gd name="T33" fmla="*/ 1 h 1573"/>
                <a:gd name="T34" fmla="*/ 1 w 3617"/>
                <a:gd name="T35" fmla="*/ 1 h 1573"/>
                <a:gd name="T36" fmla="*/ 1 w 3617"/>
                <a:gd name="T37" fmla="*/ 1 h 1573"/>
                <a:gd name="T38" fmla="*/ 1 w 3617"/>
                <a:gd name="T39" fmla="*/ 0 h 1573"/>
                <a:gd name="T40" fmla="*/ 1 w 3617"/>
                <a:gd name="T41" fmla="*/ 0 h 1573"/>
                <a:gd name="T42" fmla="*/ 1 w 3617"/>
                <a:gd name="T43" fmla="*/ 0 h 1573"/>
                <a:gd name="T44" fmla="*/ 1 w 3617"/>
                <a:gd name="T45" fmla="*/ 0 h 1573"/>
                <a:gd name="T46" fmla="*/ 2 w 3617"/>
                <a:gd name="T47" fmla="*/ 0 h 1573"/>
                <a:gd name="T48" fmla="*/ 2 w 3617"/>
                <a:gd name="T49" fmla="*/ 0 h 1573"/>
                <a:gd name="T50" fmla="*/ 2 w 3617"/>
                <a:gd name="T51" fmla="*/ 0 h 1573"/>
                <a:gd name="T52" fmla="*/ 2 w 3617"/>
                <a:gd name="T53" fmla="*/ 0 h 1573"/>
                <a:gd name="T54" fmla="*/ 2 w 3617"/>
                <a:gd name="T55" fmla="*/ 0 h 1573"/>
                <a:gd name="T56" fmla="*/ 2 w 3617"/>
                <a:gd name="T57" fmla="*/ 0 h 1573"/>
                <a:gd name="T58" fmla="*/ 2 w 3617"/>
                <a:gd name="T59" fmla="*/ 0 h 1573"/>
                <a:gd name="T60" fmla="*/ 2 w 3617"/>
                <a:gd name="T61" fmla="*/ 0 h 1573"/>
                <a:gd name="T62" fmla="*/ 2 w 3617"/>
                <a:gd name="T63" fmla="*/ 0 h 1573"/>
                <a:gd name="T64" fmla="*/ 2 w 3617"/>
                <a:gd name="T65" fmla="*/ 0 h 1573"/>
                <a:gd name="T66" fmla="*/ 2 w 3617"/>
                <a:gd name="T67" fmla="*/ 0 h 1573"/>
                <a:gd name="T68" fmla="*/ 1 w 3617"/>
                <a:gd name="T69" fmla="*/ 0 h 1573"/>
                <a:gd name="T70" fmla="*/ 1 w 3617"/>
                <a:gd name="T71" fmla="*/ 0 h 1573"/>
                <a:gd name="T72" fmla="*/ 1 w 3617"/>
                <a:gd name="T73" fmla="*/ 0 h 1573"/>
                <a:gd name="T74" fmla="*/ 1 w 3617"/>
                <a:gd name="T75" fmla="*/ 0 h 1573"/>
                <a:gd name="T76" fmla="*/ 1 w 3617"/>
                <a:gd name="T77" fmla="*/ 0 h 1573"/>
                <a:gd name="T78" fmla="*/ 1 w 3617"/>
                <a:gd name="T79" fmla="*/ 0 h 1573"/>
                <a:gd name="T80" fmla="*/ 1 w 3617"/>
                <a:gd name="T81" fmla="*/ 0 h 1573"/>
                <a:gd name="T82" fmla="*/ 1 w 3617"/>
                <a:gd name="T83" fmla="*/ 0 h 1573"/>
                <a:gd name="T84" fmla="*/ 1 w 3617"/>
                <a:gd name="T85" fmla="*/ 0 h 1573"/>
                <a:gd name="T86" fmla="*/ 0 w 3617"/>
                <a:gd name="T87" fmla="*/ 0 h 1573"/>
                <a:gd name="T88" fmla="*/ 0 w 3617"/>
                <a:gd name="T89" fmla="*/ 0 h 1573"/>
                <a:gd name="T90" fmla="*/ 0 w 3617"/>
                <a:gd name="T91" fmla="*/ 0 h 1573"/>
                <a:gd name="T92" fmla="*/ 0 w 3617"/>
                <a:gd name="T93" fmla="*/ 0 h 1573"/>
                <a:gd name="T94" fmla="*/ 0 w 3617"/>
                <a:gd name="T95" fmla="*/ 0 h 1573"/>
                <a:gd name="T96" fmla="*/ 0 w 3617"/>
                <a:gd name="T97" fmla="*/ 0 h 1573"/>
                <a:gd name="T98" fmla="*/ 0 w 3617"/>
                <a:gd name="T99" fmla="*/ 0 h 1573"/>
                <a:gd name="T100" fmla="*/ 0 w 3617"/>
                <a:gd name="T101" fmla="*/ 0 h 1573"/>
                <a:gd name="T102" fmla="*/ 0 w 3617"/>
                <a:gd name="T103" fmla="*/ 0 h 1573"/>
                <a:gd name="T104" fmla="*/ 0 w 3617"/>
                <a:gd name="T105" fmla="*/ 1 h 1573"/>
                <a:gd name="T106" fmla="*/ 0 w 3617"/>
                <a:gd name="T107" fmla="*/ 1 h 1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17" h="1573">
                  <a:moveTo>
                    <a:pt x="2" y="1214"/>
                  </a:moveTo>
                  <a:lnTo>
                    <a:pt x="0" y="1269"/>
                  </a:lnTo>
                  <a:lnTo>
                    <a:pt x="13" y="1320"/>
                  </a:lnTo>
                  <a:lnTo>
                    <a:pt x="41" y="1366"/>
                  </a:lnTo>
                  <a:lnTo>
                    <a:pt x="83" y="1407"/>
                  </a:lnTo>
                  <a:lnTo>
                    <a:pt x="137" y="1445"/>
                  </a:lnTo>
                  <a:lnTo>
                    <a:pt x="203" y="1478"/>
                  </a:lnTo>
                  <a:lnTo>
                    <a:pt x="281" y="1506"/>
                  </a:lnTo>
                  <a:lnTo>
                    <a:pt x="369" y="1529"/>
                  </a:lnTo>
                  <a:lnTo>
                    <a:pt x="467" y="1548"/>
                  </a:lnTo>
                  <a:lnTo>
                    <a:pt x="573" y="1561"/>
                  </a:lnTo>
                  <a:lnTo>
                    <a:pt x="688" y="1570"/>
                  </a:lnTo>
                  <a:lnTo>
                    <a:pt x="810" y="1573"/>
                  </a:lnTo>
                  <a:lnTo>
                    <a:pt x="1073" y="1564"/>
                  </a:lnTo>
                  <a:lnTo>
                    <a:pt x="1354" y="1535"/>
                  </a:lnTo>
                  <a:lnTo>
                    <a:pt x="1649" y="1485"/>
                  </a:lnTo>
                  <a:lnTo>
                    <a:pt x="1951" y="1413"/>
                  </a:lnTo>
                  <a:lnTo>
                    <a:pt x="2252" y="1318"/>
                  </a:lnTo>
                  <a:lnTo>
                    <a:pt x="2547" y="1199"/>
                  </a:lnTo>
                  <a:lnTo>
                    <a:pt x="2830" y="1059"/>
                  </a:lnTo>
                  <a:lnTo>
                    <a:pt x="2964" y="979"/>
                  </a:lnTo>
                  <a:lnTo>
                    <a:pt x="3093" y="893"/>
                  </a:lnTo>
                  <a:lnTo>
                    <a:pt x="3216" y="801"/>
                  </a:lnTo>
                  <a:lnTo>
                    <a:pt x="3330" y="703"/>
                  </a:lnTo>
                  <a:lnTo>
                    <a:pt x="3438" y="599"/>
                  </a:lnTo>
                  <a:lnTo>
                    <a:pt x="3536" y="487"/>
                  </a:lnTo>
                  <a:lnTo>
                    <a:pt x="3588" y="395"/>
                  </a:lnTo>
                  <a:lnTo>
                    <a:pt x="3614" y="313"/>
                  </a:lnTo>
                  <a:lnTo>
                    <a:pt x="3617" y="240"/>
                  </a:lnTo>
                  <a:lnTo>
                    <a:pt x="3597" y="178"/>
                  </a:lnTo>
                  <a:lnTo>
                    <a:pt x="3555" y="126"/>
                  </a:lnTo>
                  <a:lnTo>
                    <a:pt x="3494" y="84"/>
                  </a:lnTo>
                  <a:lnTo>
                    <a:pt x="3414" y="50"/>
                  </a:lnTo>
                  <a:lnTo>
                    <a:pt x="3318" y="25"/>
                  </a:lnTo>
                  <a:lnTo>
                    <a:pt x="3208" y="9"/>
                  </a:lnTo>
                  <a:lnTo>
                    <a:pt x="3083" y="0"/>
                  </a:lnTo>
                  <a:lnTo>
                    <a:pt x="2946" y="0"/>
                  </a:lnTo>
                  <a:lnTo>
                    <a:pt x="2800" y="7"/>
                  </a:lnTo>
                  <a:lnTo>
                    <a:pt x="2644" y="21"/>
                  </a:lnTo>
                  <a:lnTo>
                    <a:pt x="2480" y="42"/>
                  </a:lnTo>
                  <a:lnTo>
                    <a:pt x="2138" y="103"/>
                  </a:lnTo>
                  <a:lnTo>
                    <a:pt x="1783" y="188"/>
                  </a:lnTo>
                  <a:lnTo>
                    <a:pt x="1429" y="293"/>
                  </a:lnTo>
                  <a:lnTo>
                    <a:pt x="1089" y="417"/>
                  </a:lnTo>
                  <a:lnTo>
                    <a:pt x="927" y="484"/>
                  </a:lnTo>
                  <a:lnTo>
                    <a:pt x="773" y="555"/>
                  </a:lnTo>
                  <a:lnTo>
                    <a:pt x="628" y="630"/>
                  </a:lnTo>
                  <a:lnTo>
                    <a:pt x="494" y="707"/>
                  </a:lnTo>
                  <a:lnTo>
                    <a:pt x="372" y="787"/>
                  </a:lnTo>
                  <a:lnTo>
                    <a:pt x="265" y="869"/>
                  </a:lnTo>
                  <a:lnTo>
                    <a:pt x="172" y="953"/>
                  </a:lnTo>
                  <a:lnTo>
                    <a:pt x="97" y="1039"/>
                  </a:lnTo>
                  <a:lnTo>
                    <a:pt x="39" y="1125"/>
                  </a:lnTo>
                  <a:lnTo>
                    <a:pt x="2" y="1214"/>
                  </a:lnTo>
                  <a:close/>
                </a:path>
              </a:pathLst>
            </a:custGeom>
            <a:solidFill>
              <a:srgbClr val="EBA8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 name="Freeform 276">
              <a:extLst>
                <a:ext uri="{FF2B5EF4-FFF2-40B4-BE49-F238E27FC236}">
                  <a16:creationId xmlns:a16="http://schemas.microsoft.com/office/drawing/2014/main" id="{29D45218-FEB7-D940-AAB2-A7293261E5E3}"/>
                </a:ext>
              </a:extLst>
            </p:cNvPr>
            <p:cNvSpPr>
              <a:spLocks/>
            </p:cNvSpPr>
            <p:nvPr/>
          </p:nvSpPr>
          <p:spPr bwMode="auto">
            <a:xfrm>
              <a:off x="4075" y="2972"/>
              <a:ext cx="248" cy="105"/>
            </a:xfrm>
            <a:custGeom>
              <a:avLst/>
              <a:gdLst>
                <a:gd name="T0" fmla="*/ 0 w 3222"/>
                <a:gd name="T1" fmla="*/ 0 h 1355"/>
                <a:gd name="T2" fmla="*/ 0 w 3222"/>
                <a:gd name="T3" fmla="*/ 1 h 1355"/>
                <a:gd name="T4" fmla="*/ 0 w 3222"/>
                <a:gd name="T5" fmla="*/ 1 h 1355"/>
                <a:gd name="T6" fmla="*/ 0 w 3222"/>
                <a:gd name="T7" fmla="*/ 1 h 1355"/>
                <a:gd name="T8" fmla="*/ 0 w 3222"/>
                <a:gd name="T9" fmla="*/ 1 h 1355"/>
                <a:gd name="T10" fmla="*/ 0 w 3222"/>
                <a:gd name="T11" fmla="*/ 1 h 1355"/>
                <a:gd name="T12" fmla="*/ 0 w 3222"/>
                <a:gd name="T13" fmla="*/ 1 h 1355"/>
                <a:gd name="T14" fmla="*/ 0 w 3222"/>
                <a:gd name="T15" fmla="*/ 1 h 1355"/>
                <a:gd name="T16" fmla="*/ 0 w 3222"/>
                <a:gd name="T17" fmla="*/ 1 h 1355"/>
                <a:gd name="T18" fmla="*/ 0 w 3222"/>
                <a:gd name="T19" fmla="*/ 1 h 1355"/>
                <a:gd name="T20" fmla="*/ 0 w 3222"/>
                <a:gd name="T21" fmla="*/ 1 h 1355"/>
                <a:gd name="T22" fmla="*/ 0 w 3222"/>
                <a:gd name="T23" fmla="*/ 1 h 1355"/>
                <a:gd name="T24" fmla="*/ 0 w 3222"/>
                <a:gd name="T25" fmla="*/ 1 h 1355"/>
                <a:gd name="T26" fmla="*/ 1 w 3222"/>
                <a:gd name="T27" fmla="*/ 1 h 1355"/>
                <a:gd name="T28" fmla="*/ 1 w 3222"/>
                <a:gd name="T29" fmla="*/ 1 h 1355"/>
                <a:gd name="T30" fmla="*/ 1 w 3222"/>
                <a:gd name="T31" fmla="*/ 1 h 1355"/>
                <a:gd name="T32" fmla="*/ 1 w 3222"/>
                <a:gd name="T33" fmla="*/ 1 h 1355"/>
                <a:gd name="T34" fmla="*/ 1 w 3222"/>
                <a:gd name="T35" fmla="*/ 0 h 1355"/>
                <a:gd name="T36" fmla="*/ 1 w 3222"/>
                <a:gd name="T37" fmla="*/ 0 h 1355"/>
                <a:gd name="T38" fmla="*/ 1 w 3222"/>
                <a:gd name="T39" fmla="*/ 0 h 1355"/>
                <a:gd name="T40" fmla="*/ 1 w 3222"/>
                <a:gd name="T41" fmla="*/ 0 h 1355"/>
                <a:gd name="T42" fmla="*/ 1 w 3222"/>
                <a:gd name="T43" fmla="*/ 0 h 1355"/>
                <a:gd name="T44" fmla="*/ 1 w 3222"/>
                <a:gd name="T45" fmla="*/ 0 h 1355"/>
                <a:gd name="T46" fmla="*/ 1 w 3222"/>
                <a:gd name="T47" fmla="*/ 0 h 1355"/>
                <a:gd name="T48" fmla="*/ 1 w 3222"/>
                <a:gd name="T49" fmla="*/ 0 h 1355"/>
                <a:gd name="T50" fmla="*/ 1 w 3222"/>
                <a:gd name="T51" fmla="*/ 0 h 1355"/>
                <a:gd name="T52" fmla="*/ 1 w 3222"/>
                <a:gd name="T53" fmla="*/ 0 h 1355"/>
                <a:gd name="T54" fmla="*/ 1 w 3222"/>
                <a:gd name="T55" fmla="*/ 0 h 1355"/>
                <a:gd name="T56" fmla="*/ 1 w 3222"/>
                <a:gd name="T57" fmla="*/ 0 h 1355"/>
                <a:gd name="T58" fmla="*/ 1 w 3222"/>
                <a:gd name="T59" fmla="*/ 0 h 1355"/>
                <a:gd name="T60" fmla="*/ 1 w 3222"/>
                <a:gd name="T61" fmla="*/ 0 h 1355"/>
                <a:gd name="T62" fmla="*/ 1 w 3222"/>
                <a:gd name="T63" fmla="*/ 0 h 1355"/>
                <a:gd name="T64" fmla="*/ 1 w 3222"/>
                <a:gd name="T65" fmla="*/ 0 h 1355"/>
                <a:gd name="T66" fmla="*/ 1 w 3222"/>
                <a:gd name="T67" fmla="*/ 0 h 1355"/>
                <a:gd name="T68" fmla="*/ 1 w 3222"/>
                <a:gd name="T69" fmla="*/ 0 h 1355"/>
                <a:gd name="T70" fmla="*/ 1 w 3222"/>
                <a:gd name="T71" fmla="*/ 0 h 1355"/>
                <a:gd name="T72" fmla="*/ 1 w 3222"/>
                <a:gd name="T73" fmla="*/ 0 h 1355"/>
                <a:gd name="T74" fmla="*/ 1 w 3222"/>
                <a:gd name="T75" fmla="*/ 0 h 1355"/>
                <a:gd name="T76" fmla="*/ 1 w 3222"/>
                <a:gd name="T77" fmla="*/ 0 h 1355"/>
                <a:gd name="T78" fmla="*/ 1 w 3222"/>
                <a:gd name="T79" fmla="*/ 0 h 1355"/>
                <a:gd name="T80" fmla="*/ 0 w 3222"/>
                <a:gd name="T81" fmla="*/ 0 h 1355"/>
                <a:gd name="T82" fmla="*/ 0 w 3222"/>
                <a:gd name="T83" fmla="*/ 0 h 1355"/>
                <a:gd name="T84" fmla="*/ 0 w 3222"/>
                <a:gd name="T85" fmla="*/ 0 h 1355"/>
                <a:gd name="T86" fmla="*/ 0 w 3222"/>
                <a:gd name="T87" fmla="*/ 0 h 1355"/>
                <a:gd name="T88" fmla="*/ 0 w 3222"/>
                <a:gd name="T89" fmla="*/ 0 h 1355"/>
                <a:gd name="T90" fmla="*/ 0 w 3222"/>
                <a:gd name="T91" fmla="*/ 0 h 1355"/>
                <a:gd name="T92" fmla="*/ 0 w 3222"/>
                <a:gd name="T93" fmla="*/ 0 h 1355"/>
                <a:gd name="T94" fmla="*/ 0 w 3222"/>
                <a:gd name="T95" fmla="*/ 0 h 1355"/>
                <a:gd name="T96" fmla="*/ 0 w 3222"/>
                <a:gd name="T97" fmla="*/ 0 h 1355"/>
                <a:gd name="T98" fmla="*/ 0 w 3222"/>
                <a:gd name="T99" fmla="*/ 0 h 1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22" h="1355">
                  <a:moveTo>
                    <a:pt x="4" y="1043"/>
                  </a:moveTo>
                  <a:lnTo>
                    <a:pt x="0" y="1092"/>
                  </a:lnTo>
                  <a:lnTo>
                    <a:pt x="11" y="1137"/>
                  </a:lnTo>
                  <a:lnTo>
                    <a:pt x="34" y="1178"/>
                  </a:lnTo>
                  <a:lnTo>
                    <a:pt x="69" y="1215"/>
                  </a:lnTo>
                  <a:lnTo>
                    <a:pt x="117" y="1247"/>
                  </a:lnTo>
                  <a:lnTo>
                    <a:pt x="174" y="1275"/>
                  </a:lnTo>
                  <a:lnTo>
                    <a:pt x="242" y="1299"/>
                  </a:lnTo>
                  <a:lnTo>
                    <a:pt x="319" y="1319"/>
                  </a:lnTo>
                  <a:lnTo>
                    <a:pt x="405" y="1335"/>
                  </a:lnTo>
                  <a:lnTo>
                    <a:pt x="499" y="1346"/>
                  </a:lnTo>
                  <a:lnTo>
                    <a:pt x="708" y="1355"/>
                  </a:lnTo>
                  <a:lnTo>
                    <a:pt x="940" y="1346"/>
                  </a:lnTo>
                  <a:lnTo>
                    <a:pt x="1191" y="1319"/>
                  </a:lnTo>
                  <a:lnTo>
                    <a:pt x="1453" y="1274"/>
                  </a:lnTo>
                  <a:lnTo>
                    <a:pt x="1723" y="1210"/>
                  </a:lnTo>
                  <a:lnTo>
                    <a:pt x="1993" y="1125"/>
                  </a:lnTo>
                  <a:lnTo>
                    <a:pt x="2259" y="1022"/>
                  </a:lnTo>
                  <a:lnTo>
                    <a:pt x="2515" y="901"/>
                  </a:lnTo>
                  <a:lnTo>
                    <a:pt x="2757" y="757"/>
                  </a:lnTo>
                  <a:lnTo>
                    <a:pt x="2976" y="594"/>
                  </a:lnTo>
                  <a:lnTo>
                    <a:pt x="3076" y="505"/>
                  </a:lnTo>
                  <a:lnTo>
                    <a:pt x="3169" y="410"/>
                  </a:lnTo>
                  <a:lnTo>
                    <a:pt x="3206" y="331"/>
                  </a:lnTo>
                  <a:lnTo>
                    <a:pt x="3222" y="262"/>
                  </a:lnTo>
                  <a:lnTo>
                    <a:pt x="3217" y="200"/>
                  </a:lnTo>
                  <a:lnTo>
                    <a:pt x="3193" y="148"/>
                  </a:lnTo>
                  <a:lnTo>
                    <a:pt x="3151" y="104"/>
                  </a:lnTo>
                  <a:lnTo>
                    <a:pt x="3093" y="69"/>
                  </a:lnTo>
                  <a:lnTo>
                    <a:pt x="3019" y="41"/>
                  </a:lnTo>
                  <a:lnTo>
                    <a:pt x="2931" y="20"/>
                  </a:lnTo>
                  <a:lnTo>
                    <a:pt x="2830" y="7"/>
                  </a:lnTo>
                  <a:lnTo>
                    <a:pt x="2718" y="0"/>
                  </a:lnTo>
                  <a:lnTo>
                    <a:pt x="2596" y="1"/>
                  </a:lnTo>
                  <a:lnTo>
                    <a:pt x="2464" y="8"/>
                  </a:lnTo>
                  <a:lnTo>
                    <a:pt x="2326" y="21"/>
                  </a:lnTo>
                  <a:lnTo>
                    <a:pt x="2181" y="40"/>
                  </a:lnTo>
                  <a:lnTo>
                    <a:pt x="1880" y="93"/>
                  </a:lnTo>
                  <a:lnTo>
                    <a:pt x="1567" y="167"/>
                  </a:lnTo>
                  <a:lnTo>
                    <a:pt x="1256" y="257"/>
                  </a:lnTo>
                  <a:lnTo>
                    <a:pt x="958" y="364"/>
                  </a:lnTo>
                  <a:lnTo>
                    <a:pt x="681" y="483"/>
                  </a:lnTo>
                  <a:lnTo>
                    <a:pt x="554" y="547"/>
                  </a:lnTo>
                  <a:lnTo>
                    <a:pt x="436" y="612"/>
                  </a:lnTo>
                  <a:lnTo>
                    <a:pt x="330" y="681"/>
                  </a:lnTo>
                  <a:lnTo>
                    <a:pt x="236" y="751"/>
                  </a:lnTo>
                  <a:lnTo>
                    <a:pt x="154" y="823"/>
                  </a:lnTo>
                  <a:lnTo>
                    <a:pt x="88" y="895"/>
                  </a:lnTo>
                  <a:lnTo>
                    <a:pt x="37" y="969"/>
                  </a:lnTo>
                  <a:lnTo>
                    <a:pt x="4" y="1043"/>
                  </a:lnTo>
                  <a:close/>
                </a:path>
              </a:pathLst>
            </a:custGeom>
            <a:solidFill>
              <a:srgbClr val="EDAF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 name="Freeform 277">
              <a:extLst>
                <a:ext uri="{FF2B5EF4-FFF2-40B4-BE49-F238E27FC236}">
                  <a16:creationId xmlns:a16="http://schemas.microsoft.com/office/drawing/2014/main" id="{1FEA7188-D013-8543-8AE7-AD3433E53CC4}"/>
                </a:ext>
              </a:extLst>
            </p:cNvPr>
            <p:cNvSpPr>
              <a:spLocks/>
            </p:cNvSpPr>
            <p:nvPr/>
          </p:nvSpPr>
          <p:spPr bwMode="auto">
            <a:xfrm>
              <a:off x="4090" y="2981"/>
              <a:ext cx="218" cy="87"/>
            </a:xfrm>
            <a:custGeom>
              <a:avLst/>
              <a:gdLst>
                <a:gd name="T0" fmla="*/ 0 w 2828"/>
                <a:gd name="T1" fmla="*/ 0 h 1135"/>
                <a:gd name="T2" fmla="*/ 0 w 2828"/>
                <a:gd name="T3" fmla="*/ 0 h 1135"/>
                <a:gd name="T4" fmla="*/ 0 w 2828"/>
                <a:gd name="T5" fmla="*/ 0 h 1135"/>
                <a:gd name="T6" fmla="*/ 0 w 2828"/>
                <a:gd name="T7" fmla="*/ 0 h 1135"/>
                <a:gd name="T8" fmla="*/ 0 w 2828"/>
                <a:gd name="T9" fmla="*/ 0 h 1135"/>
                <a:gd name="T10" fmla="*/ 0 w 2828"/>
                <a:gd name="T11" fmla="*/ 0 h 1135"/>
                <a:gd name="T12" fmla="*/ 0 w 2828"/>
                <a:gd name="T13" fmla="*/ 0 h 1135"/>
                <a:gd name="T14" fmla="*/ 0 w 2828"/>
                <a:gd name="T15" fmla="*/ 0 h 1135"/>
                <a:gd name="T16" fmla="*/ 0 w 2828"/>
                <a:gd name="T17" fmla="*/ 1 h 1135"/>
                <a:gd name="T18" fmla="*/ 0 w 2828"/>
                <a:gd name="T19" fmla="*/ 1 h 1135"/>
                <a:gd name="T20" fmla="*/ 0 w 2828"/>
                <a:gd name="T21" fmla="*/ 1 h 1135"/>
                <a:gd name="T22" fmla="*/ 0 w 2828"/>
                <a:gd name="T23" fmla="*/ 1 h 1135"/>
                <a:gd name="T24" fmla="*/ 0 w 2828"/>
                <a:gd name="T25" fmla="*/ 0 h 1135"/>
                <a:gd name="T26" fmla="*/ 1 w 2828"/>
                <a:gd name="T27" fmla="*/ 0 h 1135"/>
                <a:gd name="T28" fmla="*/ 1 w 2828"/>
                <a:gd name="T29" fmla="*/ 0 h 1135"/>
                <a:gd name="T30" fmla="*/ 1 w 2828"/>
                <a:gd name="T31" fmla="*/ 0 h 1135"/>
                <a:gd name="T32" fmla="*/ 1 w 2828"/>
                <a:gd name="T33" fmla="*/ 0 h 1135"/>
                <a:gd name="T34" fmla="*/ 1 w 2828"/>
                <a:gd name="T35" fmla="*/ 0 h 1135"/>
                <a:gd name="T36" fmla="*/ 1 w 2828"/>
                <a:gd name="T37" fmla="*/ 0 h 1135"/>
                <a:gd name="T38" fmla="*/ 1 w 2828"/>
                <a:gd name="T39" fmla="*/ 0 h 1135"/>
                <a:gd name="T40" fmla="*/ 1 w 2828"/>
                <a:gd name="T41" fmla="*/ 0 h 1135"/>
                <a:gd name="T42" fmla="*/ 1 w 2828"/>
                <a:gd name="T43" fmla="*/ 0 h 1135"/>
                <a:gd name="T44" fmla="*/ 1 w 2828"/>
                <a:gd name="T45" fmla="*/ 0 h 1135"/>
                <a:gd name="T46" fmla="*/ 1 w 2828"/>
                <a:gd name="T47" fmla="*/ 0 h 1135"/>
                <a:gd name="T48" fmla="*/ 1 w 2828"/>
                <a:gd name="T49" fmla="*/ 0 h 1135"/>
                <a:gd name="T50" fmla="*/ 1 w 2828"/>
                <a:gd name="T51" fmla="*/ 0 h 1135"/>
                <a:gd name="T52" fmla="*/ 1 w 2828"/>
                <a:gd name="T53" fmla="*/ 0 h 1135"/>
                <a:gd name="T54" fmla="*/ 1 w 2828"/>
                <a:gd name="T55" fmla="*/ 0 h 1135"/>
                <a:gd name="T56" fmla="*/ 1 w 2828"/>
                <a:gd name="T57" fmla="*/ 0 h 1135"/>
                <a:gd name="T58" fmla="*/ 1 w 2828"/>
                <a:gd name="T59" fmla="*/ 0 h 1135"/>
                <a:gd name="T60" fmla="*/ 1 w 2828"/>
                <a:gd name="T61" fmla="*/ 0 h 1135"/>
                <a:gd name="T62" fmla="*/ 1 w 2828"/>
                <a:gd name="T63" fmla="*/ 0 h 1135"/>
                <a:gd name="T64" fmla="*/ 1 w 2828"/>
                <a:gd name="T65" fmla="*/ 0 h 1135"/>
                <a:gd name="T66" fmla="*/ 1 w 2828"/>
                <a:gd name="T67" fmla="*/ 0 h 1135"/>
                <a:gd name="T68" fmla="*/ 1 w 2828"/>
                <a:gd name="T69" fmla="*/ 0 h 1135"/>
                <a:gd name="T70" fmla="*/ 1 w 2828"/>
                <a:gd name="T71" fmla="*/ 0 h 1135"/>
                <a:gd name="T72" fmla="*/ 0 w 2828"/>
                <a:gd name="T73" fmla="*/ 0 h 1135"/>
                <a:gd name="T74" fmla="*/ 0 w 2828"/>
                <a:gd name="T75" fmla="*/ 0 h 1135"/>
                <a:gd name="T76" fmla="*/ 0 w 2828"/>
                <a:gd name="T77" fmla="*/ 0 h 1135"/>
                <a:gd name="T78" fmla="*/ 0 w 2828"/>
                <a:gd name="T79" fmla="*/ 0 h 1135"/>
                <a:gd name="T80" fmla="*/ 0 w 2828"/>
                <a:gd name="T81" fmla="*/ 0 h 1135"/>
                <a:gd name="T82" fmla="*/ 0 w 2828"/>
                <a:gd name="T83" fmla="*/ 0 h 1135"/>
                <a:gd name="T84" fmla="*/ 0 w 2828"/>
                <a:gd name="T85" fmla="*/ 0 h 1135"/>
                <a:gd name="T86" fmla="*/ 0 w 2828"/>
                <a:gd name="T87" fmla="*/ 0 h 1135"/>
                <a:gd name="T88" fmla="*/ 0 w 2828"/>
                <a:gd name="T89" fmla="*/ 0 h 1135"/>
                <a:gd name="T90" fmla="*/ 0 w 2828"/>
                <a:gd name="T91" fmla="*/ 0 h 1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28" h="1135">
                  <a:moveTo>
                    <a:pt x="4" y="872"/>
                  </a:moveTo>
                  <a:lnTo>
                    <a:pt x="0" y="914"/>
                  </a:lnTo>
                  <a:lnTo>
                    <a:pt x="8" y="953"/>
                  </a:lnTo>
                  <a:lnTo>
                    <a:pt x="26" y="988"/>
                  </a:lnTo>
                  <a:lnTo>
                    <a:pt x="56" y="1019"/>
                  </a:lnTo>
                  <a:lnTo>
                    <a:pt x="96" y="1047"/>
                  </a:lnTo>
                  <a:lnTo>
                    <a:pt x="145" y="1071"/>
                  </a:lnTo>
                  <a:lnTo>
                    <a:pt x="203" y="1091"/>
                  </a:lnTo>
                  <a:lnTo>
                    <a:pt x="269" y="1108"/>
                  </a:lnTo>
                  <a:lnTo>
                    <a:pt x="424" y="1130"/>
                  </a:lnTo>
                  <a:lnTo>
                    <a:pt x="605" y="1135"/>
                  </a:lnTo>
                  <a:lnTo>
                    <a:pt x="808" y="1126"/>
                  </a:lnTo>
                  <a:lnTo>
                    <a:pt x="1026" y="1101"/>
                  </a:lnTo>
                  <a:lnTo>
                    <a:pt x="1257" y="1061"/>
                  </a:lnTo>
                  <a:lnTo>
                    <a:pt x="1494" y="1004"/>
                  </a:lnTo>
                  <a:lnTo>
                    <a:pt x="1735" y="932"/>
                  </a:lnTo>
                  <a:lnTo>
                    <a:pt x="1972" y="843"/>
                  </a:lnTo>
                  <a:lnTo>
                    <a:pt x="2202" y="739"/>
                  </a:lnTo>
                  <a:lnTo>
                    <a:pt x="2419" y="620"/>
                  </a:lnTo>
                  <a:lnTo>
                    <a:pt x="2620" y="483"/>
                  </a:lnTo>
                  <a:lnTo>
                    <a:pt x="2800" y="329"/>
                  </a:lnTo>
                  <a:lnTo>
                    <a:pt x="2823" y="265"/>
                  </a:lnTo>
                  <a:lnTo>
                    <a:pt x="2828" y="208"/>
                  </a:lnTo>
                  <a:lnTo>
                    <a:pt x="2817" y="159"/>
                  </a:lnTo>
                  <a:lnTo>
                    <a:pt x="2789" y="116"/>
                  </a:lnTo>
                  <a:lnTo>
                    <a:pt x="2747" y="81"/>
                  </a:lnTo>
                  <a:lnTo>
                    <a:pt x="2691" y="52"/>
                  </a:lnTo>
                  <a:lnTo>
                    <a:pt x="2622" y="30"/>
                  </a:lnTo>
                  <a:lnTo>
                    <a:pt x="2542" y="13"/>
                  </a:lnTo>
                  <a:lnTo>
                    <a:pt x="2452" y="4"/>
                  </a:lnTo>
                  <a:lnTo>
                    <a:pt x="2353" y="0"/>
                  </a:lnTo>
                  <a:lnTo>
                    <a:pt x="2245" y="1"/>
                  </a:lnTo>
                  <a:lnTo>
                    <a:pt x="2129" y="7"/>
                  </a:lnTo>
                  <a:lnTo>
                    <a:pt x="1882" y="35"/>
                  </a:lnTo>
                  <a:lnTo>
                    <a:pt x="1620" y="81"/>
                  </a:lnTo>
                  <a:lnTo>
                    <a:pt x="1351" y="143"/>
                  </a:lnTo>
                  <a:lnTo>
                    <a:pt x="1083" y="220"/>
                  </a:lnTo>
                  <a:lnTo>
                    <a:pt x="826" y="310"/>
                  </a:lnTo>
                  <a:lnTo>
                    <a:pt x="588" y="408"/>
                  </a:lnTo>
                  <a:lnTo>
                    <a:pt x="379" y="517"/>
                  </a:lnTo>
                  <a:lnTo>
                    <a:pt x="287" y="573"/>
                  </a:lnTo>
                  <a:lnTo>
                    <a:pt x="205" y="631"/>
                  </a:lnTo>
                  <a:lnTo>
                    <a:pt x="135" y="689"/>
                  </a:lnTo>
                  <a:lnTo>
                    <a:pt x="78" y="750"/>
                  </a:lnTo>
                  <a:lnTo>
                    <a:pt x="34" y="810"/>
                  </a:lnTo>
                  <a:lnTo>
                    <a:pt x="4" y="872"/>
                  </a:lnTo>
                  <a:close/>
                </a:path>
              </a:pathLst>
            </a:custGeom>
            <a:solidFill>
              <a:srgbClr val="F2B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0" name="Freeform 278">
              <a:extLst>
                <a:ext uri="{FF2B5EF4-FFF2-40B4-BE49-F238E27FC236}">
                  <a16:creationId xmlns:a16="http://schemas.microsoft.com/office/drawing/2014/main" id="{B7A26602-91BB-484D-BADB-85666E7B9459}"/>
                </a:ext>
              </a:extLst>
            </p:cNvPr>
            <p:cNvSpPr>
              <a:spLocks/>
            </p:cNvSpPr>
            <p:nvPr/>
          </p:nvSpPr>
          <p:spPr bwMode="auto">
            <a:xfrm>
              <a:off x="4105" y="2989"/>
              <a:ext cx="188" cy="70"/>
            </a:xfrm>
            <a:custGeom>
              <a:avLst/>
              <a:gdLst>
                <a:gd name="T0" fmla="*/ 0 w 2441"/>
                <a:gd name="T1" fmla="*/ 0 h 917"/>
                <a:gd name="T2" fmla="*/ 0 w 2441"/>
                <a:gd name="T3" fmla="*/ 0 h 917"/>
                <a:gd name="T4" fmla="*/ 0 w 2441"/>
                <a:gd name="T5" fmla="*/ 0 h 917"/>
                <a:gd name="T6" fmla="*/ 0 w 2441"/>
                <a:gd name="T7" fmla="*/ 0 h 917"/>
                <a:gd name="T8" fmla="*/ 0 w 2441"/>
                <a:gd name="T9" fmla="*/ 0 h 917"/>
                <a:gd name="T10" fmla="*/ 0 w 2441"/>
                <a:gd name="T11" fmla="*/ 0 h 917"/>
                <a:gd name="T12" fmla="*/ 0 w 2441"/>
                <a:gd name="T13" fmla="*/ 0 h 917"/>
                <a:gd name="T14" fmla="*/ 0 w 2441"/>
                <a:gd name="T15" fmla="*/ 0 h 917"/>
                <a:gd name="T16" fmla="*/ 0 w 2441"/>
                <a:gd name="T17" fmla="*/ 0 h 917"/>
                <a:gd name="T18" fmla="*/ 0 w 2441"/>
                <a:gd name="T19" fmla="*/ 0 h 917"/>
                <a:gd name="T20" fmla="*/ 0 w 2441"/>
                <a:gd name="T21" fmla="*/ 0 h 917"/>
                <a:gd name="T22" fmla="*/ 0 w 2441"/>
                <a:gd name="T23" fmla="*/ 0 h 917"/>
                <a:gd name="T24" fmla="*/ 0 w 2441"/>
                <a:gd name="T25" fmla="*/ 0 h 917"/>
                <a:gd name="T26" fmla="*/ 1 w 2441"/>
                <a:gd name="T27" fmla="*/ 0 h 917"/>
                <a:gd name="T28" fmla="*/ 1 w 2441"/>
                <a:gd name="T29" fmla="*/ 0 h 917"/>
                <a:gd name="T30" fmla="*/ 1 w 2441"/>
                <a:gd name="T31" fmla="*/ 0 h 917"/>
                <a:gd name="T32" fmla="*/ 1 w 2441"/>
                <a:gd name="T33" fmla="*/ 0 h 917"/>
                <a:gd name="T34" fmla="*/ 1 w 2441"/>
                <a:gd name="T35" fmla="*/ 0 h 917"/>
                <a:gd name="T36" fmla="*/ 1 w 2441"/>
                <a:gd name="T37" fmla="*/ 0 h 917"/>
                <a:gd name="T38" fmla="*/ 1 w 2441"/>
                <a:gd name="T39" fmla="*/ 0 h 917"/>
                <a:gd name="T40" fmla="*/ 1 w 2441"/>
                <a:gd name="T41" fmla="*/ 0 h 917"/>
                <a:gd name="T42" fmla="*/ 1 w 2441"/>
                <a:gd name="T43" fmla="*/ 0 h 917"/>
                <a:gd name="T44" fmla="*/ 1 w 2441"/>
                <a:gd name="T45" fmla="*/ 0 h 917"/>
                <a:gd name="T46" fmla="*/ 1 w 2441"/>
                <a:gd name="T47" fmla="*/ 0 h 917"/>
                <a:gd name="T48" fmla="*/ 1 w 2441"/>
                <a:gd name="T49" fmla="*/ 0 h 917"/>
                <a:gd name="T50" fmla="*/ 1 w 2441"/>
                <a:gd name="T51" fmla="*/ 0 h 917"/>
                <a:gd name="T52" fmla="*/ 1 w 2441"/>
                <a:gd name="T53" fmla="*/ 0 h 917"/>
                <a:gd name="T54" fmla="*/ 1 w 2441"/>
                <a:gd name="T55" fmla="*/ 0 h 917"/>
                <a:gd name="T56" fmla="*/ 1 w 2441"/>
                <a:gd name="T57" fmla="*/ 0 h 917"/>
                <a:gd name="T58" fmla="*/ 1 w 2441"/>
                <a:gd name="T59" fmla="*/ 0 h 917"/>
                <a:gd name="T60" fmla="*/ 1 w 2441"/>
                <a:gd name="T61" fmla="*/ 0 h 917"/>
                <a:gd name="T62" fmla="*/ 1 w 2441"/>
                <a:gd name="T63" fmla="*/ 0 h 917"/>
                <a:gd name="T64" fmla="*/ 1 w 2441"/>
                <a:gd name="T65" fmla="*/ 0 h 917"/>
                <a:gd name="T66" fmla="*/ 1 w 2441"/>
                <a:gd name="T67" fmla="*/ 0 h 917"/>
                <a:gd name="T68" fmla="*/ 0 w 2441"/>
                <a:gd name="T69" fmla="*/ 0 h 917"/>
                <a:gd name="T70" fmla="*/ 0 w 2441"/>
                <a:gd name="T71" fmla="*/ 0 h 917"/>
                <a:gd name="T72" fmla="*/ 0 w 2441"/>
                <a:gd name="T73" fmla="*/ 0 h 917"/>
                <a:gd name="T74" fmla="*/ 0 w 2441"/>
                <a:gd name="T75" fmla="*/ 0 h 917"/>
                <a:gd name="T76" fmla="*/ 0 w 2441"/>
                <a:gd name="T77" fmla="*/ 0 h 917"/>
                <a:gd name="T78" fmla="*/ 0 w 2441"/>
                <a:gd name="T79" fmla="*/ 0 h 917"/>
                <a:gd name="T80" fmla="*/ 0 w 2441"/>
                <a:gd name="T81" fmla="*/ 0 h 917"/>
                <a:gd name="T82" fmla="*/ 0 w 2441"/>
                <a:gd name="T83" fmla="*/ 0 h 9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1" h="917">
                  <a:moveTo>
                    <a:pt x="6" y="702"/>
                  </a:moveTo>
                  <a:lnTo>
                    <a:pt x="0" y="738"/>
                  </a:lnTo>
                  <a:lnTo>
                    <a:pt x="5" y="771"/>
                  </a:lnTo>
                  <a:lnTo>
                    <a:pt x="20" y="801"/>
                  </a:lnTo>
                  <a:lnTo>
                    <a:pt x="44" y="827"/>
                  </a:lnTo>
                  <a:lnTo>
                    <a:pt x="76" y="850"/>
                  </a:lnTo>
                  <a:lnTo>
                    <a:pt x="116" y="870"/>
                  </a:lnTo>
                  <a:lnTo>
                    <a:pt x="219" y="899"/>
                  </a:lnTo>
                  <a:lnTo>
                    <a:pt x="351" y="914"/>
                  </a:lnTo>
                  <a:lnTo>
                    <a:pt x="504" y="917"/>
                  </a:lnTo>
                  <a:lnTo>
                    <a:pt x="676" y="907"/>
                  </a:lnTo>
                  <a:lnTo>
                    <a:pt x="864" y="885"/>
                  </a:lnTo>
                  <a:lnTo>
                    <a:pt x="1061" y="849"/>
                  </a:lnTo>
                  <a:lnTo>
                    <a:pt x="1267" y="801"/>
                  </a:lnTo>
                  <a:lnTo>
                    <a:pt x="1476" y="741"/>
                  </a:lnTo>
                  <a:lnTo>
                    <a:pt x="1684" y="668"/>
                  </a:lnTo>
                  <a:lnTo>
                    <a:pt x="1888" y="581"/>
                  </a:lnTo>
                  <a:lnTo>
                    <a:pt x="2083" y="485"/>
                  </a:lnTo>
                  <a:lnTo>
                    <a:pt x="2266" y="374"/>
                  </a:lnTo>
                  <a:lnTo>
                    <a:pt x="2433" y="252"/>
                  </a:lnTo>
                  <a:lnTo>
                    <a:pt x="2441" y="201"/>
                  </a:lnTo>
                  <a:lnTo>
                    <a:pt x="2436" y="157"/>
                  </a:lnTo>
                  <a:lnTo>
                    <a:pt x="2417" y="118"/>
                  </a:lnTo>
                  <a:lnTo>
                    <a:pt x="2386" y="86"/>
                  </a:lnTo>
                  <a:lnTo>
                    <a:pt x="2343" y="59"/>
                  </a:lnTo>
                  <a:lnTo>
                    <a:pt x="2290" y="37"/>
                  </a:lnTo>
                  <a:lnTo>
                    <a:pt x="2228" y="20"/>
                  </a:lnTo>
                  <a:lnTo>
                    <a:pt x="2155" y="8"/>
                  </a:lnTo>
                  <a:lnTo>
                    <a:pt x="2075" y="2"/>
                  </a:lnTo>
                  <a:lnTo>
                    <a:pt x="1987" y="0"/>
                  </a:lnTo>
                  <a:lnTo>
                    <a:pt x="1795" y="8"/>
                  </a:lnTo>
                  <a:lnTo>
                    <a:pt x="1584" y="32"/>
                  </a:lnTo>
                  <a:lnTo>
                    <a:pt x="1362" y="70"/>
                  </a:lnTo>
                  <a:lnTo>
                    <a:pt x="1134" y="122"/>
                  </a:lnTo>
                  <a:lnTo>
                    <a:pt x="910" y="185"/>
                  </a:lnTo>
                  <a:lnTo>
                    <a:pt x="695" y="257"/>
                  </a:lnTo>
                  <a:lnTo>
                    <a:pt x="496" y="337"/>
                  </a:lnTo>
                  <a:lnTo>
                    <a:pt x="321" y="422"/>
                  </a:lnTo>
                  <a:lnTo>
                    <a:pt x="177" y="513"/>
                  </a:lnTo>
                  <a:lnTo>
                    <a:pt x="69" y="606"/>
                  </a:lnTo>
                  <a:lnTo>
                    <a:pt x="31" y="654"/>
                  </a:lnTo>
                  <a:lnTo>
                    <a:pt x="6" y="702"/>
                  </a:lnTo>
                  <a:close/>
                </a:path>
              </a:pathLst>
            </a:custGeom>
            <a:solidFill>
              <a:srgbClr val="F5C0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 name="Freeform 279">
              <a:extLst>
                <a:ext uri="{FF2B5EF4-FFF2-40B4-BE49-F238E27FC236}">
                  <a16:creationId xmlns:a16="http://schemas.microsoft.com/office/drawing/2014/main" id="{4033F671-7C9A-0443-A82C-DA4C4C518539}"/>
                </a:ext>
              </a:extLst>
            </p:cNvPr>
            <p:cNvSpPr>
              <a:spLocks/>
            </p:cNvSpPr>
            <p:nvPr/>
          </p:nvSpPr>
          <p:spPr bwMode="auto">
            <a:xfrm>
              <a:off x="4121" y="2997"/>
              <a:ext cx="159" cy="53"/>
            </a:xfrm>
            <a:custGeom>
              <a:avLst/>
              <a:gdLst>
                <a:gd name="T0" fmla="*/ 0 w 2064"/>
                <a:gd name="T1" fmla="*/ 0 h 700"/>
                <a:gd name="T2" fmla="*/ 0 w 2064"/>
                <a:gd name="T3" fmla="*/ 0 h 700"/>
                <a:gd name="T4" fmla="*/ 0 w 2064"/>
                <a:gd name="T5" fmla="*/ 0 h 700"/>
                <a:gd name="T6" fmla="*/ 0 w 2064"/>
                <a:gd name="T7" fmla="*/ 0 h 700"/>
                <a:gd name="T8" fmla="*/ 0 w 2064"/>
                <a:gd name="T9" fmla="*/ 0 h 700"/>
                <a:gd name="T10" fmla="*/ 0 w 2064"/>
                <a:gd name="T11" fmla="*/ 0 h 700"/>
                <a:gd name="T12" fmla="*/ 0 w 2064"/>
                <a:gd name="T13" fmla="*/ 0 h 700"/>
                <a:gd name="T14" fmla="*/ 0 w 2064"/>
                <a:gd name="T15" fmla="*/ 0 h 700"/>
                <a:gd name="T16" fmla="*/ 0 w 2064"/>
                <a:gd name="T17" fmla="*/ 0 h 700"/>
                <a:gd name="T18" fmla="*/ 0 w 2064"/>
                <a:gd name="T19" fmla="*/ 0 h 700"/>
                <a:gd name="T20" fmla="*/ 0 w 2064"/>
                <a:gd name="T21" fmla="*/ 0 h 700"/>
                <a:gd name="T22" fmla="*/ 0 w 2064"/>
                <a:gd name="T23" fmla="*/ 0 h 700"/>
                <a:gd name="T24" fmla="*/ 1 w 2064"/>
                <a:gd name="T25" fmla="*/ 0 h 700"/>
                <a:gd name="T26" fmla="*/ 1 w 2064"/>
                <a:gd name="T27" fmla="*/ 0 h 700"/>
                <a:gd name="T28" fmla="*/ 1 w 2064"/>
                <a:gd name="T29" fmla="*/ 0 h 700"/>
                <a:gd name="T30" fmla="*/ 1 w 2064"/>
                <a:gd name="T31" fmla="*/ 0 h 700"/>
                <a:gd name="T32" fmla="*/ 1 w 2064"/>
                <a:gd name="T33" fmla="*/ 0 h 700"/>
                <a:gd name="T34" fmla="*/ 1 w 2064"/>
                <a:gd name="T35" fmla="*/ 0 h 700"/>
                <a:gd name="T36" fmla="*/ 1 w 2064"/>
                <a:gd name="T37" fmla="*/ 0 h 700"/>
                <a:gd name="T38" fmla="*/ 1 w 2064"/>
                <a:gd name="T39" fmla="*/ 0 h 700"/>
                <a:gd name="T40" fmla="*/ 1 w 2064"/>
                <a:gd name="T41" fmla="*/ 0 h 700"/>
                <a:gd name="T42" fmla="*/ 1 w 2064"/>
                <a:gd name="T43" fmla="*/ 0 h 700"/>
                <a:gd name="T44" fmla="*/ 1 w 2064"/>
                <a:gd name="T45" fmla="*/ 0 h 700"/>
                <a:gd name="T46" fmla="*/ 1 w 2064"/>
                <a:gd name="T47" fmla="*/ 0 h 700"/>
                <a:gd name="T48" fmla="*/ 1 w 2064"/>
                <a:gd name="T49" fmla="*/ 0 h 700"/>
                <a:gd name="T50" fmla="*/ 1 w 2064"/>
                <a:gd name="T51" fmla="*/ 0 h 700"/>
                <a:gd name="T52" fmla="*/ 1 w 2064"/>
                <a:gd name="T53" fmla="*/ 0 h 700"/>
                <a:gd name="T54" fmla="*/ 1 w 2064"/>
                <a:gd name="T55" fmla="*/ 0 h 700"/>
                <a:gd name="T56" fmla="*/ 0 w 2064"/>
                <a:gd name="T57" fmla="*/ 0 h 700"/>
                <a:gd name="T58" fmla="*/ 0 w 2064"/>
                <a:gd name="T59" fmla="*/ 0 h 700"/>
                <a:gd name="T60" fmla="*/ 0 w 2064"/>
                <a:gd name="T61" fmla="*/ 0 h 700"/>
                <a:gd name="T62" fmla="*/ 0 w 2064"/>
                <a:gd name="T63" fmla="*/ 0 h 700"/>
                <a:gd name="T64" fmla="*/ 0 w 2064"/>
                <a:gd name="T65" fmla="*/ 0 h 700"/>
                <a:gd name="T66" fmla="*/ 0 w 2064"/>
                <a:gd name="T67" fmla="*/ 0 h 700"/>
                <a:gd name="T68" fmla="*/ 0 w 2064"/>
                <a:gd name="T69" fmla="*/ 0 h 700"/>
                <a:gd name="T70" fmla="*/ 0 w 2064"/>
                <a:gd name="T71" fmla="*/ 0 h 7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4" h="700">
                  <a:moveTo>
                    <a:pt x="6" y="531"/>
                  </a:moveTo>
                  <a:lnTo>
                    <a:pt x="0" y="562"/>
                  </a:lnTo>
                  <a:lnTo>
                    <a:pt x="2" y="589"/>
                  </a:lnTo>
                  <a:lnTo>
                    <a:pt x="30" y="633"/>
                  </a:lnTo>
                  <a:lnTo>
                    <a:pt x="86" y="667"/>
                  </a:lnTo>
                  <a:lnTo>
                    <a:pt x="169" y="689"/>
                  </a:lnTo>
                  <a:lnTo>
                    <a:pt x="274" y="700"/>
                  </a:lnTo>
                  <a:lnTo>
                    <a:pt x="400" y="700"/>
                  </a:lnTo>
                  <a:lnTo>
                    <a:pt x="543" y="689"/>
                  </a:lnTo>
                  <a:lnTo>
                    <a:pt x="699" y="669"/>
                  </a:lnTo>
                  <a:lnTo>
                    <a:pt x="865" y="638"/>
                  </a:lnTo>
                  <a:lnTo>
                    <a:pt x="1039" y="598"/>
                  </a:lnTo>
                  <a:lnTo>
                    <a:pt x="1396" y="490"/>
                  </a:lnTo>
                  <a:lnTo>
                    <a:pt x="1574" y="423"/>
                  </a:lnTo>
                  <a:lnTo>
                    <a:pt x="1746" y="348"/>
                  </a:lnTo>
                  <a:lnTo>
                    <a:pt x="1910" y="265"/>
                  </a:lnTo>
                  <a:lnTo>
                    <a:pt x="2064" y="174"/>
                  </a:lnTo>
                  <a:lnTo>
                    <a:pt x="2058" y="138"/>
                  </a:lnTo>
                  <a:lnTo>
                    <a:pt x="2042" y="106"/>
                  </a:lnTo>
                  <a:lnTo>
                    <a:pt x="2017" y="79"/>
                  </a:lnTo>
                  <a:lnTo>
                    <a:pt x="1982" y="55"/>
                  </a:lnTo>
                  <a:lnTo>
                    <a:pt x="1939" y="36"/>
                  </a:lnTo>
                  <a:lnTo>
                    <a:pt x="1889" y="21"/>
                  </a:lnTo>
                  <a:lnTo>
                    <a:pt x="1767" y="4"/>
                  </a:lnTo>
                  <a:lnTo>
                    <a:pt x="1622" y="0"/>
                  </a:lnTo>
                  <a:lnTo>
                    <a:pt x="1459" y="9"/>
                  </a:lnTo>
                  <a:lnTo>
                    <a:pt x="1285" y="30"/>
                  </a:lnTo>
                  <a:lnTo>
                    <a:pt x="1103" y="61"/>
                  </a:lnTo>
                  <a:lnTo>
                    <a:pt x="917" y="102"/>
                  </a:lnTo>
                  <a:lnTo>
                    <a:pt x="736" y="149"/>
                  </a:lnTo>
                  <a:lnTo>
                    <a:pt x="563" y="205"/>
                  </a:lnTo>
                  <a:lnTo>
                    <a:pt x="403" y="264"/>
                  </a:lnTo>
                  <a:lnTo>
                    <a:pt x="263" y="328"/>
                  </a:lnTo>
                  <a:lnTo>
                    <a:pt x="146" y="395"/>
                  </a:lnTo>
                  <a:lnTo>
                    <a:pt x="59" y="464"/>
                  </a:lnTo>
                  <a:lnTo>
                    <a:pt x="6" y="531"/>
                  </a:lnTo>
                  <a:close/>
                </a:path>
              </a:pathLst>
            </a:custGeom>
            <a:solidFill>
              <a:srgbClr val="F8C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2" name="Freeform 280">
              <a:extLst>
                <a:ext uri="{FF2B5EF4-FFF2-40B4-BE49-F238E27FC236}">
                  <a16:creationId xmlns:a16="http://schemas.microsoft.com/office/drawing/2014/main" id="{93120C5F-CDE7-C74F-ACDC-A04F40C1D100}"/>
                </a:ext>
              </a:extLst>
            </p:cNvPr>
            <p:cNvSpPr>
              <a:spLocks/>
            </p:cNvSpPr>
            <p:nvPr/>
          </p:nvSpPr>
          <p:spPr bwMode="auto">
            <a:xfrm>
              <a:off x="4136" y="3005"/>
              <a:ext cx="130" cy="37"/>
            </a:xfrm>
            <a:custGeom>
              <a:avLst/>
              <a:gdLst>
                <a:gd name="T0" fmla="*/ 0 w 1697"/>
                <a:gd name="T1" fmla="*/ 0 h 486"/>
                <a:gd name="T2" fmla="*/ 0 w 1697"/>
                <a:gd name="T3" fmla="*/ 0 h 486"/>
                <a:gd name="T4" fmla="*/ 0 w 1697"/>
                <a:gd name="T5" fmla="*/ 0 h 486"/>
                <a:gd name="T6" fmla="*/ 0 w 1697"/>
                <a:gd name="T7" fmla="*/ 0 h 486"/>
                <a:gd name="T8" fmla="*/ 0 w 1697"/>
                <a:gd name="T9" fmla="*/ 0 h 486"/>
                <a:gd name="T10" fmla="*/ 0 w 1697"/>
                <a:gd name="T11" fmla="*/ 0 h 486"/>
                <a:gd name="T12" fmla="*/ 0 w 1697"/>
                <a:gd name="T13" fmla="*/ 0 h 486"/>
                <a:gd name="T14" fmla="*/ 0 w 1697"/>
                <a:gd name="T15" fmla="*/ 0 h 486"/>
                <a:gd name="T16" fmla="*/ 0 w 1697"/>
                <a:gd name="T17" fmla="*/ 0 h 486"/>
                <a:gd name="T18" fmla="*/ 0 w 1697"/>
                <a:gd name="T19" fmla="*/ 0 h 486"/>
                <a:gd name="T20" fmla="*/ 0 w 1697"/>
                <a:gd name="T21" fmla="*/ 0 h 486"/>
                <a:gd name="T22" fmla="*/ 1 w 1697"/>
                <a:gd name="T23" fmla="*/ 0 h 486"/>
                <a:gd name="T24" fmla="*/ 1 w 1697"/>
                <a:gd name="T25" fmla="*/ 0 h 486"/>
                <a:gd name="T26" fmla="*/ 1 w 1697"/>
                <a:gd name="T27" fmla="*/ 0 h 486"/>
                <a:gd name="T28" fmla="*/ 1 w 1697"/>
                <a:gd name="T29" fmla="*/ 0 h 486"/>
                <a:gd name="T30" fmla="*/ 1 w 1697"/>
                <a:gd name="T31" fmla="*/ 0 h 486"/>
                <a:gd name="T32" fmla="*/ 1 w 1697"/>
                <a:gd name="T33" fmla="*/ 0 h 486"/>
                <a:gd name="T34" fmla="*/ 1 w 1697"/>
                <a:gd name="T35" fmla="*/ 0 h 486"/>
                <a:gd name="T36" fmla="*/ 1 w 1697"/>
                <a:gd name="T37" fmla="*/ 0 h 486"/>
                <a:gd name="T38" fmla="*/ 1 w 1697"/>
                <a:gd name="T39" fmla="*/ 0 h 486"/>
                <a:gd name="T40" fmla="*/ 0 w 1697"/>
                <a:gd name="T41" fmla="*/ 0 h 486"/>
                <a:gd name="T42" fmla="*/ 0 w 1697"/>
                <a:gd name="T43" fmla="*/ 0 h 486"/>
                <a:gd name="T44" fmla="*/ 0 w 1697"/>
                <a:gd name="T45" fmla="*/ 0 h 486"/>
                <a:gd name="T46" fmla="*/ 0 w 1697"/>
                <a:gd name="T47" fmla="*/ 0 h 486"/>
                <a:gd name="T48" fmla="*/ 0 w 1697"/>
                <a:gd name="T49" fmla="*/ 0 h 486"/>
                <a:gd name="T50" fmla="*/ 0 w 1697"/>
                <a:gd name="T51" fmla="*/ 0 h 486"/>
                <a:gd name="T52" fmla="*/ 0 w 1697"/>
                <a:gd name="T53" fmla="*/ 0 h 486"/>
                <a:gd name="T54" fmla="*/ 0 w 1697"/>
                <a:gd name="T55" fmla="*/ 0 h 4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97" h="486">
                  <a:moveTo>
                    <a:pt x="9" y="363"/>
                  </a:moveTo>
                  <a:lnTo>
                    <a:pt x="0" y="408"/>
                  </a:lnTo>
                  <a:lnTo>
                    <a:pt x="17" y="442"/>
                  </a:lnTo>
                  <a:lnTo>
                    <a:pt x="59" y="466"/>
                  </a:lnTo>
                  <a:lnTo>
                    <a:pt x="121" y="480"/>
                  </a:lnTo>
                  <a:lnTo>
                    <a:pt x="201" y="486"/>
                  </a:lnTo>
                  <a:lnTo>
                    <a:pt x="300" y="483"/>
                  </a:lnTo>
                  <a:lnTo>
                    <a:pt x="412" y="471"/>
                  </a:lnTo>
                  <a:lnTo>
                    <a:pt x="536" y="452"/>
                  </a:lnTo>
                  <a:lnTo>
                    <a:pt x="670" y="427"/>
                  </a:lnTo>
                  <a:lnTo>
                    <a:pt x="813" y="395"/>
                  </a:lnTo>
                  <a:lnTo>
                    <a:pt x="1111" y="314"/>
                  </a:lnTo>
                  <a:lnTo>
                    <a:pt x="1411" y="213"/>
                  </a:lnTo>
                  <a:lnTo>
                    <a:pt x="1697" y="97"/>
                  </a:lnTo>
                  <a:lnTo>
                    <a:pt x="1651" y="56"/>
                  </a:lnTo>
                  <a:lnTo>
                    <a:pt x="1581" y="26"/>
                  </a:lnTo>
                  <a:lnTo>
                    <a:pt x="1489" y="8"/>
                  </a:lnTo>
                  <a:lnTo>
                    <a:pt x="1381" y="0"/>
                  </a:lnTo>
                  <a:lnTo>
                    <a:pt x="1258" y="1"/>
                  </a:lnTo>
                  <a:lnTo>
                    <a:pt x="1126" y="11"/>
                  </a:lnTo>
                  <a:lnTo>
                    <a:pt x="845" y="52"/>
                  </a:lnTo>
                  <a:lnTo>
                    <a:pt x="564" y="115"/>
                  </a:lnTo>
                  <a:lnTo>
                    <a:pt x="433" y="153"/>
                  </a:lnTo>
                  <a:lnTo>
                    <a:pt x="313" y="193"/>
                  </a:lnTo>
                  <a:lnTo>
                    <a:pt x="206" y="236"/>
                  </a:lnTo>
                  <a:lnTo>
                    <a:pt x="118" y="279"/>
                  </a:lnTo>
                  <a:lnTo>
                    <a:pt x="50" y="321"/>
                  </a:lnTo>
                  <a:lnTo>
                    <a:pt x="9" y="363"/>
                  </a:lnTo>
                  <a:close/>
                </a:path>
              </a:pathLst>
            </a:custGeom>
            <a:solidFill>
              <a:srgbClr val="FCD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 name="Freeform 281">
              <a:extLst>
                <a:ext uri="{FF2B5EF4-FFF2-40B4-BE49-F238E27FC236}">
                  <a16:creationId xmlns:a16="http://schemas.microsoft.com/office/drawing/2014/main" id="{42D25539-1768-8E41-BD93-DD67E236C276}"/>
                </a:ext>
              </a:extLst>
            </p:cNvPr>
            <p:cNvSpPr>
              <a:spLocks/>
            </p:cNvSpPr>
            <p:nvPr/>
          </p:nvSpPr>
          <p:spPr bwMode="auto">
            <a:xfrm>
              <a:off x="4151" y="3012"/>
              <a:ext cx="102" cy="21"/>
            </a:xfrm>
            <a:custGeom>
              <a:avLst/>
              <a:gdLst>
                <a:gd name="T0" fmla="*/ 0 w 1331"/>
                <a:gd name="T1" fmla="*/ 0 h 278"/>
                <a:gd name="T2" fmla="*/ 0 w 1331"/>
                <a:gd name="T3" fmla="*/ 0 h 278"/>
                <a:gd name="T4" fmla="*/ 0 w 1331"/>
                <a:gd name="T5" fmla="*/ 0 h 278"/>
                <a:gd name="T6" fmla="*/ 0 w 1331"/>
                <a:gd name="T7" fmla="*/ 0 h 278"/>
                <a:gd name="T8" fmla="*/ 0 w 1331"/>
                <a:gd name="T9" fmla="*/ 0 h 278"/>
                <a:gd name="T10" fmla="*/ 0 w 1331"/>
                <a:gd name="T11" fmla="*/ 0 h 278"/>
                <a:gd name="T12" fmla="*/ 0 w 1331"/>
                <a:gd name="T13" fmla="*/ 0 h 278"/>
                <a:gd name="T14" fmla="*/ 0 w 1331"/>
                <a:gd name="T15" fmla="*/ 0 h 278"/>
                <a:gd name="T16" fmla="*/ 0 w 1331"/>
                <a:gd name="T17" fmla="*/ 0 h 278"/>
                <a:gd name="T18" fmla="*/ 0 w 1331"/>
                <a:gd name="T19" fmla="*/ 0 h 278"/>
                <a:gd name="T20" fmla="*/ 1 w 1331"/>
                <a:gd name="T21" fmla="*/ 0 h 278"/>
                <a:gd name="T22" fmla="*/ 1 w 1331"/>
                <a:gd name="T23" fmla="*/ 0 h 278"/>
                <a:gd name="T24" fmla="*/ 1 w 1331"/>
                <a:gd name="T25" fmla="*/ 0 h 278"/>
                <a:gd name="T26" fmla="*/ 0 w 1331"/>
                <a:gd name="T27" fmla="*/ 0 h 278"/>
                <a:gd name="T28" fmla="*/ 0 w 1331"/>
                <a:gd name="T29" fmla="*/ 0 h 278"/>
                <a:gd name="T30" fmla="*/ 0 w 1331"/>
                <a:gd name="T31" fmla="*/ 0 h 278"/>
                <a:gd name="T32" fmla="*/ 0 w 1331"/>
                <a:gd name="T33" fmla="*/ 0 h 278"/>
                <a:gd name="T34" fmla="*/ 0 w 1331"/>
                <a:gd name="T35" fmla="*/ 0 h 278"/>
                <a:gd name="T36" fmla="*/ 0 w 1331"/>
                <a:gd name="T37" fmla="*/ 0 h 278"/>
                <a:gd name="T38" fmla="*/ 0 w 1331"/>
                <a:gd name="T39" fmla="*/ 0 h 278"/>
                <a:gd name="T40" fmla="*/ 0 w 1331"/>
                <a:gd name="T41" fmla="*/ 0 h 278"/>
                <a:gd name="T42" fmla="*/ 0 w 1331"/>
                <a:gd name="T43" fmla="*/ 0 h 278"/>
                <a:gd name="T44" fmla="*/ 0 w 1331"/>
                <a:gd name="T45" fmla="*/ 0 h 278"/>
                <a:gd name="T46" fmla="*/ 0 w 1331"/>
                <a:gd name="T47" fmla="*/ 0 h 278"/>
                <a:gd name="T48" fmla="*/ 0 w 1331"/>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1" h="278">
                  <a:moveTo>
                    <a:pt x="11" y="201"/>
                  </a:moveTo>
                  <a:lnTo>
                    <a:pt x="44" y="186"/>
                  </a:lnTo>
                  <a:lnTo>
                    <a:pt x="90" y="168"/>
                  </a:lnTo>
                  <a:lnTo>
                    <a:pt x="151" y="149"/>
                  </a:lnTo>
                  <a:lnTo>
                    <a:pt x="223" y="128"/>
                  </a:lnTo>
                  <a:lnTo>
                    <a:pt x="393" y="88"/>
                  </a:lnTo>
                  <a:lnTo>
                    <a:pt x="588" y="49"/>
                  </a:lnTo>
                  <a:lnTo>
                    <a:pt x="794" y="19"/>
                  </a:lnTo>
                  <a:lnTo>
                    <a:pt x="996" y="3"/>
                  </a:lnTo>
                  <a:lnTo>
                    <a:pt x="1090" y="0"/>
                  </a:lnTo>
                  <a:lnTo>
                    <a:pt x="1179" y="4"/>
                  </a:lnTo>
                  <a:lnTo>
                    <a:pt x="1260" y="13"/>
                  </a:lnTo>
                  <a:lnTo>
                    <a:pt x="1331" y="28"/>
                  </a:lnTo>
                  <a:lnTo>
                    <a:pt x="825" y="145"/>
                  </a:lnTo>
                  <a:lnTo>
                    <a:pt x="587" y="200"/>
                  </a:lnTo>
                  <a:lnTo>
                    <a:pt x="478" y="224"/>
                  </a:lnTo>
                  <a:lnTo>
                    <a:pt x="375" y="244"/>
                  </a:lnTo>
                  <a:lnTo>
                    <a:pt x="282" y="261"/>
                  </a:lnTo>
                  <a:lnTo>
                    <a:pt x="200" y="272"/>
                  </a:lnTo>
                  <a:lnTo>
                    <a:pt x="130" y="278"/>
                  </a:lnTo>
                  <a:lnTo>
                    <a:pt x="73" y="278"/>
                  </a:lnTo>
                  <a:lnTo>
                    <a:pt x="31" y="271"/>
                  </a:lnTo>
                  <a:lnTo>
                    <a:pt x="6" y="256"/>
                  </a:lnTo>
                  <a:lnTo>
                    <a:pt x="0" y="234"/>
                  </a:lnTo>
                  <a:lnTo>
                    <a:pt x="11" y="201"/>
                  </a:lnTo>
                  <a:close/>
                </a:path>
              </a:pathLst>
            </a:custGeom>
            <a:solidFill>
              <a:srgbClr val="FF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4" name="Freeform 282">
              <a:extLst>
                <a:ext uri="{FF2B5EF4-FFF2-40B4-BE49-F238E27FC236}">
                  <a16:creationId xmlns:a16="http://schemas.microsoft.com/office/drawing/2014/main" id="{2EAF2F6A-63DD-CA47-B55E-35D6F5972969}"/>
                </a:ext>
              </a:extLst>
            </p:cNvPr>
            <p:cNvSpPr>
              <a:spLocks/>
            </p:cNvSpPr>
            <p:nvPr/>
          </p:nvSpPr>
          <p:spPr bwMode="auto">
            <a:xfrm>
              <a:off x="4928" y="3062"/>
              <a:ext cx="190" cy="185"/>
            </a:xfrm>
            <a:custGeom>
              <a:avLst/>
              <a:gdLst>
                <a:gd name="T0" fmla="*/ 1 w 2470"/>
                <a:gd name="T1" fmla="*/ 0 h 2402"/>
                <a:gd name="T2" fmla="*/ 1 w 2470"/>
                <a:gd name="T3" fmla="*/ 0 h 2402"/>
                <a:gd name="T4" fmla="*/ 1 w 2470"/>
                <a:gd name="T5" fmla="*/ 0 h 2402"/>
                <a:gd name="T6" fmla="*/ 0 w 2470"/>
                <a:gd name="T7" fmla="*/ 0 h 2402"/>
                <a:gd name="T8" fmla="*/ 0 w 2470"/>
                <a:gd name="T9" fmla="*/ 0 h 2402"/>
                <a:gd name="T10" fmla="*/ 0 w 2470"/>
                <a:gd name="T11" fmla="*/ 0 h 2402"/>
                <a:gd name="T12" fmla="*/ 0 w 2470"/>
                <a:gd name="T13" fmla="*/ 0 h 2402"/>
                <a:gd name="T14" fmla="*/ 0 w 2470"/>
                <a:gd name="T15" fmla="*/ 0 h 2402"/>
                <a:gd name="T16" fmla="*/ 0 w 2470"/>
                <a:gd name="T17" fmla="*/ 0 h 2402"/>
                <a:gd name="T18" fmla="*/ 0 w 2470"/>
                <a:gd name="T19" fmla="*/ 0 h 2402"/>
                <a:gd name="T20" fmla="*/ 0 w 2470"/>
                <a:gd name="T21" fmla="*/ 0 h 2402"/>
                <a:gd name="T22" fmla="*/ 0 w 2470"/>
                <a:gd name="T23" fmla="*/ 1 h 2402"/>
                <a:gd name="T24" fmla="*/ 0 w 2470"/>
                <a:gd name="T25" fmla="*/ 1 h 2402"/>
                <a:gd name="T26" fmla="*/ 0 w 2470"/>
                <a:gd name="T27" fmla="*/ 1 h 2402"/>
                <a:gd name="T28" fmla="*/ 0 w 2470"/>
                <a:gd name="T29" fmla="*/ 1 h 2402"/>
                <a:gd name="T30" fmla="*/ 0 w 2470"/>
                <a:gd name="T31" fmla="*/ 1 h 2402"/>
                <a:gd name="T32" fmla="*/ 0 w 2470"/>
                <a:gd name="T33" fmla="*/ 1 h 2402"/>
                <a:gd name="T34" fmla="*/ 0 w 2470"/>
                <a:gd name="T35" fmla="*/ 1 h 2402"/>
                <a:gd name="T36" fmla="*/ 0 w 2470"/>
                <a:gd name="T37" fmla="*/ 1 h 2402"/>
                <a:gd name="T38" fmla="*/ 0 w 2470"/>
                <a:gd name="T39" fmla="*/ 1 h 2402"/>
                <a:gd name="T40" fmla="*/ 0 w 2470"/>
                <a:gd name="T41" fmla="*/ 1 h 2402"/>
                <a:gd name="T42" fmla="*/ 0 w 2470"/>
                <a:gd name="T43" fmla="*/ 1 h 2402"/>
                <a:gd name="T44" fmla="*/ 0 w 2470"/>
                <a:gd name="T45" fmla="*/ 1 h 2402"/>
                <a:gd name="T46" fmla="*/ 0 w 2470"/>
                <a:gd name="T47" fmla="*/ 1 h 2402"/>
                <a:gd name="T48" fmla="*/ 1 w 2470"/>
                <a:gd name="T49" fmla="*/ 1 h 2402"/>
                <a:gd name="T50" fmla="*/ 1 w 2470"/>
                <a:gd name="T51" fmla="*/ 1 h 2402"/>
                <a:gd name="T52" fmla="*/ 1 w 2470"/>
                <a:gd name="T53" fmla="*/ 1 h 2402"/>
                <a:gd name="T54" fmla="*/ 1 w 2470"/>
                <a:gd name="T55" fmla="*/ 1 h 2402"/>
                <a:gd name="T56" fmla="*/ 1 w 2470"/>
                <a:gd name="T57" fmla="*/ 1 h 2402"/>
                <a:gd name="T58" fmla="*/ 1 w 2470"/>
                <a:gd name="T59" fmla="*/ 1 h 2402"/>
                <a:gd name="T60" fmla="*/ 1 w 2470"/>
                <a:gd name="T61" fmla="*/ 1 h 2402"/>
                <a:gd name="T62" fmla="*/ 1 w 2470"/>
                <a:gd name="T63" fmla="*/ 1 h 2402"/>
                <a:gd name="T64" fmla="*/ 1 w 2470"/>
                <a:gd name="T65" fmla="*/ 1 h 2402"/>
                <a:gd name="T66" fmla="*/ 1 w 2470"/>
                <a:gd name="T67" fmla="*/ 1 h 2402"/>
                <a:gd name="T68" fmla="*/ 1 w 2470"/>
                <a:gd name="T69" fmla="*/ 1 h 2402"/>
                <a:gd name="T70" fmla="*/ 1 w 2470"/>
                <a:gd name="T71" fmla="*/ 1 h 2402"/>
                <a:gd name="T72" fmla="*/ 1 w 2470"/>
                <a:gd name="T73" fmla="*/ 0 h 2402"/>
                <a:gd name="T74" fmla="*/ 1 w 2470"/>
                <a:gd name="T75" fmla="*/ 0 h 2402"/>
                <a:gd name="T76" fmla="*/ 1 w 2470"/>
                <a:gd name="T77" fmla="*/ 0 h 2402"/>
                <a:gd name="T78" fmla="*/ 1 w 2470"/>
                <a:gd name="T79" fmla="*/ 0 h 2402"/>
                <a:gd name="T80" fmla="*/ 1 w 2470"/>
                <a:gd name="T81" fmla="*/ 0 h 2402"/>
                <a:gd name="T82" fmla="*/ 1 w 2470"/>
                <a:gd name="T83" fmla="*/ 0 h 2402"/>
                <a:gd name="T84" fmla="*/ 1 w 2470"/>
                <a:gd name="T85" fmla="*/ 0 h 2402"/>
                <a:gd name="T86" fmla="*/ 1 w 2470"/>
                <a:gd name="T87" fmla="*/ 0 h 2402"/>
                <a:gd name="T88" fmla="*/ 1 w 2470"/>
                <a:gd name="T89" fmla="*/ 0 h 2402"/>
                <a:gd name="T90" fmla="*/ 1 w 2470"/>
                <a:gd name="T91" fmla="*/ 0 h 2402"/>
                <a:gd name="T92" fmla="*/ 1 w 2470"/>
                <a:gd name="T93" fmla="*/ 0 h 2402"/>
                <a:gd name="T94" fmla="*/ 1 w 2470"/>
                <a:gd name="T95" fmla="*/ 0 h 2402"/>
                <a:gd name="T96" fmla="*/ 1 w 2470"/>
                <a:gd name="T97" fmla="*/ 0 h 2402"/>
                <a:gd name="T98" fmla="*/ 1 w 2470"/>
                <a:gd name="T99" fmla="*/ 0 h 24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70" h="2402">
                  <a:moveTo>
                    <a:pt x="1684" y="0"/>
                  </a:moveTo>
                  <a:lnTo>
                    <a:pt x="1464" y="50"/>
                  </a:lnTo>
                  <a:lnTo>
                    <a:pt x="1255" y="115"/>
                  </a:lnTo>
                  <a:lnTo>
                    <a:pt x="1057" y="194"/>
                  </a:lnTo>
                  <a:lnTo>
                    <a:pt x="871" y="288"/>
                  </a:lnTo>
                  <a:lnTo>
                    <a:pt x="700" y="394"/>
                  </a:lnTo>
                  <a:lnTo>
                    <a:pt x="545" y="512"/>
                  </a:lnTo>
                  <a:lnTo>
                    <a:pt x="405" y="642"/>
                  </a:lnTo>
                  <a:lnTo>
                    <a:pt x="284" y="781"/>
                  </a:lnTo>
                  <a:lnTo>
                    <a:pt x="184" y="930"/>
                  </a:lnTo>
                  <a:lnTo>
                    <a:pt x="102" y="1087"/>
                  </a:lnTo>
                  <a:lnTo>
                    <a:pt x="44" y="1253"/>
                  </a:lnTo>
                  <a:lnTo>
                    <a:pt x="10" y="1425"/>
                  </a:lnTo>
                  <a:lnTo>
                    <a:pt x="0" y="1604"/>
                  </a:lnTo>
                  <a:lnTo>
                    <a:pt x="17" y="1788"/>
                  </a:lnTo>
                  <a:lnTo>
                    <a:pt x="62" y="1976"/>
                  </a:lnTo>
                  <a:lnTo>
                    <a:pt x="136" y="2169"/>
                  </a:lnTo>
                  <a:lnTo>
                    <a:pt x="237" y="2261"/>
                  </a:lnTo>
                  <a:lnTo>
                    <a:pt x="346" y="2330"/>
                  </a:lnTo>
                  <a:lnTo>
                    <a:pt x="462" y="2375"/>
                  </a:lnTo>
                  <a:lnTo>
                    <a:pt x="584" y="2399"/>
                  </a:lnTo>
                  <a:lnTo>
                    <a:pt x="711" y="2402"/>
                  </a:lnTo>
                  <a:lnTo>
                    <a:pt x="840" y="2385"/>
                  </a:lnTo>
                  <a:lnTo>
                    <a:pt x="972" y="2352"/>
                  </a:lnTo>
                  <a:lnTo>
                    <a:pt x="1106" y="2303"/>
                  </a:lnTo>
                  <a:lnTo>
                    <a:pt x="1240" y="2238"/>
                  </a:lnTo>
                  <a:lnTo>
                    <a:pt x="1372" y="2161"/>
                  </a:lnTo>
                  <a:lnTo>
                    <a:pt x="1502" y="2073"/>
                  </a:lnTo>
                  <a:lnTo>
                    <a:pt x="1629" y="1973"/>
                  </a:lnTo>
                  <a:lnTo>
                    <a:pt x="1751" y="1865"/>
                  </a:lnTo>
                  <a:lnTo>
                    <a:pt x="1867" y="1749"/>
                  </a:lnTo>
                  <a:lnTo>
                    <a:pt x="1976" y="1627"/>
                  </a:lnTo>
                  <a:lnTo>
                    <a:pt x="2078" y="1500"/>
                  </a:lnTo>
                  <a:lnTo>
                    <a:pt x="2171" y="1370"/>
                  </a:lnTo>
                  <a:lnTo>
                    <a:pt x="2253" y="1239"/>
                  </a:lnTo>
                  <a:lnTo>
                    <a:pt x="2323" y="1107"/>
                  </a:lnTo>
                  <a:lnTo>
                    <a:pt x="2381" y="976"/>
                  </a:lnTo>
                  <a:lnTo>
                    <a:pt x="2426" y="847"/>
                  </a:lnTo>
                  <a:lnTo>
                    <a:pt x="2456" y="722"/>
                  </a:lnTo>
                  <a:lnTo>
                    <a:pt x="2470" y="602"/>
                  </a:lnTo>
                  <a:lnTo>
                    <a:pt x="2466" y="490"/>
                  </a:lnTo>
                  <a:lnTo>
                    <a:pt x="2445" y="385"/>
                  </a:lnTo>
                  <a:lnTo>
                    <a:pt x="2403" y="290"/>
                  </a:lnTo>
                  <a:lnTo>
                    <a:pt x="2342" y="206"/>
                  </a:lnTo>
                  <a:lnTo>
                    <a:pt x="2258" y="134"/>
                  </a:lnTo>
                  <a:lnTo>
                    <a:pt x="2151" y="77"/>
                  </a:lnTo>
                  <a:lnTo>
                    <a:pt x="2021" y="34"/>
                  </a:lnTo>
                  <a:lnTo>
                    <a:pt x="1866" y="8"/>
                  </a:lnTo>
                  <a:lnTo>
                    <a:pt x="1779" y="1"/>
                  </a:lnTo>
                  <a:lnTo>
                    <a:pt x="1684" y="0"/>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Freeform 283">
              <a:extLst>
                <a:ext uri="{FF2B5EF4-FFF2-40B4-BE49-F238E27FC236}">
                  <a16:creationId xmlns:a16="http://schemas.microsoft.com/office/drawing/2014/main" id="{1618378E-67ED-E243-98FA-73BBDD1D6EA2}"/>
                </a:ext>
              </a:extLst>
            </p:cNvPr>
            <p:cNvSpPr>
              <a:spLocks/>
            </p:cNvSpPr>
            <p:nvPr/>
          </p:nvSpPr>
          <p:spPr bwMode="auto">
            <a:xfrm>
              <a:off x="4938" y="3071"/>
              <a:ext cx="170" cy="166"/>
            </a:xfrm>
            <a:custGeom>
              <a:avLst/>
              <a:gdLst>
                <a:gd name="T0" fmla="*/ 0 w 2220"/>
                <a:gd name="T1" fmla="*/ 1 h 2156"/>
                <a:gd name="T2" fmla="*/ 0 w 2220"/>
                <a:gd name="T3" fmla="*/ 1 h 2156"/>
                <a:gd name="T4" fmla="*/ 0 w 2220"/>
                <a:gd name="T5" fmla="*/ 1 h 2156"/>
                <a:gd name="T6" fmla="*/ 0 w 2220"/>
                <a:gd name="T7" fmla="*/ 1 h 2156"/>
                <a:gd name="T8" fmla="*/ 0 w 2220"/>
                <a:gd name="T9" fmla="*/ 1 h 2156"/>
                <a:gd name="T10" fmla="*/ 0 w 2220"/>
                <a:gd name="T11" fmla="*/ 1 h 2156"/>
                <a:gd name="T12" fmla="*/ 0 w 2220"/>
                <a:gd name="T13" fmla="*/ 1 h 2156"/>
                <a:gd name="T14" fmla="*/ 0 w 2220"/>
                <a:gd name="T15" fmla="*/ 1 h 2156"/>
                <a:gd name="T16" fmla="*/ 0 w 2220"/>
                <a:gd name="T17" fmla="*/ 1 h 2156"/>
                <a:gd name="T18" fmla="*/ 1 w 2220"/>
                <a:gd name="T19" fmla="*/ 1 h 2156"/>
                <a:gd name="T20" fmla="*/ 1 w 2220"/>
                <a:gd name="T21" fmla="*/ 1 h 2156"/>
                <a:gd name="T22" fmla="*/ 1 w 2220"/>
                <a:gd name="T23" fmla="*/ 1 h 2156"/>
                <a:gd name="T24" fmla="*/ 1 w 2220"/>
                <a:gd name="T25" fmla="*/ 1 h 2156"/>
                <a:gd name="T26" fmla="*/ 1 w 2220"/>
                <a:gd name="T27" fmla="*/ 1 h 2156"/>
                <a:gd name="T28" fmla="*/ 1 w 2220"/>
                <a:gd name="T29" fmla="*/ 1 h 2156"/>
                <a:gd name="T30" fmla="*/ 1 w 2220"/>
                <a:gd name="T31" fmla="*/ 1 h 2156"/>
                <a:gd name="T32" fmla="*/ 1 w 2220"/>
                <a:gd name="T33" fmla="*/ 1 h 2156"/>
                <a:gd name="T34" fmla="*/ 1 w 2220"/>
                <a:gd name="T35" fmla="*/ 0 h 2156"/>
                <a:gd name="T36" fmla="*/ 1 w 2220"/>
                <a:gd name="T37" fmla="*/ 0 h 2156"/>
                <a:gd name="T38" fmla="*/ 1 w 2220"/>
                <a:gd name="T39" fmla="*/ 0 h 2156"/>
                <a:gd name="T40" fmla="*/ 1 w 2220"/>
                <a:gd name="T41" fmla="*/ 0 h 2156"/>
                <a:gd name="T42" fmla="*/ 1 w 2220"/>
                <a:gd name="T43" fmla="*/ 0 h 2156"/>
                <a:gd name="T44" fmla="*/ 1 w 2220"/>
                <a:gd name="T45" fmla="*/ 0 h 2156"/>
                <a:gd name="T46" fmla="*/ 1 w 2220"/>
                <a:gd name="T47" fmla="*/ 0 h 2156"/>
                <a:gd name="T48" fmla="*/ 1 w 2220"/>
                <a:gd name="T49" fmla="*/ 0 h 2156"/>
                <a:gd name="T50" fmla="*/ 1 w 2220"/>
                <a:gd name="T51" fmla="*/ 0 h 2156"/>
                <a:gd name="T52" fmla="*/ 1 w 2220"/>
                <a:gd name="T53" fmla="*/ 0 h 2156"/>
                <a:gd name="T54" fmla="*/ 1 w 2220"/>
                <a:gd name="T55" fmla="*/ 0 h 2156"/>
                <a:gd name="T56" fmla="*/ 1 w 2220"/>
                <a:gd name="T57" fmla="*/ 0 h 2156"/>
                <a:gd name="T58" fmla="*/ 1 w 2220"/>
                <a:gd name="T59" fmla="*/ 0 h 2156"/>
                <a:gd name="T60" fmla="*/ 1 w 2220"/>
                <a:gd name="T61" fmla="*/ 0 h 2156"/>
                <a:gd name="T62" fmla="*/ 1 w 2220"/>
                <a:gd name="T63" fmla="*/ 0 h 2156"/>
                <a:gd name="T64" fmla="*/ 1 w 2220"/>
                <a:gd name="T65" fmla="*/ 0 h 2156"/>
                <a:gd name="T66" fmla="*/ 0 w 2220"/>
                <a:gd name="T67" fmla="*/ 0 h 2156"/>
                <a:gd name="T68" fmla="*/ 0 w 2220"/>
                <a:gd name="T69" fmla="*/ 0 h 2156"/>
                <a:gd name="T70" fmla="*/ 0 w 2220"/>
                <a:gd name="T71" fmla="*/ 0 h 2156"/>
                <a:gd name="T72" fmla="*/ 0 w 2220"/>
                <a:gd name="T73" fmla="*/ 0 h 2156"/>
                <a:gd name="T74" fmla="*/ 0 w 2220"/>
                <a:gd name="T75" fmla="*/ 0 h 2156"/>
                <a:gd name="T76" fmla="*/ 0 w 2220"/>
                <a:gd name="T77" fmla="*/ 0 h 2156"/>
                <a:gd name="T78" fmla="*/ 0 w 2220"/>
                <a:gd name="T79" fmla="*/ 0 h 2156"/>
                <a:gd name="T80" fmla="*/ 0 w 2220"/>
                <a:gd name="T81" fmla="*/ 0 h 2156"/>
                <a:gd name="T82" fmla="*/ 0 w 2220"/>
                <a:gd name="T83" fmla="*/ 1 h 2156"/>
                <a:gd name="T84" fmla="*/ 0 w 2220"/>
                <a:gd name="T85" fmla="*/ 1 h 2156"/>
                <a:gd name="T86" fmla="*/ 0 w 2220"/>
                <a:gd name="T87" fmla="*/ 1 h 2156"/>
                <a:gd name="T88" fmla="*/ 0 w 2220"/>
                <a:gd name="T89" fmla="*/ 1 h 2156"/>
                <a:gd name="T90" fmla="*/ 0 w 2220"/>
                <a:gd name="T91" fmla="*/ 1 h 2156"/>
                <a:gd name="T92" fmla="*/ 0 w 2220"/>
                <a:gd name="T93" fmla="*/ 1 h 2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20" h="2156">
                  <a:moveTo>
                    <a:pt x="115" y="1947"/>
                  </a:moveTo>
                  <a:lnTo>
                    <a:pt x="206" y="2030"/>
                  </a:lnTo>
                  <a:lnTo>
                    <a:pt x="303" y="2091"/>
                  </a:lnTo>
                  <a:lnTo>
                    <a:pt x="407" y="2132"/>
                  </a:lnTo>
                  <a:lnTo>
                    <a:pt x="516" y="2154"/>
                  </a:lnTo>
                  <a:lnTo>
                    <a:pt x="629" y="2156"/>
                  </a:lnTo>
                  <a:lnTo>
                    <a:pt x="746" y="2142"/>
                  </a:lnTo>
                  <a:lnTo>
                    <a:pt x="865" y="2112"/>
                  </a:lnTo>
                  <a:lnTo>
                    <a:pt x="984" y="2068"/>
                  </a:lnTo>
                  <a:lnTo>
                    <a:pt x="1105" y="2011"/>
                  </a:lnTo>
                  <a:lnTo>
                    <a:pt x="1225" y="1941"/>
                  </a:lnTo>
                  <a:lnTo>
                    <a:pt x="1341" y="1862"/>
                  </a:lnTo>
                  <a:lnTo>
                    <a:pt x="1456" y="1773"/>
                  </a:lnTo>
                  <a:lnTo>
                    <a:pt x="1566" y="1676"/>
                  </a:lnTo>
                  <a:lnTo>
                    <a:pt x="1672" y="1572"/>
                  </a:lnTo>
                  <a:lnTo>
                    <a:pt x="1864" y="1348"/>
                  </a:lnTo>
                  <a:lnTo>
                    <a:pt x="2022" y="1114"/>
                  </a:lnTo>
                  <a:lnTo>
                    <a:pt x="2086" y="996"/>
                  </a:lnTo>
                  <a:lnTo>
                    <a:pt x="2139" y="878"/>
                  </a:lnTo>
                  <a:lnTo>
                    <a:pt x="2180" y="762"/>
                  </a:lnTo>
                  <a:lnTo>
                    <a:pt x="2208" y="650"/>
                  </a:lnTo>
                  <a:lnTo>
                    <a:pt x="2220" y="543"/>
                  </a:lnTo>
                  <a:lnTo>
                    <a:pt x="2218" y="441"/>
                  </a:lnTo>
                  <a:lnTo>
                    <a:pt x="2200" y="347"/>
                  </a:lnTo>
                  <a:lnTo>
                    <a:pt x="2163" y="262"/>
                  </a:lnTo>
                  <a:lnTo>
                    <a:pt x="2108" y="186"/>
                  </a:lnTo>
                  <a:lnTo>
                    <a:pt x="2033" y="121"/>
                  </a:lnTo>
                  <a:lnTo>
                    <a:pt x="1937" y="69"/>
                  </a:lnTo>
                  <a:lnTo>
                    <a:pt x="1821" y="31"/>
                  </a:lnTo>
                  <a:lnTo>
                    <a:pt x="1681" y="7"/>
                  </a:lnTo>
                  <a:lnTo>
                    <a:pt x="1518" y="0"/>
                  </a:lnTo>
                  <a:lnTo>
                    <a:pt x="1318" y="45"/>
                  </a:lnTo>
                  <a:lnTo>
                    <a:pt x="1128" y="106"/>
                  </a:lnTo>
                  <a:lnTo>
                    <a:pt x="949" y="179"/>
                  </a:lnTo>
                  <a:lnTo>
                    <a:pt x="781" y="263"/>
                  </a:lnTo>
                  <a:lnTo>
                    <a:pt x="627" y="360"/>
                  </a:lnTo>
                  <a:lnTo>
                    <a:pt x="488" y="466"/>
                  </a:lnTo>
                  <a:lnTo>
                    <a:pt x="363" y="583"/>
                  </a:lnTo>
                  <a:lnTo>
                    <a:pt x="255" y="708"/>
                  </a:lnTo>
                  <a:lnTo>
                    <a:pt x="164" y="843"/>
                  </a:lnTo>
                  <a:lnTo>
                    <a:pt x="93" y="984"/>
                  </a:lnTo>
                  <a:lnTo>
                    <a:pt x="41" y="1132"/>
                  </a:lnTo>
                  <a:lnTo>
                    <a:pt x="9" y="1286"/>
                  </a:lnTo>
                  <a:lnTo>
                    <a:pt x="0" y="1446"/>
                  </a:lnTo>
                  <a:lnTo>
                    <a:pt x="15" y="1610"/>
                  </a:lnTo>
                  <a:lnTo>
                    <a:pt x="52" y="1776"/>
                  </a:lnTo>
                  <a:lnTo>
                    <a:pt x="115" y="1947"/>
                  </a:lnTo>
                  <a:close/>
                </a:path>
              </a:pathLst>
            </a:custGeom>
            <a:solidFill>
              <a:srgbClr val="E49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Freeform 284">
              <a:extLst>
                <a:ext uri="{FF2B5EF4-FFF2-40B4-BE49-F238E27FC236}">
                  <a16:creationId xmlns:a16="http://schemas.microsoft.com/office/drawing/2014/main" id="{D783ECBA-E5E6-0840-846E-A4C41A29DE5D}"/>
                </a:ext>
              </a:extLst>
            </p:cNvPr>
            <p:cNvSpPr>
              <a:spLocks/>
            </p:cNvSpPr>
            <p:nvPr/>
          </p:nvSpPr>
          <p:spPr bwMode="auto">
            <a:xfrm>
              <a:off x="4947" y="3081"/>
              <a:ext cx="151" cy="147"/>
            </a:xfrm>
            <a:custGeom>
              <a:avLst/>
              <a:gdLst>
                <a:gd name="T0" fmla="*/ 0 w 1970"/>
                <a:gd name="T1" fmla="*/ 1 h 1913"/>
                <a:gd name="T2" fmla="*/ 0 w 1970"/>
                <a:gd name="T3" fmla="*/ 1 h 1913"/>
                <a:gd name="T4" fmla="*/ 0 w 1970"/>
                <a:gd name="T5" fmla="*/ 1 h 1913"/>
                <a:gd name="T6" fmla="*/ 0 w 1970"/>
                <a:gd name="T7" fmla="*/ 1 h 1913"/>
                <a:gd name="T8" fmla="*/ 0 w 1970"/>
                <a:gd name="T9" fmla="*/ 1 h 1913"/>
                <a:gd name="T10" fmla="*/ 0 w 1970"/>
                <a:gd name="T11" fmla="*/ 1 h 1913"/>
                <a:gd name="T12" fmla="*/ 0 w 1970"/>
                <a:gd name="T13" fmla="*/ 1 h 1913"/>
                <a:gd name="T14" fmla="*/ 0 w 1970"/>
                <a:gd name="T15" fmla="*/ 1 h 1913"/>
                <a:gd name="T16" fmla="*/ 0 w 1970"/>
                <a:gd name="T17" fmla="*/ 1 h 1913"/>
                <a:gd name="T18" fmla="*/ 0 w 1970"/>
                <a:gd name="T19" fmla="*/ 1 h 1913"/>
                <a:gd name="T20" fmla="*/ 1 w 1970"/>
                <a:gd name="T21" fmla="*/ 1 h 1913"/>
                <a:gd name="T22" fmla="*/ 1 w 1970"/>
                <a:gd name="T23" fmla="*/ 1 h 1913"/>
                <a:gd name="T24" fmla="*/ 1 w 1970"/>
                <a:gd name="T25" fmla="*/ 1 h 1913"/>
                <a:gd name="T26" fmla="*/ 1 w 1970"/>
                <a:gd name="T27" fmla="*/ 0 h 1913"/>
                <a:gd name="T28" fmla="*/ 1 w 1970"/>
                <a:gd name="T29" fmla="*/ 0 h 1913"/>
                <a:gd name="T30" fmla="*/ 1 w 1970"/>
                <a:gd name="T31" fmla="*/ 0 h 1913"/>
                <a:gd name="T32" fmla="*/ 1 w 1970"/>
                <a:gd name="T33" fmla="*/ 0 h 1913"/>
                <a:gd name="T34" fmla="*/ 1 w 1970"/>
                <a:gd name="T35" fmla="*/ 0 h 1913"/>
                <a:gd name="T36" fmla="*/ 1 w 1970"/>
                <a:gd name="T37" fmla="*/ 0 h 1913"/>
                <a:gd name="T38" fmla="*/ 1 w 1970"/>
                <a:gd name="T39" fmla="*/ 0 h 1913"/>
                <a:gd name="T40" fmla="*/ 1 w 1970"/>
                <a:gd name="T41" fmla="*/ 0 h 1913"/>
                <a:gd name="T42" fmla="*/ 1 w 1970"/>
                <a:gd name="T43" fmla="*/ 0 h 1913"/>
                <a:gd name="T44" fmla="*/ 1 w 1970"/>
                <a:gd name="T45" fmla="*/ 0 h 1913"/>
                <a:gd name="T46" fmla="*/ 1 w 1970"/>
                <a:gd name="T47" fmla="*/ 0 h 1913"/>
                <a:gd name="T48" fmla="*/ 1 w 1970"/>
                <a:gd name="T49" fmla="*/ 0 h 1913"/>
                <a:gd name="T50" fmla="*/ 1 w 1970"/>
                <a:gd name="T51" fmla="*/ 0 h 1913"/>
                <a:gd name="T52" fmla="*/ 1 w 1970"/>
                <a:gd name="T53" fmla="*/ 0 h 1913"/>
                <a:gd name="T54" fmla="*/ 1 w 1970"/>
                <a:gd name="T55" fmla="*/ 0 h 1913"/>
                <a:gd name="T56" fmla="*/ 0 w 1970"/>
                <a:gd name="T57" fmla="*/ 0 h 1913"/>
                <a:gd name="T58" fmla="*/ 0 w 1970"/>
                <a:gd name="T59" fmla="*/ 0 h 1913"/>
                <a:gd name="T60" fmla="*/ 0 w 1970"/>
                <a:gd name="T61" fmla="*/ 0 h 1913"/>
                <a:gd name="T62" fmla="*/ 0 w 1970"/>
                <a:gd name="T63" fmla="*/ 0 h 1913"/>
                <a:gd name="T64" fmla="*/ 0 w 1970"/>
                <a:gd name="T65" fmla="*/ 0 h 1913"/>
                <a:gd name="T66" fmla="*/ 0 w 1970"/>
                <a:gd name="T67" fmla="*/ 0 h 1913"/>
                <a:gd name="T68" fmla="*/ 0 w 1970"/>
                <a:gd name="T69" fmla="*/ 0 h 1913"/>
                <a:gd name="T70" fmla="*/ 0 w 1970"/>
                <a:gd name="T71" fmla="*/ 0 h 1913"/>
                <a:gd name="T72" fmla="*/ 0 w 1970"/>
                <a:gd name="T73" fmla="*/ 0 h 1913"/>
                <a:gd name="T74" fmla="*/ 0 w 1970"/>
                <a:gd name="T75" fmla="*/ 0 h 1913"/>
                <a:gd name="T76" fmla="*/ 0 w 1970"/>
                <a:gd name="T77" fmla="*/ 1 h 1913"/>
                <a:gd name="T78" fmla="*/ 0 w 1970"/>
                <a:gd name="T79" fmla="*/ 1 h 1913"/>
                <a:gd name="T80" fmla="*/ 0 w 1970"/>
                <a:gd name="T81" fmla="*/ 1 h 1913"/>
                <a:gd name="T82" fmla="*/ 0 w 1970"/>
                <a:gd name="T83" fmla="*/ 1 h 1913"/>
                <a:gd name="T84" fmla="*/ 0 w 1970"/>
                <a:gd name="T85" fmla="*/ 1 h 19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70" h="1913">
                  <a:moveTo>
                    <a:pt x="95" y="1726"/>
                  </a:moveTo>
                  <a:lnTo>
                    <a:pt x="174" y="1801"/>
                  </a:lnTo>
                  <a:lnTo>
                    <a:pt x="260" y="1855"/>
                  </a:lnTo>
                  <a:lnTo>
                    <a:pt x="351" y="1891"/>
                  </a:lnTo>
                  <a:lnTo>
                    <a:pt x="447" y="1911"/>
                  </a:lnTo>
                  <a:lnTo>
                    <a:pt x="547" y="1913"/>
                  </a:lnTo>
                  <a:lnTo>
                    <a:pt x="651" y="1902"/>
                  </a:lnTo>
                  <a:lnTo>
                    <a:pt x="756" y="1875"/>
                  </a:lnTo>
                  <a:lnTo>
                    <a:pt x="863" y="1836"/>
                  </a:lnTo>
                  <a:lnTo>
                    <a:pt x="1077" y="1724"/>
                  </a:lnTo>
                  <a:lnTo>
                    <a:pt x="1283" y="1575"/>
                  </a:lnTo>
                  <a:lnTo>
                    <a:pt x="1476" y="1397"/>
                  </a:lnTo>
                  <a:lnTo>
                    <a:pt x="1647" y="1199"/>
                  </a:lnTo>
                  <a:lnTo>
                    <a:pt x="1789" y="991"/>
                  </a:lnTo>
                  <a:lnTo>
                    <a:pt x="1895" y="782"/>
                  </a:lnTo>
                  <a:lnTo>
                    <a:pt x="1933" y="679"/>
                  </a:lnTo>
                  <a:lnTo>
                    <a:pt x="1958" y="580"/>
                  </a:lnTo>
                  <a:lnTo>
                    <a:pt x="1970" y="484"/>
                  </a:lnTo>
                  <a:lnTo>
                    <a:pt x="1969" y="395"/>
                  </a:lnTo>
                  <a:lnTo>
                    <a:pt x="1953" y="311"/>
                  </a:lnTo>
                  <a:lnTo>
                    <a:pt x="1921" y="235"/>
                  </a:lnTo>
                  <a:lnTo>
                    <a:pt x="1873" y="168"/>
                  </a:lnTo>
                  <a:lnTo>
                    <a:pt x="1807" y="110"/>
                  </a:lnTo>
                  <a:lnTo>
                    <a:pt x="1723" y="64"/>
                  </a:lnTo>
                  <a:lnTo>
                    <a:pt x="1619" y="30"/>
                  </a:lnTo>
                  <a:lnTo>
                    <a:pt x="1495" y="8"/>
                  </a:lnTo>
                  <a:lnTo>
                    <a:pt x="1349" y="0"/>
                  </a:lnTo>
                  <a:lnTo>
                    <a:pt x="1169" y="43"/>
                  </a:lnTo>
                  <a:lnTo>
                    <a:pt x="998" y="98"/>
                  </a:lnTo>
                  <a:lnTo>
                    <a:pt x="839" y="164"/>
                  </a:lnTo>
                  <a:lnTo>
                    <a:pt x="690" y="240"/>
                  </a:lnTo>
                  <a:lnTo>
                    <a:pt x="553" y="326"/>
                  </a:lnTo>
                  <a:lnTo>
                    <a:pt x="430" y="422"/>
                  </a:lnTo>
                  <a:lnTo>
                    <a:pt x="320" y="526"/>
                  </a:lnTo>
                  <a:lnTo>
                    <a:pt x="225" y="638"/>
                  </a:lnTo>
                  <a:lnTo>
                    <a:pt x="145" y="757"/>
                  </a:lnTo>
                  <a:lnTo>
                    <a:pt x="82" y="883"/>
                  </a:lnTo>
                  <a:lnTo>
                    <a:pt x="36" y="1013"/>
                  </a:lnTo>
                  <a:lnTo>
                    <a:pt x="8" y="1149"/>
                  </a:lnTo>
                  <a:lnTo>
                    <a:pt x="0" y="1289"/>
                  </a:lnTo>
                  <a:lnTo>
                    <a:pt x="10" y="1432"/>
                  </a:lnTo>
                  <a:lnTo>
                    <a:pt x="42" y="1578"/>
                  </a:lnTo>
                  <a:lnTo>
                    <a:pt x="95" y="1726"/>
                  </a:lnTo>
                  <a:close/>
                </a:path>
              </a:pathLst>
            </a:custGeom>
            <a:solidFill>
              <a:srgbClr val="E8A0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7" name="Freeform 285">
              <a:extLst>
                <a:ext uri="{FF2B5EF4-FFF2-40B4-BE49-F238E27FC236}">
                  <a16:creationId xmlns:a16="http://schemas.microsoft.com/office/drawing/2014/main" id="{9DE0986B-6DB7-0948-909B-64CA80709839}"/>
                </a:ext>
              </a:extLst>
            </p:cNvPr>
            <p:cNvSpPr>
              <a:spLocks/>
            </p:cNvSpPr>
            <p:nvPr/>
          </p:nvSpPr>
          <p:spPr bwMode="auto">
            <a:xfrm>
              <a:off x="4956" y="3090"/>
              <a:ext cx="132" cy="129"/>
            </a:xfrm>
            <a:custGeom>
              <a:avLst/>
              <a:gdLst>
                <a:gd name="T0" fmla="*/ 0 w 1722"/>
                <a:gd name="T1" fmla="*/ 1 h 1667"/>
                <a:gd name="T2" fmla="*/ 0 w 1722"/>
                <a:gd name="T3" fmla="*/ 1 h 1667"/>
                <a:gd name="T4" fmla="*/ 0 w 1722"/>
                <a:gd name="T5" fmla="*/ 1 h 1667"/>
                <a:gd name="T6" fmla="*/ 0 w 1722"/>
                <a:gd name="T7" fmla="*/ 1 h 1667"/>
                <a:gd name="T8" fmla="*/ 0 w 1722"/>
                <a:gd name="T9" fmla="*/ 1 h 1667"/>
                <a:gd name="T10" fmla="*/ 0 w 1722"/>
                <a:gd name="T11" fmla="*/ 1 h 1667"/>
                <a:gd name="T12" fmla="*/ 0 w 1722"/>
                <a:gd name="T13" fmla="*/ 1 h 1667"/>
                <a:gd name="T14" fmla="*/ 0 w 1722"/>
                <a:gd name="T15" fmla="*/ 1 h 1667"/>
                <a:gd name="T16" fmla="*/ 0 w 1722"/>
                <a:gd name="T17" fmla="*/ 1 h 1667"/>
                <a:gd name="T18" fmla="*/ 0 w 1722"/>
                <a:gd name="T19" fmla="*/ 1 h 1667"/>
                <a:gd name="T20" fmla="*/ 1 w 1722"/>
                <a:gd name="T21" fmla="*/ 1 h 1667"/>
                <a:gd name="T22" fmla="*/ 1 w 1722"/>
                <a:gd name="T23" fmla="*/ 1 h 1667"/>
                <a:gd name="T24" fmla="*/ 1 w 1722"/>
                <a:gd name="T25" fmla="*/ 0 h 1667"/>
                <a:gd name="T26" fmla="*/ 1 w 1722"/>
                <a:gd name="T27" fmla="*/ 0 h 1667"/>
                <a:gd name="T28" fmla="*/ 1 w 1722"/>
                <a:gd name="T29" fmla="*/ 0 h 1667"/>
                <a:gd name="T30" fmla="*/ 1 w 1722"/>
                <a:gd name="T31" fmla="*/ 0 h 1667"/>
                <a:gd name="T32" fmla="*/ 1 w 1722"/>
                <a:gd name="T33" fmla="*/ 0 h 1667"/>
                <a:gd name="T34" fmla="*/ 1 w 1722"/>
                <a:gd name="T35" fmla="*/ 0 h 1667"/>
                <a:gd name="T36" fmla="*/ 1 w 1722"/>
                <a:gd name="T37" fmla="*/ 0 h 1667"/>
                <a:gd name="T38" fmla="*/ 1 w 1722"/>
                <a:gd name="T39" fmla="*/ 0 h 1667"/>
                <a:gd name="T40" fmla="*/ 1 w 1722"/>
                <a:gd name="T41" fmla="*/ 0 h 1667"/>
                <a:gd name="T42" fmla="*/ 1 w 1722"/>
                <a:gd name="T43" fmla="*/ 0 h 1667"/>
                <a:gd name="T44" fmla="*/ 1 w 1722"/>
                <a:gd name="T45" fmla="*/ 0 h 1667"/>
                <a:gd name="T46" fmla="*/ 1 w 1722"/>
                <a:gd name="T47" fmla="*/ 0 h 1667"/>
                <a:gd name="T48" fmla="*/ 1 w 1722"/>
                <a:gd name="T49" fmla="*/ 0 h 1667"/>
                <a:gd name="T50" fmla="*/ 1 w 1722"/>
                <a:gd name="T51" fmla="*/ 0 h 1667"/>
                <a:gd name="T52" fmla="*/ 1 w 1722"/>
                <a:gd name="T53" fmla="*/ 0 h 1667"/>
                <a:gd name="T54" fmla="*/ 0 w 1722"/>
                <a:gd name="T55" fmla="*/ 0 h 1667"/>
                <a:gd name="T56" fmla="*/ 0 w 1722"/>
                <a:gd name="T57" fmla="*/ 0 h 1667"/>
                <a:gd name="T58" fmla="*/ 0 w 1722"/>
                <a:gd name="T59" fmla="*/ 0 h 1667"/>
                <a:gd name="T60" fmla="*/ 0 w 1722"/>
                <a:gd name="T61" fmla="*/ 0 h 1667"/>
                <a:gd name="T62" fmla="*/ 0 w 1722"/>
                <a:gd name="T63" fmla="*/ 0 h 1667"/>
                <a:gd name="T64" fmla="*/ 0 w 1722"/>
                <a:gd name="T65" fmla="*/ 0 h 1667"/>
                <a:gd name="T66" fmla="*/ 0 w 1722"/>
                <a:gd name="T67" fmla="*/ 0 h 1667"/>
                <a:gd name="T68" fmla="*/ 0 w 1722"/>
                <a:gd name="T69" fmla="*/ 0 h 1667"/>
                <a:gd name="T70" fmla="*/ 0 w 1722"/>
                <a:gd name="T71" fmla="*/ 0 h 1667"/>
                <a:gd name="T72" fmla="*/ 0 w 1722"/>
                <a:gd name="T73" fmla="*/ 0 h 1667"/>
                <a:gd name="T74" fmla="*/ 0 w 1722"/>
                <a:gd name="T75" fmla="*/ 0 h 1667"/>
                <a:gd name="T76" fmla="*/ 0 w 1722"/>
                <a:gd name="T77" fmla="*/ 0 h 1667"/>
                <a:gd name="T78" fmla="*/ 0 w 1722"/>
                <a:gd name="T79" fmla="*/ 1 h 1667"/>
                <a:gd name="T80" fmla="*/ 0 w 1722"/>
                <a:gd name="T81" fmla="*/ 1 h 1667"/>
                <a:gd name="T82" fmla="*/ 0 w 1722"/>
                <a:gd name="T83" fmla="*/ 1 h 1667"/>
                <a:gd name="T84" fmla="*/ 0 w 1722"/>
                <a:gd name="T85" fmla="*/ 1 h 16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22" h="1667">
                  <a:moveTo>
                    <a:pt x="76" y="1503"/>
                  </a:moveTo>
                  <a:lnTo>
                    <a:pt x="144" y="1569"/>
                  </a:lnTo>
                  <a:lnTo>
                    <a:pt x="218" y="1616"/>
                  </a:lnTo>
                  <a:lnTo>
                    <a:pt x="296" y="1648"/>
                  </a:lnTo>
                  <a:lnTo>
                    <a:pt x="380" y="1664"/>
                  </a:lnTo>
                  <a:lnTo>
                    <a:pt x="466" y="1667"/>
                  </a:lnTo>
                  <a:lnTo>
                    <a:pt x="557" y="1657"/>
                  </a:lnTo>
                  <a:lnTo>
                    <a:pt x="649" y="1634"/>
                  </a:lnTo>
                  <a:lnTo>
                    <a:pt x="742" y="1601"/>
                  </a:lnTo>
                  <a:lnTo>
                    <a:pt x="929" y="1503"/>
                  </a:lnTo>
                  <a:lnTo>
                    <a:pt x="1111" y="1373"/>
                  </a:lnTo>
                  <a:lnTo>
                    <a:pt x="1281" y="1219"/>
                  </a:lnTo>
                  <a:lnTo>
                    <a:pt x="1433" y="1046"/>
                  </a:lnTo>
                  <a:lnTo>
                    <a:pt x="1559" y="865"/>
                  </a:lnTo>
                  <a:lnTo>
                    <a:pt x="1655" y="683"/>
                  </a:lnTo>
                  <a:lnTo>
                    <a:pt x="1688" y="593"/>
                  </a:lnTo>
                  <a:lnTo>
                    <a:pt x="1711" y="507"/>
                  </a:lnTo>
                  <a:lnTo>
                    <a:pt x="1722" y="424"/>
                  </a:lnTo>
                  <a:lnTo>
                    <a:pt x="1722" y="345"/>
                  </a:lnTo>
                  <a:lnTo>
                    <a:pt x="1709" y="272"/>
                  </a:lnTo>
                  <a:lnTo>
                    <a:pt x="1682" y="205"/>
                  </a:lnTo>
                  <a:lnTo>
                    <a:pt x="1640" y="147"/>
                  </a:lnTo>
                  <a:lnTo>
                    <a:pt x="1583" y="96"/>
                  </a:lnTo>
                  <a:lnTo>
                    <a:pt x="1510" y="55"/>
                  </a:lnTo>
                  <a:lnTo>
                    <a:pt x="1419" y="25"/>
                  </a:lnTo>
                  <a:lnTo>
                    <a:pt x="1311" y="7"/>
                  </a:lnTo>
                  <a:lnTo>
                    <a:pt x="1183" y="0"/>
                  </a:lnTo>
                  <a:lnTo>
                    <a:pt x="1024" y="39"/>
                  </a:lnTo>
                  <a:lnTo>
                    <a:pt x="873" y="88"/>
                  </a:lnTo>
                  <a:lnTo>
                    <a:pt x="732" y="146"/>
                  </a:lnTo>
                  <a:lnTo>
                    <a:pt x="602" y="215"/>
                  </a:lnTo>
                  <a:lnTo>
                    <a:pt x="482" y="291"/>
                  </a:lnTo>
                  <a:lnTo>
                    <a:pt x="375" y="375"/>
                  </a:lnTo>
                  <a:lnTo>
                    <a:pt x="279" y="466"/>
                  </a:lnTo>
                  <a:lnTo>
                    <a:pt x="197" y="565"/>
                  </a:lnTo>
                  <a:lnTo>
                    <a:pt x="128" y="669"/>
                  </a:lnTo>
                  <a:lnTo>
                    <a:pt x="74" y="778"/>
                  </a:lnTo>
                  <a:lnTo>
                    <a:pt x="33" y="892"/>
                  </a:lnTo>
                  <a:lnTo>
                    <a:pt x="10" y="1009"/>
                  </a:lnTo>
                  <a:lnTo>
                    <a:pt x="0" y="1129"/>
                  </a:lnTo>
                  <a:lnTo>
                    <a:pt x="9" y="1252"/>
                  </a:lnTo>
                  <a:lnTo>
                    <a:pt x="33" y="1377"/>
                  </a:lnTo>
                  <a:lnTo>
                    <a:pt x="76" y="1503"/>
                  </a:lnTo>
                  <a:close/>
                </a:path>
              </a:pathLst>
            </a:custGeom>
            <a:solidFill>
              <a:srgbClr val="EBAB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8" name="Freeform 286">
              <a:extLst>
                <a:ext uri="{FF2B5EF4-FFF2-40B4-BE49-F238E27FC236}">
                  <a16:creationId xmlns:a16="http://schemas.microsoft.com/office/drawing/2014/main" id="{5EC048E0-9D03-3A48-B4A6-60E8A0A351AD}"/>
                </a:ext>
              </a:extLst>
            </p:cNvPr>
            <p:cNvSpPr>
              <a:spLocks/>
            </p:cNvSpPr>
            <p:nvPr/>
          </p:nvSpPr>
          <p:spPr bwMode="auto">
            <a:xfrm>
              <a:off x="4965" y="3100"/>
              <a:ext cx="113" cy="109"/>
            </a:xfrm>
            <a:custGeom>
              <a:avLst/>
              <a:gdLst>
                <a:gd name="T0" fmla="*/ 0 w 1473"/>
                <a:gd name="T1" fmla="*/ 1 h 1424"/>
                <a:gd name="T2" fmla="*/ 0 w 1473"/>
                <a:gd name="T3" fmla="*/ 1 h 1424"/>
                <a:gd name="T4" fmla="*/ 0 w 1473"/>
                <a:gd name="T5" fmla="*/ 1 h 1424"/>
                <a:gd name="T6" fmla="*/ 0 w 1473"/>
                <a:gd name="T7" fmla="*/ 1 h 1424"/>
                <a:gd name="T8" fmla="*/ 0 w 1473"/>
                <a:gd name="T9" fmla="*/ 1 h 1424"/>
                <a:gd name="T10" fmla="*/ 0 w 1473"/>
                <a:gd name="T11" fmla="*/ 1 h 1424"/>
                <a:gd name="T12" fmla="*/ 0 w 1473"/>
                <a:gd name="T13" fmla="*/ 1 h 1424"/>
                <a:gd name="T14" fmla="*/ 0 w 1473"/>
                <a:gd name="T15" fmla="*/ 1 h 1424"/>
                <a:gd name="T16" fmla="*/ 0 w 1473"/>
                <a:gd name="T17" fmla="*/ 1 h 1424"/>
                <a:gd name="T18" fmla="*/ 0 w 1473"/>
                <a:gd name="T19" fmla="*/ 1 h 1424"/>
                <a:gd name="T20" fmla="*/ 0 w 1473"/>
                <a:gd name="T21" fmla="*/ 0 h 1424"/>
                <a:gd name="T22" fmla="*/ 1 w 1473"/>
                <a:gd name="T23" fmla="*/ 0 h 1424"/>
                <a:gd name="T24" fmla="*/ 1 w 1473"/>
                <a:gd name="T25" fmla="*/ 0 h 1424"/>
                <a:gd name="T26" fmla="*/ 1 w 1473"/>
                <a:gd name="T27" fmla="*/ 0 h 1424"/>
                <a:gd name="T28" fmla="*/ 1 w 1473"/>
                <a:gd name="T29" fmla="*/ 0 h 1424"/>
                <a:gd name="T30" fmla="*/ 1 w 1473"/>
                <a:gd name="T31" fmla="*/ 0 h 1424"/>
                <a:gd name="T32" fmla="*/ 1 w 1473"/>
                <a:gd name="T33" fmla="*/ 0 h 1424"/>
                <a:gd name="T34" fmla="*/ 1 w 1473"/>
                <a:gd name="T35" fmla="*/ 0 h 1424"/>
                <a:gd name="T36" fmla="*/ 1 w 1473"/>
                <a:gd name="T37" fmla="*/ 0 h 1424"/>
                <a:gd name="T38" fmla="*/ 1 w 1473"/>
                <a:gd name="T39" fmla="*/ 0 h 1424"/>
                <a:gd name="T40" fmla="*/ 1 w 1473"/>
                <a:gd name="T41" fmla="*/ 0 h 1424"/>
                <a:gd name="T42" fmla="*/ 1 w 1473"/>
                <a:gd name="T43" fmla="*/ 0 h 1424"/>
                <a:gd name="T44" fmla="*/ 1 w 1473"/>
                <a:gd name="T45" fmla="*/ 0 h 1424"/>
                <a:gd name="T46" fmla="*/ 1 w 1473"/>
                <a:gd name="T47" fmla="*/ 0 h 1424"/>
                <a:gd name="T48" fmla="*/ 1 w 1473"/>
                <a:gd name="T49" fmla="*/ 0 h 1424"/>
                <a:gd name="T50" fmla="*/ 0 w 1473"/>
                <a:gd name="T51" fmla="*/ 0 h 1424"/>
                <a:gd name="T52" fmla="*/ 0 w 1473"/>
                <a:gd name="T53" fmla="*/ 0 h 1424"/>
                <a:gd name="T54" fmla="*/ 0 w 1473"/>
                <a:gd name="T55" fmla="*/ 0 h 1424"/>
                <a:gd name="T56" fmla="*/ 0 w 1473"/>
                <a:gd name="T57" fmla="*/ 0 h 1424"/>
                <a:gd name="T58" fmla="*/ 0 w 1473"/>
                <a:gd name="T59" fmla="*/ 0 h 1424"/>
                <a:gd name="T60" fmla="*/ 0 w 1473"/>
                <a:gd name="T61" fmla="*/ 0 h 1424"/>
                <a:gd name="T62" fmla="*/ 0 w 1473"/>
                <a:gd name="T63" fmla="*/ 0 h 1424"/>
                <a:gd name="T64" fmla="*/ 0 w 1473"/>
                <a:gd name="T65" fmla="*/ 0 h 1424"/>
                <a:gd name="T66" fmla="*/ 0 w 1473"/>
                <a:gd name="T67" fmla="*/ 0 h 1424"/>
                <a:gd name="T68" fmla="*/ 0 w 1473"/>
                <a:gd name="T69" fmla="*/ 0 h 1424"/>
                <a:gd name="T70" fmla="*/ 0 w 1473"/>
                <a:gd name="T71" fmla="*/ 0 h 1424"/>
                <a:gd name="T72" fmla="*/ 0 w 1473"/>
                <a:gd name="T73" fmla="*/ 0 h 1424"/>
                <a:gd name="T74" fmla="*/ 0 w 1473"/>
                <a:gd name="T75" fmla="*/ 0 h 1424"/>
                <a:gd name="T76" fmla="*/ 0 w 1473"/>
                <a:gd name="T77" fmla="*/ 0 h 1424"/>
                <a:gd name="T78" fmla="*/ 0 w 1473"/>
                <a:gd name="T79" fmla="*/ 0 h 1424"/>
                <a:gd name="T80" fmla="*/ 0 w 1473"/>
                <a:gd name="T81" fmla="*/ 1 h 1424"/>
                <a:gd name="T82" fmla="*/ 0 w 1473"/>
                <a:gd name="T83" fmla="*/ 1 h 14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73" h="1424">
                  <a:moveTo>
                    <a:pt x="56" y="1282"/>
                  </a:moveTo>
                  <a:lnTo>
                    <a:pt x="111" y="1338"/>
                  </a:lnTo>
                  <a:lnTo>
                    <a:pt x="174" y="1380"/>
                  </a:lnTo>
                  <a:lnTo>
                    <a:pt x="240" y="1407"/>
                  </a:lnTo>
                  <a:lnTo>
                    <a:pt x="311" y="1422"/>
                  </a:lnTo>
                  <a:lnTo>
                    <a:pt x="385" y="1424"/>
                  </a:lnTo>
                  <a:lnTo>
                    <a:pt x="462" y="1415"/>
                  </a:lnTo>
                  <a:lnTo>
                    <a:pt x="620" y="1368"/>
                  </a:lnTo>
                  <a:lnTo>
                    <a:pt x="781" y="1285"/>
                  </a:lnTo>
                  <a:lnTo>
                    <a:pt x="938" y="1174"/>
                  </a:lnTo>
                  <a:lnTo>
                    <a:pt x="1085" y="1043"/>
                  </a:lnTo>
                  <a:lnTo>
                    <a:pt x="1217" y="896"/>
                  </a:lnTo>
                  <a:lnTo>
                    <a:pt x="1327" y="741"/>
                  </a:lnTo>
                  <a:lnTo>
                    <a:pt x="1411" y="586"/>
                  </a:lnTo>
                  <a:lnTo>
                    <a:pt x="1441" y="509"/>
                  </a:lnTo>
                  <a:lnTo>
                    <a:pt x="1462" y="435"/>
                  </a:lnTo>
                  <a:lnTo>
                    <a:pt x="1472" y="364"/>
                  </a:lnTo>
                  <a:lnTo>
                    <a:pt x="1473" y="297"/>
                  </a:lnTo>
                  <a:lnTo>
                    <a:pt x="1463" y="234"/>
                  </a:lnTo>
                  <a:lnTo>
                    <a:pt x="1440" y="178"/>
                  </a:lnTo>
                  <a:lnTo>
                    <a:pt x="1406" y="127"/>
                  </a:lnTo>
                  <a:lnTo>
                    <a:pt x="1357" y="84"/>
                  </a:lnTo>
                  <a:lnTo>
                    <a:pt x="1294" y="49"/>
                  </a:lnTo>
                  <a:lnTo>
                    <a:pt x="1217" y="23"/>
                  </a:lnTo>
                  <a:lnTo>
                    <a:pt x="1125" y="6"/>
                  </a:lnTo>
                  <a:lnTo>
                    <a:pt x="1015" y="0"/>
                  </a:lnTo>
                  <a:lnTo>
                    <a:pt x="876" y="35"/>
                  </a:lnTo>
                  <a:lnTo>
                    <a:pt x="744" y="79"/>
                  </a:lnTo>
                  <a:lnTo>
                    <a:pt x="622" y="131"/>
                  </a:lnTo>
                  <a:lnTo>
                    <a:pt x="511" y="191"/>
                  </a:lnTo>
                  <a:lnTo>
                    <a:pt x="409" y="257"/>
                  </a:lnTo>
                  <a:lnTo>
                    <a:pt x="317" y="331"/>
                  </a:lnTo>
                  <a:lnTo>
                    <a:pt x="236" y="410"/>
                  </a:lnTo>
                  <a:lnTo>
                    <a:pt x="167" y="494"/>
                  </a:lnTo>
                  <a:lnTo>
                    <a:pt x="109" y="583"/>
                  </a:lnTo>
                  <a:lnTo>
                    <a:pt x="63" y="675"/>
                  </a:lnTo>
                  <a:lnTo>
                    <a:pt x="29" y="772"/>
                  </a:lnTo>
                  <a:lnTo>
                    <a:pt x="8" y="871"/>
                  </a:lnTo>
                  <a:lnTo>
                    <a:pt x="0" y="973"/>
                  </a:lnTo>
                  <a:lnTo>
                    <a:pt x="4" y="1075"/>
                  </a:lnTo>
                  <a:lnTo>
                    <a:pt x="23" y="1179"/>
                  </a:lnTo>
                  <a:lnTo>
                    <a:pt x="56" y="1282"/>
                  </a:lnTo>
                  <a:close/>
                </a:path>
              </a:pathLst>
            </a:custGeom>
            <a:solidFill>
              <a:srgbClr val="EFB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287">
              <a:extLst>
                <a:ext uri="{FF2B5EF4-FFF2-40B4-BE49-F238E27FC236}">
                  <a16:creationId xmlns:a16="http://schemas.microsoft.com/office/drawing/2014/main" id="{6D85F82E-BCCB-1141-B972-966021E24658}"/>
                </a:ext>
              </a:extLst>
            </p:cNvPr>
            <p:cNvSpPr>
              <a:spLocks/>
            </p:cNvSpPr>
            <p:nvPr/>
          </p:nvSpPr>
          <p:spPr bwMode="auto">
            <a:xfrm>
              <a:off x="4974" y="3109"/>
              <a:ext cx="94" cy="91"/>
            </a:xfrm>
            <a:custGeom>
              <a:avLst/>
              <a:gdLst>
                <a:gd name="T0" fmla="*/ 0 w 1224"/>
                <a:gd name="T1" fmla="*/ 0 h 1179"/>
                <a:gd name="T2" fmla="*/ 0 w 1224"/>
                <a:gd name="T3" fmla="*/ 1 h 1179"/>
                <a:gd name="T4" fmla="*/ 0 w 1224"/>
                <a:gd name="T5" fmla="*/ 1 h 1179"/>
                <a:gd name="T6" fmla="*/ 0 w 1224"/>
                <a:gd name="T7" fmla="*/ 1 h 1179"/>
                <a:gd name="T8" fmla="*/ 0 w 1224"/>
                <a:gd name="T9" fmla="*/ 1 h 1179"/>
                <a:gd name="T10" fmla="*/ 0 w 1224"/>
                <a:gd name="T11" fmla="*/ 1 h 1179"/>
                <a:gd name="T12" fmla="*/ 0 w 1224"/>
                <a:gd name="T13" fmla="*/ 1 h 1179"/>
                <a:gd name="T14" fmla="*/ 0 w 1224"/>
                <a:gd name="T15" fmla="*/ 1 h 1179"/>
                <a:gd name="T16" fmla="*/ 0 w 1224"/>
                <a:gd name="T17" fmla="*/ 0 h 1179"/>
                <a:gd name="T18" fmla="*/ 0 w 1224"/>
                <a:gd name="T19" fmla="*/ 0 h 1179"/>
                <a:gd name="T20" fmla="*/ 0 w 1224"/>
                <a:gd name="T21" fmla="*/ 0 h 1179"/>
                <a:gd name="T22" fmla="*/ 0 w 1224"/>
                <a:gd name="T23" fmla="*/ 0 h 1179"/>
                <a:gd name="T24" fmla="*/ 0 w 1224"/>
                <a:gd name="T25" fmla="*/ 0 h 1179"/>
                <a:gd name="T26" fmla="*/ 1 w 1224"/>
                <a:gd name="T27" fmla="*/ 0 h 1179"/>
                <a:gd name="T28" fmla="*/ 1 w 1224"/>
                <a:gd name="T29" fmla="*/ 0 h 1179"/>
                <a:gd name="T30" fmla="*/ 1 w 1224"/>
                <a:gd name="T31" fmla="*/ 0 h 1179"/>
                <a:gd name="T32" fmla="*/ 1 w 1224"/>
                <a:gd name="T33" fmla="*/ 0 h 1179"/>
                <a:gd name="T34" fmla="*/ 1 w 1224"/>
                <a:gd name="T35" fmla="*/ 0 h 1179"/>
                <a:gd name="T36" fmla="*/ 1 w 1224"/>
                <a:gd name="T37" fmla="*/ 0 h 1179"/>
                <a:gd name="T38" fmla="*/ 1 w 1224"/>
                <a:gd name="T39" fmla="*/ 0 h 1179"/>
                <a:gd name="T40" fmla="*/ 1 w 1224"/>
                <a:gd name="T41" fmla="*/ 0 h 1179"/>
                <a:gd name="T42" fmla="*/ 0 w 1224"/>
                <a:gd name="T43" fmla="*/ 0 h 1179"/>
                <a:gd name="T44" fmla="*/ 0 w 1224"/>
                <a:gd name="T45" fmla="*/ 0 h 1179"/>
                <a:gd name="T46" fmla="*/ 0 w 1224"/>
                <a:gd name="T47" fmla="*/ 0 h 1179"/>
                <a:gd name="T48" fmla="*/ 0 w 1224"/>
                <a:gd name="T49" fmla="*/ 0 h 1179"/>
                <a:gd name="T50" fmla="*/ 0 w 1224"/>
                <a:gd name="T51" fmla="*/ 0 h 1179"/>
                <a:gd name="T52" fmla="*/ 0 w 1224"/>
                <a:gd name="T53" fmla="*/ 0 h 1179"/>
                <a:gd name="T54" fmla="*/ 0 w 1224"/>
                <a:gd name="T55" fmla="*/ 0 h 1179"/>
                <a:gd name="T56" fmla="*/ 0 w 1224"/>
                <a:gd name="T57" fmla="*/ 0 h 1179"/>
                <a:gd name="T58" fmla="*/ 0 w 1224"/>
                <a:gd name="T59" fmla="*/ 0 h 1179"/>
                <a:gd name="T60" fmla="*/ 0 w 1224"/>
                <a:gd name="T61" fmla="*/ 0 h 1179"/>
                <a:gd name="T62" fmla="*/ 0 w 1224"/>
                <a:gd name="T63" fmla="*/ 0 h 1179"/>
                <a:gd name="T64" fmla="*/ 0 w 1224"/>
                <a:gd name="T65" fmla="*/ 0 h 1179"/>
                <a:gd name="T66" fmla="*/ 0 w 1224"/>
                <a:gd name="T67" fmla="*/ 0 h 1179"/>
                <a:gd name="T68" fmla="*/ 0 w 1224"/>
                <a:gd name="T69" fmla="*/ 0 h 1179"/>
                <a:gd name="T70" fmla="*/ 0 w 1224"/>
                <a:gd name="T71" fmla="*/ 0 h 1179"/>
                <a:gd name="T72" fmla="*/ 0 w 1224"/>
                <a:gd name="T73" fmla="*/ 0 h 1179"/>
                <a:gd name="T74" fmla="*/ 0 w 1224"/>
                <a:gd name="T75" fmla="*/ 0 h 1179"/>
                <a:gd name="T76" fmla="*/ 0 w 1224"/>
                <a:gd name="T77" fmla="*/ 0 h 1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24" h="1179">
                  <a:moveTo>
                    <a:pt x="35" y="1060"/>
                  </a:moveTo>
                  <a:lnTo>
                    <a:pt x="80" y="1107"/>
                  </a:lnTo>
                  <a:lnTo>
                    <a:pt x="129" y="1142"/>
                  </a:lnTo>
                  <a:lnTo>
                    <a:pt x="184" y="1164"/>
                  </a:lnTo>
                  <a:lnTo>
                    <a:pt x="242" y="1177"/>
                  </a:lnTo>
                  <a:lnTo>
                    <a:pt x="302" y="1179"/>
                  </a:lnTo>
                  <a:lnTo>
                    <a:pt x="366" y="1172"/>
                  </a:lnTo>
                  <a:lnTo>
                    <a:pt x="498" y="1133"/>
                  </a:lnTo>
                  <a:lnTo>
                    <a:pt x="632" y="1066"/>
                  </a:lnTo>
                  <a:lnTo>
                    <a:pt x="764" y="974"/>
                  </a:lnTo>
                  <a:lnTo>
                    <a:pt x="889" y="866"/>
                  </a:lnTo>
                  <a:lnTo>
                    <a:pt x="1001" y="744"/>
                  </a:lnTo>
                  <a:lnTo>
                    <a:pt x="1095" y="617"/>
                  </a:lnTo>
                  <a:lnTo>
                    <a:pt x="1168" y="488"/>
                  </a:lnTo>
                  <a:lnTo>
                    <a:pt x="1212" y="363"/>
                  </a:lnTo>
                  <a:lnTo>
                    <a:pt x="1222" y="305"/>
                  </a:lnTo>
                  <a:lnTo>
                    <a:pt x="1224" y="249"/>
                  </a:lnTo>
                  <a:lnTo>
                    <a:pt x="1216" y="197"/>
                  </a:lnTo>
                  <a:lnTo>
                    <a:pt x="1198" y="150"/>
                  </a:lnTo>
                  <a:lnTo>
                    <a:pt x="1170" y="107"/>
                  </a:lnTo>
                  <a:lnTo>
                    <a:pt x="1130" y="72"/>
                  </a:lnTo>
                  <a:lnTo>
                    <a:pt x="1079" y="42"/>
                  </a:lnTo>
                  <a:lnTo>
                    <a:pt x="1016" y="20"/>
                  </a:lnTo>
                  <a:lnTo>
                    <a:pt x="938" y="5"/>
                  </a:lnTo>
                  <a:lnTo>
                    <a:pt x="847" y="0"/>
                  </a:lnTo>
                  <a:lnTo>
                    <a:pt x="728" y="31"/>
                  </a:lnTo>
                  <a:lnTo>
                    <a:pt x="615" y="70"/>
                  </a:lnTo>
                  <a:lnTo>
                    <a:pt x="512" y="114"/>
                  </a:lnTo>
                  <a:lnTo>
                    <a:pt x="419" y="165"/>
                  </a:lnTo>
                  <a:lnTo>
                    <a:pt x="334" y="223"/>
                  </a:lnTo>
                  <a:lnTo>
                    <a:pt x="260" y="284"/>
                  </a:lnTo>
                  <a:lnTo>
                    <a:pt x="193" y="351"/>
                  </a:lnTo>
                  <a:lnTo>
                    <a:pt x="137" y="421"/>
                  </a:lnTo>
                  <a:lnTo>
                    <a:pt x="90" y="495"/>
                  </a:lnTo>
                  <a:lnTo>
                    <a:pt x="52" y="572"/>
                  </a:lnTo>
                  <a:lnTo>
                    <a:pt x="24" y="651"/>
                  </a:lnTo>
                  <a:lnTo>
                    <a:pt x="7" y="733"/>
                  </a:lnTo>
                  <a:lnTo>
                    <a:pt x="0" y="896"/>
                  </a:lnTo>
                  <a:lnTo>
                    <a:pt x="35" y="1060"/>
                  </a:lnTo>
                  <a:close/>
                </a:path>
              </a:pathLst>
            </a:custGeom>
            <a:solidFill>
              <a:srgbClr val="F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288">
              <a:extLst>
                <a:ext uri="{FF2B5EF4-FFF2-40B4-BE49-F238E27FC236}">
                  <a16:creationId xmlns:a16="http://schemas.microsoft.com/office/drawing/2014/main" id="{93F03505-0E3F-6548-B827-CB75B0327587}"/>
                </a:ext>
              </a:extLst>
            </p:cNvPr>
            <p:cNvSpPr>
              <a:spLocks/>
            </p:cNvSpPr>
            <p:nvPr/>
          </p:nvSpPr>
          <p:spPr bwMode="auto">
            <a:xfrm>
              <a:off x="4983" y="3119"/>
              <a:ext cx="75" cy="72"/>
            </a:xfrm>
            <a:custGeom>
              <a:avLst/>
              <a:gdLst>
                <a:gd name="T0" fmla="*/ 0 w 979"/>
                <a:gd name="T1" fmla="*/ 0 h 932"/>
                <a:gd name="T2" fmla="*/ 0 w 979"/>
                <a:gd name="T3" fmla="*/ 0 h 932"/>
                <a:gd name="T4" fmla="*/ 0 w 979"/>
                <a:gd name="T5" fmla="*/ 0 h 932"/>
                <a:gd name="T6" fmla="*/ 0 w 979"/>
                <a:gd name="T7" fmla="*/ 0 h 932"/>
                <a:gd name="T8" fmla="*/ 0 w 979"/>
                <a:gd name="T9" fmla="*/ 0 h 932"/>
                <a:gd name="T10" fmla="*/ 0 w 979"/>
                <a:gd name="T11" fmla="*/ 0 h 932"/>
                <a:gd name="T12" fmla="*/ 0 w 979"/>
                <a:gd name="T13" fmla="*/ 0 h 932"/>
                <a:gd name="T14" fmla="*/ 0 w 979"/>
                <a:gd name="T15" fmla="*/ 0 h 932"/>
                <a:gd name="T16" fmla="*/ 0 w 979"/>
                <a:gd name="T17" fmla="*/ 0 h 932"/>
                <a:gd name="T18" fmla="*/ 0 w 979"/>
                <a:gd name="T19" fmla="*/ 0 h 932"/>
                <a:gd name="T20" fmla="*/ 0 w 979"/>
                <a:gd name="T21" fmla="*/ 0 h 932"/>
                <a:gd name="T22" fmla="*/ 0 w 979"/>
                <a:gd name="T23" fmla="*/ 0 h 932"/>
                <a:gd name="T24" fmla="*/ 0 w 979"/>
                <a:gd name="T25" fmla="*/ 0 h 932"/>
                <a:gd name="T26" fmla="*/ 0 w 979"/>
                <a:gd name="T27" fmla="*/ 0 h 932"/>
                <a:gd name="T28" fmla="*/ 0 w 979"/>
                <a:gd name="T29" fmla="*/ 0 h 932"/>
                <a:gd name="T30" fmla="*/ 0 w 979"/>
                <a:gd name="T31" fmla="*/ 0 h 932"/>
                <a:gd name="T32" fmla="*/ 0 w 979"/>
                <a:gd name="T33" fmla="*/ 0 h 932"/>
                <a:gd name="T34" fmla="*/ 0 w 979"/>
                <a:gd name="T35" fmla="*/ 0 h 932"/>
                <a:gd name="T36" fmla="*/ 0 w 979"/>
                <a:gd name="T37" fmla="*/ 0 h 932"/>
                <a:gd name="T38" fmla="*/ 0 w 979"/>
                <a:gd name="T39" fmla="*/ 0 h 932"/>
                <a:gd name="T40" fmla="*/ 0 w 979"/>
                <a:gd name="T41" fmla="*/ 0 h 932"/>
                <a:gd name="T42" fmla="*/ 0 w 979"/>
                <a:gd name="T43" fmla="*/ 0 h 932"/>
                <a:gd name="T44" fmla="*/ 0 w 979"/>
                <a:gd name="T45" fmla="*/ 0 h 932"/>
                <a:gd name="T46" fmla="*/ 0 w 979"/>
                <a:gd name="T47" fmla="*/ 0 h 932"/>
                <a:gd name="T48" fmla="*/ 0 w 979"/>
                <a:gd name="T49" fmla="*/ 0 h 932"/>
                <a:gd name="T50" fmla="*/ 0 w 979"/>
                <a:gd name="T51" fmla="*/ 0 h 932"/>
                <a:gd name="T52" fmla="*/ 0 w 979"/>
                <a:gd name="T53" fmla="*/ 0 h 932"/>
                <a:gd name="T54" fmla="*/ 0 w 979"/>
                <a:gd name="T55" fmla="*/ 0 h 932"/>
                <a:gd name="T56" fmla="*/ 0 w 979"/>
                <a:gd name="T57" fmla="*/ 0 h 932"/>
                <a:gd name="T58" fmla="*/ 0 w 979"/>
                <a:gd name="T59" fmla="*/ 0 h 932"/>
                <a:gd name="T60" fmla="*/ 0 w 979"/>
                <a:gd name="T61" fmla="*/ 0 h 932"/>
                <a:gd name="T62" fmla="*/ 0 w 979"/>
                <a:gd name="T63" fmla="*/ 0 h 932"/>
                <a:gd name="T64" fmla="*/ 0 w 979"/>
                <a:gd name="T65" fmla="*/ 0 h 932"/>
                <a:gd name="T66" fmla="*/ 0 w 979"/>
                <a:gd name="T67" fmla="*/ 0 h 9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9" h="932">
                  <a:moveTo>
                    <a:pt x="18" y="839"/>
                  </a:moveTo>
                  <a:lnTo>
                    <a:pt x="52" y="876"/>
                  </a:lnTo>
                  <a:lnTo>
                    <a:pt x="89" y="903"/>
                  </a:lnTo>
                  <a:lnTo>
                    <a:pt x="131" y="922"/>
                  </a:lnTo>
                  <a:lnTo>
                    <a:pt x="176" y="932"/>
                  </a:lnTo>
                  <a:lnTo>
                    <a:pt x="275" y="929"/>
                  </a:lnTo>
                  <a:lnTo>
                    <a:pt x="380" y="899"/>
                  </a:lnTo>
                  <a:lnTo>
                    <a:pt x="488" y="846"/>
                  </a:lnTo>
                  <a:lnTo>
                    <a:pt x="595" y="774"/>
                  </a:lnTo>
                  <a:lnTo>
                    <a:pt x="697" y="689"/>
                  </a:lnTo>
                  <a:lnTo>
                    <a:pt x="789" y="593"/>
                  </a:lnTo>
                  <a:lnTo>
                    <a:pt x="868" y="492"/>
                  </a:lnTo>
                  <a:lnTo>
                    <a:pt x="928" y="390"/>
                  </a:lnTo>
                  <a:lnTo>
                    <a:pt x="967" y="291"/>
                  </a:lnTo>
                  <a:lnTo>
                    <a:pt x="979" y="200"/>
                  </a:lnTo>
                  <a:lnTo>
                    <a:pt x="974" y="159"/>
                  </a:lnTo>
                  <a:lnTo>
                    <a:pt x="961" y="120"/>
                  </a:lnTo>
                  <a:lnTo>
                    <a:pt x="939" y="87"/>
                  </a:lnTo>
                  <a:lnTo>
                    <a:pt x="908" y="58"/>
                  </a:lnTo>
                  <a:lnTo>
                    <a:pt x="868" y="34"/>
                  </a:lnTo>
                  <a:lnTo>
                    <a:pt x="818" y="16"/>
                  </a:lnTo>
                  <a:lnTo>
                    <a:pt x="756" y="4"/>
                  </a:lnTo>
                  <a:lnTo>
                    <a:pt x="684" y="0"/>
                  </a:lnTo>
                  <a:lnTo>
                    <a:pt x="584" y="27"/>
                  </a:lnTo>
                  <a:lnTo>
                    <a:pt x="491" y="59"/>
                  </a:lnTo>
                  <a:lnTo>
                    <a:pt x="408" y="98"/>
                  </a:lnTo>
                  <a:lnTo>
                    <a:pt x="332" y="140"/>
                  </a:lnTo>
                  <a:lnTo>
                    <a:pt x="265" y="188"/>
                  </a:lnTo>
                  <a:lnTo>
                    <a:pt x="206" y="239"/>
                  </a:lnTo>
                  <a:lnTo>
                    <a:pt x="110" y="349"/>
                  </a:lnTo>
                  <a:lnTo>
                    <a:pt x="46" y="469"/>
                  </a:lnTo>
                  <a:lnTo>
                    <a:pt x="9" y="593"/>
                  </a:lnTo>
                  <a:lnTo>
                    <a:pt x="0" y="718"/>
                  </a:lnTo>
                  <a:lnTo>
                    <a:pt x="18" y="839"/>
                  </a:lnTo>
                  <a:close/>
                </a:path>
              </a:pathLst>
            </a:custGeom>
            <a:solidFill>
              <a:srgbClr val="F8C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289">
              <a:extLst>
                <a:ext uri="{FF2B5EF4-FFF2-40B4-BE49-F238E27FC236}">
                  <a16:creationId xmlns:a16="http://schemas.microsoft.com/office/drawing/2014/main" id="{13119E3A-3E08-3C47-A63F-34B5E41D8BAB}"/>
                </a:ext>
              </a:extLst>
            </p:cNvPr>
            <p:cNvSpPr>
              <a:spLocks/>
            </p:cNvSpPr>
            <p:nvPr/>
          </p:nvSpPr>
          <p:spPr bwMode="auto">
            <a:xfrm>
              <a:off x="4992" y="3128"/>
              <a:ext cx="56" cy="53"/>
            </a:xfrm>
            <a:custGeom>
              <a:avLst/>
              <a:gdLst>
                <a:gd name="T0" fmla="*/ 0 w 734"/>
                <a:gd name="T1" fmla="*/ 0 h 687"/>
                <a:gd name="T2" fmla="*/ 0 w 734"/>
                <a:gd name="T3" fmla="*/ 0 h 687"/>
                <a:gd name="T4" fmla="*/ 0 w 734"/>
                <a:gd name="T5" fmla="*/ 0 h 687"/>
                <a:gd name="T6" fmla="*/ 0 w 734"/>
                <a:gd name="T7" fmla="*/ 0 h 687"/>
                <a:gd name="T8" fmla="*/ 0 w 734"/>
                <a:gd name="T9" fmla="*/ 0 h 687"/>
                <a:gd name="T10" fmla="*/ 0 w 734"/>
                <a:gd name="T11" fmla="*/ 0 h 687"/>
                <a:gd name="T12" fmla="*/ 0 w 734"/>
                <a:gd name="T13" fmla="*/ 0 h 687"/>
                <a:gd name="T14" fmla="*/ 0 w 734"/>
                <a:gd name="T15" fmla="*/ 0 h 687"/>
                <a:gd name="T16" fmla="*/ 0 w 734"/>
                <a:gd name="T17" fmla="*/ 0 h 687"/>
                <a:gd name="T18" fmla="*/ 0 w 734"/>
                <a:gd name="T19" fmla="*/ 0 h 687"/>
                <a:gd name="T20" fmla="*/ 0 w 734"/>
                <a:gd name="T21" fmla="*/ 0 h 687"/>
                <a:gd name="T22" fmla="*/ 0 w 734"/>
                <a:gd name="T23" fmla="*/ 0 h 687"/>
                <a:gd name="T24" fmla="*/ 0 w 734"/>
                <a:gd name="T25" fmla="*/ 0 h 687"/>
                <a:gd name="T26" fmla="*/ 0 w 734"/>
                <a:gd name="T27" fmla="*/ 0 h 687"/>
                <a:gd name="T28" fmla="*/ 0 w 734"/>
                <a:gd name="T29" fmla="*/ 0 h 687"/>
                <a:gd name="T30" fmla="*/ 0 w 734"/>
                <a:gd name="T31" fmla="*/ 0 h 687"/>
                <a:gd name="T32" fmla="*/ 0 w 734"/>
                <a:gd name="T33" fmla="*/ 0 h 687"/>
                <a:gd name="T34" fmla="*/ 0 w 734"/>
                <a:gd name="T35" fmla="*/ 0 h 687"/>
                <a:gd name="T36" fmla="*/ 0 w 734"/>
                <a:gd name="T37" fmla="*/ 0 h 687"/>
                <a:gd name="T38" fmla="*/ 0 w 734"/>
                <a:gd name="T39" fmla="*/ 0 h 687"/>
                <a:gd name="T40" fmla="*/ 0 w 734"/>
                <a:gd name="T41" fmla="*/ 0 h 687"/>
                <a:gd name="T42" fmla="*/ 0 w 734"/>
                <a:gd name="T43" fmla="*/ 0 h 687"/>
                <a:gd name="T44" fmla="*/ 0 w 734"/>
                <a:gd name="T45" fmla="*/ 0 h 687"/>
                <a:gd name="T46" fmla="*/ 0 w 734"/>
                <a:gd name="T47" fmla="*/ 0 h 687"/>
                <a:gd name="T48" fmla="*/ 0 w 734"/>
                <a:gd name="T49" fmla="*/ 0 h 687"/>
                <a:gd name="T50" fmla="*/ 0 w 734"/>
                <a:gd name="T51" fmla="*/ 0 h 687"/>
                <a:gd name="T52" fmla="*/ 0 w 734"/>
                <a:gd name="T53" fmla="*/ 0 h 687"/>
                <a:gd name="T54" fmla="*/ 0 w 734"/>
                <a:gd name="T55" fmla="*/ 0 h 6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4" h="687">
                  <a:moveTo>
                    <a:pt x="1" y="617"/>
                  </a:moveTo>
                  <a:lnTo>
                    <a:pt x="49" y="666"/>
                  </a:lnTo>
                  <a:lnTo>
                    <a:pt x="111" y="687"/>
                  </a:lnTo>
                  <a:lnTo>
                    <a:pt x="182" y="686"/>
                  </a:lnTo>
                  <a:lnTo>
                    <a:pt x="262" y="665"/>
                  </a:lnTo>
                  <a:lnTo>
                    <a:pt x="344" y="626"/>
                  </a:lnTo>
                  <a:lnTo>
                    <a:pt x="426" y="574"/>
                  </a:lnTo>
                  <a:lnTo>
                    <a:pt x="504" y="512"/>
                  </a:lnTo>
                  <a:lnTo>
                    <a:pt x="577" y="441"/>
                  </a:lnTo>
                  <a:lnTo>
                    <a:pt x="639" y="367"/>
                  </a:lnTo>
                  <a:lnTo>
                    <a:pt x="688" y="292"/>
                  </a:lnTo>
                  <a:lnTo>
                    <a:pt x="721" y="219"/>
                  </a:lnTo>
                  <a:lnTo>
                    <a:pt x="734" y="152"/>
                  </a:lnTo>
                  <a:lnTo>
                    <a:pt x="724" y="92"/>
                  </a:lnTo>
                  <a:lnTo>
                    <a:pt x="686" y="45"/>
                  </a:lnTo>
                  <a:lnTo>
                    <a:pt x="657" y="27"/>
                  </a:lnTo>
                  <a:lnTo>
                    <a:pt x="620" y="13"/>
                  </a:lnTo>
                  <a:lnTo>
                    <a:pt x="574" y="4"/>
                  </a:lnTo>
                  <a:lnTo>
                    <a:pt x="520" y="0"/>
                  </a:lnTo>
                  <a:lnTo>
                    <a:pt x="439" y="22"/>
                  </a:lnTo>
                  <a:lnTo>
                    <a:pt x="367" y="51"/>
                  </a:lnTo>
                  <a:lnTo>
                    <a:pt x="245" y="116"/>
                  </a:lnTo>
                  <a:lnTo>
                    <a:pt x="152" y="193"/>
                  </a:lnTo>
                  <a:lnTo>
                    <a:pt x="85" y="277"/>
                  </a:lnTo>
                  <a:lnTo>
                    <a:pt x="39" y="366"/>
                  </a:lnTo>
                  <a:lnTo>
                    <a:pt x="12" y="454"/>
                  </a:lnTo>
                  <a:lnTo>
                    <a:pt x="0" y="539"/>
                  </a:lnTo>
                  <a:lnTo>
                    <a:pt x="1" y="617"/>
                  </a:lnTo>
                  <a:close/>
                </a:path>
              </a:pathLst>
            </a:custGeom>
            <a:solidFill>
              <a:srgbClr val="FCD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290">
              <a:extLst>
                <a:ext uri="{FF2B5EF4-FFF2-40B4-BE49-F238E27FC236}">
                  <a16:creationId xmlns:a16="http://schemas.microsoft.com/office/drawing/2014/main" id="{82B76945-C60B-5F49-9DA5-4991855DDDAA}"/>
                </a:ext>
              </a:extLst>
            </p:cNvPr>
            <p:cNvSpPr>
              <a:spLocks/>
            </p:cNvSpPr>
            <p:nvPr/>
          </p:nvSpPr>
          <p:spPr bwMode="auto">
            <a:xfrm>
              <a:off x="4999" y="3138"/>
              <a:ext cx="39" cy="34"/>
            </a:xfrm>
            <a:custGeom>
              <a:avLst/>
              <a:gdLst>
                <a:gd name="T0" fmla="*/ 0 w 505"/>
                <a:gd name="T1" fmla="*/ 0 h 445"/>
                <a:gd name="T2" fmla="*/ 0 w 505"/>
                <a:gd name="T3" fmla="*/ 0 h 445"/>
                <a:gd name="T4" fmla="*/ 0 w 505"/>
                <a:gd name="T5" fmla="*/ 0 h 445"/>
                <a:gd name="T6" fmla="*/ 0 w 505"/>
                <a:gd name="T7" fmla="*/ 0 h 445"/>
                <a:gd name="T8" fmla="*/ 0 w 505"/>
                <a:gd name="T9" fmla="*/ 0 h 445"/>
                <a:gd name="T10" fmla="*/ 0 w 505"/>
                <a:gd name="T11" fmla="*/ 0 h 445"/>
                <a:gd name="T12" fmla="*/ 0 w 505"/>
                <a:gd name="T13" fmla="*/ 0 h 445"/>
                <a:gd name="T14" fmla="*/ 0 w 505"/>
                <a:gd name="T15" fmla="*/ 0 h 445"/>
                <a:gd name="T16" fmla="*/ 0 w 505"/>
                <a:gd name="T17" fmla="*/ 0 h 445"/>
                <a:gd name="T18" fmla="*/ 0 w 505"/>
                <a:gd name="T19" fmla="*/ 0 h 445"/>
                <a:gd name="T20" fmla="*/ 0 w 505"/>
                <a:gd name="T21" fmla="*/ 0 h 445"/>
                <a:gd name="T22" fmla="*/ 0 w 505"/>
                <a:gd name="T23" fmla="*/ 0 h 445"/>
                <a:gd name="T24" fmla="*/ 0 w 505"/>
                <a:gd name="T25" fmla="*/ 0 h 445"/>
                <a:gd name="T26" fmla="*/ 0 w 505"/>
                <a:gd name="T27" fmla="*/ 0 h 445"/>
                <a:gd name="T28" fmla="*/ 0 w 505"/>
                <a:gd name="T29" fmla="*/ 0 h 445"/>
                <a:gd name="T30" fmla="*/ 0 w 505"/>
                <a:gd name="T31" fmla="*/ 0 h 445"/>
                <a:gd name="T32" fmla="*/ 0 w 505"/>
                <a:gd name="T33" fmla="*/ 0 h 445"/>
                <a:gd name="T34" fmla="*/ 0 w 505"/>
                <a:gd name="T35" fmla="*/ 0 h 445"/>
                <a:gd name="T36" fmla="*/ 0 w 505"/>
                <a:gd name="T37" fmla="*/ 0 h 445"/>
                <a:gd name="T38" fmla="*/ 0 w 505"/>
                <a:gd name="T39" fmla="*/ 0 h 445"/>
                <a:gd name="T40" fmla="*/ 0 w 505"/>
                <a:gd name="T41" fmla="*/ 0 h 445"/>
                <a:gd name="T42" fmla="*/ 0 w 505"/>
                <a:gd name="T43" fmla="*/ 0 h 445"/>
                <a:gd name="T44" fmla="*/ 0 w 505"/>
                <a:gd name="T45" fmla="*/ 0 h 4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5" h="445">
                  <a:moveTo>
                    <a:pt x="372" y="0"/>
                  </a:moveTo>
                  <a:lnTo>
                    <a:pt x="258" y="42"/>
                  </a:lnTo>
                  <a:lnTo>
                    <a:pt x="174" y="93"/>
                  </a:lnTo>
                  <a:lnTo>
                    <a:pt x="115" y="149"/>
                  </a:lnTo>
                  <a:lnTo>
                    <a:pt x="74" y="206"/>
                  </a:lnTo>
                  <a:lnTo>
                    <a:pt x="48" y="264"/>
                  </a:lnTo>
                  <a:lnTo>
                    <a:pt x="30" y="317"/>
                  </a:lnTo>
                  <a:lnTo>
                    <a:pt x="16" y="363"/>
                  </a:lnTo>
                  <a:lnTo>
                    <a:pt x="0" y="397"/>
                  </a:lnTo>
                  <a:lnTo>
                    <a:pt x="25" y="429"/>
                  </a:lnTo>
                  <a:lnTo>
                    <a:pt x="62" y="445"/>
                  </a:lnTo>
                  <a:lnTo>
                    <a:pt x="107" y="445"/>
                  </a:lnTo>
                  <a:lnTo>
                    <a:pt x="159" y="432"/>
                  </a:lnTo>
                  <a:lnTo>
                    <a:pt x="215" y="408"/>
                  </a:lnTo>
                  <a:lnTo>
                    <a:pt x="272" y="376"/>
                  </a:lnTo>
                  <a:lnTo>
                    <a:pt x="381" y="292"/>
                  </a:lnTo>
                  <a:lnTo>
                    <a:pt x="465" y="196"/>
                  </a:lnTo>
                  <a:lnTo>
                    <a:pt x="491" y="148"/>
                  </a:lnTo>
                  <a:lnTo>
                    <a:pt x="505" y="104"/>
                  </a:lnTo>
                  <a:lnTo>
                    <a:pt x="502" y="66"/>
                  </a:lnTo>
                  <a:lnTo>
                    <a:pt x="481" y="34"/>
                  </a:lnTo>
                  <a:lnTo>
                    <a:pt x="438" y="12"/>
                  </a:lnTo>
                  <a:lnTo>
                    <a:pt x="372" y="0"/>
                  </a:lnTo>
                  <a:close/>
                </a:path>
              </a:pathLst>
            </a:custGeom>
            <a:solidFill>
              <a:srgbClr val="FF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291">
              <a:extLst>
                <a:ext uri="{FF2B5EF4-FFF2-40B4-BE49-F238E27FC236}">
                  <a16:creationId xmlns:a16="http://schemas.microsoft.com/office/drawing/2014/main" id="{4BC1AE08-6D83-634C-8376-439F6EDE4D4E}"/>
                </a:ext>
              </a:extLst>
            </p:cNvPr>
            <p:cNvSpPr>
              <a:spLocks/>
            </p:cNvSpPr>
            <p:nvPr/>
          </p:nvSpPr>
          <p:spPr bwMode="auto">
            <a:xfrm>
              <a:off x="4689" y="3213"/>
              <a:ext cx="166" cy="371"/>
            </a:xfrm>
            <a:custGeom>
              <a:avLst/>
              <a:gdLst>
                <a:gd name="T0" fmla="*/ 0 w 2158"/>
                <a:gd name="T1" fmla="*/ 2 h 4825"/>
                <a:gd name="T2" fmla="*/ 0 w 2158"/>
                <a:gd name="T3" fmla="*/ 2 h 4825"/>
                <a:gd name="T4" fmla="*/ 0 w 2158"/>
                <a:gd name="T5" fmla="*/ 2 h 4825"/>
                <a:gd name="T6" fmla="*/ 0 w 2158"/>
                <a:gd name="T7" fmla="*/ 2 h 4825"/>
                <a:gd name="T8" fmla="*/ 0 w 2158"/>
                <a:gd name="T9" fmla="*/ 2 h 4825"/>
                <a:gd name="T10" fmla="*/ 0 w 2158"/>
                <a:gd name="T11" fmla="*/ 2 h 4825"/>
                <a:gd name="T12" fmla="*/ 0 w 2158"/>
                <a:gd name="T13" fmla="*/ 2 h 4825"/>
                <a:gd name="T14" fmla="*/ 0 w 2158"/>
                <a:gd name="T15" fmla="*/ 1 h 4825"/>
                <a:gd name="T16" fmla="*/ 0 w 2158"/>
                <a:gd name="T17" fmla="*/ 1 h 4825"/>
                <a:gd name="T18" fmla="*/ 0 w 2158"/>
                <a:gd name="T19" fmla="*/ 1 h 4825"/>
                <a:gd name="T20" fmla="*/ 0 w 2158"/>
                <a:gd name="T21" fmla="*/ 1 h 4825"/>
                <a:gd name="T22" fmla="*/ 1 w 2158"/>
                <a:gd name="T23" fmla="*/ 0 h 4825"/>
                <a:gd name="T24" fmla="*/ 1 w 2158"/>
                <a:gd name="T25" fmla="*/ 0 h 4825"/>
                <a:gd name="T26" fmla="*/ 1 w 2158"/>
                <a:gd name="T27" fmla="*/ 0 h 4825"/>
                <a:gd name="T28" fmla="*/ 1 w 2158"/>
                <a:gd name="T29" fmla="*/ 0 h 4825"/>
                <a:gd name="T30" fmla="*/ 1 w 2158"/>
                <a:gd name="T31" fmla="*/ 0 h 4825"/>
                <a:gd name="T32" fmla="*/ 1 w 2158"/>
                <a:gd name="T33" fmla="*/ 0 h 4825"/>
                <a:gd name="T34" fmla="*/ 1 w 2158"/>
                <a:gd name="T35" fmla="*/ 0 h 4825"/>
                <a:gd name="T36" fmla="*/ 1 w 2158"/>
                <a:gd name="T37" fmla="*/ 0 h 4825"/>
                <a:gd name="T38" fmla="*/ 1 w 2158"/>
                <a:gd name="T39" fmla="*/ 0 h 4825"/>
                <a:gd name="T40" fmla="*/ 1 w 2158"/>
                <a:gd name="T41" fmla="*/ 0 h 4825"/>
                <a:gd name="T42" fmla="*/ 1 w 2158"/>
                <a:gd name="T43" fmla="*/ 0 h 4825"/>
                <a:gd name="T44" fmla="*/ 1 w 2158"/>
                <a:gd name="T45" fmla="*/ 0 h 4825"/>
                <a:gd name="T46" fmla="*/ 1 w 2158"/>
                <a:gd name="T47" fmla="*/ 0 h 4825"/>
                <a:gd name="T48" fmla="*/ 1 w 2158"/>
                <a:gd name="T49" fmla="*/ 0 h 4825"/>
                <a:gd name="T50" fmla="*/ 1 w 2158"/>
                <a:gd name="T51" fmla="*/ 0 h 4825"/>
                <a:gd name="T52" fmla="*/ 1 w 2158"/>
                <a:gd name="T53" fmla="*/ 1 h 4825"/>
                <a:gd name="T54" fmla="*/ 1 w 2158"/>
                <a:gd name="T55" fmla="*/ 1 h 4825"/>
                <a:gd name="T56" fmla="*/ 1 w 2158"/>
                <a:gd name="T57" fmla="*/ 1 h 4825"/>
                <a:gd name="T58" fmla="*/ 1 w 2158"/>
                <a:gd name="T59" fmla="*/ 1 h 4825"/>
                <a:gd name="T60" fmla="*/ 1 w 2158"/>
                <a:gd name="T61" fmla="*/ 1 h 4825"/>
                <a:gd name="T62" fmla="*/ 1 w 2158"/>
                <a:gd name="T63" fmla="*/ 1 h 4825"/>
                <a:gd name="T64" fmla="*/ 1 w 2158"/>
                <a:gd name="T65" fmla="*/ 1 h 4825"/>
                <a:gd name="T66" fmla="*/ 1 w 2158"/>
                <a:gd name="T67" fmla="*/ 2 h 4825"/>
                <a:gd name="T68" fmla="*/ 1 w 2158"/>
                <a:gd name="T69" fmla="*/ 2 h 4825"/>
                <a:gd name="T70" fmla="*/ 1 w 2158"/>
                <a:gd name="T71" fmla="*/ 2 h 4825"/>
                <a:gd name="T72" fmla="*/ 1 w 2158"/>
                <a:gd name="T73" fmla="*/ 2 h 4825"/>
                <a:gd name="T74" fmla="*/ 1 w 2158"/>
                <a:gd name="T75" fmla="*/ 2 h 4825"/>
                <a:gd name="T76" fmla="*/ 1 w 2158"/>
                <a:gd name="T77" fmla="*/ 2 h 4825"/>
                <a:gd name="T78" fmla="*/ 1 w 2158"/>
                <a:gd name="T79" fmla="*/ 2 h 4825"/>
                <a:gd name="T80" fmla="*/ 1 w 2158"/>
                <a:gd name="T81" fmla="*/ 2 h 4825"/>
                <a:gd name="T82" fmla="*/ 1 w 2158"/>
                <a:gd name="T83" fmla="*/ 2 h 4825"/>
                <a:gd name="T84" fmla="*/ 1 w 2158"/>
                <a:gd name="T85" fmla="*/ 2 h 4825"/>
                <a:gd name="T86" fmla="*/ 1 w 2158"/>
                <a:gd name="T87" fmla="*/ 2 h 4825"/>
                <a:gd name="T88" fmla="*/ 1 w 2158"/>
                <a:gd name="T89" fmla="*/ 2 h 4825"/>
                <a:gd name="T90" fmla="*/ 1 w 2158"/>
                <a:gd name="T91" fmla="*/ 2 h 4825"/>
                <a:gd name="T92" fmla="*/ 1 w 2158"/>
                <a:gd name="T93" fmla="*/ 2 h 4825"/>
                <a:gd name="T94" fmla="*/ 1 w 2158"/>
                <a:gd name="T95" fmla="*/ 2 h 4825"/>
                <a:gd name="T96" fmla="*/ 1 w 2158"/>
                <a:gd name="T97" fmla="*/ 2 h 4825"/>
                <a:gd name="T98" fmla="*/ 1 w 2158"/>
                <a:gd name="T99" fmla="*/ 2 h 4825"/>
                <a:gd name="T100" fmla="*/ 1 w 2158"/>
                <a:gd name="T101" fmla="*/ 2 h 4825"/>
                <a:gd name="T102" fmla="*/ 1 w 2158"/>
                <a:gd name="T103" fmla="*/ 2 h 4825"/>
                <a:gd name="T104" fmla="*/ 1 w 2158"/>
                <a:gd name="T105" fmla="*/ 2 h 4825"/>
                <a:gd name="T106" fmla="*/ 0 w 2158"/>
                <a:gd name="T107" fmla="*/ 2 h 4825"/>
                <a:gd name="T108" fmla="*/ 0 w 2158"/>
                <a:gd name="T109" fmla="*/ 2 h 4825"/>
                <a:gd name="T110" fmla="*/ 0 w 2158"/>
                <a:gd name="T111" fmla="*/ 2 h 4825"/>
                <a:gd name="T112" fmla="*/ 0 w 2158"/>
                <a:gd name="T113" fmla="*/ 2 h 4825"/>
                <a:gd name="T114" fmla="*/ 0 w 2158"/>
                <a:gd name="T115" fmla="*/ 2 h 4825"/>
                <a:gd name="T116" fmla="*/ 0 w 2158"/>
                <a:gd name="T117" fmla="*/ 2 h 48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58" h="4825">
                  <a:moveTo>
                    <a:pt x="0" y="4825"/>
                  </a:moveTo>
                  <a:lnTo>
                    <a:pt x="139" y="4593"/>
                  </a:lnTo>
                  <a:lnTo>
                    <a:pt x="263" y="4360"/>
                  </a:lnTo>
                  <a:lnTo>
                    <a:pt x="373" y="4126"/>
                  </a:lnTo>
                  <a:lnTo>
                    <a:pt x="470" y="3888"/>
                  </a:lnTo>
                  <a:lnTo>
                    <a:pt x="557" y="3650"/>
                  </a:lnTo>
                  <a:lnTo>
                    <a:pt x="635" y="3411"/>
                  </a:lnTo>
                  <a:lnTo>
                    <a:pt x="767" y="2925"/>
                  </a:lnTo>
                  <a:lnTo>
                    <a:pt x="878" y="2430"/>
                  </a:lnTo>
                  <a:lnTo>
                    <a:pt x="981" y="1929"/>
                  </a:lnTo>
                  <a:lnTo>
                    <a:pt x="1087" y="1417"/>
                  </a:lnTo>
                  <a:lnTo>
                    <a:pt x="1207" y="896"/>
                  </a:lnTo>
                  <a:lnTo>
                    <a:pt x="1218" y="860"/>
                  </a:lnTo>
                  <a:lnTo>
                    <a:pt x="1237" y="813"/>
                  </a:lnTo>
                  <a:lnTo>
                    <a:pt x="1263" y="755"/>
                  </a:lnTo>
                  <a:lnTo>
                    <a:pt x="1294" y="690"/>
                  </a:lnTo>
                  <a:lnTo>
                    <a:pt x="1370" y="544"/>
                  </a:lnTo>
                  <a:lnTo>
                    <a:pt x="1460" y="390"/>
                  </a:lnTo>
                  <a:lnTo>
                    <a:pt x="1555" y="243"/>
                  </a:lnTo>
                  <a:lnTo>
                    <a:pt x="1648" y="118"/>
                  </a:lnTo>
                  <a:lnTo>
                    <a:pt x="1693" y="69"/>
                  </a:lnTo>
                  <a:lnTo>
                    <a:pt x="1734" y="33"/>
                  </a:lnTo>
                  <a:lnTo>
                    <a:pt x="1771" y="9"/>
                  </a:lnTo>
                  <a:lnTo>
                    <a:pt x="1804" y="0"/>
                  </a:lnTo>
                  <a:lnTo>
                    <a:pt x="1734" y="393"/>
                  </a:lnTo>
                  <a:lnTo>
                    <a:pt x="1675" y="784"/>
                  </a:lnTo>
                  <a:lnTo>
                    <a:pt x="1631" y="1172"/>
                  </a:lnTo>
                  <a:lnTo>
                    <a:pt x="1597" y="1552"/>
                  </a:lnTo>
                  <a:lnTo>
                    <a:pt x="1576" y="1923"/>
                  </a:lnTo>
                  <a:lnTo>
                    <a:pt x="1568" y="2280"/>
                  </a:lnTo>
                  <a:lnTo>
                    <a:pt x="1573" y="2620"/>
                  </a:lnTo>
                  <a:lnTo>
                    <a:pt x="1590" y="2939"/>
                  </a:lnTo>
                  <a:lnTo>
                    <a:pt x="1618" y="3238"/>
                  </a:lnTo>
                  <a:lnTo>
                    <a:pt x="1660" y="3510"/>
                  </a:lnTo>
                  <a:lnTo>
                    <a:pt x="1713" y="3752"/>
                  </a:lnTo>
                  <a:lnTo>
                    <a:pt x="1743" y="3861"/>
                  </a:lnTo>
                  <a:lnTo>
                    <a:pt x="1777" y="3963"/>
                  </a:lnTo>
                  <a:lnTo>
                    <a:pt x="1815" y="4056"/>
                  </a:lnTo>
                  <a:lnTo>
                    <a:pt x="1854" y="4138"/>
                  </a:lnTo>
                  <a:lnTo>
                    <a:pt x="1898" y="4212"/>
                  </a:lnTo>
                  <a:lnTo>
                    <a:pt x="1944" y="4276"/>
                  </a:lnTo>
                  <a:lnTo>
                    <a:pt x="1993" y="4330"/>
                  </a:lnTo>
                  <a:lnTo>
                    <a:pt x="2046" y="4371"/>
                  </a:lnTo>
                  <a:lnTo>
                    <a:pt x="2100" y="4404"/>
                  </a:lnTo>
                  <a:lnTo>
                    <a:pt x="2158" y="4423"/>
                  </a:lnTo>
                  <a:lnTo>
                    <a:pt x="2096" y="4382"/>
                  </a:lnTo>
                  <a:lnTo>
                    <a:pt x="2009" y="4355"/>
                  </a:lnTo>
                  <a:lnTo>
                    <a:pt x="1901" y="4342"/>
                  </a:lnTo>
                  <a:lnTo>
                    <a:pt x="1774" y="4340"/>
                  </a:lnTo>
                  <a:lnTo>
                    <a:pt x="1633" y="4349"/>
                  </a:lnTo>
                  <a:lnTo>
                    <a:pt x="1479" y="4369"/>
                  </a:lnTo>
                  <a:lnTo>
                    <a:pt x="1316" y="4396"/>
                  </a:lnTo>
                  <a:lnTo>
                    <a:pt x="1149" y="4432"/>
                  </a:lnTo>
                  <a:lnTo>
                    <a:pt x="811" y="4518"/>
                  </a:lnTo>
                  <a:lnTo>
                    <a:pt x="489" y="4619"/>
                  </a:lnTo>
                  <a:lnTo>
                    <a:pt x="343" y="4672"/>
                  </a:lnTo>
                  <a:lnTo>
                    <a:pt x="210" y="4724"/>
                  </a:lnTo>
                  <a:lnTo>
                    <a:pt x="96" y="4776"/>
                  </a:lnTo>
                  <a:lnTo>
                    <a:pt x="0" y="4825"/>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292">
              <a:extLst>
                <a:ext uri="{FF2B5EF4-FFF2-40B4-BE49-F238E27FC236}">
                  <a16:creationId xmlns:a16="http://schemas.microsoft.com/office/drawing/2014/main" id="{872160D8-28A9-144B-B214-4A48D29C071B}"/>
                </a:ext>
              </a:extLst>
            </p:cNvPr>
            <p:cNvSpPr>
              <a:spLocks/>
            </p:cNvSpPr>
            <p:nvPr/>
          </p:nvSpPr>
          <p:spPr bwMode="auto">
            <a:xfrm>
              <a:off x="4687" y="3219"/>
              <a:ext cx="166" cy="373"/>
            </a:xfrm>
            <a:custGeom>
              <a:avLst/>
              <a:gdLst>
                <a:gd name="T0" fmla="*/ 0 w 2160"/>
                <a:gd name="T1" fmla="*/ 2 h 4852"/>
                <a:gd name="T2" fmla="*/ 0 w 2160"/>
                <a:gd name="T3" fmla="*/ 2 h 4852"/>
                <a:gd name="T4" fmla="*/ 0 w 2160"/>
                <a:gd name="T5" fmla="*/ 2 h 4852"/>
                <a:gd name="T6" fmla="*/ 0 w 2160"/>
                <a:gd name="T7" fmla="*/ 2 h 4852"/>
                <a:gd name="T8" fmla="*/ 0 w 2160"/>
                <a:gd name="T9" fmla="*/ 2 h 4852"/>
                <a:gd name="T10" fmla="*/ 0 w 2160"/>
                <a:gd name="T11" fmla="*/ 2 h 4852"/>
                <a:gd name="T12" fmla="*/ 0 w 2160"/>
                <a:gd name="T13" fmla="*/ 2 h 4852"/>
                <a:gd name="T14" fmla="*/ 1 w 2160"/>
                <a:gd name="T15" fmla="*/ 2 h 4852"/>
                <a:gd name="T16" fmla="*/ 1 w 2160"/>
                <a:gd name="T17" fmla="*/ 2 h 4852"/>
                <a:gd name="T18" fmla="*/ 1 w 2160"/>
                <a:gd name="T19" fmla="*/ 2 h 4852"/>
                <a:gd name="T20" fmla="*/ 1 w 2160"/>
                <a:gd name="T21" fmla="*/ 2 h 4852"/>
                <a:gd name="T22" fmla="*/ 1 w 2160"/>
                <a:gd name="T23" fmla="*/ 2 h 4852"/>
                <a:gd name="T24" fmla="*/ 1 w 2160"/>
                <a:gd name="T25" fmla="*/ 2 h 4852"/>
                <a:gd name="T26" fmla="*/ 1 w 2160"/>
                <a:gd name="T27" fmla="*/ 2 h 4852"/>
                <a:gd name="T28" fmla="*/ 1 w 2160"/>
                <a:gd name="T29" fmla="*/ 2 h 4852"/>
                <a:gd name="T30" fmla="*/ 1 w 2160"/>
                <a:gd name="T31" fmla="*/ 2 h 4852"/>
                <a:gd name="T32" fmla="*/ 1 w 2160"/>
                <a:gd name="T33" fmla="*/ 2 h 4852"/>
                <a:gd name="T34" fmla="*/ 1 w 2160"/>
                <a:gd name="T35" fmla="*/ 2 h 4852"/>
                <a:gd name="T36" fmla="*/ 1 w 2160"/>
                <a:gd name="T37" fmla="*/ 2 h 4852"/>
                <a:gd name="T38" fmla="*/ 1 w 2160"/>
                <a:gd name="T39" fmla="*/ 2 h 4852"/>
                <a:gd name="T40" fmla="*/ 1 w 2160"/>
                <a:gd name="T41" fmla="*/ 2 h 4852"/>
                <a:gd name="T42" fmla="*/ 1 w 2160"/>
                <a:gd name="T43" fmla="*/ 2 h 4852"/>
                <a:gd name="T44" fmla="*/ 1 w 2160"/>
                <a:gd name="T45" fmla="*/ 2 h 4852"/>
                <a:gd name="T46" fmla="*/ 1 w 2160"/>
                <a:gd name="T47" fmla="*/ 2 h 4852"/>
                <a:gd name="T48" fmla="*/ 1 w 2160"/>
                <a:gd name="T49" fmla="*/ 2 h 4852"/>
                <a:gd name="T50" fmla="*/ 1 w 2160"/>
                <a:gd name="T51" fmla="*/ 1 h 4852"/>
                <a:gd name="T52" fmla="*/ 1 w 2160"/>
                <a:gd name="T53" fmla="*/ 1 h 4852"/>
                <a:gd name="T54" fmla="*/ 1 w 2160"/>
                <a:gd name="T55" fmla="*/ 1 h 4852"/>
                <a:gd name="T56" fmla="*/ 1 w 2160"/>
                <a:gd name="T57" fmla="*/ 1 h 4852"/>
                <a:gd name="T58" fmla="*/ 1 w 2160"/>
                <a:gd name="T59" fmla="*/ 1 h 4852"/>
                <a:gd name="T60" fmla="*/ 1 w 2160"/>
                <a:gd name="T61" fmla="*/ 1 h 4852"/>
                <a:gd name="T62" fmla="*/ 1 w 2160"/>
                <a:gd name="T63" fmla="*/ 1 h 4852"/>
                <a:gd name="T64" fmla="*/ 1 w 2160"/>
                <a:gd name="T65" fmla="*/ 0 h 4852"/>
                <a:gd name="T66" fmla="*/ 1 w 2160"/>
                <a:gd name="T67" fmla="*/ 0 h 4852"/>
                <a:gd name="T68" fmla="*/ 1 w 2160"/>
                <a:gd name="T69" fmla="*/ 0 h 4852"/>
                <a:gd name="T70" fmla="*/ 1 w 2160"/>
                <a:gd name="T71" fmla="*/ 0 h 4852"/>
                <a:gd name="T72" fmla="*/ 1 w 2160"/>
                <a:gd name="T73" fmla="*/ 0 h 4852"/>
                <a:gd name="T74" fmla="*/ 1 w 2160"/>
                <a:gd name="T75" fmla="*/ 0 h 4852"/>
                <a:gd name="T76" fmla="*/ 1 w 2160"/>
                <a:gd name="T77" fmla="*/ 0 h 4852"/>
                <a:gd name="T78" fmla="*/ 1 w 2160"/>
                <a:gd name="T79" fmla="*/ 0 h 4852"/>
                <a:gd name="T80" fmla="*/ 1 w 2160"/>
                <a:gd name="T81" fmla="*/ 0 h 4852"/>
                <a:gd name="T82" fmla="*/ 1 w 2160"/>
                <a:gd name="T83" fmla="*/ 0 h 4852"/>
                <a:gd name="T84" fmla="*/ 1 w 2160"/>
                <a:gd name="T85" fmla="*/ 0 h 4852"/>
                <a:gd name="T86" fmla="*/ 1 w 2160"/>
                <a:gd name="T87" fmla="*/ 0 h 4852"/>
                <a:gd name="T88" fmla="*/ 1 w 2160"/>
                <a:gd name="T89" fmla="*/ 0 h 4852"/>
                <a:gd name="T90" fmla="*/ 1 w 2160"/>
                <a:gd name="T91" fmla="*/ 0 h 4852"/>
                <a:gd name="T92" fmla="*/ 1 w 2160"/>
                <a:gd name="T93" fmla="*/ 0 h 4852"/>
                <a:gd name="T94" fmla="*/ 1 w 2160"/>
                <a:gd name="T95" fmla="*/ 1 h 4852"/>
                <a:gd name="T96" fmla="*/ 0 w 2160"/>
                <a:gd name="T97" fmla="*/ 1 h 4852"/>
                <a:gd name="T98" fmla="*/ 0 w 2160"/>
                <a:gd name="T99" fmla="*/ 1 h 4852"/>
                <a:gd name="T100" fmla="*/ 0 w 2160"/>
                <a:gd name="T101" fmla="*/ 1 h 4852"/>
                <a:gd name="T102" fmla="*/ 0 w 2160"/>
                <a:gd name="T103" fmla="*/ 2 h 4852"/>
                <a:gd name="T104" fmla="*/ 0 w 2160"/>
                <a:gd name="T105" fmla="*/ 2 h 4852"/>
                <a:gd name="T106" fmla="*/ 0 w 2160"/>
                <a:gd name="T107" fmla="*/ 2 h 4852"/>
                <a:gd name="T108" fmla="*/ 0 w 2160"/>
                <a:gd name="T109" fmla="*/ 2 h 4852"/>
                <a:gd name="T110" fmla="*/ 0 w 2160"/>
                <a:gd name="T111" fmla="*/ 2 h 4852"/>
                <a:gd name="T112" fmla="*/ 0 w 2160"/>
                <a:gd name="T113" fmla="*/ 2 h 4852"/>
                <a:gd name="T114" fmla="*/ 0 w 2160"/>
                <a:gd name="T115" fmla="*/ 2 h 48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 h="4852">
                  <a:moveTo>
                    <a:pt x="0" y="4852"/>
                  </a:moveTo>
                  <a:lnTo>
                    <a:pt x="96" y="4808"/>
                  </a:lnTo>
                  <a:lnTo>
                    <a:pt x="207" y="4761"/>
                  </a:lnTo>
                  <a:lnTo>
                    <a:pt x="334" y="4712"/>
                  </a:lnTo>
                  <a:lnTo>
                    <a:pt x="471" y="4663"/>
                  </a:lnTo>
                  <a:lnTo>
                    <a:pt x="774" y="4567"/>
                  </a:lnTo>
                  <a:lnTo>
                    <a:pt x="1094" y="4483"/>
                  </a:lnTo>
                  <a:lnTo>
                    <a:pt x="1412" y="4418"/>
                  </a:lnTo>
                  <a:lnTo>
                    <a:pt x="1565" y="4395"/>
                  </a:lnTo>
                  <a:lnTo>
                    <a:pt x="1710" y="4381"/>
                  </a:lnTo>
                  <a:lnTo>
                    <a:pt x="1844" y="4376"/>
                  </a:lnTo>
                  <a:lnTo>
                    <a:pt x="1966" y="4380"/>
                  </a:lnTo>
                  <a:lnTo>
                    <a:pt x="2072" y="4395"/>
                  </a:lnTo>
                  <a:lnTo>
                    <a:pt x="2160" y="4423"/>
                  </a:lnTo>
                  <a:lnTo>
                    <a:pt x="2096" y="4404"/>
                  </a:lnTo>
                  <a:lnTo>
                    <a:pt x="2034" y="4374"/>
                  </a:lnTo>
                  <a:lnTo>
                    <a:pt x="1977" y="4333"/>
                  </a:lnTo>
                  <a:lnTo>
                    <a:pt x="1922" y="4282"/>
                  </a:lnTo>
                  <a:lnTo>
                    <a:pt x="1871" y="4222"/>
                  </a:lnTo>
                  <a:lnTo>
                    <a:pt x="1823" y="4152"/>
                  </a:lnTo>
                  <a:lnTo>
                    <a:pt x="1778" y="4073"/>
                  </a:lnTo>
                  <a:lnTo>
                    <a:pt x="1738" y="3984"/>
                  </a:lnTo>
                  <a:lnTo>
                    <a:pt x="1699" y="3888"/>
                  </a:lnTo>
                  <a:lnTo>
                    <a:pt x="1665" y="3782"/>
                  </a:lnTo>
                  <a:lnTo>
                    <a:pt x="1607" y="3548"/>
                  </a:lnTo>
                  <a:lnTo>
                    <a:pt x="1562" y="3284"/>
                  </a:lnTo>
                  <a:lnTo>
                    <a:pt x="1532" y="2994"/>
                  </a:lnTo>
                  <a:lnTo>
                    <a:pt x="1515" y="2679"/>
                  </a:lnTo>
                  <a:lnTo>
                    <a:pt x="1512" y="2342"/>
                  </a:lnTo>
                  <a:lnTo>
                    <a:pt x="1523" y="1986"/>
                  </a:lnTo>
                  <a:lnTo>
                    <a:pt x="1549" y="1613"/>
                  </a:lnTo>
                  <a:lnTo>
                    <a:pt x="1589" y="1225"/>
                  </a:lnTo>
                  <a:lnTo>
                    <a:pt x="1643" y="825"/>
                  </a:lnTo>
                  <a:lnTo>
                    <a:pt x="1712" y="416"/>
                  </a:lnTo>
                  <a:lnTo>
                    <a:pt x="1795" y="0"/>
                  </a:lnTo>
                  <a:lnTo>
                    <a:pt x="1762" y="7"/>
                  </a:lnTo>
                  <a:lnTo>
                    <a:pt x="1726" y="29"/>
                  </a:lnTo>
                  <a:lnTo>
                    <a:pt x="1688" y="64"/>
                  </a:lnTo>
                  <a:lnTo>
                    <a:pt x="1647" y="110"/>
                  </a:lnTo>
                  <a:lnTo>
                    <a:pt x="1562" y="225"/>
                  </a:lnTo>
                  <a:lnTo>
                    <a:pt x="1478" y="364"/>
                  </a:lnTo>
                  <a:lnTo>
                    <a:pt x="1398" y="509"/>
                  </a:lnTo>
                  <a:lnTo>
                    <a:pt x="1332" y="647"/>
                  </a:lnTo>
                  <a:lnTo>
                    <a:pt x="1304" y="709"/>
                  </a:lnTo>
                  <a:lnTo>
                    <a:pt x="1281" y="765"/>
                  </a:lnTo>
                  <a:lnTo>
                    <a:pt x="1264" y="810"/>
                  </a:lnTo>
                  <a:lnTo>
                    <a:pt x="1253" y="846"/>
                  </a:lnTo>
                  <a:lnTo>
                    <a:pt x="1133" y="1371"/>
                  </a:lnTo>
                  <a:lnTo>
                    <a:pt x="1028" y="1894"/>
                  </a:lnTo>
                  <a:lnTo>
                    <a:pt x="924" y="2413"/>
                  </a:lnTo>
                  <a:lnTo>
                    <a:pt x="811" y="2924"/>
                  </a:lnTo>
                  <a:lnTo>
                    <a:pt x="673" y="3427"/>
                  </a:lnTo>
                  <a:lnTo>
                    <a:pt x="592" y="3673"/>
                  </a:lnTo>
                  <a:lnTo>
                    <a:pt x="500" y="3917"/>
                  </a:lnTo>
                  <a:lnTo>
                    <a:pt x="397" y="4156"/>
                  </a:lnTo>
                  <a:lnTo>
                    <a:pt x="281" y="4392"/>
                  </a:lnTo>
                  <a:lnTo>
                    <a:pt x="149" y="4624"/>
                  </a:lnTo>
                  <a:lnTo>
                    <a:pt x="0" y="4852"/>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293">
              <a:extLst>
                <a:ext uri="{FF2B5EF4-FFF2-40B4-BE49-F238E27FC236}">
                  <a16:creationId xmlns:a16="http://schemas.microsoft.com/office/drawing/2014/main" id="{32749B23-68A5-0E4C-B671-8B06F1460833}"/>
                </a:ext>
              </a:extLst>
            </p:cNvPr>
            <p:cNvSpPr>
              <a:spLocks/>
            </p:cNvSpPr>
            <p:nvPr/>
          </p:nvSpPr>
          <p:spPr bwMode="auto">
            <a:xfrm>
              <a:off x="4685" y="3225"/>
              <a:ext cx="166" cy="376"/>
            </a:xfrm>
            <a:custGeom>
              <a:avLst/>
              <a:gdLst>
                <a:gd name="T0" fmla="*/ 0 w 2163"/>
                <a:gd name="T1" fmla="*/ 2 h 4882"/>
                <a:gd name="T2" fmla="*/ 0 w 2163"/>
                <a:gd name="T3" fmla="*/ 2 h 4882"/>
                <a:gd name="T4" fmla="*/ 0 w 2163"/>
                <a:gd name="T5" fmla="*/ 2 h 4882"/>
                <a:gd name="T6" fmla="*/ 0 w 2163"/>
                <a:gd name="T7" fmla="*/ 2 h 4882"/>
                <a:gd name="T8" fmla="*/ 0 w 2163"/>
                <a:gd name="T9" fmla="*/ 2 h 4882"/>
                <a:gd name="T10" fmla="*/ 0 w 2163"/>
                <a:gd name="T11" fmla="*/ 2 h 4882"/>
                <a:gd name="T12" fmla="*/ 0 w 2163"/>
                <a:gd name="T13" fmla="*/ 2 h 4882"/>
                <a:gd name="T14" fmla="*/ 1 w 2163"/>
                <a:gd name="T15" fmla="*/ 2 h 4882"/>
                <a:gd name="T16" fmla="*/ 1 w 2163"/>
                <a:gd name="T17" fmla="*/ 2 h 4882"/>
                <a:gd name="T18" fmla="*/ 1 w 2163"/>
                <a:gd name="T19" fmla="*/ 2 h 4882"/>
                <a:gd name="T20" fmla="*/ 1 w 2163"/>
                <a:gd name="T21" fmla="*/ 2 h 4882"/>
                <a:gd name="T22" fmla="*/ 1 w 2163"/>
                <a:gd name="T23" fmla="*/ 2 h 4882"/>
                <a:gd name="T24" fmla="*/ 1 w 2163"/>
                <a:gd name="T25" fmla="*/ 2 h 4882"/>
                <a:gd name="T26" fmla="*/ 1 w 2163"/>
                <a:gd name="T27" fmla="*/ 2 h 4882"/>
                <a:gd name="T28" fmla="*/ 1 w 2163"/>
                <a:gd name="T29" fmla="*/ 2 h 4882"/>
                <a:gd name="T30" fmla="*/ 1 w 2163"/>
                <a:gd name="T31" fmla="*/ 2 h 4882"/>
                <a:gd name="T32" fmla="*/ 1 w 2163"/>
                <a:gd name="T33" fmla="*/ 2 h 4882"/>
                <a:gd name="T34" fmla="*/ 1 w 2163"/>
                <a:gd name="T35" fmla="*/ 2 h 4882"/>
                <a:gd name="T36" fmla="*/ 1 w 2163"/>
                <a:gd name="T37" fmla="*/ 2 h 4882"/>
                <a:gd name="T38" fmla="*/ 1 w 2163"/>
                <a:gd name="T39" fmla="*/ 2 h 4882"/>
                <a:gd name="T40" fmla="*/ 1 w 2163"/>
                <a:gd name="T41" fmla="*/ 2 h 4882"/>
                <a:gd name="T42" fmla="*/ 1 w 2163"/>
                <a:gd name="T43" fmla="*/ 2 h 4882"/>
                <a:gd name="T44" fmla="*/ 1 w 2163"/>
                <a:gd name="T45" fmla="*/ 2 h 4882"/>
                <a:gd name="T46" fmla="*/ 1 w 2163"/>
                <a:gd name="T47" fmla="*/ 2 h 4882"/>
                <a:gd name="T48" fmla="*/ 1 w 2163"/>
                <a:gd name="T49" fmla="*/ 2 h 4882"/>
                <a:gd name="T50" fmla="*/ 1 w 2163"/>
                <a:gd name="T51" fmla="*/ 2 h 4882"/>
                <a:gd name="T52" fmla="*/ 1 w 2163"/>
                <a:gd name="T53" fmla="*/ 1 h 4882"/>
                <a:gd name="T54" fmla="*/ 1 w 2163"/>
                <a:gd name="T55" fmla="*/ 1 h 4882"/>
                <a:gd name="T56" fmla="*/ 1 w 2163"/>
                <a:gd name="T57" fmla="*/ 1 h 4882"/>
                <a:gd name="T58" fmla="*/ 1 w 2163"/>
                <a:gd name="T59" fmla="*/ 1 h 4882"/>
                <a:gd name="T60" fmla="*/ 1 w 2163"/>
                <a:gd name="T61" fmla="*/ 1 h 4882"/>
                <a:gd name="T62" fmla="*/ 1 w 2163"/>
                <a:gd name="T63" fmla="*/ 1 h 4882"/>
                <a:gd name="T64" fmla="*/ 1 w 2163"/>
                <a:gd name="T65" fmla="*/ 0 h 4882"/>
                <a:gd name="T66" fmla="*/ 1 w 2163"/>
                <a:gd name="T67" fmla="*/ 0 h 4882"/>
                <a:gd name="T68" fmla="*/ 1 w 2163"/>
                <a:gd name="T69" fmla="*/ 0 h 4882"/>
                <a:gd name="T70" fmla="*/ 1 w 2163"/>
                <a:gd name="T71" fmla="*/ 0 h 4882"/>
                <a:gd name="T72" fmla="*/ 1 w 2163"/>
                <a:gd name="T73" fmla="*/ 0 h 4882"/>
                <a:gd name="T74" fmla="*/ 1 w 2163"/>
                <a:gd name="T75" fmla="*/ 0 h 4882"/>
                <a:gd name="T76" fmla="*/ 1 w 2163"/>
                <a:gd name="T77" fmla="*/ 0 h 4882"/>
                <a:gd name="T78" fmla="*/ 1 w 2163"/>
                <a:gd name="T79" fmla="*/ 0 h 4882"/>
                <a:gd name="T80" fmla="*/ 1 w 2163"/>
                <a:gd name="T81" fmla="*/ 0 h 4882"/>
                <a:gd name="T82" fmla="*/ 1 w 2163"/>
                <a:gd name="T83" fmla="*/ 0 h 4882"/>
                <a:gd name="T84" fmla="*/ 1 w 2163"/>
                <a:gd name="T85" fmla="*/ 0 h 4882"/>
                <a:gd name="T86" fmla="*/ 1 w 2163"/>
                <a:gd name="T87" fmla="*/ 0 h 4882"/>
                <a:gd name="T88" fmla="*/ 1 w 2163"/>
                <a:gd name="T89" fmla="*/ 0 h 4882"/>
                <a:gd name="T90" fmla="*/ 1 w 2163"/>
                <a:gd name="T91" fmla="*/ 0 h 4882"/>
                <a:gd name="T92" fmla="*/ 1 w 2163"/>
                <a:gd name="T93" fmla="*/ 1 h 4882"/>
                <a:gd name="T94" fmla="*/ 0 w 2163"/>
                <a:gd name="T95" fmla="*/ 1 h 4882"/>
                <a:gd name="T96" fmla="*/ 0 w 2163"/>
                <a:gd name="T97" fmla="*/ 1 h 4882"/>
                <a:gd name="T98" fmla="*/ 0 w 2163"/>
                <a:gd name="T99" fmla="*/ 1 h 4882"/>
                <a:gd name="T100" fmla="*/ 0 w 2163"/>
                <a:gd name="T101" fmla="*/ 1 h 4882"/>
                <a:gd name="T102" fmla="*/ 0 w 2163"/>
                <a:gd name="T103" fmla="*/ 2 h 4882"/>
                <a:gd name="T104" fmla="*/ 0 w 2163"/>
                <a:gd name="T105" fmla="*/ 2 h 4882"/>
                <a:gd name="T106" fmla="*/ 0 w 2163"/>
                <a:gd name="T107" fmla="*/ 2 h 4882"/>
                <a:gd name="T108" fmla="*/ 0 w 2163"/>
                <a:gd name="T109" fmla="*/ 2 h 4882"/>
                <a:gd name="T110" fmla="*/ 0 w 2163"/>
                <a:gd name="T111" fmla="*/ 2 h 4882"/>
                <a:gd name="T112" fmla="*/ 0 w 2163"/>
                <a:gd name="T113" fmla="*/ 2 h 4882"/>
                <a:gd name="T114" fmla="*/ 0 w 2163"/>
                <a:gd name="T115" fmla="*/ 2 h 48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3" h="4882">
                  <a:moveTo>
                    <a:pt x="0" y="4882"/>
                  </a:moveTo>
                  <a:lnTo>
                    <a:pt x="96" y="4841"/>
                  </a:lnTo>
                  <a:lnTo>
                    <a:pt x="204" y="4798"/>
                  </a:lnTo>
                  <a:lnTo>
                    <a:pt x="325" y="4754"/>
                  </a:lnTo>
                  <a:lnTo>
                    <a:pt x="455" y="4709"/>
                  </a:lnTo>
                  <a:lnTo>
                    <a:pt x="738" y="4618"/>
                  </a:lnTo>
                  <a:lnTo>
                    <a:pt x="1038" y="4536"/>
                  </a:lnTo>
                  <a:lnTo>
                    <a:pt x="1345" y="4469"/>
                  </a:lnTo>
                  <a:lnTo>
                    <a:pt x="1644" y="4424"/>
                  </a:lnTo>
                  <a:lnTo>
                    <a:pt x="1787" y="4410"/>
                  </a:lnTo>
                  <a:lnTo>
                    <a:pt x="1921" y="4406"/>
                  </a:lnTo>
                  <a:lnTo>
                    <a:pt x="2048" y="4410"/>
                  </a:lnTo>
                  <a:lnTo>
                    <a:pt x="2163" y="4425"/>
                  </a:lnTo>
                  <a:lnTo>
                    <a:pt x="2091" y="4406"/>
                  </a:lnTo>
                  <a:lnTo>
                    <a:pt x="2024" y="4378"/>
                  </a:lnTo>
                  <a:lnTo>
                    <a:pt x="1960" y="4339"/>
                  </a:lnTo>
                  <a:lnTo>
                    <a:pt x="1900" y="4292"/>
                  </a:lnTo>
                  <a:lnTo>
                    <a:pt x="1844" y="4233"/>
                  </a:lnTo>
                  <a:lnTo>
                    <a:pt x="1791" y="4167"/>
                  </a:lnTo>
                  <a:lnTo>
                    <a:pt x="1742" y="4092"/>
                  </a:lnTo>
                  <a:lnTo>
                    <a:pt x="1697" y="4007"/>
                  </a:lnTo>
                  <a:lnTo>
                    <a:pt x="1655" y="3915"/>
                  </a:lnTo>
                  <a:lnTo>
                    <a:pt x="1618" y="3814"/>
                  </a:lnTo>
                  <a:lnTo>
                    <a:pt x="1585" y="3706"/>
                  </a:lnTo>
                  <a:lnTo>
                    <a:pt x="1554" y="3589"/>
                  </a:lnTo>
                  <a:lnTo>
                    <a:pt x="1507" y="3334"/>
                  </a:lnTo>
                  <a:lnTo>
                    <a:pt x="1473" y="3051"/>
                  </a:lnTo>
                  <a:lnTo>
                    <a:pt x="1457" y="2741"/>
                  </a:lnTo>
                  <a:lnTo>
                    <a:pt x="1456" y="2408"/>
                  </a:lnTo>
                  <a:lnTo>
                    <a:pt x="1470" y="2052"/>
                  </a:lnTo>
                  <a:lnTo>
                    <a:pt x="1500" y="1675"/>
                  </a:lnTo>
                  <a:lnTo>
                    <a:pt x="1547" y="1280"/>
                  </a:lnTo>
                  <a:lnTo>
                    <a:pt x="1610" y="868"/>
                  </a:lnTo>
                  <a:lnTo>
                    <a:pt x="1689" y="440"/>
                  </a:lnTo>
                  <a:lnTo>
                    <a:pt x="1784" y="0"/>
                  </a:lnTo>
                  <a:lnTo>
                    <a:pt x="1752" y="7"/>
                  </a:lnTo>
                  <a:lnTo>
                    <a:pt x="1718" y="28"/>
                  </a:lnTo>
                  <a:lnTo>
                    <a:pt x="1682" y="60"/>
                  </a:lnTo>
                  <a:lnTo>
                    <a:pt x="1645" y="103"/>
                  </a:lnTo>
                  <a:lnTo>
                    <a:pt x="1570" y="211"/>
                  </a:lnTo>
                  <a:lnTo>
                    <a:pt x="1495" y="339"/>
                  </a:lnTo>
                  <a:lnTo>
                    <a:pt x="1426" y="475"/>
                  </a:lnTo>
                  <a:lnTo>
                    <a:pt x="1368" y="605"/>
                  </a:lnTo>
                  <a:lnTo>
                    <a:pt x="1325" y="717"/>
                  </a:lnTo>
                  <a:lnTo>
                    <a:pt x="1309" y="762"/>
                  </a:lnTo>
                  <a:lnTo>
                    <a:pt x="1299" y="797"/>
                  </a:lnTo>
                  <a:lnTo>
                    <a:pt x="1179" y="1327"/>
                  </a:lnTo>
                  <a:lnTo>
                    <a:pt x="1074" y="1862"/>
                  </a:lnTo>
                  <a:lnTo>
                    <a:pt x="970" y="2396"/>
                  </a:lnTo>
                  <a:lnTo>
                    <a:pt x="854" y="2926"/>
                  </a:lnTo>
                  <a:lnTo>
                    <a:pt x="787" y="3187"/>
                  </a:lnTo>
                  <a:lnTo>
                    <a:pt x="712" y="3444"/>
                  </a:lnTo>
                  <a:lnTo>
                    <a:pt x="627" y="3698"/>
                  </a:lnTo>
                  <a:lnTo>
                    <a:pt x="532" y="3947"/>
                  </a:lnTo>
                  <a:lnTo>
                    <a:pt x="422" y="4191"/>
                  </a:lnTo>
                  <a:lnTo>
                    <a:pt x="299" y="4428"/>
                  </a:lnTo>
                  <a:lnTo>
                    <a:pt x="158" y="4658"/>
                  </a:lnTo>
                  <a:lnTo>
                    <a:pt x="0" y="4882"/>
                  </a:lnTo>
                  <a:close/>
                </a:path>
              </a:pathLst>
            </a:custGeom>
            <a:solidFill>
              <a:srgbClr val="BF54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294">
              <a:extLst>
                <a:ext uri="{FF2B5EF4-FFF2-40B4-BE49-F238E27FC236}">
                  <a16:creationId xmlns:a16="http://schemas.microsoft.com/office/drawing/2014/main" id="{E23E0FBE-C647-1844-8754-12C3E39881A6}"/>
                </a:ext>
              </a:extLst>
            </p:cNvPr>
            <p:cNvSpPr>
              <a:spLocks/>
            </p:cNvSpPr>
            <p:nvPr/>
          </p:nvSpPr>
          <p:spPr bwMode="auto">
            <a:xfrm>
              <a:off x="4682" y="3231"/>
              <a:ext cx="167" cy="378"/>
            </a:xfrm>
            <a:custGeom>
              <a:avLst/>
              <a:gdLst>
                <a:gd name="T0" fmla="*/ 0 w 2165"/>
                <a:gd name="T1" fmla="*/ 2 h 4910"/>
                <a:gd name="T2" fmla="*/ 0 w 2165"/>
                <a:gd name="T3" fmla="*/ 2 h 4910"/>
                <a:gd name="T4" fmla="*/ 0 w 2165"/>
                <a:gd name="T5" fmla="*/ 2 h 4910"/>
                <a:gd name="T6" fmla="*/ 0 w 2165"/>
                <a:gd name="T7" fmla="*/ 2 h 4910"/>
                <a:gd name="T8" fmla="*/ 0 w 2165"/>
                <a:gd name="T9" fmla="*/ 2 h 4910"/>
                <a:gd name="T10" fmla="*/ 0 w 2165"/>
                <a:gd name="T11" fmla="*/ 2 h 4910"/>
                <a:gd name="T12" fmla="*/ 1 w 2165"/>
                <a:gd name="T13" fmla="*/ 2 h 4910"/>
                <a:gd name="T14" fmla="*/ 1 w 2165"/>
                <a:gd name="T15" fmla="*/ 2 h 4910"/>
                <a:gd name="T16" fmla="*/ 1 w 2165"/>
                <a:gd name="T17" fmla="*/ 2 h 4910"/>
                <a:gd name="T18" fmla="*/ 1 w 2165"/>
                <a:gd name="T19" fmla="*/ 2 h 4910"/>
                <a:gd name="T20" fmla="*/ 1 w 2165"/>
                <a:gd name="T21" fmla="*/ 2 h 4910"/>
                <a:gd name="T22" fmla="*/ 1 w 2165"/>
                <a:gd name="T23" fmla="*/ 2 h 4910"/>
                <a:gd name="T24" fmla="*/ 1 w 2165"/>
                <a:gd name="T25" fmla="*/ 2 h 4910"/>
                <a:gd name="T26" fmla="*/ 1 w 2165"/>
                <a:gd name="T27" fmla="*/ 2 h 4910"/>
                <a:gd name="T28" fmla="*/ 1 w 2165"/>
                <a:gd name="T29" fmla="*/ 2 h 4910"/>
                <a:gd name="T30" fmla="*/ 1 w 2165"/>
                <a:gd name="T31" fmla="*/ 2 h 4910"/>
                <a:gd name="T32" fmla="*/ 1 w 2165"/>
                <a:gd name="T33" fmla="*/ 2 h 4910"/>
                <a:gd name="T34" fmla="*/ 1 w 2165"/>
                <a:gd name="T35" fmla="*/ 2 h 4910"/>
                <a:gd name="T36" fmla="*/ 1 w 2165"/>
                <a:gd name="T37" fmla="*/ 2 h 4910"/>
                <a:gd name="T38" fmla="*/ 1 w 2165"/>
                <a:gd name="T39" fmla="*/ 2 h 4910"/>
                <a:gd name="T40" fmla="*/ 1 w 2165"/>
                <a:gd name="T41" fmla="*/ 2 h 4910"/>
                <a:gd name="T42" fmla="*/ 1 w 2165"/>
                <a:gd name="T43" fmla="*/ 2 h 4910"/>
                <a:gd name="T44" fmla="*/ 1 w 2165"/>
                <a:gd name="T45" fmla="*/ 2 h 4910"/>
                <a:gd name="T46" fmla="*/ 1 w 2165"/>
                <a:gd name="T47" fmla="*/ 2 h 4910"/>
                <a:gd name="T48" fmla="*/ 1 w 2165"/>
                <a:gd name="T49" fmla="*/ 2 h 4910"/>
                <a:gd name="T50" fmla="*/ 1 w 2165"/>
                <a:gd name="T51" fmla="*/ 1 h 4910"/>
                <a:gd name="T52" fmla="*/ 1 w 2165"/>
                <a:gd name="T53" fmla="*/ 1 h 4910"/>
                <a:gd name="T54" fmla="*/ 1 w 2165"/>
                <a:gd name="T55" fmla="*/ 1 h 4910"/>
                <a:gd name="T56" fmla="*/ 1 w 2165"/>
                <a:gd name="T57" fmla="*/ 1 h 4910"/>
                <a:gd name="T58" fmla="*/ 1 w 2165"/>
                <a:gd name="T59" fmla="*/ 1 h 4910"/>
                <a:gd name="T60" fmla="*/ 1 w 2165"/>
                <a:gd name="T61" fmla="*/ 1 h 4910"/>
                <a:gd name="T62" fmla="*/ 1 w 2165"/>
                <a:gd name="T63" fmla="*/ 0 h 4910"/>
                <a:gd name="T64" fmla="*/ 1 w 2165"/>
                <a:gd name="T65" fmla="*/ 0 h 4910"/>
                <a:gd name="T66" fmla="*/ 1 w 2165"/>
                <a:gd name="T67" fmla="*/ 0 h 4910"/>
                <a:gd name="T68" fmla="*/ 1 w 2165"/>
                <a:gd name="T69" fmla="*/ 0 h 4910"/>
                <a:gd name="T70" fmla="*/ 1 w 2165"/>
                <a:gd name="T71" fmla="*/ 0 h 4910"/>
                <a:gd name="T72" fmla="*/ 1 w 2165"/>
                <a:gd name="T73" fmla="*/ 0 h 4910"/>
                <a:gd name="T74" fmla="*/ 1 w 2165"/>
                <a:gd name="T75" fmla="*/ 0 h 4910"/>
                <a:gd name="T76" fmla="*/ 1 w 2165"/>
                <a:gd name="T77" fmla="*/ 0 h 4910"/>
                <a:gd name="T78" fmla="*/ 1 w 2165"/>
                <a:gd name="T79" fmla="*/ 0 h 4910"/>
                <a:gd name="T80" fmla="*/ 1 w 2165"/>
                <a:gd name="T81" fmla="*/ 0 h 4910"/>
                <a:gd name="T82" fmla="*/ 1 w 2165"/>
                <a:gd name="T83" fmla="*/ 0 h 4910"/>
                <a:gd name="T84" fmla="*/ 1 w 2165"/>
                <a:gd name="T85" fmla="*/ 0 h 4910"/>
                <a:gd name="T86" fmla="*/ 1 w 2165"/>
                <a:gd name="T87" fmla="*/ 0 h 4910"/>
                <a:gd name="T88" fmla="*/ 1 w 2165"/>
                <a:gd name="T89" fmla="*/ 1 h 4910"/>
                <a:gd name="T90" fmla="*/ 1 w 2165"/>
                <a:gd name="T91" fmla="*/ 1 h 4910"/>
                <a:gd name="T92" fmla="*/ 0 w 2165"/>
                <a:gd name="T93" fmla="*/ 1 h 4910"/>
                <a:gd name="T94" fmla="*/ 0 w 2165"/>
                <a:gd name="T95" fmla="*/ 1 h 4910"/>
                <a:gd name="T96" fmla="*/ 0 w 2165"/>
                <a:gd name="T97" fmla="*/ 1 h 4910"/>
                <a:gd name="T98" fmla="*/ 0 w 2165"/>
                <a:gd name="T99" fmla="*/ 2 h 4910"/>
                <a:gd name="T100" fmla="*/ 0 w 2165"/>
                <a:gd name="T101" fmla="*/ 2 h 4910"/>
                <a:gd name="T102" fmla="*/ 0 w 2165"/>
                <a:gd name="T103" fmla="*/ 2 h 4910"/>
                <a:gd name="T104" fmla="*/ 0 w 2165"/>
                <a:gd name="T105" fmla="*/ 2 h 4910"/>
                <a:gd name="T106" fmla="*/ 0 w 2165"/>
                <a:gd name="T107" fmla="*/ 2 h 4910"/>
                <a:gd name="T108" fmla="*/ 0 w 2165"/>
                <a:gd name="T109" fmla="*/ 2 h 4910"/>
                <a:gd name="T110" fmla="*/ 0 w 2165"/>
                <a:gd name="T111" fmla="*/ 2 h 49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5" h="4910">
                  <a:moveTo>
                    <a:pt x="0" y="4910"/>
                  </a:moveTo>
                  <a:lnTo>
                    <a:pt x="96" y="4873"/>
                  </a:lnTo>
                  <a:lnTo>
                    <a:pt x="201" y="4835"/>
                  </a:lnTo>
                  <a:lnTo>
                    <a:pt x="437" y="4754"/>
                  </a:lnTo>
                  <a:lnTo>
                    <a:pt x="700" y="4669"/>
                  </a:lnTo>
                  <a:lnTo>
                    <a:pt x="983" y="4589"/>
                  </a:lnTo>
                  <a:lnTo>
                    <a:pt x="1279" y="4520"/>
                  </a:lnTo>
                  <a:lnTo>
                    <a:pt x="1579" y="4464"/>
                  </a:lnTo>
                  <a:lnTo>
                    <a:pt x="1877" y="4431"/>
                  </a:lnTo>
                  <a:lnTo>
                    <a:pt x="2023" y="4425"/>
                  </a:lnTo>
                  <a:lnTo>
                    <a:pt x="2165" y="4426"/>
                  </a:lnTo>
                  <a:lnTo>
                    <a:pt x="2087" y="4407"/>
                  </a:lnTo>
                  <a:lnTo>
                    <a:pt x="2013" y="4380"/>
                  </a:lnTo>
                  <a:lnTo>
                    <a:pt x="1944" y="4344"/>
                  </a:lnTo>
                  <a:lnTo>
                    <a:pt x="1878" y="4298"/>
                  </a:lnTo>
                  <a:lnTo>
                    <a:pt x="1816" y="4244"/>
                  </a:lnTo>
                  <a:lnTo>
                    <a:pt x="1758" y="4180"/>
                  </a:lnTo>
                  <a:lnTo>
                    <a:pt x="1705" y="4110"/>
                  </a:lnTo>
                  <a:lnTo>
                    <a:pt x="1656" y="4029"/>
                  </a:lnTo>
                  <a:lnTo>
                    <a:pt x="1612" y="3941"/>
                  </a:lnTo>
                  <a:lnTo>
                    <a:pt x="1570" y="3844"/>
                  </a:lnTo>
                  <a:lnTo>
                    <a:pt x="1534" y="3740"/>
                  </a:lnTo>
                  <a:lnTo>
                    <a:pt x="1501" y="3629"/>
                  </a:lnTo>
                  <a:lnTo>
                    <a:pt x="1473" y="3509"/>
                  </a:lnTo>
                  <a:lnTo>
                    <a:pt x="1450" y="3382"/>
                  </a:lnTo>
                  <a:lnTo>
                    <a:pt x="1415" y="3105"/>
                  </a:lnTo>
                  <a:lnTo>
                    <a:pt x="1398" y="2802"/>
                  </a:lnTo>
                  <a:lnTo>
                    <a:pt x="1398" y="2472"/>
                  </a:lnTo>
                  <a:lnTo>
                    <a:pt x="1416" y="2116"/>
                  </a:lnTo>
                  <a:lnTo>
                    <a:pt x="1451" y="1736"/>
                  </a:lnTo>
                  <a:lnTo>
                    <a:pt x="1504" y="1333"/>
                  </a:lnTo>
                  <a:lnTo>
                    <a:pt x="1576" y="908"/>
                  </a:lnTo>
                  <a:lnTo>
                    <a:pt x="1666" y="464"/>
                  </a:lnTo>
                  <a:lnTo>
                    <a:pt x="1774" y="0"/>
                  </a:lnTo>
                  <a:lnTo>
                    <a:pt x="1743" y="7"/>
                  </a:lnTo>
                  <a:lnTo>
                    <a:pt x="1710" y="26"/>
                  </a:lnTo>
                  <a:lnTo>
                    <a:pt x="1644" y="95"/>
                  </a:lnTo>
                  <a:lnTo>
                    <a:pt x="1577" y="196"/>
                  </a:lnTo>
                  <a:lnTo>
                    <a:pt x="1513" y="314"/>
                  </a:lnTo>
                  <a:lnTo>
                    <a:pt x="1455" y="441"/>
                  </a:lnTo>
                  <a:lnTo>
                    <a:pt x="1406" y="564"/>
                  </a:lnTo>
                  <a:lnTo>
                    <a:pt x="1367" y="670"/>
                  </a:lnTo>
                  <a:lnTo>
                    <a:pt x="1354" y="713"/>
                  </a:lnTo>
                  <a:lnTo>
                    <a:pt x="1344" y="747"/>
                  </a:lnTo>
                  <a:lnTo>
                    <a:pt x="1226" y="1281"/>
                  </a:lnTo>
                  <a:lnTo>
                    <a:pt x="1121" y="1828"/>
                  </a:lnTo>
                  <a:lnTo>
                    <a:pt x="1015" y="2380"/>
                  </a:lnTo>
                  <a:lnTo>
                    <a:pt x="898" y="2926"/>
                  </a:lnTo>
                  <a:lnTo>
                    <a:pt x="828" y="3196"/>
                  </a:lnTo>
                  <a:lnTo>
                    <a:pt x="751" y="3461"/>
                  </a:lnTo>
                  <a:lnTo>
                    <a:pt x="663" y="3721"/>
                  </a:lnTo>
                  <a:lnTo>
                    <a:pt x="562" y="3975"/>
                  </a:lnTo>
                  <a:lnTo>
                    <a:pt x="447" y="4223"/>
                  </a:lnTo>
                  <a:lnTo>
                    <a:pt x="316" y="4461"/>
                  </a:lnTo>
                  <a:lnTo>
                    <a:pt x="167" y="4690"/>
                  </a:lnTo>
                  <a:lnTo>
                    <a:pt x="0" y="4910"/>
                  </a:lnTo>
                  <a:close/>
                </a:path>
              </a:pathLst>
            </a:custGeom>
            <a:solidFill>
              <a:srgbClr val="B85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295">
              <a:extLst>
                <a:ext uri="{FF2B5EF4-FFF2-40B4-BE49-F238E27FC236}">
                  <a16:creationId xmlns:a16="http://schemas.microsoft.com/office/drawing/2014/main" id="{4A3E5292-E5D2-AF46-9C2D-7A07EC045E8E}"/>
                </a:ext>
              </a:extLst>
            </p:cNvPr>
            <p:cNvSpPr>
              <a:spLocks/>
            </p:cNvSpPr>
            <p:nvPr/>
          </p:nvSpPr>
          <p:spPr bwMode="auto">
            <a:xfrm>
              <a:off x="4680" y="3238"/>
              <a:ext cx="167" cy="379"/>
            </a:xfrm>
            <a:custGeom>
              <a:avLst/>
              <a:gdLst>
                <a:gd name="T0" fmla="*/ 0 w 2167"/>
                <a:gd name="T1" fmla="*/ 2 h 4938"/>
                <a:gd name="T2" fmla="*/ 0 w 2167"/>
                <a:gd name="T3" fmla="*/ 2 h 4938"/>
                <a:gd name="T4" fmla="*/ 0 w 2167"/>
                <a:gd name="T5" fmla="*/ 2 h 4938"/>
                <a:gd name="T6" fmla="*/ 0 w 2167"/>
                <a:gd name="T7" fmla="*/ 2 h 4938"/>
                <a:gd name="T8" fmla="*/ 0 w 2167"/>
                <a:gd name="T9" fmla="*/ 2 h 4938"/>
                <a:gd name="T10" fmla="*/ 1 w 2167"/>
                <a:gd name="T11" fmla="*/ 2 h 4938"/>
                <a:gd name="T12" fmla="*/ 1 w 2167"/>
                <a:gd name="T13" fmla="*/ 2 h 4938"/>
                <a:gd name="T14" fmla="*/ 1 w 2167"/>
                <a:gd name="T15" fmla="*/ 2 h 4938"/>
                <a:gd name="T16" fmla="*/ 1 w 2167"/>
                <a:gd name="T17" fmla="*/ 2 h 4938"/>
                <a:gd name="T18" fmla="*/ 1 w 2167"/>
                <a:gd name="T19" fmla="*/ 2 h 4938"/>
                <a:gd name="T20" fmla="*/ 1 w 2167"/>
                <a:gd name="T21" fmla="*/ 2 h 4938"/>
                <a:gd name="T22" fmla="*/ 1 w 2167"/>
                <a:gd name="T23" fmla="*/ 2 h 4938"/>
                <a:gd name="T24" fmla="*/ 1 w 2167"/>
                <a:gd name="T25" fmla="*/ 2 h 4938"/>
                <a:gd name="T26" fmla="*/ 1 w 2167"/>
                <a:gd name="T27" fmla="*/ 2 h 4938"/>
                <a:gd name="T28" fmla="*/ 1 w 2167"/>
                <a:gd name="T29" fmla="*/ 2 h 4938"/>
                <a:gd name="T30" fmla="*/ 1 w 2167"/>
                <a:gd name="T31" fmla="*/ 2 h 4938"/>
                <a:gd name="T32" fmla="*/ 1 w 2167"/>
                <a:gd name="T33" fmla="*/ 2 h 4938"/>
                <a:gd name="T34" fmla="*/ 1 w 2167"/>
                <a:gd name="T35" fmla="*/ 2 h 4938"/>
                <a:gd name="T36" fmla="*/ 1 w 2167"/>
                <a:gd name="T37" fmla="*/ 2 h 4938"/>
                <a:gd name="T38" fmla="*/ 1 w 2167"/>
                <a:gd name="T39" fmla="*/ 2 h 4938"/>
                <a:gd name="T40" fmla="*/ 1 w 2167"/>
                <a:gd name="T41" fmla="*/ 2 h 4938"/>
                <a:gd name="T42" fmla="*/ 1 w 2167"/>
                <a:gd name="T43" fmla="*/ 2 h 4938"/>
                <a:gd name="T44" fmla="*/ 1 w 2167"/>
                <a:gd name="T45" fmla="*/ 2 h 4938"/>
                <a:gd name="T46" fmla="*/ 1 w 2167"/>
                <a:gd name="T47" fmla="*/ 1 h 4938"/>
                <a:gd name="T48" fmla="*/ 1 w 2167"/>
                <a:gd name="T49" fmla="*/ 1 h 4938"/>
                <a:gd name="T50" fmla="*/ 1 w 2167"/>
                <a:gd name="T51" fmla="*/ 1 h 4938"/>
                <a:gd name="T52" fmla="*/ 1 w 2167"/>
                <a:gd name="T53" fmla="*/ 1 h 4938"/>
                <a:gd name="T54" fmla="*/ 1 w 2167"/>
                <a:gd name="T55" fmla="*/ 1 h 4938"/>
                <a:gd name="T56" fmla="*/ 1 w 2167"/>
                <a:gd name="T57" fmla="*/ 1 h 4938"/>
                <a:gd name="T58" fmla="*/ 1 w 2167"/>
                <a:gd name="T59" fmla="*/ 1 h 4938"/>
                <a:gd name="T60" fmla="*/ 1 w 2167"/>
                <a:gd name="T61" fmla="*/ 1 h 4938"/>
                <a:gd name="T62" fmla="*/ 1 w 2167"/>
                <a:gd name="T63" fmla="*/ 1 h 4938"/>
                <a:gd name="T64" fmla="*/ 1 w 2167"/>
                <a:gd name="T65" fmla="*/ 1 h 4938"/>
                <a:gd name="T66" fmla="*/ 1 w 2167"/>
                <a:gd name="T67" fmla="*/ 1 h 4938"/>
                <a:gd name="T68" fmla="*/ 1 w 2167"/>
                <a:gd name="T69" fmla="*/ 1 h 4938"/>
                <a:gd name="T70" fmla="*/ 1 w 2167"/>
                <a:gd name="T71" fmla="*/ 1 h 4938"/>
                <a:gd name="T72" fmla="*/ 1 w 2167"/>
                <a:gd name="T73" fmla="*/ 0 h 4938"/>
                <a:gd name="T74" fmla="*/ 1 w 2167"/>
                <a:gd name="T75" fmla="*/ 0 h 4938"/>
                <a:gd name="T76" fmla="*/ 1 w 2167"/>
                <a:gd name="T77" fmla="*/ 0 h 4938"/>
                <a:gd name="T78" fmla="*/ 1 w 2167"/>
                <a:gd name="T79" fmla="*/ 0 h 4938"/>
                <a:gd name="T80" fmla="*/ 1 w 2167"/>
                <a:gd name="T81" fmla="*/ 0 h 4938"/>
                <a:gd name="T82" fmla="*/ 1 w 2167"/>
                <a:gd name="T83" fmla="*/ 0 h 4938"/>
                <a:gd name="T84" fmla="*/ 1 w 2167"/>
                <a:gd name="T85" fmla="*/ 0 h 4938"/>
                <a:gd name="T86" fmla="*/ 1 w 2167"/>
                <a:gd name="T87" fmla="*/ 0 h 4938"/>
                <a:gd name="T88" fmla="*/ 1 w 2167"/>
                <a:gd name="T89" fmla="*/ 0 h 4938"/>
                <a:gd name="T90" fmla="*/ 1 w 2167"/>
                <a:gd name="T91" fmla="*/ 0 h 4938"/>
                <a:gd name="T92" fmla="*/ 1 w 2167"/>
                <a:gd name="T93" fmla="*/ 0 h 4938"/>
                <a:gd name="T94" fmla="*/ 1 w 2167"/>
                <a:gd name="T95" fmla="*/ 0 h 4938"/>
                <a:gd name="T96" fmla="*/ 1 w 2167"/>
                <a:gd name="T97" fmla="*/ 0 h 4938"/>
                <a:gd name="T98" fmla="*/ 1 w 2167"/>
                <a:gd name="T99" fmla="*/ 1 h 4938"/>
                <a:gd name="T100" fmla="*/ 1 w 2167"/>
                <a:gd name="T101" fmla="*/ 1 h 4938"/>
                <a:gd name="T102" fmla="*/ 0 w 2167"/>
                <a:gd name="T103" fmla="*/ 1 h 4938"/>
                <a:gd name="T104" fmla="*/ 0 w 2167"/>
                <a:gd name="T105" fmla="*/ 1 h 4938"/>
                <a:gd name="T106" fmla="*/ 0 w 2167"/>
                <a:gd name="T107" fmla="*/ 1 h 4938"/>
                <a:gd name="T108" fmla="*/ 0 w 2167"/>
                <a:gd name="T109" fmla="*/ 2 h 4938"/>
                <a:gd name="T110" fmla="*/ 0 w 2167"/>
                <a:gd name="T111" fmla="*/ 2 h 4938"/>
                <a:gd name="T112" fmla="*/ 0 w 2167"/>
                <a:gd name="T113" fmla="*/ 2 h 4938"/>
                <a:gd name="T114" fmla="*/ 0 w 2167"/>
                <a:gd name="T115" fmla="*/ 2 h 4938"/>
                <a:gd name="T116" fmla="*/ 0 w 2167"/>
                <a:gd name="T117" fmla="*/ 2 h 4938"/>
                <a:gd name="T118" fmla="*/ 0 w 2167"/>
                <a:gd name="T119" fmla="*/ 2 h 4938"/>
                <a:gd name="T120" fmla="*/ 0 w 2167"/>
                <a:gd name="T121" fmla="*/ 2 h 49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7" h="4938">
                  <a:moveTo>
                    <a:pt x="0" y="4938"/>
                  </a:moveTo>
                  <a:lnTo>
                    <a:pt x="198" y="4873"/>
                  </a:lnTo>
                  <a:lnTo>
                    <a:pt x="420" y="4798"/>
                  </a:lnTo>
                  <a:lnTo>
                    <a:pt x="664" y="4720"/>
                  </a:lnTo>
                  <a:lnTo>
                    <a:pt x="928" y="4642"/>
                  </a:lnTo>
                  <a:lnTo>
                    <a:pt x="1212" y="4569"/>
                  </a:lnTo>
                  <a:lnTo>
                    <a:pt x="1514" y="4506"/>
                  </a:lnTo>
                  <a:lnTo>
                    <a:pt x="1833" y="4457"/>
                  </a:lnTo>
                  <a:lnTo>
                    <a:pt x="2167" y="4426"/>
                  </a:lnTo>
                  <a:lnTo>
                    <a:pt x="2083" y="4409"/>
                  </a:lnTo>
                  <a:lnTo>
                    <a:pt x="2003" y="4383"/>
                  </a:lnTo>
                  <a:lnTo>
                    <a:pt x="1927" y="4349"/>
                  </a:lnTo>
                  <a:lnTo>
                    <a:pt x="1855" y="4305"/>
                  </a:lnTo>
                  <a:lnTo>
                    <a:pt x="1788" y="4254"/>
                  </a:lnTo>
                  <a:lnTo>
                    <a:pt x="1726" y="4195"/>
                  </a:lnTo>
                  <a:lnTo>
                    <a:pt x="1669" y="4127"/>
                  </a:lnTo>
                  <a:lnTo>
                    <a:pt x="1616" y="4051"/>
                  </a:lnTo>
                  <a:lnTo>
                    <a:pt x="1567" y="3967"/>
                  </a:lnTo>
                  <a:lnTo>
                    <a:pt x="1523" y="3876"/>
                  </a:lnTo>
                  <a:lnTo>
                    <a:pt x="1484" y="3776"/>
                  </a:lnTo>
                  <a:lnTo>
                    <a:pt x="1449" y="3668"/>
                  </a:lnTo>
                  <a:lnTo>
                    <a:pt x="1419" y="3553"/>
                  </a:lnTo>
                  <a:lnTo>
                    <a:pt x="1394" y="3430"/>
                  </a:lnTo>
                  <a:lnTo>
                    <a:pt x="1373" y="3299"/>
                  </a:lnTo>
                  <a:lnTo>
                    <a:pt x="1358" y="3162"/>
                  </a:lnTo>
                  <a:lnTo>
                    <a:pt x="1346" y="3016"/>
                  </a:lnTo>
                  <a:lnTo>
                    <a:pt x="1340" y="2863"/>
                  </a:lnTo>
                  <a:lnTo>
                    <a:pt x="1338" y="2703"/>
                  </a:lnTo>
                  <a:lnTo>
                    <a:pt x="1342" y="2536"/>
                  </a:lnTo>
                  <a:lnTo>
                    <a:pt x="1349" y="2361"/>
                  </a:lnTo>
                  <a:lnTo>
                    <a:pt x="1363" y="2180"/>
                  </a:lnTo>
                  <a:lnTo>
                    <a:pt x="1381" y="1992"/>
                  </a:lnTo>
                  <a:lnTo>
                    <a:pt x="1403" y="1797"/>
                  </a:lnTo>
                  <a:lnTo>
                    <a:pt x="1431" y="1595"/>
                  </a:lnTo>
                  <a:lnTo>
                    <a:pt x="1463" y="1387"/>
                  </a:lnTo>
                  <a:lnTo>
                    <a:pt x="1500" y="1172"/>
                  </a:lnTo>
                  <a:lnTo>
                    <a:pt x="1543" y="950"/>
                  </a:lnTo>
                  <a:lnTo>
                    <a:pt x="1643" y="488"/>
                  </a:lnTo>
                  <a:lnTo>
                    <a:pt x="1764" y="0"/>
                  </a:lnTo>
                  <a:lnTo>
                    <a:pt x="1732" y="6"/>
                  </a:lnTo>
                  <a:lnTo>
                    <a:pt x="1702" y="24"/>
                  </a:lnTo>
                  <a:lnTo>
                    <a:pt x="1642" y="86"/>
                  </a:lnTo>
                  <a:lnTo>
                    <a:pt x="1585" y="179"/>
                  </a:lnTo>
                  <a:lnTo>
                    <a:pt x="1530" y="289"/>
                  </a:lnTo>
                  <a:lnTo>
                    <a:pt x="1483" y="407"/>
                  </a:lnTo>
                  <a:lnTo>
                    <a:pt x="1442" y="521"/>
                  </a:lnTo>
                  <a:lnTo>
                    <a:pt x="1411" y="621"/>
                  </a:lnTo>
                  <a:lnTo>
                    <a:pt x="1390" y="696"/>
                  </a:lnTo>
                  <a:lnTo>
                    <a:pt x="1328" y="964"/>
                  </a:lnTo>
                  <a:lnTo>
                    <a:pt x="1270" y="1236"/>
                  </a:lnTo>
                  <a:lnTo>
                    <a:pt x="1166" y="1795"/>
                  </a:lnTo>
                  <a:lnTo>
                    <a:pt x="1061" y="2362"/>
                  </a:lnTo>
                  <a:lnTo>
                    <a:pt x="942" y="2928"/>
                  </a:lnTo>
                  <a:lnTo>
                    <a:pt x="870" y="3205"/>
                  </a:lnTo>
                  <a:lnTo>
                    <a:pt x="790" y="3479"/>
                  </a:lnTo>
                  <a:lnTo>
                    <a:pt x="698" y="3746"/>
                  </a:lnTo>
                  <a:lnTo>
                    <a:pt x="593" y="4005"/>
                  </a:lnTo>
                  <a:lnTo>
                    <a:pt x="472" y="4255"/>
                  </a:lnTo>
                  <a:lnTo>
                    <a:pt x="334" y="4495"/>
                  </a:lnTo>
                  <a:lnTo>
                    <a:pt x="178" y="4723"/>
                  </a:lnTo>
                  <a:lnTo>
                    <a:pt x="0" y="4938"/>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296">
              <a:extLst>
                <a:ext uri="{FF2B5EF4-FFF2-40B4-BE49-F238E27FC236}">
                  <a16:creationId xmlns:a16="http://schemas.microsoft.com/office/drawing/2014/main" id="{C7F1A606-226A-184A-AF11-F6DCBFD8573E}"/>
                </a:ext>
              </a:extLst>
            </p:cNvPr>
            <p:cNvSpPr>
              <a:spLocks/>
            </p:cNvSpPr>
            <p:nvPr/>
          </p:nvSpPr>
          <p:spPr bwMode="auto">
            <a:xfrm>
              <a:off x="4678" y="3244"/>
              <a:ext cx="167" cy="382"/>
            </a:xfrm>
            <a:custGeom>
              <a:avLst/>
              <a:gdLst>
                <a:gd name="T0" fmla="*/ 0 w 2170"/>
                <a:gd name="T1" fmla="*/ 2 h 4966"/>
                <a:gd name="T2" fmla="*/ 0 w 2170"/>
                <a:gd name="T3" fmla="*/ 2 h 4966"/>
                <a:gd name="T4" fmla="*/ 1 w 2170"/>
                <a:gd name="T5" fmla="*/ 2 h 4966"/>
                <a:gd name="T6" fmla="*/ 1 w 2170"/>
                <a:gd name="T7" fmla="*/ 2 h 4966"/>
                <a:gd name="T8" fmla="*/ 1 w 2170"/>
                <a:gd name="T9" fmla="*/ 2 h 4966"/>
                <a:gd name="T10" fmla="*/ 1 w 2170"/>
                <a:gd name="T11" fmla="*/ 2 h 4966"/>
                <a:gd name="T12" fmla="*/ 1 w 2170"/>
                <a:gd name="T13" fmla="*/ 2 h 4966"/>
                <a:gd name="T14" fmla="*/ 1 w 2170"/>
                <a:gd name="T15" fmla="*/ 2 h 4966"/>
                <a:gd name="T16" fmla="*/ 1 w 2170"/>
                <a:gd name="T17" fmla="*/ 2 h 4966"/>
                <a:gd name="T18" fmla="*/ 1 w 2170"/>
                <a:gd name="T19" fmla="*/ 2 h 4966"/>
                <a:gd name="T20" fmla="*/ 1 w 2170"/>
                <a:gd name="T21" fmla="*/ 2 h 4966"/>
                <a:gd name="T22" fmla="*/ 1 w 2170"/>
                <a:gd name="T23" fmla="*/ 2 h 4966"/>
                <a:gd name="T24" fmla="*/ 1 w 2170"/>
                <a:gd name="T25" fmla="*/ 2 h 4966"/>
                <a:gd name="T26" fmla="*/ 1 w 2170"/>
                <a:gd name="T27" fmla="*/ 1 h 4966"/>
                <a:gd name="T28" fmla="*/ 1 w 2170"/>
                <a:gd name="T29" fmla="*/ 1 h 4966"/>
                <a:gd name="T30" fmla="*/ 1 w 2170"/>
                <a:gd name="T31" fmla="*/ 1 h 4966"/>
                <a:gd name="T32" fmla="*/ 1 w 2170"/>
                <a:gd name="T33" fmla="*/ 1 h 4966"/>
                <a:gd name="T34" fmla="*/ 1 w 2170"/>
                <a:gd name="T35" fmla="*/ 1 h 4966"/>
                <a:gd name="T36" fmla="*/ 1 w 2170"/>
                <a:gd name="T37" fmla="*/ 1 h 4966"/>
                <a:gd name="T38" fmla="*/ 1 w 2170"/>
                <a:gd name="T39" fmla="*/ 0 h 4966"/>
                <a:gd name="T40" fmla="*/ 1 w 2170"/>
                <a:gd name="T41" fmla="*/ 0 h 4966"/>
                <a:gd name="T42" fmla="*/ 1 w 2170"/>
                <a:gd name="T43" fmla="*/ 0 h 4966"/>
                <a:gd name="T44" fmla="*/ 1 w 2170"/>
                <a:gd name="T45" fmla="*/ 0 h 4966"/>
                <a:gd name="T46" fmla="*/ 1 w 2170"/>
                <a:gd name="T47" fmla="*/ 0 h 4966"/>
                <a:gd name="T48" fmla="*/ 1 w 2170"/>
                <a:gd name="T49" fmla="*/ 0 h 4966"/>
                <a:gd name="T50" fmla="*/ 1 w 2170"/>
                <a:gd name="T51" fmla="*/ 0 h 4966"/>
                <a:gd name="T52" fmla="*/ 1 w 2170"/>
                <a:gd name="T53" fmla="*/ 1 h 4966"/>
                <a:gd name="T54" fmla="*/ 1 w 2170"/>
                <a:gd name="T55" fmla="*/ 1 h 4966"/>
                <a:gd name="T56" fmla="*/ 0 w 2170"/>
                <a:gd name="T57" fmla="*/ 1 h 4966"/>
                <a:gd name="T58" fmla="*/ 0 w 2170"/>
                <a:gd name="T59" fmla="*/ 2 h 4966"/>
                <a:gd name="T60" fmla="*/ 0 w 2170"/>
                <a:gd name="T61" fmla="*/ 2 h 4966"/>
                <a:gd name="T62" fmla="*/ 0 w 2170"/>
                <a:gd name="T63" fmla="*/ 2 h 49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70" h="4966">
                  <a:moveTo>
                    <a:pt x="0" y="4966"/>
                  </a:moveTo>
                  <a:lnTo>
                    <a:pt x="195" y="4910"/>
                  </a:lnTo>
                  <a:lnTo>
                    <a:pt x="403" y="4844"/>
                  </a:lnTo>
                  <a:lnTo>
                    <a:pt x="627" y="4771"/>
                  </a:lnTo>
                  <a:lnTo>
                    <a:pt x="874" y="4696"/>
                  </a:lnTo>
                  <a:lnTo>
                    <a:pt x="1146" y="4621"/>
                  </a:lnTo>
                  <a:lnTo>
                    <a:pt x="1450" y="4549"/>
                  </a:lnTo>
                  <a:lnTo>
                    <a:pt x="1616" y="4515"/>
                  </a:lnTo>
                  <a:lnTo>
                    <a:pt x="1790" y="4483"/>
                  </a:lnTo>
                  <a:lnTo>
                    <a:pt x="1975" y="4454"/>
                  </a:lnTo>
                  <a:lnTo>
                    <a:pt x="2170" y="4428"/>
                  </a:lnTo>
                  <a:lnTo>
                    <a:pt x="2079" y="4412"/>
                  </a:lnTo>
                  <a:lnTo>
                    <a:pt x="1992" y="4388"/>
                  </a:lnTo>
                  <a:lnTo>
                    <a:pt x="1911" y="4354"/>
                  </a:lnTo>
                  <a:lnTo>
                    <a:pt x="1834" y="4315"/>
                  </a:lnTo>
                  <a:lnTo>
                    <a:pt x="1762" y="4266"/>
                  </a:lnTo>
                  <a:lnTo>
                    <a:pt x="1696" y="4210"/>
                  </a:lnTo>
                  <a:lnTo>
                    <a:pt x="1633" y="4146"/>
                  </a:lnTo>
                  <a:lnTo>
                    <a:pt x="1576" y="4074"/>
                  </a:lnTo>
                  <a:lnTo>
                    <a:pt x="1524" y="3995"/>
                  </a:lnTo>
                  <a:lnTo>
                    <a:pt x="1477" y="3907"/>
                  </a:lnTo>
                  <a:lnTo>
                    <a:pt x="1435" y="3812"/>
                  </a:lnTo>
                  <a:lnTo>
                    <a:pt x="1398" y="3709"/>
                  </a:lnTo>
                  <a:lnTo>
                    <a:pt x="1366" y="3598"/>
                  </a:lnTo>
                  <a:lnTo>
                    <a:pt x="1339" y="3479"/>
                  </a:lnTo>
                  <a:lnTo>
                    <a:pt x="1317" y="3352"/>
                  </a:lnTo>
                  <a:lnTo>
                    <a:pt x="1300" y="3218"/>
                  </a:lnTo>
                  <a:lnTo>
                    <a:pt x="1289" y="3075"/>
                  </a:lnTo>
                  <a:lnTo>
                    <a:pt x="1283" y="2925"/>
                  </a:lnTo>
                  <a:lnTo>
                    <a:pt x="1282" y="2767"/>
                  </a:lnTo>
                  <a:lnTo>
                    <a:pt x="1286" y="2601"/>
                  </a:lnTo>
                  <a:lnTo>
                    <a:pt x="1295" y="2427"/>
                  </a:lnTo>
                  <a:lnTo>
                    <a:pt x="1311" y="2246"/>
                  </a:lnTo>
                  <a:lnTo>
                    <a:pt x="1331" y="2057"/>
                  </a:lnTo>
                  <a:lnTo>
                    <a:pt x="1356" y="1859"/>
                  </a:lnTo>
                  <a:lnTo>
                    <a:pt x="1387" y="1654"/>
                  </a:lnTo>
                  <a:lnTo>
                    <a:pt x="1423" y="1442"/>
                  </a:lnTo>
                  <a:lnTo>
                    <a:pt x="1464" y="1221"/>
                  </a:lnTo>
                  <a:lnTo>
                    <a:pt x="1512" y="992"/>
                  </a:lnTo>
                  <a:lnTo>
                    <a:pt x="1564" y="756"/>
                  </a:lnTo>
                  <a:lnTo>
                    <a:pt x="1622" y="512"/>
                  </a:lnTo>
                  <a:lnTo>
                    <a:pt x="1685" y="260"/>
                  </a:lnTo>
                  <a:lnTo>
                    <a:pt x="1754" y="0"/>
                  </a:lnTo>
                  <a:lnTo>
                    <a:pt x="1724" y="6"/>
                  </a:lnTo>
                  <a:lnTo>
                    <a:pt x="1696" y="22"/>
                  </a:lnTo>
                  <a:lnTo>
                    <a:pt x="1642" y="79"/>
                  </a:lnTo>
                  <a:lnTo>
                    <a:pt x="1593" y="164"/>
                  </a:lnTo>
                  <a:lnTo>
                    <a:pt x="1549" y="266"/>
                  </a:lnTo>
                  <a:lnTo>
                    <a:pt x="1512" y="374"/>
                  </a:lnTo>
                  <a:lnTo>
                    <a:pt x="1480" y="481"/>
                  </a:lnTo>
                  <a:lnTo>
                    <a:pt x="1454" y="575"/>
                  </a:lnTo>
                  <a:lnTo>
                    <a:pt x="1437" y="649"/>
                  </a:lnTo>
                  <a:lnTo>
                    <a:pt x="1374" y="916"/>
                  </a:lnTo>
                  <a:lnTo>
                    <a:pt x="1318" y="1192"/>
                  </a:lnTo>
                  <a:lnTo>
                    <a:pt x="1214" y="1763"/>
                  </a:lnTo>
                  <a:lnTo>
                    <a:pt x="1108" y="2347"/>
                  </a:lnTo>
                  <a:lnTo>
                    <a:pt x="985" y="2929"/>
                  </a:lnTo>
                  <a:lnTo>
                    <a:pt x="912" y="3216"/>
                  </a:lnTo>
                  <a:lnTo>
                    <a:pt x="829" y="3497"/>
                  </a:lnTo>
                  <a:lnTo>
                    <a:pt x="734" y="3771"/>
                  </a:lnTo>
                  <a:lnTo>
                    <a:pt x="624" y="4035"/>
                  </a:lnTo>
                  <a:lnTo>
                    <a:pt x="497" y="4289"/>
                  </a:lnTo>
                  <a:lnTo>
                    <a:pt x="352" y="4529"/>
                  </a:lnTo>
                  <a:lnTo>
                    <a:pt x="187" y="4756"/>
                  </a:lnTo>
                  <a:lnTo>
                    <a:pt x="0" y="4966"/>
                  </a:lnTo>
                  <a:close/>
                </a:path>
              </a:pathLst>
            </a:custGeom>
            <a:solidFill>
              <a:srgbClr val="AE4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297">
              <a:extLst>
                <a:ext uri="{FF2B5EF4-FFF2-40B4-BE49-F238E27FC236}">
                  <a16:creationId xmlns:a16="http://schemas.microsoft.com/office/drawing/2014/main" id="{AF2386DD-8693-D24A-B40D-7FC36A6BD247}"/>
                </a:ext>
              </a:extLst>
            </p:cNvPr>
            <p:cNvSpPr>
              <a:spLocks/>
            </p:cNvSpPr>
            <p:nvPr/>
          </p:nvSpPr>
          <p:spPr bwMode="auto">
            <a:xfrm>
              <a:off x="4676" y="3250"/>
              <a:ext cx="167" cy="384"/>
            </a:xfrm>
            <a:custGeom>
              <a:avLst/>
              <a:gdLst>
                <a:gd name="T0" fmla="*/ 0 w 2172"/>
                <a:gd name="T1" fmla="*/ 2 h 4995"/>
                <a:gd name="T2" fmla="*/ 0 w 2172"/>
                <a:gd name="T3" fmla="*/ 2 h 4995"/>
                <a:gd name="T4" fmla="*/ 0 w 2172"/>
                <a:gd name="T5" fmla="*/ 2 h 4995"/>
                <a:gd name="T6" fmla="*/ 0 w 2172"/>
                <a:gd name="T7" fmla="*/ 2 h 4995"/>
                <a:gd name="T8" fmla="*/ 0 w 2172"/>
                <a:gd name="T9" fmla="*/ 1 h 4995"/>
                <a:gd name="T10" fmla="*/ 1 w 2172"/>
                <a:gd name="T11" fmla="*/ 1 h 4995"/>
                <a:gd name="T12" fmla="*/ 1 w 2172"/>
                <a:gd name="T13" fmla="*/ 0 h 4995"/>
                <a:gd name="T14" fmla="*/ 1 w 2172"/>
                <a:gd name="T15" fmla="*/ 0 h 4995"/>
                <a:gd name="T16" fmla="*/ 1 w 2172"/>
                <a:gd name="T17" fmla="*/ 0 h 4995"/>
                <a:gd name="T18" fmla="*/ 1 w 2172"/>
                <a:gd name="T19" fmla="*/ 0 h 4995"/>
                <a:gd name="T20" fmla="*/ 1 w 2172"/>
                <a:gd name="T21" fmla="*/ 0 h 4995"/>
                <a:gd name="T22" fmla="*/ 1 w 2172"/>
                <a:gd name="T23" fmla="*/ 0 h 4995"/>
                <a:gd name="T24" fmla="*/ 1 w 2172"/>
                <a:gd name="T25" fmla="*/ 0 h 4995"/>
                <a:gd name="T26" fmla="*/ 1 w 2172"/>
                <a:gd name="T27" fmla="*/ 1 h 4995"/>
                <a:gd name="T28" fmla="*/ 1 w 2172"/>
                <a:gd name="T29" fmla="*/ 1 h 4995"/>
                <a:gd name="T30" fmla="*/ 1 w 2172"/>
                <a:gd name="T31" fmla="*/ 1 h 4995"/>
                <a:gd name="T32" fmla="*/ 1 w 2172"/>
                <a:gd name="T33" fmla="*/ 1 h 4995"/>
                <a:gd name="T34" fmla="*/ 1 w 2172"/>
                <a:gd name="T35" fmla="*/ 1 h 4995"/>
                <a:gd name="T36" fmla="*/ 1 w 2172"/>
                <a:gd name="T37" fmla="*/ 1 h 4995"/>
                <a:gd name="T38" fmla="*/ 1 w 2172"/>
                <a:gd name="T39" fmla="*/ 2 h 4995"/>
                <a:gd name="T40" fmla="*/ 1 w 2172"/>
                <a:gd name="T41" fmla="*/ 2 h 4995"/>
                <a:gd name="T42" fmla="*/ 1 w 2172"/>
                <a:gd name="T43" fmla="*/ 2 h 4995"/>
                <a:gd name="T44" fmla="*/ 1 w 2172"/>
                <a:gd name="T45" fmla="*/ 2 h 4995"/>
                <a:gd name="T46" fmla="*/ 1 w 2172"/>
                <a:gd name="T47" fmla="*/ 2 h 4995"/>
                <a:gd name="T48" fmla="*/ 1 w 2172"/>
                <a:gd name="T49" fmla="*/ 2 h 4995"/>
                <a:gd name="T50" fmla="*/ 1 w 2172"/>
                <a:gd name="T51" fmla="*/ 2 h 4995"/>
                <a:gd name="T52" fmla="*/ 1 w 2172"/>
                <a:gd name="T53" fmla="*/ 2 h 4995"/>
                <a:gd name="T54" fmla="*/ 1 w 2172"/>
                <a:gd name="T55" fmla="*/ 2 h 4995"/>
                <a:gd name="T56" fmla="*/ 1 w 2172"/>
                <a:gd name="T57" fmla="*/ 2 h 4995"/>
                <a:gd name="T58" fmla="*/ 1 w 2172"/>
                <a:gd name="T59" fmla="*/ 2 h 4995"/>
                <a:gd name="T60" fmla="*/ 0 w 2172"/>
                <a:gd name="T61" fmla="*/ 2 h 4995"/>
                <a:gd name="T62" fmla="*/ 0 w 2172"/>
                <a:gd name="T63" fmla="*/ 2 h 4995"/>
                <a:gd name="T64" fmla="*/ 0 w 2172"/>
                <a:gd name="T65" fmla="*/ 2 h 49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2" h="4995">
                  <a:moveTo>
                    <a:pt x="0" y="4995"/>
                  </a:moveTo>
                  <a:lnTo>
                    <a:pt x="102" y="4894"/>
                  </a:lnTo>
                  <a:lnTo>
                    <a:pt x="197" y="4789"/>
                  </a:lnTo>
                  <a:lnTo>
                    <a:pt x="371" y="4563"/>
                  </a:lnTo>
                  <a:lnTo>
                    <a:pt x="522" y="4321"/>
                  </a:lnTo>
                  <a:lnTo>
                    <a:pt x="654" y="4064"/>
                  </a:lnTo>
                  <a:lnTo>
                    <a:pt x="770" y="3794"/>
                  </a:lnTo>
                  <a:lnTo>
                    <a:pt x="869" y="3514"/>
                  </a:lnTo>
                  <a:lnTo>
                    <a:pt x="955" y="3225"/>
                  </a:lnTo>
                  <a:lnTo>
                    <a:pt x="1030" y="2930"/>
                  </a:lnTo>
                  <a:lnTo>
                    <a:pt x="1155" y="2329"/>
                  </a:lnTo>
                  <a:lnTo>
                    <a:pt x="1260" y="1729"/>
                  </a:lnTo>
                  <a:lnTo>
                    <a:pt x="1364" y="1146"/>
                  </a:lnTo>
                  <a:lnTo>
                    <a:pt x="1420" y="867"/>
                  </a:lnTo>
                  <a:lnTo>
                    <a:pt x="1482" y="598"/>
                  </a:lnTo>
                  <a:lnTo>
                    <a:pt x="1498" y="527"/>
                  </a:lnTo>
                  <a:lnTo>
                    <a:pt x="1517" y="439"/>
                  </a:lnTo>
                  <a:lnTo>
                    <a:pt x="1567" y="241"/>
                  </a:lnTo>
                  <a:lnTo>
                    <a:pt x="1600" y="148"/>
                  </a:lnTo>
                  <a:lnTo>
                    <a:pt x="1641" y="72"/>
                  </a:lnTo>
                  <a:lnTo>
                    <a:pt x="1687" y="20"/>
                  </a:lnTo>
                  <a:lnTo>
                    <a:pt x="1714" y="6"/>
                  </a:lnTo>
                  <a:lnTo>
                    <a:pt x="1744" y="0"/>
                  </a:lnTo>
                  <a:lnTo>
                    <a:pt x="1669" y="273"/>
                  </a:lnTo>
                  <a:lnTo>
                    <a:pt x="1599" y="535"/>
                  </a:lnTo>
                  <a:lnTo>
                    <a:pt x="1535" y="789"/>
                  </a:lnTo>
                  <a:lnTo>
                    <a:pt x="1478" y="1034"/>
                  </a:lnTo>
                  <a:lnTo>
                    <a:pt x="1426" y="1269"/>
                  </a:lnTo>
                  <a:lnTo>
                    <a:pt x="1380" y="1495"/>
                  </a:lnTo>
                  <a:lnTo>
                    <a:pt x="1341" y="1712"/>
                  </a:lnTo>
                  <a:lnTo>
                    <a:pt x="1308" y="1920"/>
                  </a:lnTo>
                  <a:lnTo>
                    <a:pt x="1280" y="2120"/>
                  </a:lnTo>
                  <a:lnTo>
                    <a:pt x="1257" y="2311"/>
                  </a:lnTo>
                  <a:lnTo>
                    <a:pt x="1240" y="2492"/>
                  </a:lnTo>
                  <a:lnTo>
                    <a:pt x="1230" y="2666"/>
                  </a:lnTo>
                  <a:lnTo>
                    <a:pt x="1224" y="2830"/>
                  </a:lnTo>
                  <a:lnTo>
                    <a:pt x="1224" y="2986"/>
                  </a:lnTo>
                  <a:lnTo>
                    <a:pt x="1231" y="3134"/>
                  </a:lnTo>
                  <a:lnTo>
                    <a:pt x="1243" y="3273"/>
                  </a:lnTo>
                  <a:lnTo>
                    <a:pt x="1260" y="3404"/>
                  </a:lnTo>
                  <a:lnTo>
                    <a:pt x="1283" y="3527"/>
                  </a:lnTo>
                  <a:lnTo>
                    <a:pt x="1312" y="3642"/>
                  </a:lnTo>
                  <a:lnTo>
                    <a:pt x="1345" y="3748"/>
                  </a:lnTo>
                  <a:lnTo>
                    <a:pt x="1385" y="3847"/>
                  </a:lnTo>
                  <a:lnTo>
                    <a:pt x="1430" y="3938"/>
                  </a:lnTo>
                  <a:lnTo>
                    <a:pt x="1480" y="4022"/>
                  </a:lnTo>
                  <a:lnTo>
                    <a:pt x="1535" y="4097"/>
                  </a:lnTo>
                  <a:lnTo>
                    <a:pt x="1597" y="4164"/>
                  </a:lnTo>
                  <a:lnTo>
                    <a:pt x="1663" y="4225"/>
                  </a:lnTo>
                  <a:lnTo>
                    <a:pt x="1735" y="4277"/>
                  </a:lnTo>
                  <a:lnTo>
                    <a:pt x="1812" y="4321"/>
                  </a:lnTo>
                  <a:lnTo>
                    <a:pt x="1894" y="4360"/>
                  </a:lnTo>
                  <a:lnTo>
                    <a:pt x="1982" y="4390"/>
                  </a:lnTo>
                  <a:lnTo>
                    <a:pt x="2074" y="4413"/>
                  </a:lnTo>
                  <a:lnTo>
                    <a:pt x="2172" y="4430"/>
                  </a:lnTo>
                  <a:lnTo>
                    <a:pt x="1951" y="4469"/>
                  </a:lnTo>
                  <a:lnTo>
                    <a:pt x="1746" y="4509"/>
                  </a:lnTo>
                  <a:lnTo>
                    <a:pt x="1558" y="4549"/>
                  </a:lnTo>
                  <a:lnTo>
                    <a:pt x="1386" y="4590"/>
                  </a:lnTo>
                  <a:lnTo>
                    <a:pt x="1226" y="4630"/>
                  </a:lnTo>
                  <a:lnTo>
                    <a:pt x="1080" y="4670"/>
                  </a:lnTo>
                  <a:lnTo>
                    <a:pt x="819" y="4748"/>
                  </a:lnTo>
                  <a:lnTo>
                    <a:pt x="591" y="4822"/>
                  </a:lnTo>
                  <a:lnTo>
                    <a:pt x="386" y="4888"/>
                  </a:lnTo>
                  <a:lnTo>
                    <a:pt x="192" y="4947"/>
                  </a:lnTo>
                  <a:lnTo>
                    <a:pt x="0" y="4995"/>
                  </a:lnTo>
                  <a:close/>
                </a:path>
              </a:pathLst>
            </a:custGeom>
            <a:solidFill>
              <a:srgbClr val="A8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298">
              <a:extLst>
                <a:ext uri="{FF2B5EF4-FFF2-40B4-BE49-F238E27FC236}">
                  <a16:creationId xmlns:a16="http://schemas.microsoft.com/office/drawing/2014/main" id="{BCB9FE97-C522-9443-9BE3-46D78946BD79}"/>
                </a:ext>
              </a:extLst>
            </p:cNvPr>
            <p:cNvSpPr>
              <a:spLocks/>
            </p:cNvSpPr>
            <p:nvPr/>
          </p:nvSpPr>
          <p:spPr bwMode="auto">
            <a:xfrm>
              <a:off x="3840" y="3959"/>
              <a:ext cx="182" cy="145"/>
            </a:xfrm>
            <a:custGeom>
              <a:avLst/>
              <a:gdLst>
                <a:gd name="T0" fmla="*/ 0 w 2372"/>
                <a:gd name="T1" fmla="*/ 1 h 1882"/>
                <a:gd name="T2" fmla="*/ 0 w 2372"/>
                <a:gd name="T3" fmla="*/ 1 h 1882"/>
                <a:gd name="T4" fmla="*/ 0 w 2372"/>
                <a:gd name="T5" fmla="*/ 1 h 1882"/>
                <a:gd name="T6" fmla="*/ 0 w 2372"/>
                <a:gd name="T7" fmla="*/ 1 h 1882"/>
                <a:gd name="T8" fmla="*/ 0 w 2372"/>
                <a:gd name="T9" fmla="*/ 1 h 1882"/>
                <a:gd name="T10" fmla="*/ 0 w 2372"/>
                <a:gd name="T11" fmla="*/ 1 h 1882"/>
                <a:gd name="T12" fmla="*/ 0 w 2372"/>
                <a:gd name="T13" fmla="*/ 1 h 1882"/>
                <a:gd name="T14" fmla="*/ 1 w 2372"/>
                <a:gd name="T15" fmla="*/ 1 h 1882"/>
                <a:gd name="T16" fmla="*/ 1 w 2372"/>
                <a:gd name="T17" fmla="*/ 1 h 1882"/>
                <a:gd name="T18" fmla="*/ 1 w 2372"/>
                <a:gd name="T19" fmla="*/ 0 h 1882"/>
                <a:gd name="T20" fmla="*/ 1 w 2372"/>
                <a:gd name="T21" fmla="*/ 0 h 1882"/>
                <a:gd name="T22" fmla="*/ 1 w 2372"/>
                <a:gd name="T23" fmla="*/ 0 h 1882"/>
                <a:gd name="T24" fmla="*/ 1 w 2372"/>
                <a:gd name="T25" fmla="*/ 0 h 18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72" h="1882">
                  <a:moveTo>
                    <a:pt x="0" y="1882"/>
                  </a:moveTo>
                  <a:lnTo>
                    <a:pt x="217" y="1833"/>
                  </a:lnTo>
                  <a:lnTo>
                    <a:pt x="419" y="1771"/>
                  </a:lnTo>
                  <a:lnTo>
                    <a:pt x="605" y="1696"/>
                  </a:lnTo>
                  <a:lnTo>
                    <a:pt x="778" y="1609"/>
                  </a:lnTo>
                  <a:lnTo>
                    <a:pt x="940" y="1513"/>
                  </a:lnTo>
                  <a:lnTo>
                    <a:pt x="1091" y="1406"/>
                  </a:lnTo>
                  <a:lnTo>
                    <a:pt x="1234" y="1290"/>
                  </a:lnTo>
                  <a:lnTo>
                    <a:pt x="1369" y="1167"/>
                  </a:lnTo>
                  <a:lnTo>
                    <a:pt x="1625" y="900"/>
                  </a:lnTo>
                  <a:lnTo>
                    <a:pt x="1868" y="611"/>
                  </a:lnTo>
                  <a:lnTo>
                    <a:pt x="2114" y="309"/>
                  </a:lnTo>
                  <a:lnTo>
                    <a:pt x="2372"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1" name="Freeform 299">
              <a:extLst>
                <a:ext uri="{FF2B5EF4-FFF2-40B4-BE49-F238E27FC236}">
                  <a16:creationId xmlns:a16="http://schemas.microsoft.com/office/drawing/2014/main" id="{2262DDB9-5039-C741-BCA6-30BD21B33B81}"/>
                </a:ext>
              </a:extLst>
            </p:cNvPr>
            <p:cNvSpPr>
              <a:spLocks/>
            </p:cNvSpPr>
            <p:nvPr/>
          </p:nvSpPr>
          <p:spPr bwMode="auto">
            <a:xfrm>
              <a:off x="3840" y="3960"/>
              <a:ext cx="181" cy="144"/>
            </a:xfrm>
            <a:custGeom>
              <a:avLst/>
              <a:gdLst>
                <a:gd name="T0" fmla="*/ 0 w 2360"/>
                <a:gd name="T1" fmla="*/ 1 h 1869"/>
                <a:gd name="T2" fmla="*/ 0 w 2360"/>
                <a:gd name="T3" fmla="*/ 1 h 1869"/>
                <a:gd name="T4" fmla="*/ 0 w 2360"/>
                <a:gd name="T5" fmla="*/ 1 h 1869"/>
                <a:gd name="T6" fmla="*/ 0 w 2360"/>
                <a:gd name="T7" fmla="*/ 1 h 1869"/>
                <a:gd name="T8" fmla="*/ 0 w 2360"/>
                <a:gd name="T9" fmla="*/ 1 h 1869"/>
                <a:gd name="T10" fmla="*/ 0 w 2360"/>
                <a:gd name="T11" fmla="*/ 1 h 1869"/>
                <a:gd name="T12" fmla="*/ 0 w 2360"/>
                <a:gd name="T13" fmla="*/ 1 h 1869"/>
                <a:gd name="T14" fmla="*/ 1 w 2360"/>
                <a:gd name="T15" fmla="*/ 1 h 1869"/>
                <a:gd name="T16" fmla="*/ 1 w 2360"/>
                <a:gd name="T17" fmla="*/ 1 h 1869"/>
                <a:gd name="T18" fmla="*/ 1 w 2360"/>
                <a:gd name="T19" fmla="*/ 0 h 1869"/>
                <a:gd name="T20" fmla="*/ 1 w 2360"/>
                <a:gd name="T21" fmla="*/ 0 h 1869"/>
                <a:gd name="T22" fmla="*/ 1 w 2360"/>
                <a:gd name="T23" fmla="*/ 0 h 1869"/>
                <a:gd name="T24" fmla="*/ 1 w 2360"/>
                <a:gd name="T25" fmla="*/ 0 h 1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0" h="1869">
                  <a:moveTo>
                    <a:pt x="0" y="1869"/>
                  </a:moveTo>
                  <a:lnTo>
                    <a:pt x="217" y="1820"/>
                  </a:lnTo>
                  <a:lnTo>
                    <a:pt x="418" y="1758"/>
                  </a:lnTo>
                  <a:lnTo>
                    <a:pt x="604" y="1684"/>
                  </a:lnTo>
                  <a:lnTo>
                    <a:pt x="777" y="1599"/>
                  </a:lnTo>
                  <a:lnTo>
                    <a:pt x="937" y="1503"/>
                  </a:lnTo>
                  <a:lnTo>
                    <a:pt x="1088" y="1398"/>
                  </a:lnTo>
                  <a:lnTo>
                    <a:pt x="1229" y="1283"/>
                  </a:lnTo>
                  <a:lnTo>
                    <a:pt x="1364" y="1160"/>
                  </a:lnTo>
                  <a:lnTo>
                    <a:pt x="1616" y="896"/>
                  </a:lnTo>
                  <a:lnTo>
                    <a:pt x="1859" y="610"/>
                  </a:lnTo>
                  <a:lnTo>
                    <a:pt x="2103" y="309"/>
                  </a:lnTo>
                  <a:lnTo>
                    <a:pt x="2360" y="0"/>
                  </a:lnTo>
                </a:path>
              </a:pathLst>
            </a:custGeom>
            <a:noFill/>
            <a:ln w="6350">
              <a:solidFill>
                <a:srgbClr val="BE683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2" name="Freeform 300">
              <a:extLst>
                <a:ext uri="{FF2B5EF4-FFF2-40B4-BE49-F238E27FC236}">
                  <a16:creationId xmlns:a16="http://schemas.microsoft.com/office/drawing/2014/main" id="{FC4AD03F-6599-D947-85AB-6BE6E556AD71}"/>
                </a:ext>
              </a:extLst>
            </p:cNvPr>
            <p:cNvSpPr>
              <a:spLocks/>
            </p:cNvSpPr>
            <p:nvPr/>
          </p:nvSpPr>
          <p:spPr bwMode="auto">
            <a:xfrm>
              <a:off x="3840" y="3961"/>
              <a:ext cx="181" cy="143"/>
            </a:xfrm>
            <a:custGeom>
              <a:avLst/>
              <a:gdLst>
                <a:gd name="T0" fmla="*/ 0 w 2349"/>
                <a:gd name="T1" fmla="*/ 1 h 1855"/>
                <a:gd name="T2" fmla="*/ 0 w 2349"/>
                <a:gd name="T3" fmla="*/ 1 h 1855"/>
                <a:gd name="T4" fmla="*/ 0 w 2349"/>
                <a:gd name="T5" fmla="*/ 1 h 1855"/>
                <a:gd name="T6" fmla="*/ 0 w 2349"/>
                <a:gd name="T7" fmla="*/ 1 h 1855"/>
                <a:gd name="T8" fmla="*/ 0 w 2349"/>
                <a:gd name="T9" fmla="*/ 1 h 1855"/>
                <a:gd name="T10" fmla="*/ 0 w 2349"/>
                <a:gd name="T11" fmla="*/ 1 h 1855"/>
                <a:gd name="T12" fmla="*/ 0 w 2349"/>
                <a:gd name="T13" fmla="*/ 1 h 1855"/>
                <a:gd name="T14" fmla="*/ 1 w 2349"/>
                <a:gd name="T15" fmla="*/ 1 h 1855"/>
                <a:gd name="T16" fmla="*/ 1 w 2349"/>
                <a:gd name="T17" fmla="*/ 1 h 1855"/>
                <a:gd name="T18" fmla="*/ 1 w 2349"/>
                <a:gd name="T19" fmla="*/ 0 h 1855"/>
                <a:gd name="T20" fmla="*/ 1 w 2349"/>
                <a:gd name="T21" fmla="*/ 0 h 1855"/>
                <a:gd name="T22" fmla="*/ 1 w 2349"/>
                <a:gd name="T23" fmla="*/ 0 h 1855"/>
                <a:gd name="T24" fmla="*/ 1 w 2349"/>
                <a:gd name="T25" fmla="*/ 0 h 18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9" h="1855">
                  <a:moveTo>
                    <a:pt x="0" y="1855"/>
                  </a:moveTo>
                  <a:lnTo>
                    <a:pt x="217" y="1806"/>
                  </a:lnTo>
                  <a:lnTo>
                    <a:pt x="418" y="1745"/>
                  </a:lnTo>
                  <a:lnTo>
                    <a:pt x="603" y="1671"/>
                  </a:lnTo>
                  <a:lnTo>
                    <a:pt x="775" y="1587"/>
                  </a:lnTo>
                  <a:lnTo>
                    <a:pt x="935" y="1492"/>
                  </a:lnTo>
                  <a:lnTo>
                    <a:pt x="1084" y="1388"/>
                  </a:lnTo>
                  <a:lnTo>
                    <a:pt x="1224" y="1274"/>
                  </a:lnTo>
                  <a:lnTo>
                    <a:pt x="1358" y="1154"/>
                  </a:lnTo>
                  <a:lnTo>
                    <a:pt x="1609" y="891"/>
                  </a:lnTo>
                  <a:lnTo>
                    <a:pt x="1850" y="608"/>
                  </a:lnTo>
                  <a:lnTo>
                    <a:pt x="2092" y="309"/>
                  </a:lnTo>
                  <a:lnTo>
                    <a:pt x="2349" y="0"/>
                  </a:lnTo>
                </a:path>
              </a:pathLst>
            </a:custGeom>
            <a:noFill/>
            <a:ln w="4763">
              <a:solidFill>
                <a:srgbClr val="D38E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3" name="Freeform 301">
              <a:extLst>
                <a:ext uri="{FF2B5EF4-FFF2-40B4-BE49-F238E27FC236}">
                  <a16:creationId xmlns:a16="http://schemas.microsoft.com/office/drawing/2014/main" id="{55C44941-A9B1-5741-A77E-C298E8A03DA0}"/>
                </a:ext>
              </a:extLst>
            </p:cNvPr>
            <p:cNvSpPr>
              <a:spLocks/>
            </p:cNvSpPr>
            <p:nvPr/>
          </p:nvSpPr>
          <p:spPr bwMode="auto">
            <a:xfrm>
              <a:off x="3840" y="3962"/>
              <a:ext cx="180" cy="142"/>
            </a:xfrm>
            <a:custGeom>
              <a:avLst/>
              <a:gdLst>
                <a:gd name="T0" fmla="*/ 0 w 2338"/>
                <a:gd name="T1" fmla="*/ 1 h 1841"/>
                <a:gd name="T2" fmla="*/ 0 w 2338"/>
                <a:gd name="T3" fmla="*/ 1 h 1841"/>
                <a:gd name="T4" fmla="*/ 0 w 2338"/>
                <a:gd name="T5" fmla="*/ 1 h 1841"/>
                <a:gd name="T6" fmla="*/ 0 w 2338"/>
                <a:gd name="T7" fmla="*/ 1 h 1841"/>
                <a:gd name="T8" fmla="*/ 0 w 2338"/>
                <a:gd name="T9" fmla="*/ 1 h 1841"/>
                <a:gd name="T10" fmla="*/ 0 w 2338"/>
                <a:gd name="T11" fmla="*/ 1 h 1841"/>
                <a:gd name="T12" fmla="*/ 0 w 2338"/>
                <a:gd name="T13" fmla="*/ 1 h 1841"/>
                <a:gd name="T14" fmla="*/ 1 w 2338"/>
                <a:gd name="T15" fmla="*/ 1 h 1841"/>
                <a:gd name="T16" fmla="*/ 1 w 2338"/>
                <a:gd name="T17" fmla="*/ 1 h 1841"/>
                <a:gd name="T18" fmla="*/ 1 w 2338"/>
                <a:gd name="T19" fmla="*/ 0 h 1841"/>
                <a:gd name="T20" fmla="*/ 1 w 2338"/>
                <a:gd name="T21" fmla="*/ 0 h 1841"/>
                <a:gd name="T22" fmla="*/ 1 w 2338"/>
                <a:gd name="T23" fmla="*/ 0 h 1841"/>
                <a:gd name="T24" fmla="*/ 1 w 2338"/>
                <a:gd name="T25" fmla="*/ 0 h 18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38" h="1841">
                  <a:moveTo>
                    <a:pt x="0" y="1841"/>
                  </a:moveTo>
                  <a:lnTo>
                    <a:pt x="217" y="1792"/>
                  </a:lnTo>
                  <a:lnTo>
                    <a:pt x="417" y="1732"/>
                  </a:lnTo>
                  <a:lnTo>
                    <a:pt x="602" y="1659"/>
                  </a:lnTo>
                  <a:lnTo>
                    <a:pt x="773" y="1575"/>
                  </a:lnTo>
                  <a:lnTo>
                    <a:pt x="932" y="1481"/>
                  </a:lnTo>
                  <a:lnTo>
                    <a:pt x="1081" y="1378"/>
                  </a:lnTo>
                  <a:lnTo>
                    <a:pt x="1220" y="1267"/>
                  </a:lnTo>
                  <a:lnTo>
                    <a:pt x="1352" y="1147"/>
                  </a:lnTo>
                  <a:lnTo>
                    <a:pt x="1602" y="888"/>
                  </a:lnTo>
                  <a:lnTo>
                    <a:pt x="1840" y="606"/>
                  </a:lnTo>
                  <a:lnTo>
                    <a:pt x="2082" y="308"/>
                  </a:lnTo>
                  <a:lnTo>
                    <a:pt x="2338" y="0"/>
                  </a:lnTo>
                </a:path>
              </a:pathLst>
            </a:custGeom>
            <a:noFill/>
            <a:ln w="3175">
              <a:solidFill>
                <a:srgbClr val="EAB39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4" name="Freeform 302">
              <a:extLst>
                <a:ext uri="{FF2B5EF4-FFF2-40B4-BE49-F238E27FC236}">
                  <a16:creationId xmlns:a16="http://schemas.microsoft.com/office/drawing/2014/main" id="{BC2F8D6C-5049-E84B-A560-8D7A8F513F8E}"/>
                </a:ext>
              </a:extLst>
            </p:cNvPr>
            <p:cNvSpPr>
              <a:spLocks/>
            </p:cNvSpPr>
            <p:nvPr/>
          </p:nvSpPr>
          <p:spPr bwMode="auto">
            <a:xfrm>
              <a:off x="3840" y="3963"/>
              <a:ext cx="179" cy="141"/>
            </a:xfrm>
            <a:custGeom>
              <a:avLst/>
              <a:gdLst>
                <a:gd name="T0" fmla="*/ 0 w 2326"/>
                <a:gd name="T1" fmla="*/ 1 h 1827"/>
                <a:gd name="T2" fmla="*/ 0 w 2326"/>
                <a:gd name="T3" fmla="*/ 1 h 1827"/>
                <a:gd name="T4" fmla="*/ 0 w 2326"/>
                <a:gd name="T5" fmla="*/ 1 h 1827"/>
                <a:gd name="T6" fmla="*/ 0 w 2326"/>
                <a:gd name="T7" fmla="*/ 1 h 1827"/>
                <a:gd name="T8" fmla="*/ 0 w 2326"/>
                <a:gd name="T9" fmla="*/ 1 h 1827"/>
                <a:gd name="T10" fmla="*/ 0 w 2326"/>
                <a:gd name="T11" fmla="*/ 1 h 1827"/>
                <a:gd name="T12" fmla="*/ 0 w 2326"/>
                <a:gd name="T13" fmla="*/ 1 h 1827"/>
                <a:gd name="T14" fmla="*/ 1 w 2326"/>
                <a:gd name="T15" fmla="*/ 1 h 1827"/>
                <a:gd name="T16" fmla="*/ 1 w 2326"/>
                <a:gd name="T17" fmla="*/ 1 h 1827"/>
                <a:gd name="T18" fmla="*/ 1 w 2326"/>
                <a:gd name="T19" fmla="*/ 0 h 1827"/>
                <a:gd name="T20" fmla="*/ 1 w 2326"/>
                <a:gd name="T21" fmla="*/ 0 h 1827"/>
                <a:gd name="T22" fmla="*/ 1 w 2326"/>
                <a:gd name="T23" fmla="*/ 0 h 1827"/>
                <a:gd name="T24" fmla="*/ 1 w 2326"/>
                <a:gd name="T25" fmla="*/ 0 h 18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6" h="1827">
                  <a:moveTo>
                    <a:pt x="0" y="1827"/>
                  </a:moveTo>
                  <a:lnTo>
                    <a:pt x="217" y="1779"/>
                  </a:lnTo>
                  <a:lnTo>
                    <a:pt x="417" y="1718"/>
                  </a:lnTo>
                  <a:lnTo>
                    <a:pt x="601" y="1646"/>
                  </a:lnTo>
                  <a:lnTo>
                    <a:pt x="772" y="1563"/>
                  </a:lnTo>
                  <a:lnTo>
                    <a:pt x="930" y="1470"/>
                  </a:lnTo>
                  <a:lnTo>
                    <a:pt x="1076" y="1368"/>
                  </a:lnTo>
                  <a:lnTo>
                    <a:pt x="1216" y="1258"/>
                  </a:lnTo>
                  <a:lnTo>
                    <a:pt x="1347" y="1139"/>
                  </a:lnTo>
                  <a:lnTo>
                    <a:pt x="1594" y="883"/>
                  </a:lnTo>
                  <a:lnTo>
                    <a:pt x="1831" y="603"/>
                  </a:lnTo>
                  <a:lnTo>
                    <a:pt x="2070" y="308"/>
                  </a:lnTo>
                  <a:lnTo>
                    <a:pt x="2326"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5" name="Freeform 303">
              <a:extLst>
                <a:ext uri="{FF2B5EF4-FFF2-40B4-BE49-F238E27FC236}">
                  <a16:creationId xmlns:a16="http://schemas.microsoft.com/office/drawing/2014/main" id="{A97DDC5D-839C-464B-97EF-321D427BE334}"/>
                </a:ext>
              </a:extLst>
            </p:cNvPr>
            <p:cNvSpPr>
              <a:spLocks/>
            </p:cNvSpPr>
            <p:nvPr/>
          </p:nvSpPr>
          <p:spPr bwMode="auto">
            <a:xfrm>
              <a:off x="4156" y="3786"/>
              <a:ext cx="286" cy="69"/>
            </a:xfrm>
            <a:custGeom>
              <a:avLst/>
              <a:gdLst>
                <a:gd name="T0" fmla="*/ 0 w 3714"/>
                <a:gd name="T1" fmla="*/ 0 h 898"/>
                <a:gd name="T2" fmla="*/ 0 w 3714"/>
                <a:gd name="T3" fmla="*/ 0 h 898"/>
                <a:gd name="T4" fmla="*/ 0 w 3714"/>
                <a:gd name="T5" fmla="*/ 0 h 898"/>
                <a:gd name="T6" fmla="*/ 0 w 3714"/>
                <a:gd name="T7" fmla="*/ 0 h 898"/>
                <a:gd name="T8" fmla="*/ 0 w 3714"/>
                <a:gd name="T9" fmla="*/ 0 h 898"/>
                <a:gd name="T10" fmla="*/ 0 w 3714"/>
                <a:gd name="T11" fmla="*/ 0 h 898"/>
                <a:gd name="T12" fmla="*/ 1 w 3714"/>
                <a:gd name="T13" fmla="*/ 0 h 898"/>
                <a:gd name="T14" fmla="*/ 1 w 3714"/>
                <a:gd name="T15" fmla="*/ 0 h 898"/>
                <a:gd name="T16" fmla="*/ 1 w 3714"/>
                <a:gd name="T17" fmla="*/ 0 h 898"/>
                <a:gd name="T18" fmla="*/ 1 w 3714"/>
                <a:gd name="T19" fmla="*/ 0 h 898"/>
                <a:gd name="T20" fmla="*/ 1 w 3714"/>
                <a:gd name="T21" fmla="*/ 0 h 898"/>
                <a:gd name="T22" fmla="*/ 1 w 3714"/>
                <a:gd name="T23" fmla="*/ 0 h 898"/>
                <a:gd name="T24" fmla="*/ 1 w 3714"/>
                <a:gd name="T25" fmla="*/ 0 h 898"/>
                <a:gd name="T26" fmla="*/ 1 w 3714"/>
                <a:gd name="T27" fmla="*/ 0 h 898"/>
                <a:gd name="T28" fmla="*/ 2 w 3714"/>
                <a:gd name="T29" fmla="*/ 0 h 898"/>
                <a:gd name="T30" fmla="*/ 2 w 3714"/>
                <a:gd name="T31" fmla="*/ 0 h 8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14" h="898">
                  <a:moveTo>
                    <a:pt x="0" y="898"/>
                  </a:moveTo>
                  <a:lnTo>
                    <a:pt x="170" y="820"/>
                  </a:lnTo>
                  <a:lnTo>
                    <a:pt x="345" y="750"/>
                  </a:lnTo>
                  <a:lnTo>
                    <a:pt x="525" y="689"/>
                  </a:lnTo>
                  <a:lnTo>
                    <a:pt x="711" y="632"/>
                  </a:lnTo>
                  <a:lnTo>
                    <a:pt x="905" y="581"/>
                  </a:lnTo>
                  <a:lnTo>
                    <a:pt x="1106" y="535"/>
                  </a:lnTo>
                  <a:lnTo>
                    <a:pt x="1534" y="447"/>
                  </a:lnTo>
                  <a:lnTo>
                    <a:pt x="1763" y="403"/>
                  </a:lnTo>
                  <a:lnTo>
                    <a:pt x="2004" y="360"/>
                  </a:lnTo>
                  <a:lnTo>
                    <a:pt x="2254" y="313"/>
                  </a:lnTo>
                  <a:lnTo>
                    <a:pt x="2519" y="262"/>
                  </a:lnTo>
                  <a:lnTo>
                    <a:pt x="2796" y="207"/>
                  </a:lnTo>
                  <a:lnTo>
                    <a:pt x="3087" y="145"/>
                  </a:lnTo>
                  <a:lnTo>
                    <a:pt x="3393" y="77"/>
                  </a:lnTo>
                  <a:lnTo>
                    <a:pt x="3714"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6" name="Freeform 304">
              <a:extLst>
                <a:ext uri="{FF2B5EF4-FFF2-40B4-BE49-F238E27FC236}">
                  <a16:creationId xmlns:a16="http://schemas.microsoft.com/office/drawing/2014/main" id="{D5FC4F88-BF28-F849-B3D6-BF1F13B02917}"/>
                </a:ext>
              </a:extLst>
            </p:cNvPr>
            <p:cNvSpPr>
              <a:spLocks/>
            </p:cNvSpPr>
            <p:nvPr/>
          </p:nvSpPr>
          <p:spPr bwMode="auto">
            <a:xfrm>
              <a:off x="4159" y="3786"/>
              <a:ext cx="280" cy="68"/>
            </a:xfrm>
            <a:custGeom>
              <a:avLst/>
              <a:gdLst>
                <a:gd name="T0" fmla="*/ 0 w 3642"/>
                <a:gd name="T1" fmla="*/ 0 h 876"/>
                <a:gd name="T2" fmla="*/ 0 w 3642"/>
                <a:gd name="T3" fmla="*/ 0 h 876"/>
                <a:gd name="T4" fmla="*/ 0 w 3642"/>
                <a:gd name="T5" fmla="*/ 0 h 876"/>
                <a:gd name="T6" fmla="*/ 0 w 3642"/>
                <a:gd name="T7" fmla="*/ 0 h 876"/>
                <a:gd name="T8" fmla="*/ 0 w 3642"/>
                <a:gd name="T9" fmla="*/ 0 h 876"/>
                <a:gd name="T10" fmla="*/ 0 w 3642"/>
                <a:gd name="T11" fmla="*/ 0 h 876"/>
                <a:gd name="T12" fmla="*/ 1 w 3642"/>
                <a:gd name="T13" fmla="*/ 0 h 876"/>
                <a:gd name="T14" fmla="*/ 1 w 3642"/>
                <a:gd name="T15" fmla="*/ 0 h 876"/>
                <a:gd name="T16" fmla="*/ 1 w 3642"/>
                <a:gd name="T17" fmla="*/ 0 h 876"/>
                <a:gd name="T18" fmla="*/ 1 w 3642"/>
                <a:gd name="T19" fmla="*/ 0 h 876"/>
                <a:gd name="T20" fmla="*/ 1 w 3642"/>
                <a:gd name="T21" fmla="*/ 0 h 876"/>
                <a:gd name="T22" fmla="*/ 1 w 3642"/>
                <a:gd name="T23" fmla="*/ 0 h 876"/>
                <a:gd name="T24" fmla="*/ 2 w 3642"/>
                <a:gd name="T25" fmla="*/ 0 h 876"/>
                <a:gd name="T26" fmla="*/ 2 w 3642"/>
                <a:gd name="T27" fmla="*/ 0 h 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42" h="876">
                  <a:moveTo>
                    <a:pt x="0" y="876"/>
                  </a:moveTo>
                  <a:lnTo>
                    <a:pt x="169" y="798"/>
                  </a:lnTo>
                  <a:lnTo>
                    <a:pt x="345" y="729"/>
                  </a:lnTo>
                  <a:lnTo>
                    <a:pt x="532" y="667"/>
                  </a:lnTo>
                  <a:lnTo>
                    <a:pt x="725" y="612"/>
                  </a:lnTo>
                  <a:lnTo>
                    <a:pt x="926" y="561"/>
                  </a:lnTo>
                  <a:lnTo>
                    <a:pt x="1136" y="514"/>
                  </a:lnTo>
                  <a:lnTo>
                    <a:pt x="1578" y="428"/>
                  </a:lnTo>
                  <a:lnTo>
                    <a:pt x="2052" y="342"/>
                  </a:lnTo>
                  <a:lnTo>
                    <a:pt x="2553" y="249"/>
                  </a:lnTo>
                  <a:lnTo>
                    <a:pt x="2816" y="196"/>
                  </a:lnTo>
                  <a:lnTo>
                    <a:pt x="3084" y="137"/>
                  </a:lnTo>
                  <a:lnTo>
                    <a:pt x="3359" y="73"/>
                  </a:lnTo>
                  <a:lnTo>
                    <a:pt x="3642" y="0"/>
                  </a:lnTo>
                </a:path>
              </a:pathLst>
            </a:custGeom>
            <a:noFill/>
            <a:ln w="4763">
              <a:solidFill>
                <a:srgbClr val="C5744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7" name="Freeform 305">
              <a:extLst>
                <a:ext uri="{FF2B5EF4-FFF2-40B4-BE49-F238E27FC236}">
                  <a16:creationId xmlns:a16="http://schemas.microsoft.com/office/drawing/2014/main" id="{AB4D8C48-D0B6-BA4F-8465-552AF00EF1AF}"/>
                </a:ext>
              </a:extLst>
            </p:cNvPr>
            <p:cNvSpPr>
              <a:spLocks/>
            </p:cNvSpPr>
            <p:nvPr/>
          </p:nvSpPr>
          <p:spPr bwMode="auto">
            <a:xfrm>
              <a:off x="4161" y="3787"/>
              <a:ext cx="275" cy="66"/>
            </a:xfrm>
            <a:custGeom>
              <a:avLst/>
              <a:gdLst>
                <a:gd name="T0" fmla="*/ 0 w 3568"/>
                <a:gd name="T1" fmla="*/ 0 h 854"/>
                <a:gd name="T2" fmla="*/ 0 w 3568"/>
                <a:gd name="T3" fmla="*/ 0 h 854"/>
                <a:gd name="T4" fmla="*/ 0 w 3568"/>
                <a:gd name="T5" fmla="*/ 0 h 854"/>
                <a:gd name="T6" fmla="*/ 0 w 3568"/>
                <a:gd name="T7" fmla="*/ 0 h 854"/>
                <a:gd name="T8" fmla="*/ 0 w 3568"/>
                <a:gd name="T9" fmla="*/ 0 h 854"/>
                <a:gd name="T10" fmla="*/ 0 w 3568"/>
                <a:gd name="T11" fmla="*/ 0 h 854"/>
                <a:gd name="T12" fmla="*/ 1 w 3568"/>
                <a:gd name="T13" fmla="*/ 0 h 854"/>
                <a:gd name="T14" fmla="*/ 1 w 3568"/>
                <a:gd name="T15" fmla="*/ 0 h 854"/>
                <a:gd name="T16" fmla="*/ 1 w 3568"/>
                <a:gd name="T17" fmla="*/ 0 h 854"/>
                <a:gd name="T18" fmla="*/ 1 w 3568"/>
                <a:gd name="T19" fmla="*/ 0 h 854"/>
                <a:gd name="T20" fmla="*/ 1 w 3568"/>
                <a:gd name="T21" fmla="*/ 0 h 854"/>
                <a:gd name="T22" fmla="*/ 2 w 3568"/>
                <a:gd name="T23" fmla="*/ 0 h 8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68" h="854">
                  <a:moveTo>
                    <a:pt x="0" y="854"/>
                  </a:moveTo>
                  <a:lnTo>
                    <a:pt x="168" y="777"/>
                  </a:lnTo>
                  <a:lnTo>
                    <a:pt x="347" y="707"/>
                  </a:lnTo>
                  <a:lnTo>
                    <a:pt x="537" y="645"/>
                  </a:lnTo>
                  <a:lnTo>
                    <a:pt x="738" y="590"/>
                  </a:lnTo>
                  <a:lnTo>
                    <a:pt x="948" y="539"/>
                  </a:lnTo>
                  <a:lnTo>
                    <a:pt x="1167" y="492"/>
                  </a:lnTo>
                  <a:lnTo>
                    <a:pt x="1622" y="407"/>
                  </a:lnTo>
                  <a:lnTo>
                    <a:pt x="2100" y="324"/>
                  </a:lnTo>
                  <a:lnTo>
                    <a:pt x="2588" y="233"/>
                  </a:lnTo>
                  <a:lnTo>
                    <a:pt x="3080" y="129"/>
                  </a:lnTo>
                  <a:lnTo>
                    <a:pt x="3568" y="0"/>
                  </a:lnTo>
                </a:path>
              </a:pathLst>
            </a:custGeom>
            <a:noFill/>
            <a:ln w="3175">
              <a:solidFill>
                <a:srgbClr val="E2A78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8" name="Freeform 306">
              <a:extLst>
                <a:ext uri="{FF2B5EF4-FFF2-40B4-BE49-F238E27FC236}">
                  <a16:creationId xmlns:a16="http://schemas.microsoft.com/office/drawing/2014/main" id="{58E42BFD-16B0-DD4B-AB23-8B51113BFE10}"/>
                </a:ext>
              </a:extLst>
            </p:cNvPr>
            <p:cNvSpPr>
              <a:spLocks/>
            </p:cNvSpPr>
            <p:nvPr/>
          </p:nvSpPr>
          <p:spPr bwMode="auto">
            <a:xfrm>
              <a:off x="4164" y="3787"/>
              <a:ext cx="269" cy="64"/>
            </a:xfrm>
            <a:custGeom>
              <a:avLst/>
              <a:gdLst>
                <a:gd name="T0" fmla="*/ 0 w 3494"/>
                <a:gd name="T1" fmla="*/ 0 h 832"/>
                <a:gd name="T2" fmla="*/ 0 w 3494"/>
                <a:gd name="T3" fmla="*/ 0 h 832"/>
                <a:gd name="T4" fmla="*/ 0 w 3494"/>
                <a:gd name="T5" fmla="*/ 0 h 832"/>
                <a:gd name="T6" fmla="*/ 0 w 3494"/>
                <a:gd name="T7" fmla="*/ 0 h 832"/>
                <a:gd name="T8" fmla="*/ 0 w 3494"/>
                <a:gd name="T9" fmla="*/ 0 h 832"/>
                <a:gd name="T10" fmla="*/ 0 w 3494"/>
                <a:gd name="T11" fmla="*/ 0 h 832"/>
                <a:gd name="T12" fmla="*/ 1 w 3494"/>
                <a:gd name="T13" fmla="*/ 0 h 832"/>
                <a:gd name="T14" fmla="*/ 1 w 3494"/>
                <a:gd name="T15" fmla="*/ 0 h 832"/>
                <a:gd name="T16" fmla="*/ 1 w 3494"/>
                <a:gd name="T17" fmla="*/ 0 h 832"/>
                <a:gd name="T18" fmla="*/ 1 w 3494"/>
                <a:gd name="T19" fmla="*/ 0 h 832"/>
                <a:gd name="T20" fmla="*/ 1 w 3494"/>
                <a:gd name="T21" fmla="*/ 0 h 832"/>
                <a:gd name="T22" fmla="*/ 1 w 3494"/>
                <a:gd name="T23" fmla="*/ 0 h 832"/>
                <a:gd name="T24" fmla="*/ 1 w 3494"/>
                <a:gd name="T25" fmla="*/ 0 h 832"/>
                <a:gd name="T26" fmla="*/ 2 w 3494"/>
                <a:gd name="T27" fmla="*/ 0 h 8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94" h="832">
                  <a:moveTo>
                    <a:pt x="0" y="832"/>
                  </a:moveTo>
                  <a:lnTo>
                    <a:pt x="165" y="755"/>
                  </a:lnTo>
                  <a:lnTo>
                    <a:pt x="346" y="686"/>
                  </a:lnTo>
                  <a:lnTo>
                    <a:pt x="542" y="625"/>
                  </a:lnTo>
                  <a:lnTo>
                    <a:pt x="750" y="569"/>
                  </a:lnTo>
                  <a:lnTo>
                    <a:pt x="968" y="519"/>
                  </a:lnTo>
                  <a:lnTo>
                    <a:pt x="1195" y="472"/>
                  </a:lnTo>
                  <a:lnTo>
                    <a:pt x="1665" y="388"/>
                  </a:lnTo>
                  <a:lnTo>
                    <a:pt x="2146" y="306"/>
                  </a:lnTo>
                  <a:lnTo>
                    <a:pt x="2622" y="220"/>
                  </a:lnTo>
                  <a:lnTo>
                    <a:pt x="2852" y="173"/>
                  </a:lnTo>
                  <a:lnTo>
                    <a:pt x="3075" y="121"/>
                  </a:lnTo>
                  <a:lnTo>
                    <a:pt x="3290" y="64"/>
                  </a:lnTo>
                  <a:lnTo>
                    <a:pt x="3494"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9" name="Freeform 307">
              <a:extLst>
                <a:ext uri="{FF2B5EF4-FFF2-40B4-BE49-F238E27FC236}">
                  <a16:creationId xmlns:a16="http://schemas.microsoft.com/office/drawing/2014/main" id="{885E41FC-6597-2C4D-8654-18C7B7D73179}"/>
                </a:ext>
              </a:extLst>
            </p:cNvPr>
            <p:cNvSpPr>
              <a:spLocks/>
            </p:cNvSpPr>
            <p:nvPr/>
          </p:nvSpPr>
          <p:spPr bwMode="auto">
            <a:xfrm>
              <a:off x="4655" y="3557"/>
              <a:ext cx="312" cy="90"/>
            </a:xfrm>
            <a:custGeom>
              <a:avLst/>
              <a:gdLst>
                <a:gd name="T0" fmla="*/ 0 w 4057"/>
                <a:gd name="T1" fmla="*/ 1 h 1171"/>
                <a:gd name="T2" fmla="*/ 0 w 4057"/>
                <a:gd name="T3" fmla="*/ 0 h 1171"/>
                <a:gd name="T4" fmla="*/ 0 w 4057"/>
                <a:gd name="T5" fmla="*/ 0 h 1171"/>
                <a:gd name="T6" fmla="*/ 0 w 4057"/>
                <a:gd name="T7" fmla="*/ 0 h 1171"/>
                <a:gd name="T8" fmla="*/ 0 w 4057"/>
                <a:gd name="T9" fmla="*/ 0 h 1171"/>
                <a:gd name="T10" fmla="*/ 1 w 4057"/>
                <a:gd name="T11" fmla="*/ 0 h 1171"/>
                <a:gd name="T12" fmla="*/ 1 w 4057"/>
                <a:gd name="T13" fmla="*/ 0 h 1171"/>
                <a:gd name="T14" fmla="*/ 1 w 4057"/>
                <a:gd name="T15" fmla="*/ 0 h 1171"/>
                <a:gd name="T16" fmla="*/ 1 w 4057"/>
                <a:gd name="T17" fmla="*/ 0 h 1171"/>
                <a:gd name="T18" fmla="*/ 1 w 4057"/>
                <a:gd name="T19" fmla="*/ 0 h 1171"/>
                <a:gd name="T20" fmla="*/ 2 w 4057"/>
                <a:gd name="T21" fmla="*/ 0 h 1171"/>
                <a:gd name="T22" fmla="*/ 2 w 4057"/>
                <a:gd name="T23" fmla="*/ 0 h 1171"/>
                <a:gd name="T24" fmla="*/ 2 w 4057"/>
                <a:gd name="T25" fmla="*/ 0 h 1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57" h="1171">
                  <a:moveTo>
                    <a:pt x="0" y="1171"/>
                  </a:moveTo>
                  <a:lnTo>
                    <a:pt x="195" y="1060"/>
                  </a:lnTo>
                  <a:lnTo>
                    <a:pt x="404" y="961"/>
                  </a:lnTo>
                  <a:lnTo>
                    <a:pt x="626" y="875"/>
                  </a:lnTo>
                  <a:lnTo>
                    <a:pt x="859" y="799"/>
                  </a:lnTo>
                  <a:lnTo>
                    <a:pt x="1103" y="730"/>
                  </a:lnTo>
                  <a:lnTo>
                    <a:pt x="1355" y="668"/>
                  </a:lnTo>
                  <a:lnTo>
                    <a:pt x="1879" y="556"/>
                  </a:lnTo>
                  <a:lnTo>
                    <a:pt x="2422" y="448"/>
                  </a:lnTo>
                  <a:lnTo>
                    <a:pt x="2974" y="328"/>
                  </a:lnTo>
                  <a:lnTo>
                    <a:pt x="3522" y="185"/>
                  </a:lnTo>
                  <a:lnTo>
                    <a:pt x="3792" y="98"/>
                  </a:lnTo>
                  <a:lnTo>
                    <a:pt x="4057"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0" name="Freeform 308">
              <a:extLst>
                <a:ext uri="{FF2B5EF4-FFF2-40B4-BE49-F238E27FC236}">
                  <a16:creationId xmlns:a16="http://schemas.microsoft.com/office/drawing/2014/main" id="{2EA227DA-E056-5E4E-AC7C-BE9CD010D404}"/>
                </a:ext>
              </a:extLst>
            </p:cNvPr>
            <p:cNvSpPr>
              <a:spLocks/>
            </p:cNvSpPr>
            <p:nvPr/>
          </p:nvSpPr>
          <p:spPr bwMode="auto">
            <a:xfrm>
              <a:off x="4663" y="3558"/>
              <a:ext cx="300" cy="85"/>
            </a:xfrm>
            <a:custGeom>
              <a:avLst/>
              <a:gdLst>
                <a:gd name="T0" fmla="*/ 0 w 3903"/>
                <a:gd name="T1" fmla="*/ 1 h 1095"/>
                <a:gd name="T2" fmla="*/ 0 w 3903"/>
                <a:gd name="T3" fmla="*/ 0 h 1095"/>
                <a:gd name="T4" fmla="*/ 0 w 3903"/>
                <a:gd name="T5" fmla="*/ 0 h 1095"/>
                <a:gd name="T6" fmla="*/ 0 w 3903"/>
                <a:gd name="T7" fmla="*/ 0 h 1095"/>
                <a:gd name="T8" fmla="*/ 0 w 3903"/>
                <a:gd name="T9" fmla="*/ 0 h 1095"/>
                <a:gd name="T10" fmla="*/ 1 w 3903"/>
                <a:gd name="T11" fmla="*/ 0 h 1095"/>
                <a:gd name="T12" fmla="*/ 1 w 3903"/>
                <a:gd name="T13" fmla="*/ 0 h 1095"/>
                <a:gd name="T14" fmla="*/ 1 w 3903"/>
                <a:gd name="T15" fmla="*/ 0 h 1095"/>
                <a:gd name="T16" fmla="*/ 1 w 3903"/>
                <a:gd name="T17" fmla="*/ 0 h 1095"/>
                <a:gd name="T18" fmla="*/ 2 w 3903"/>
                <a:gd name="T19" fmla="*/ 0 h 1095"/>
                <a:gd name="T20" fmla="*/ 2 w 3903"/>
                <a:gd name="T21" fmla="*/ 0 h 1095"/>
                <a:gd name="T22" fmla="*/ 2 w 3903"/>
                <a:gd name="T23" fmla="*/ 0 h 10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03" h="1095">
                  <a:moveTo>
                    <a:pt x="0" y="1095"/>
                  </a:moveTo>
                  <a:lnTo>
                    <a:pt x="212" y="991"/>
                  </a:lnTo>
                  <a:lnTo>
                    <a:pt x="430" y="899"/>
                  </a:lnTo>
                  <a:lnTo>
                    <a:pt x="654" y="819"/>
                  </a:lnTo>
                  <a:lnTo>
                    <a:pt x="883" y="749"/>
                  </a:lnTo>
                  <a:lnTo>
                    <a:pt x="1357" y="629"/>
                  </a:lnTo>
                  <a:lnTo>
                    <a:pt x="1847" y="526"/>
                  </a:lnTo>
                  <a:lnTo>
                    <a:pt x="2351" y="425"/>
                  </a:lnTo>
                  <a:lnTo>
                    <a:pt x="2863" y="312"/>
                  </a:lnTo>
                  <a:lnTo>
                    <a:pt x="3382" y="176"/>
                  </a:lnTo>
                  <a:lnTo>
                    <a:pt x="3642" y="94"/>
                  </a:lnTo>
                  <a:lnTo>
                    <a:pt x="3903" y="0"/>
                  </a:lnTo>
                </a:path>
              </a:pathLst>
            </a:custGeom>
            <a:noFill/>
            <a:ln w="4763">
              <a:solidFill>
                <a:srgbClr val="C5744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1" name="Freeform 309">
              <a:extLst>
                <a:ext uri="{FF2B5EF4-FFF2-40B4-BE49-F238E27FC236}">
                  <a16:creationId xmlns:a16="http://schemas.microsoft.com/office/drawing/2014/main" id="{48115435-E3D9-8945-960F-60588FC3B41E}"/>
                </a:ext>
              </a:extLst>
            </p:cNvPr>
            <p:cNvSpPr>
              <a:spLocks/>
            </p:cNvSpPr>
            <p:nvPr/>
          </p:nvSpPr>
          <p:spPr bwMode="auto">
            <a:xfrm>
              <a:off x="4671" y="3560"/>
              <a:ext cx="288" cy="78"/>
            </a:xfrm>
            <a:custGeom>
              <a:avLst/>
              <a:gdLst>
                <a:gd name="T0" fmla="*/ 0 w 3747"/>
                <a:gd name="T1" fmla="*/ 0 h 1019"/>
                <a:gd name="T2" fmla="*/ 0 w 3747"/>
                <a:gd name="T3" fmla="*/ 0 h 1019"/>
                <a:gd name="T4" fmla="*/ 0 w 3747"/>
                <a:gd name="T5" fmla="*/ 0 h 1019"/>
                <a:gd name="T6" fmla="*/ 0 w 3747"/>
                <a:gd name="T7" fmla="*/ 0 h 1019"/>
                <a:gd name="T8" fmla="*/ 1 w 3747"/>
                <a:gd name="T9" fmla="*/ 0 h 1019"/>
                <a:gd name="T10" fmla="*/ 1 w 3747"/>
                <a:gd name="T11" fmla="*/ 0 h 1019"/>
                <a:gd name="T12" fmla="*/ 1 w 3747"/>
                <a:gd name="T13" fmla="*/ 0 h 1019"/>
                <a:gd name="T14" fmla="*/ 1 w 3747"/>
                <a:gd name="T15" fmla="*/ 0 h 1019"/>
                <a:gd name="T16" fmla="*/ 1 w 3747"/>
                <a:gd name="T17" fmla="*/ 0 h 1019"/>
                <a:gd name="T18" fmla="*/ 1 w 3747"/>
                <a:gd name="T19" fmla="*/ 0 h 1019"/>
                <a:gd name="T20" fmla="*/ 2 w 3747"/>
                <a:gd name="T21" fmla="*/ 0 h 1019"/>
                <a:gd name="T22" fmla="*/ 2 w 3747"/>
                <a:gd name="T23" fmla="*/ 0 h 10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7" h="1019">
                  <a:moveTo>
                    <a:pt x="0" y="1019"/>
                  </a:moveTo>
                  <a:lnTo>
                    <a:pt x="228" y="922"/>
                  </a:lnTo>
                  <a:lnTo>
                    <a:pt x="455" y="838"/>
                  </a:lnTo>
                  <a:lnTo>
                    <a:pt x="907" y="699"/>
                  </a:lnTo>
                  <a:lnTo>
                    <a:pt x="1358" y="589"/>
                  </a:lnTo>
                  <a:lnTo>
                    <a:pt x="1814" y="494"/>
                  </a:lnTo>
                  <a:lnTo>
                    <a:pt x="2277" y="402"/>
                  </a:lnTo>
                  <a:lnTo>
                    <a:pt x="2751" y="297"/>
                  </a:lnTo>
                  <a:lnTo>
                    <a:pt x="2994" y="236"/>
                  </a:lnTo>
                  <a:lnTo>
                    <a:pt x="3240" y="167"/>
                  </a:lnTo>
                  <a:lnTo>
                    <a:pt x="3491" y="89"/>
                  </a:lnTo>
                  <a:lnTo>
                    <a:pt x="3747" y="0"/>
                  </a:lnTo>
                </a:path>
              </a:pathLst>
            </a:custGeom>
            <a:noFill/>
            <a:ln w="3175">
              <a:solidFill>
                <a:srgbClr val="E2A78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2" name="Freeform 310">
              <a:extLst>
                <a:ext uri="{FF2B5EF4-FFF2-40B4-BE49-F238E27FC236}">
                  <a16:creationId xmlns:a16="http://schemas.microsoft.com/office/drawing/2014/main" id="{ABA09466-B740-B644-B659-D482278B1D23}"/>
                </a:ext>
              </a:extLst>
            </p:cNvPr>
            <p:cNvSpPr>
              <a:spLocks/>
            </p:cNvSpPr>
            <p:nvPr/>
          </p:nvSpPr>
          <p:spPr bwMode="auto">
            <a:xfrm>
              <a:off x="4679" y="3562"/>
              <a:ext cx="277" cy="72"/>
            </a:xfrm>
            <a:custGeom>
              <a:avLst/>
              <a:gdLst>
                <a:gd name="T0" fmla="*/ 0 w 3591"/>
                <a:gd name="T1" fmla="*/ 0 h 943"/>
                <a:gd name="T2" fmla="*/ 0 w 3591"/>
                <a:gd name="T3" fmla="*/ 0 h 943"/>
                <a:gd name="T4" fmla="*/ 0 w 3591"/>
                <a:gd name="T5" fmla="*/ 0 h 943"/>
                <a:gd name="T6" fmla="*/ 0 w 3591"/>
                <a:gd name="T7" fmla="*/ 0 h 943"/>
                <a:gd name="T8" fmla="*/ 0 w 3591"/>
                <a:gd name="T9" fmla="*/ 0 h 943"/>
                <a:gd name="T10" fmla="*/ 1 w 3591"/>
                <a:gd name="T11" fmla="*/ 0 h 943"/>
                <a:gd name="T12" fmla="*/ 1 w 3591"/>
                <a:gd name="T13" fmla="*/ 0 h 943"/>
                <a:gd name="T14" fmla="*/ 1 w 3591"/>
                <a:gd name="T15" fmla="*/ 0 h 943"/>
                <a:gd name="T16" fmla="*/ 1 w 3591"/>
                <a:gd name="T17" fmla="*/ 0 h 943"/>
                <a:gd name="T18" fmla="*/ 1 w 3591"/>
                <a:gd name="T19" fmla="*/ 0 h 943"/>
                <a:gd name="T20" fmla="*/ 1 w 3591"/>
                <a:gd name="T21" fmla="*/ 0 h 943"/>
                <a:gd name="T22" fmla="*/ 2 w 3591"/>
                <a:gd name="T23" fmla="*/ 0 h 943"/>
                <a:gd name="T24" fmla="*/ 2 w 3591"/>
                <a:gd name="T25" fmla="*/ 0 h 9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91" h="943">
                  <a:moveTo>
                    <a:pt x="0" y="943"/>
                  </a:moveTo>
                  <a:lnTo>
                    <a:pt x="244" y="854"/>
                  </a:lnTo>
                  <a:lnTo>
                    <a:pt x="480" y="777"/>
                  </a:lnTo>
                  <a:lnTo>
                    <a:pt x="708" y="709"/>
                  </a:lnTo>
                  <a:lnTo>
                    <a:pt x="930" y="650"/>
                  </a:lnTo>
                  <a:lnTo>
                    <a:pt x="1359" y="550"/>
                  </a:lnTo>
                  <a:lnTo>
                    <a:pt x="1781" y="464"/>
                  </a:lnTo>
                  <a:lnTo>
                    <a:pt x="2204" y="378"/>
                  </a:lnTo>
                  <a:lnTo>
                    <a:pt x="2639" y="281"/>
                  </a:lnTo>
                  <a:lnTo>
                    <a:pt x="2865" y="224"/>
                  </a:lnTo>
                  <a:lnTo>
                    <a:pt x="3098" y="159"/>
                  </a:lnTo>
                  <a:lnTo>
                    <a:pt x="3340" y="85"/>
                  </a:lnTo>
                  <a:lnTo>
                    <a:pt x="3591"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 name="Freeform 311">
              <a:extLst>
                <a:ext uri="{FF2B5EF4-FFF2-40B4-BE49-F238E27FC236}">
                  <a16:creationId xmlns:a16="http://schemas.microsoft.com/office/drawing/2014/main" id="{4A0A0890-117C-294E-B935-B02759C54C66}"/>
                </a:ext>
              </a:extLst>
            </p:cNvPr>
            <p:cNvSpPr>
              <a:spLocks/>
            </p:cNvSpPr>
            <p:nvPr/>
          </p:nvSpPr>
          <p:spPr bwMode="auto">
            <a:xfrm>
              <a:off x="5088" y="3347"/>
              <a:ext cx="194" cy="151"/>
            </a:xfrm>
            <a:custGeom>
              <a:avLst/>
              <a:gdLst>
                <a:gd name="T0" fmla="*/ 0 w 2519"/>
                <a:gd name="T1" fmla="*/ 1 h 1968"/>
                <a:gd name="T2" fmla="*/ 0 w 2519"/>
                <a:gd name="T3" fmla="*/ 1 h 1968"/>
                <a:gd name="T4" fmla="*/ 0 w 2519"/>
                <a:gd name="T5" fmla="*/ 1 h 1968"/>
                <a:gd name="T6" fmla="*/ 0 w 2519"/>
                <a:gd name="T7" fmla="*/ 1 h 1968"/>
                <a:gd name="T8" fmla="*/ 0 w 2519"/>
                <a:gd name="T9" fmla="*/ 1 h 1968"/>
                <a:gd name="T10" fmla="*/ 1 w 2519"/>
                <a:gd name="T11" fmla="*/ 0 h 1968"/>
                <a:gd name="T12" fmla="*/ 1 w 2519"/>
                <a:gd name="T13" fmla="*/ 0 h 1968"/>
                <a:gd name="T14" fmla="*/ 1 w 2519"/>
                <a:gd name="T15" fmla="*/ 0 h 1968"/>
                <a:gd name="T16" fmla="*/ 1 w 2519"/>
                <a:gd name="T17" fmla="*/ 0 h 1968"/>
                <a:gd name="T18" fmla="*/ 1 w 2519"/>
                <a:gd name="T19" fmla="*/ 0 h 1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19" h="1968">
                  <a:moveTo>
                    <a:pt x="0" y="1968"/>
                  </a:moveTo>
                  <a:lnTo>
                    <a:pt x="151" y="1877"/>
                  </a:lnTo>
                  <a:lnTo>
                    <a:pt x="306" y="1779"/>
                  </a:lnTo>
                  <a:lnTo>
                    <a:pt x="628" y="1564"/>
                  </a:lnTo>
                  <a:lnTo>
                    <a:pt x="957" y="1327"/>
                  </a:lnTo>
                  <a:lnTo>
                    <a:pt x="1290" y="1075"/>
                  </a:lnTo>
                  <a:lnTo>
                    <a:pt x="1618" y="811"/>
                  </a:lnTo>
                  <a:lnTo>
                    <a:pt x="1938" y="541"/>
                  </a:lnTo>
                  <a:lnTo>
                    <a:pt x="2239" y="269"/>
                  </a:lnTo>
                  <a:lnTo>
                    <a:pt x="2519"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4" name="Freeform 312">
              <a:extLst>
                <a:ext uri="{FF2B5EF4-FFF2-40B4-BE49-F238E27FC236}">
                  <a16:creationId xmlns:a16="http://schemas.microsoft.com/office/drawing/2014/main" id="{3FFC25D2-0B11-9348-8156-38618F20F6EC}"/>
                </a:ext>
              </a:extLst>
            </p:cNvPr>
            <p:cNvSpPr>
              <a:spLocks/>
            </p:cNvSpPr>
            <p:nvPr/>
          </p:nvSpPr>
          <p:spPr bwMode="auto">
            <a:xfrm>
              <a:off x="5089" y="3348"/>
              <a:ext cx="191" cy="149"/>
            </a:xfrm>
            <a:custGeom>
              <a:avLst/>
              <a:gdLst>
                <a:gd name="T0" fmla="*/ 0 w 2481"/>
                <a:gd name="T1" fmla="*/ 1 h 1936"/>
                <a:gd name="T2" fmla="*/ 0 w 2481"/>
                <a:gd name="T3" fmla="*/ 1 h 1936"/>
                <a:gd name="T4" fmla="*/ 0 w 2481"/>
                <a:gd name="T5" fmla="*/ 1 h 1936"/>
                <a:gd name="T6" fmla="*/ 0 w 2481"/>
                <a:gd name="T7" fmla="*/ 1 h 1936"/>
                <a:gd name="T8" fmla="*/ 1 w 2481"/>
                <a:gd name="T9" fmla="*/ 0 h 1936"/>
                <a:gd name="T10" fmla="*/ 1 w 2481"/>
                <a:gd name="T11" fmla="*/ 0 h 1936"/>
                <a:gd name="T12" fmla="*/ 1 w 2481"/>
                <a:gd name="T13" fmla="*/ 0 h 1936"/>
                <a:gd name="T14" fmla="*/ 1 w 2481"/>
                <a:gd name="T15" fmla="*/ 0 h 1936"/>
                <a:gd name="T16" fmla="*/ 1 w 2481"/>
                <a:gd name="T17" fmla="*/ 0 h 19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1" h="1936">
                  <a:moveTo>
                    <a:pt x="0" y="1936"/>
                  </a:moveTo>
                  <a:lnTo>
                    <a:pt x="301" y="1749"/>
                  </a:lnTo>
                  <a:lnTo>
                    <a:pt x="618" y="1536"/>
                  </a:lnTo>
                  <a:lnTo>
                    <a:pt x="941" y="1306"/>
                  </a:lnTo>
                  <a:lnTo>
                    <a:pt x="1267" y="1060"/>
                  </a:lnTo>
                  <a:lnTo>
                    <a:pt x="1590" y="803"/>
                  </a:lnTo>
                  <a:lnTo>
                    <a:pt x="1903" y="537"/>
                  </a:lnTo>
                  <a:lnTo>
                    <a:pt x="2202" y="269"/>
                  </a:lnTo>
                  <a:lnTo>
                    <a:pt x="2481" y="0"/>
                  </a:lnTo>
                </a:path>
              </a:pathLst>
            </a:custGeom>
            <a:noFill/>
            <a:ln w="6350">
              <a:solidFill>
                <a:srgbClr val="BE683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5" name="Freeform 313">
              <a:extLst>
                <a:ext uri="{FF2B5EF4-FFF2-40B4-BE49-F238E27FC236}">
                  <a16:creationId xmlns:a16="http://schemas.microsoft.com/office/drawing/2014/main" id="{603821CD-FC70-C64A-AAA1-E62604AB1842}"/>
                </a:ext>
              </a:extLst>
            </p:cNvPr>
            <p:cNvSpPr>
              <a:spLocks/>
            </p:cNvSpPr>
            <p:nvPr/>
          </p:nvSpPr>
          <p:spPr bwMode="auto">
            <a:xfrm>
              <a:off x="5090" y="3350"/>
              <a:ext cx="188" cy="147"/>
            </a:xfrm>
            <a:custGeom>
              <a:avLst/>
              <a:gdLst>
                <a:gd name="T0" fmla="*/ 0 w 2444"/>
                <a:gd name="T1" fmla="*/ 1 h 1903"/>
                <a:gd name="T2" fmla="*/ 0 w 2444"/>
                <a:gd name="T3" fmla="*/ 1 h 1903"/>
                <a:gd name="T4" fmla="*/ 0 w 2444"/>
                <a:gd name="T5" fmla="*/ 1 h 1903"/>
                <a:gd name="T6" fmla="*/ 0 w 2444"/>
                <a:gd name="T7" fmla="*/ 1 h 1903"/>
                <a:gd name="T8" fmla="*/ 1 w 2444"/>
                <a:gd name="T9" fmla="*/ 0 h 1903"/>
                <a:gd name="T10" fmla="*/ 1 w 2444"/>
                <a:gd name="T11" fmla="*/ 0 h 1903"/>
                <a:gd name="T12" fmla="*/ 1 w 2444"/>
                <a:gd name="T13" fmla="*/ 0 h 1903"/>
                <a:gd name="T14" fmla="*/ 1 w 2444"/>
                <a:gd name="T15" fmla="*/ 0 h 1903"/>
                <a:gd name="T16" fmla="*/ 1 w 2444"/>
                <a:gd name="T17" fmla="*/ 0 h 1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4" h="1903">
                  <a:moveTo>
                    <a:pt x="0" y="1903"/>
                  </a:moveTo>
                  <a:lnTo>
                    <a:pt x="299" y="1715"/>
                  </a:lnTo>
                  <a:lnTo>
                    <a:pt x="609" y="1508"/>
                  </a:lnTo>
                  <a:lnTo>
                    <a:pt x="926" y="1282"/>
                  </a:lnTo>
                  <a:lnTo>
                    <a:pt x="1247" y="1042"/>
                  </a:lnTo>
                  <a:lnTo>
                    <a:pt x="1563" y="791"/>
                  </a:lnTo>
                  <a:lnTo>
                    <a:pt x="1872" y="531"/>
                  </a:lnTo>
                  <a:lnTo>
                    <a:pt x="2167" y="267"/>
                  </a:lnTo>
                  <a:lnTo>
                    <a:pt x="2444" y="0"/>
                  </a:lnTo>
                </a:path>
              </a:pathLst>
            </a:custGeom>
            <a:noFill/>
            <a:ln w="4763">
              <a:solidFill>
                <a:srgbClr val="D38E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6" name="Freeform 314">
              <a:extLst>
                <a:ext uri="{FF2B5EF4-FFF2-40B4-BE49-F238E27FC236}">
                  <a16:creationId xmlns:a16="http://schemas.microsoft.com/office/drawing/2014/main" id="{AD029449-302E-C345-9C86-11E3CBF2FB5D}"/>
                </a:ext>
              </a:extLst>
            </p:cNvPr>
            <p:cNvSpPr>
              <a:spLocks/>
            </p:cNvSpPr>
            <p:nvPr/>
          </p:nvSpPr>
          <p:spPr bwMode="auto">
            <a:xfrm>
              <a:off x="5091" y="3352"/>
              <a:ext cx="185" cy="144"/>
            </a:xfrm>
            <a:custGeom>
              <a:avLst/>
              <a:gdLst>
                <a:gd name="T0" fmla="*/ 0 w 2405"/>
                <a:gd name="T1" fmla="*/ 1 h 1869"/>
                <a:gd name="T2" fmla="*/ 0 w 2405"/>
                <a:gd name="T3" fmla="*/ 1 h 1869"/>
                <a:gd name="T4" fmla="*/ 0 w 2405"/>
                <a:gd name="T5" fmla="*/ 1 h 1869"/>
                <a:gd name="T6" fmla="*/ 0 w 2405"/>
                <a:gd name="T7" fmla="*/ 1 h 1869"/>
                <a:gd name="T8" fmla="*/ 1 w 2405"/>
                <a:gd name="T9" fmla="*/ 0 h 1869"/>
                <a:gd name="T10" fmla="*/ 1 w 2405"/>
                <a:gd name="T11" fmla="*/ 0 h 1869"/>
                <a:gd name="T12" fmla="*/ 1 w 2405"/>
                <a:gd name="T13" fmla="*/ 0 h 1869"/>
                <a:gd name="T14" fmla="*/ 1 w 2405"/>
                <a:gd name="T15" fmla="*/ 0 h 1869"/>
                <a:gd name="T16" fmla="*/ 1 w 2405"/>
                <a:gd name="T17" fmla="*/ 0 h 1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5" h="1869">
                  <a:moveTo>
                    <a:pt x="0" y="1869"/>
                  </a:moveTo>
                  <a:lnTo>
                    <a:pt x="294" y="1684"/>
                  </a:lnTo>
                  <a:lnTo>
                    <a:pt x="599" y="1480"/>
                  </a:lnTo>
                  <a:lnTo>
                    <a:pt x="910" y="1261"/>
                  </a:lnTo>
                  <a:lnTo>
                    <a:pt x="1223" y="1026"/>
                  </a:lnTo>
                  <a:lnTo>
                    <a:pt x="1534" y="781"/>
                  </a:lnTo>
                  <a:lnTo>
                    <a:pt x="1837" y="527"/>
                  </a:lnTo>
                  <a:lnTo>
                    <a:pt x="2130" y="266"/>
                  </a:lnTo>
                  <a:lnTo>
                    <a:pt x="2405" y="0"/>
                  </a:lnTo>
                </a:path>
              </a:pathLst>
            </a:custGeom>
            <a:noFill/>
            <a:ln w="3175">
              <a:solidFill>
                <a:srgbClr val="EAB39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8" name="Freeform 315">
              <a:extLst>
                <a:ext uri="{FF2B5EF4-FFF2-40B4-BE49-F238E27FC236}">
                  <a16:creationId xmlns:a16="http://schemas.microsoft.com/office/drawing/2014/main" id="{58FCDA6B-FE74-9348-B800-F4AC5FC52F30}"/>
                </a:ext>
              </a:extLst>
            </p:cNvPr>
            <p:cNvSpPr>
              <a:spLocks/>
            </p:cNvSpPr>
            <p:nvPr/>
          </p:nvSpPr>
          <p:spPr bwMode="auto">
            <a:xfrm>
              <a:off x="5092" y="3354"/>
              <a:ext cx="182" cy="141"/>
            </a:xfrm>
            <a:custGeom>
              <a:avLst/>
              <a:gdLst>
                <a:gd name="T0" fmla="*/ 0 w 2369"/>
                <a:gd name="T1" fmla="*/ 1 h 1836"/>
                <a:gd name="T2" fmla="*/ 0 w 2369"/>
                <a:gd name="T3" fmla="*/ 1 h 1836"/>
                <a:gd name="T4" fmla="*/ 0 w 2369"/>
                <a:gd name="T5" fmla="*/ 1 h 1836"/>
                <a:gd name="T6" fmla="*/ 0 w 2369"/>
                <a:gd name="T7" fmla="*/ 1 h 1836"/>
                <a:gd name="T8" fmla="*/ 1 w 2369"/>
                <a:gd name="T9" fmla="*/ 0 h 1836"/>
                <a:gd name="T10" fmla="*/ 1 w 2369"/>
                <a:gd name="T11" fmla="*/ 0 h 1836"/>
                <a:gd name="T12" fmla="*/ 1 w 2369"/>
                <a:gd name="T13" fmla="*/ 0 h 1836"/>
                <a:gd name="T14" fmla="*/ 1 w 2369"/>
                <a:gd name="T15" fmla="*/ 0 h 1836"/>
                <a:gd name="T16" fmla="*/ 1 w 2369"/>
                <a:gd name="T17" fmla="*/ 0 h 1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9" h="1836">
                  <a:moveTo>
                    <a:pt x="0" y="1836"/>
                  </a:moveTo>
                  <a:lnTo>
                    <a:pt x="290" y="1653"/>
                  </a:lnTo>
                  <a:lnTo>
                    <a:pt x="590" y="1452"/>
                  </a:lnTo>
                  <a:lnTo>
                    <a:pt x="896" y="1238"/>
                  </a:lnTo>
                  <a:lnTo>
                    <a:pt x="1203" y="1010"/>
                  </a:lnTo>
                  <a:lnTo>
                    <a:pt x="1508" y="771"/>
                  </a:lnTo>
                  <a:lnTo>
                    <a:pt x="1806" y="522"/>
                  </a:lnTo>
                  <a:lnTo>
                    <a:pt x="2095" y="264"/>
                  </a:lnTo>
                  <a:lnTo>
                    <a:pt x="2369"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9" name="Freeform 316">
              <a:extLst>
                <a:ext uri="{FF2B5EF4-FFF2-40B4-BE49-F238E27FC236}">
                  <a16:creationId xmlns:a16="http://schemas.microsoft.com/office/drawing/2014/main" id="{616FABD6-71A8-6343-AB85-F75B3AA08959}"/>
                </a:ext>
              </a:extLst>
            </p:cNvPr>
            <p:cNvSpPr>
              <a:spLocks/>
            </p:cNvSpPr>
            <p:nvPr/>
          </p:nvSpPr>
          <p:spPr bwMode="auto">
            <a:xfrm>
              <a:off x="4052" y="3888"/>
              <a:ext cx="127" cy="85"/>
            </a:xfrm>
            <a:custGeom>
              <a:avLst/>
              <a:gdLst>
                <a:gd name="T0" fmla="*/ 1 w 1653"/>
                <a:gd name="T1" fmla="*/ 0 h 1103"/>
                <a:gd name="T2" fmla="*/ 1 w 1653"/>
                <a:gd name="T3" fmla="*/ 0 h 1103"/>
                <a:gd name="T4" fmla="*/ 1 w 1653"/>
                <a:gd name="T5" fmla="*/ 0 h 1103"/>
                <a:gd name="T6" fmla="*/ 1 w 1653"/>
                <a:gd name="T7" fmla="*/ 0 h 1103"/>
                <a:gd name="T8" fmla="*/ 1 w 1653"/>
                <a:gd name="T9" fmla="*/ 0 h 1103"/>
                <a:gd name="T10" fmla="*/ 1 w 1653"/>
                <a:gd name="T11" fmla="*/ 0 h 1103"/>
                <a:gd name="T12" fmla="*/ 1 w 1653"/>
                <a:gd name="T13" fmla="*/ 0 h 1103"/>
                <a:gd name="T14" fmla="*/ 1 w 1653"/>
                <a:gd name="T15" fmla="*/ 0 h 1103"/>
                <a:gd name="T16" fmla="*/ 0 w 1653"/>
                <a:gd name="T17" fmla="*/ 0 h 1103"/>
                <a:gd name="T18" fmla="*/ 0 w 1653"/>
                <a:gd name="T19" fmla="*/ 0 h 1103"/>
                <a:gd name="T20" fmla="*/ 0 w 1653"/>
                <a:gd name="T21" fmla="*/ 0 h 1103"/>
                <a:gd name="T22" fmla="*/ 0 w 1653"/>
                <a:gd name="T23" fmla="*/ 0 h 1103"/>
                <a:gd name="T24" fmla="*/ 0 w 1653"/>
                <a:gd name="T25" fmla="*/ 0 h 1103"/>
                <a:gd name="T26" fmla="*/ 0 w 1653"/>
                <a:gd name="T27" fmla="*/ 0 h 1103"/>
                <a:gd name="T28" fmla="*/ 0 w 1653"/>
                <a:gd name="T29" fmla="*/ 1 h 1103"/>
                <a:gd name="T30" fmla="*/ 0 w 1653"/>
                <a:gd name="T31" fmla="*/ 1 h 1103"/>
                <a:gd name="T32" fmla="*/ 0 w 1653"/>
                <a:gd name="T33" fmla="*/ 0 h 1103"/>
                <a:gd name="T34" fmla="*/ 0 w 1653"/>
                <a:gd name="T35" fmla="*/ 0 h 1103"/>
                <a:gd name="T36" fmla="*/ 0 w 1653"/>
                <a:gd name="T37" fmla="*/ 0 h 1103"/>
                <a:gd name="T38" fmla="*/ 0 w 1653"/>
                <a:gd name="T39" fmla="*/ 0 h 1103"/>
                <a:gd name="T40" fmla="*/ 0 w 1653"/>
                <a:gd name="T41" fmla="*/ 0 h 1103"/>
                <a:gd name="T42" fmla="*/ 0 w 1653"/>
                <a:gd name="T43" fmla="*/ 0 h 1103"/>
                <a:gd name="T44" fmla="*/ 0 w 1653"/>
                <a:gd name="T45" fmla="*/ 0 h 1103"/>
                <a:gd name="T46" fmla="*/ 0 w 1653"/>
                <a:gd name="T47" fmla="*/ 0 h 1103"/>
                <a:gd name="T48" fmla="*/ 0 w 1653"/>
                <a:gd name="T49" fmla="*/ 0 h 1103"/>
                <a:gd name="T50" fmla="*/ 0 w 1653"/>
                <a:gd name="T51" fmla="*/ 0 h 1103"/>
                <a:gd name="T52" fmla="*/ 0 w 1653"/>
                <a:gd name="T53" fmla="*/ 0 h 1103"/>
                <a:gd name="T54" fmla="*/ 0 w 1653"/>
                <a:gd name="T55" fmla="*/ 0 h 1103"/>
                <a:gd name="T56" fmla="*/ 0 w 1653"/>
                <a:gd name="T57" fmla="*/ 0 h 1103"/>
                <a:gd name="T58" fmla="*/ 0 w 1653"/>
                <a:gd name="T59" fmla="*/ 0 h 1103"/>
                <a:gd name="T60" fmla="*/ 0 w 1653"/>
                <a:gd name="T61" fmla="*/ 0 h 1103"/>
                <a:gd name="T62" fmla="*/ 0 w 1653"/>
                <a:gd name="T63" fmla="*/ 0 h 1103"/>
                <a:gd name="T64" fmla="*/ 1 w 1653"/>
                <a:gd name="T65" fmla="*/ 0 h 1103"/>
                <a:gd name="T66" fmla="*/ 1 w 1653"/>
                <a:gd name="T67" fmla="*/ 0 h 1103"/>
                <a:gd name="T68" fmla="*/ 1 w 1653"/>
                <a:gd name="T69" fmla="*/ 0 h 1103"/>
                <a:gd name="T70" fmla="*/ 1 w 1653"/>
                <a:gd name="T71" fmla="*/ 0 h 1103"/>
                <a:gd name="T72" fmla="*/ 1 w 1653"/>
                <a:gd name="T73" fmla="*/ 0 h 1103"/>
                <a:gd name="T74" fmla="*/ 1 w 1653"/>
                <a:gd name="T75" fmla="*/ 0 h 1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3" h="1103">
                  <a:moveTo>
                    <a:pt x="1642" y="51"/>
                  </a:moveTo>
                  <a:lnTo>
                    <a:pt x="1652" y="100"/>
                  </a:lnTo>
                  <a:lnTo>
                    <a:pt x="1653" y="150"/>
                  </a:lnTo>
                  <a:lnTo>
                    <a:pt x="1626" y="255"/>
                  </a:lnTo>
                  <a:lnTo>
                    <a:pt x="1566" y="362"/>
                  </a:lnTo>
                  <a:lnTo>
                    <a:pt x="1475" y="471"/>
                  </a:lnTo>
                  <a:lnTo>
                    <a:pt x="1362" y="578"/>
                  </a:lnTo>
                  <a:lnTo>
                    <a:pt x="1229" y="682"/>
                  </a:lnTo>
                  <a:lnTo>
                    <a:pt x="1083" y="780"/>
                  </a:lnTo>
                  <a:lnTo>
                    <a:pt x="928" y="869"/>
                  </a:lnTo>
                  <a:lnTo>
                    <a:pt x="771" y="947"/>
                  </a:lnTo>
                  <a:lnTo>
                    <a:pt x="615" y="1011"/>
                  </a:lnTo>
                  <a:lnTo>
                    <a:pt x="466" y="1061"/>
                  </a:lnTo>
                  <a:lnTo>
                    <a:pt x="329" y="1091"/>
                  </a:lnTo>
                  <a:lnTo>
                    <a:pt x="209" y="1103"/>
                  </a:lnTo>
                  <a:lnTo>
                    <a:pt x="157" y="1100"/>
                  </a:lnTo>
                  <a:lnTo>
                    <a:pt x="112" y="1090"/>
                  </a:lnTo>
                  <a:lnTo>
                    <a:pt x="74" y="1075"/>
                  </a:lnTo>
                  <a:lnTo>
                    <a:pt x="43" y="1053"/>
                  </a:lnTo>
                  <a:lnTo>
                    <a:pt x="20" y="1025"/>
                  </a:lnTo>
                  <a:lnTo>
                    <a:pt x="5" y="988"/>
                  </a:lnTo>
                  <a:lnTo>
                    <a:pt x="0" y="922"/>
                  </a:lnTo>
                  <a:lnTo>
                    <a:pt x="26" y="844"/>
                  </a:lnTo>
                  <a:lnTo>
                    <a:pt x="78" y="758"/>
                  </a:lnTo>
                  <a:lnTo>
                    <a:pt x="154" y="667"/>
                  </a:lnTo>
                  <a:lnTo>
                    <a:pt x="250" y="573"/>
                  </a:lnTo>
                  <a:lnTo>
                    <a:pt x="363" y="477"/>
                  </a:lnTo>
                  <a:lnTo>
                    <a:pt x="488" y="385"/>
                  </a:lnTo>
                  <a:lnTo>
                    <a:pt x="624" y="296"/>
                  </a:lnTo>
                  <a:lnTo>
                    <a:pt x="766" y="215"/>
                  </a:lnTo>
                  <a:lnTo>
                    <a:pt x="910" y="142"/>
                  </a:lnTo>
                  <a:lnTo>
                    <a:pt x="1054" y="83"/>
                  </a:lnTo>
                  <a:lnTo>
                    <a:pt x="1193" y="37"/>
                  </a:lnTo>
                  <a:lnTo>
                    <a:pt x="1326" y="9"/>
                  </a:lnTo>
                  <a:lnTo>
                    <a:pt x="1446" y="0"/>
                  </a:lnTo>
                  <a:lnTo>
                    <a:pt x="1553" y="13"/>
                  </a:lnTo>
                  <a:lnTo>
                    <a:pt x="1599" y="29"/>
                  </a:lnTo>
                  <a:lnTo>
                    <a:pt x="1642" y="5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Freeform 317">
              <a:extLst>
                <a:ext uri="{FF2B5EF4-FFF2-40B4-BE49-F238E27FC236}">
                  <a16:creationId xmlns:a16="http://schemas.microsoft.com/office/drawing/2014/main" id="{F174929A-AE1A-8E47-BDBF-BFCF6CC2AE3A}"/>
                </a:ext>
              </a:extLst>
            </p:cNvPr>
            <p:cNvSpPr>
              <a:spLocks/>
            </p:cNvSpPr>
            <p:nvPr/>
          </p:nvSpPr>
          <p:spPr bwMode="auto">
            <a:xfrm>
              <a:off x="4056" y="3893"/>
              <a:ext cx="116" cy="77"/>
            </a:xfrm>
            <a:custGeom>
              <a:avLst/>
              <a:gdLst>
                <a:gd name="T0" fmla="*/ 0 w 1512"/>
                <a:gd name="T1" fmla="*/ 0 h 1007"/>
                <a:gd name="T2" fmla="*/ 0 w 1512"/>
                <a:gd name="T3" fmla="*/ 0 h 1007"/>
                <a:gd name="T4" fmla="*/ 0 w 1512"/>
                <a:gd name="T5" fmla="*/ 0 h 1007"/>
                <a:gd name="T6" fmla="*/ 0 w 1512"/>
                <a:gd name="T7" fmla="*/ 0 h 1007"/>
                <a:gd name="T8" fmla="*/ 0 w 1512"/>
                <a:gd name="T9" fmla="*/ 0 h 1007"/>
                <a:gd name="T10" fmla="*/ 0 w 1512"/>
                <a:gd name="T11" fmla="*/ 0 h 1007"/>
                <a:gd name="T12" fmla="*/ 0 w 1512"/>
                <a:gd name="T13" fmla="*/ 0 h 1007"/>
                <a:gd name="T14" fmla="*/ 0 w 1512"/>
                <a:gd name="T15" fmla="*/ 0 h 1007"/>
                <a:gd name="T16" fmla="*/ 0 w 1512"/>
                <a:gd name="T17" fmla="*/ 0 h 1007"/>
                <a:gd name="T18" fmla="*/ 0 w 1512"/>
                <a:gd name="T19" fmla="*/ 0 h 1007"/>
                <a:gd name="T20" fmla="*/ 0 w 1512"/>
                <a:gd name="T21" fmla="*/ 0 h 1007"/>
                <a:gd name="T22" fmla="*/ 0 w 1512"/>
                <a:gd name="T23" fmla="*/ 0 h 1007"/>
                <a:gd name="T24" fmla="*/ 0 w 1512"/>
                <a:gd name="T25" fmla="*/ 0 h 1007"/>
                <a:gd name="T26" fmla="*/ 1 w 1512"/>
                <a:gd name="T27" fmla="*/ 0 h 1007"/>
                <a:gd name="T28" fmla="*/ 1 w 1512"/>
                <a:gd name="T29" fmla="*/ 0 h 1007"/>
                <a:gd name="T30" fmla="*/ 1 w 1512"/>
                <a:gd name="T31" fmla="*/ 0 h 1007"/>
                <a:gd name="T32" fmla="*/ 1 w 1512"/>
                <a:gd name="T33" fmla="*/ 0 h 1007"/>
                <a:gd name="T34" fmla="*/ 1 w 1512"/>
                <a:gd name="T35" fmla="*/ 0 h 1007"/>
                <a:gd name="T36" fmla="*/ 1 w 1512"/>
                <a:gd name="T37" fmla="*/ 0 h 1007"/>
                <a:gd name="T38" fmla="*/ 1 w 1512"/>
                <a:gd name="T39" fmla="*/ 0 h 1007"/>
                <a:gd name="T40" fmla="*/ 1 w 1512"/>
                <a:gd name="T41" fmla="*/ 0 h 1007"/>
                <a:gd name="T42" fmla="*/ 1 w 1512"/>
                <a:gd name="T43" fmla="*/ 0 h 1007"/>
                <a:gd name="T44" fmla="*/ 1 w 1512"/>
                <a:gd name="T45" fmla="*/ 0 h 1007"/>
                <a:gd name="T46" fmla="*/ 1 w 1512"/>
                <a:gd name="T47" fmla="*/ 0 h 1007"/>
                <a:gd name="T48" fmla="*/ 1 w 1512"/>
                <a:gd name="T49" fmla="*/ 0 h 1007"/>
                <a:gd name="T50" fmla="*/ 0 w 1512"/>
                <a:gd name="T51" fmla="*/ 0 h 1007"/>
                <a:gd name="T52" fmla="*/ 0 w 1512"/>
                <a:gd name="T53" fmla="*/ 0 h 1007"/>
                <a:gd name="T54" fmla="*/ 0 w 1512"/>
                <a:gd name="T55" fmla="*/ 0 h 1007"/>
                <a:gd name="T56" fmla="*/ 0 w 1512"/>
                <a:gd name="T57" fmla="*/ 0 h 1007"/>
                <a:gd name="T58" fmla="*/ 0 w 1512"/>
                <a:gd name="T59" fmla="*/ 0 h 1007"/>
                <a:gd name="T60" fmla="*/ 0 w 1512"/>
                <a:gd name="T61" fmla="*/ 0 h 1007"/>
                <a:gd name="T62" fmla="*/ 0 w 1512"/>
                <a:gd name="T63" fmla="*/ 0 h 1007"/>
                <a:gd name="T64" fmla="*/ 0 w 1512"/>
                <a:gd name="T65" fmla="*/ 0 h 1007"/>
                <a:gd name="T66" fmla="*/ 0 w 1512"/>
                <a:gd name="T67" fmla="*/ 0 h 1007"/>
                <a:gd name="T68" fmla="*/ 0 w 1512"/>
                <a:gd name="T69" fmla="*/ 0 h 1007"/>
                <a:gd name="T70" fmla="*/ 0 w 1512"/>
                <a:gd name="T71" fmla="*/ 0 h 10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12" h="1007">
                  <a:moveTo>
                    <a:pt x="1" y="906"/>
                  </a:moveTo>
                  <a:lnTo>
                    <a:pt x="14" y="940"/>
                  </a:lnTo>
                  <a:lnTo>
                    <a:pt x="35" y="966"/>
                  </a:lnTo>
                  <a:lnTo>
                    <a:pt x="64" y="984"/>
                  </a:lnTo>
                  <a:lnTo>
                    <a:pt x="100" y="998"/>
                  </a:lnTo>
                  <a:lnTo>
                    <a:pt x="141" y="1005"/>
                  </a:lnTo>
                  <a:lnTo>
                    <a:pt x="189" y="1007"/>
                  </a:lnTo>
                  <a:lnTo>
                    <a:pt x="298" y="996"/>
                  </a:lnTo>
                  <a:lnTo>
                    <a:pt x="423" y="965"/>
                  </a:lnTo>
                  <a:lnTo>
                    <a:pt x="560" y="917"/>
                  </a:lnTo>
                  <a:lnTo>
                    <a:pt x="702" y="855"/>
                  </a:lnTo>
                  <a:lnTo>
                    <a:pt x="846" y="781"/>
                  </a:lnTo>
                  <a:lnTo>
                    <a:pt x="987" y="698"/>
                  </a:lnTo>
                  <a:lnTo>
                    <a:pt x="1120" y="608"/>
                  </a:lnTo>
                  <a:lnTo>
                    <a:pt x="1242" y="512"/>
                  </a:lnTo>
                  <a:lnTo>
                    <a:pt x="1346" y="414"/>
                  </a:lnTo>
                  <a:lnTo>
                    <a:pt x="1428" y="315"/>
                  </a:lnTo>
                  <a:lnTo>
                    <a:pt x="1486" y="218"/>
                  </a:lnTo>
                  <a:lnTo>
                    <a:pt x="1512" y="126"/>
                  </a:lnTo>
                  <a:lnTo>
                    <a:pt x="1512" y="82"/>
                  </a:lnTo>
                  <a:lnTo>
                    <a:pt x="1502" y="41"/>
                  </a:lnTo>
                  <a:lnTo>
                    <a:pt x="1425" y="9"/>
                  </a:lnTo>
                  <a:lnTo>
                    <a:pt x="1332" y="0"/>
                  </a:lnTo>
                  <a:lnTo>
                    <a:pt x="1223" y="10"/>
                  </a:lnTo>
                  <a:lnTo>
                    <a:pt x="1105" y="38"/>
                  </a:lnTo>
                  <a:lnTo>
                    <a:pt x="979" y="82"/>
                  </a:lnTo>
                  <a:lnTo>
                    <a:pt x="848" y="138"/>
                  </a:lnTo>
                  <a:lnTo>
                    <a:pt x="586" y="281"/>
                  </a:lnTo>
                  <a:lnTo>
                    <a:pt x="461" y="363"/>
                  </a:lnTo>
                  <a:lnTo>
                    <a:pt x="344" y="447"/>
                  </a:lnTo>
                  <a:lnTo>
                    <a:pt x="239" y="535"/>
                  </a:lnTo>
                  <a:lnTo>
                    <a:pt x="150" y="620"/>
                  </a:lnTo>
                  <a:lnTo>
                    <a:pt x="77" y="702"/>
                  </a:lnTo>
                  <a:lnTo>
                    <a:pt x="26" y="779"/>
                  </a:lnTo>
                  <a:lnTo>
                    <a:pt x="0" y="848"/>
                  </a:lnTo>
                  <a:lnTo>
                    <a:pt x="1" y="906"/>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1" name="Freeform 318">
              <a:extLst>
                <a:ext uri="{FF2B5EF4-FFF2-40B4-BE49-F238E27FC236}">
                  <a16:creationId xmlns:a16="http://schemas.microsoft.com/office/drawing/2014/main" id="{3B68811D-BD90-5D41-90B8-1EBB9F3A4498}"/>
                </a:ext>
              </a:extLst>
            </p:cNvPr>
            <p:cNvSpPr>
              <a:spLocks/>
            </p:cNvSpPr>
            <p:nvPr/>
          </p:nvSpPr>
          <p:spPr bwMode="auto">
            <a:xfrm>
              <a:off x="4059" y="3897"/>
              <a:ext cx="106" cy="70"/>
            </a:xfrm>
            <a:custGeom>
              <a:avLst/>
              <a:gdLst>
                <a:gd name="T0" fmla="*/ 0 w 1374"/>
                <a:gd name="T1" fmla="*/ 0 h 912"/>
                <a:gd name="T2" fmla="*/ 0 w 1374"/>
                <a:gd name="T3" fmla="*/ 0 h 912"/>
                <a:gd name="T4" fmla="*/ 0 w 1374"/>
                <a:gd name="T5" fmla="*/ 0 h 912"/>
                <a:gd name="T6" fmla="*/ 0 w 1374"/>
                <a:gd name="T7" fmla="*/ 0 h 912"/>
                <a:gd name="T8" fmla="*/ 0 w 1374"/>
                <a:gd name="T9" fmla="*/ 0 h 912"/>
                <a:gd name="T10" fmla="*/ 0 w 1374"/>
                <a:gd name="T11" fmla="*/ 0 h 912"/>
                <a:gd name="T12" fmla="*/ 0 w 1374"/>
                <a:gd name="T13" fmla="*/ 0 h 912"/>
                <a:gd name="T14" fmla="*/ 0 w 1374"/>
                <a:gd name="T15" fmla="*/ 0 h 912"/>
                <a:gd name="T16" fmla="*/ 0 w 1374"/>
                <a:gd name="T17" fmla="*/ 0 h 912"/>
                <a:gd name="T18" fmla="*/ 0 w 1374"/>
                <a:gd name="T19" fmla="*/ 0 h 912"/>
                <a:gd name="T20" fmla="*/ 0 w 1374"/>
                <a:gd name="T21" fmla="*/ 0 h 912"/>
                <a:gd name="T22" fmla="*/ 0 w 1374"/>
                <a:gd name="T23" fmla="*/ 0 h 912"/>
                <a:gd name="T24" fmla="*/ 0 w 1374"/>
                <a:gd name="T25" fmla="*/ 0 h 912"/>
                <a:gd name="T26" fmla="*/ 1 w 1374"/>
                <a:gd name="T27" fmla="*/ 0 h 912"/>
                <a:gd name="T28" fmla="*/ 1 w 1374"/>
                <a:gd name="T29" fmla="*/ 0 h 912"/>
                <a:gd name="T30" fmla="*/ 1 w 1374"/>
                <a:gd name="T31" fmla="*/ 0 h 912"/>
                <a:gd name="T32" fmla="*/ 1 w 1374"/>
                <a:gd name="T33" fmla="*/ 0 h 912"/>
                <a:gd name="T34" fmla="*/ 1 w 1374"/>
                <a:gd name="T35" fmla="*/ 0 h 912"/>
                <a:gd name="T36" fmla="*/ 1 w 1374"/>
                <a:gd name="T37" fmla="*/ 0 h 912"/>
                <a:gd name="T38" fmla="*/ 1 w 1374"/>
                <a:gd name="T39" fmla="*/ 0 h 912"/>
                <a:gd name="T40" fmla="*/ 1 w 1374"/>
                <a:gd name="T41" fmla="*/ 0 h 912"/>
                <a:gd name="T42" fmla="*/ 1 w 1374"/>
                <a:gd name="T43" fmla="*/ 0 h 912"/>
                <a:gd name="T44" fmla="*/ 0 w 1374"/>
                <a:gd name="T45" fmla="*/ 0 h 912"/>
                <a:gd name="T46" fmla="*/ 0 w 1374"/>
                <a:gd name="T47" fmla="*/ 0 h 912"/>
                <a:gd name="T48" fmla="*/ 0 w 1374"/>
                <a:gd name="T49" fmla="*/ 0 h 912"/>
                <a:gd name="T50" fmla="*/ 0 w 1374"/>
                <a:gd name="T51" fmla="*/ 0 h 912"/>
                <a:gd name="T52" fmla="*/ 0 w 1374"/>
                <a:gd name="T53" fmla="*/ 0 h 912"/>
                <a:gd name="T54" fmla="*/ 0 w 1374"/>
                <a:gd name="T55" fmla="*/ 0 h 912"/>
                <a:gd name="T56" fmla="*/ 0 w 1374"/>
                <a:gd name="T57" fmla="*/ 0 h 912"/>
                <a:gd name="T58" fmla="*/ 0 w 1374"/>
                <a:gd name="T59" fmla="*/ 0 h 912"/>
                <a:gd name="T60" fmla="*/ 0 w 1374"/>
                <a:gd name="T61" fmla="*/ 0 h 912"/>
                <a:gd name="T62" fmla="*/ 0 w 1374"/>
                <a:gd name="T63" fmla="*/ 0 h 912"/>
                <a:gd name="T64" fmla="*/ 0 w 1374"/>
                <a:gd name="T65" fmla="*/ 0 h 9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4" h="912">
                  <a:moveTo>
                    <a:pt x="0" y="824"/>
                  </a:moveTo>
                  <a:lnTo>
                    <a:pt x="13" y="853"/>
                  </a:lnTo>
                  <a:lnTo>
                    <a:pt x="33" y="877"/>
                  </a:lnTo>
                  <a:lnTo>
                    <a:pt x="59" y="894"/>
                  </a:lnTo>
                  <a:lnTo>
                    <a:pt x="92" y="906"/>
                  </a:lnTo>
                  <a:lnTo>
                    <a:pt x="173" y="912"/>
                  </a:lnTo>
                  <a:lnTo>
                    <a:pt x="272" y="898"/>
                  </a:lnTo>
                  <a:lnTo>
                    <a:pt x="386" y="868"/>
                  </a:lnTo>
                  <a:lnTo>
                    <a:pt x="508" y="822"/>
                  </a:lnTo>
                  <a:lnTo>
                    <a:pt x="637" y="764"/>
                  </a:lnTo>
                  <a:lnTo>
                    <a:pt x="767" y="694"/>
                  </a:lnTo>
                  <a:lnTo>
                    <a:pt x="895" y="616"/>
                  </a:lnTo>
                  <a:lnTo>
                    <a:pt x="1016" y="533"/>
                  </a:lnTo>
                  <a:lnTo>
                    <a:pt x="1126" y="446"/>
                  </a:lnTo>
                  <a:lnTo>
                    <a:pt x="1221" y="356"/>
                  </a:lnTo>
                  <a:lnTo>
                    <a:pt x="1296" y="269"/>
                  </a:lnTo>
                  <a:lnTo>
                    <a:pt x="1349" y="183"/>
                  </a:lnTo>
                  <a:lnTo>
                    <a:pt x="1374" y="103"/>
                  </a:lnTo>
                  <a:lnTo>
                    <a:pt x="1367" y="30"/>
                  </a:lnTo>
                  <a:lnTo>
                    <a:pt x="1302" y="5"/>
                  </a:lnTo>
                  <a:lnTo>
                    <a:pt x="1222" y="0"/>
                  </a:lnTo>
                  <a:lnTo>
                    <a:pt x="1127" y="13"/>
                  </a:lnTo>
                  <a:lnTo>
                    <a:pt x="1021" y="40"/>
                  </a:lnTo>
                  <a:lnTo>
                    <a:pt x="909" y="81"/>
                  </a:lnTo>
                  <a:lnTo>
                    <a:pt x="790" y="134"/>
                  </a:lnTo>
                  <a:lnTo>
                    <a:pt x="553" y="267"/>
                  </a:lnTo>
                  <a:lnTo>
                    <a:pt x="330" y="418"/>
                  </a:lnTo>
                  <a:lnTo>
                    <a:pt x="234" y="497"/>
                  </a:lnTo>
                  <a:lnTo>
                    <a:pt x="149" y="574"/>
                  </a:lnTo>
                  <a:lnTo>
                    <a:pt x="81" y="646"/>
                  </a:lnTo>
                  <a:lnTo>
                    <a:pt x="31" y="714"/>
                  </a:lnTo>
                  <a:lnTo>
                    <a:pt x="3" y="774"/>
                  </a:lnTo>
                  <a:lnTo>
                    <a:pt x="0" y="82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319">
              <a:extLst>
                <a:ext uri="{FF2B5EF4-FFF2-40B4-BE49-F238E27FC236}">
                  <a16:creationId xmlns:a16="http://schemas.microsoft.com/office/drawing/2014/main" id="{322FB753-2578-3E4E-B62A-6A06BAF0137A}"/>
                </a:ext>
              </a:extLst>
            </p:cNvPr>
            <p:cNvSpPr>
              <a:spLocks/>
            </p:cNvSpPr>
            <p:nvPr/>
          </p:nvSpPr>
          <p:spPr bwMode="auto">
            <a:xfrm>
              <a:off x="4063" y="3901"/>
              <a:ext cx="95" cy="63"/>
            </a:xfrm>
            <a:custGeom>
              <a:avLst/>
              <a:gdLst>
                <a:gd name="T0" fmla="*/ 0 w 1237"/>
                <a:gd name="T1" fmla="*/ 0 h 818"/>
                <a:gd name="T2" fmla="*/ 0 w 1237"/>
                <a:gd name="T3" fmla="*/ 0 h 818"/>
                <a:gd name="T4" fmla="*/ 0 w 1237"/>
                <a:gd name="T5" fmla="*/ 0 h 818"/>
                <a:gd name="T6" fmla="*/ 0 w 1237"/>
                <a:gd name="T7" fmla="*/ 0 h 818"/>
                <a:gd name="T8" fmla="*/ 0 w 1237"/>
                <a:gd name="T9" fmla="*/ 0 h 818"/>
                <a:gd name="T10" fmla="*/ 0 w 1237"/>
                <a:gd name="T11" fmla="*/ 0 h 818"/>
                <a:gd name="T12" fmla="*/ 0 w 1237"/>
                <a:gd name="T13" fmla="*/ 0 h 818"/>
                <a:gd name="T14" fmla="*/ 0 w 1237"/>
                <a:gd name="T15" fmla="*/ 0 h 818"/>
                <a:gd name="T16" fmla="*/ 0 w 1237"/>
                <a:gd name="T17" fmla="*/ 0 h 818"/>
                <a:gd name="T18" fmla="*/ 0 w 1237"/>
                <a:gd name="T19" fmla="*/ 0 h 818"/>
                <a:gd name="T20" fmla="*/ 0 w 1237"/>
                <a:gd name="T21" fmla="*/ 0 h 818"/>
                <a:gd name="T22" fmla="*/ 0 w 1237"/>
                <a:gd name="T23" fmla="*/ 0 h 818"/>
                <a:gd name="T24" fmla="*/ 0 w 1237"/>
                <a:gd name="T25" fmla="*/ 0 h 818"/>
                <a:gd name="T26" fmla="*/ 1 w 1237"/>
                <a:gd name="T27" fmla="*/ 0 h 818"/>
                <a:gd name="T28" fmla="*/ 1 w 1237"/>
                <a:gd name="T29" fmla="*/ 0 h 818"/>
                <a:gd name="T30" fmla="*/ 1 w 1237"/>
                <a:gd name="T31" fmla="*/ 0 h 818"/>
                <a:gd name="T32" fmla="*/ 1 w 1237"/>
                <a:gd name="T33" fmla="*/ 0 h 818"/>
                <a:gd name="T34" fmla="*/ 1 w 1237"/>
                <a:gd name="T35" fmla="*/ 0 h 818"/>
                <a:gd name="T36" fmla="*/ 1 w 1237"/>
                <a:gd name="T37" fmla="*/ 0 h 818"/>
                <a:gd name="T38" fmla="*/ 0 w 1237"/>
                <a:gd name="T39" fmla="*/ 0 h 818"/>
                <a:gd name="T40" fmla="*/ 0 w 1237"/>
                <a:gd name="T41" fmla="*/ 0 h 818"/>
                <a:gd name="T42" fmla="*/ 0 w 1237"/>
                <a:gd name="T43" fmla="*/ 0 h 818"/>
                <a:gd name="T44" fmla="*/ 0 w 1237"/>
                <a:gd name="T45" fmla="*/ 0 h 818"/>
                <a:gd name="T46" fmla="*/ 0 w 1237"/>
                <a:gd name="T47" fmla="*/ 0 h 818"/>
                <a:gd name="T48" fmla="*/ 0 w 1237"/>
                <a:gd name="T49" fmla="*/ 0 h 818"/>
                <a:gd name="T50" fmla="*/ 0 w 1237"/>
                <a:gd name="T51" fmla="*/ 0 h 818"/>
                <a:gd name="T52" fmla="*/ 0 w 1237"/>
                <a:gd name="T53" fmla="*/ 0 h 818"/>
                <a:gd name="T54" fmla="*/ 0 w 1237"/>
                <a:gd name="T55" fmla="*/ 0 h 818"/>
                <a:gd name="T56" fmla="*/ 0 w 1237"/>
                <a:gd name="T57" fmla="*/ 0 h 818"/>
                <a:gd name="T58" fmla="*/ 0 w 1237"/>
                <a:gd name="T59" fmla="*/ 0 h 818"/>
                <a:gd name="T60" fmla="*/ 0 w 1237"/>
                <a:gd name="T61" fmla="*/ 0 h 8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37" h="818">
                  <a:moveTo>
                    <a:pt x="0" y="743"/>
                  </a:moveTo>
                  <a:lnTo>
                    <a:pt x="13" y="769"/>
                  </a:lnTo>
                  <a:lnTo>
                    <a:pt x="31" y="790"/>
                  </a:lnTo>
                  <a:lnTo>
                    <a:pt x="84" y="814"/>
                  </a:lnTo>
                  <a:lnTo>
                    <a:pt x="158" y="818"/>
                  </a:lnTo>
                  <a:lnTo>
                    <a:pt x="248" y="804"/>
                  </a:lnTo>
                  <a:lnTo>
                    <a:pt x="349" y="772"/>
                  </a:lnTo>
                  <a:lnTo>
                    <a:pt x="459" y="729"/>
                  </a:lnTo>
                  <a:lnTo>
                    <a:pt x="574" y="674"/>
                  </a:lnTo>
                  <a:lnTo>
                    <a:pt x="690" y="608"/>
                  </a:lnTo>
                  <a:lnTo>
                    <a:pt x="913" y="459"/>
                  </a:lnTo>
                  <a:lnTo>
                    <a:pt x="1011" y="380"/>
                  </a:lnTo>
                  <a:lnTo>
                    <a:pt x="1097" y="300"/>
                  </a:lnTo>
                  <a:lnTo>
                    <a:pt x="1165" y="222"/>
                  </a:lnTo>
                  <a:lnTo>
                    <a:pt x="1213" y="148"/>
                  </a:lnTo>
                  <a:lnTo>
                    <a:pt x="1237" y="80"/>
                  </a:lnTo>
                  <a:lnTo>
                    <a:pt x="1233" y="21"/>
                  </a:lnTo>
                  <a:lnTo>
                    <a:pt x="1181" y="2"/>
                  </a:lnTo>
                  <a:lnTo>
                    <a:pt x="1113" y="0"/>
                  </a:lnTo>
                  <a:lnTo>
                    <a:pt x="1031" y="15"/>
                  </a:lnTo>
                  <a:lnTo>
                    <a:pt x="939" y="43"/>
                  </a:lnTo>
                  <a:lnTo>
                    <a:pt x="839" y="82"/>
                  </a:lnTo>
                  <a:lnTo>
                    <a:pt x="734" y="131"/>
                  </a:lnTo>
                  <a:lnTo>
                    <a:pt x="520" y="252"/>
                  </a:lnTo>
                  <a:lnTo>
                    <a:pt x="318" y="389"/>
                  </a:lnTo>
                  <a:lnTo>
                    <a:pt x="228" y="459"/>
                  </a:lnTo>
                  <a:lnTo>
                    <a:pt x="149" y="527"/>
                  </a:lnTo>
                  <a:lnTo>
                    <a:pt x="84" y="591"/>
                  </a:lnTo>
                  <a:lnTo>
                    <a:pt x="37" y="651"/>
                  </a:lnTo>
                  <a:lnTo>
                    <a:pt x="7" y="702"/>
                  </a:lnTo>
                  <a:lnTo>
                    <a:pt x="0" y="74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320">
              <a:extLst>
                <a:ext uri="{FF2B5EF4-FFF2-40B4-BE49-F238E27FC236}">
                  <a16:creationId xmlns:a16="http://schemas.microsoft.com/office/drawing/2014/main" id="{9DC5B94E-4DB4-3E4C-9811-9B41605D6E01}"/>
                </a:ext>
              </a:extLst>
            </p:cNvPr>
            <p:cNvSpPr>
              <a:spLocks/>
            </p:cNvSpPr>
            <p:nvPr/>
          </p:nvSpPr>
          <p:spPr bwMode="auto">
            <a:xfrm>
              <a:off x="4066" y="3905"/>
              <a:ext cx="85" cy="56"/>
            </a:xfrm>
            <a:custGeom>
              <a:avLst/>
              <a:gdLst>
                <a:gd name="T0" fmla="*/ 0 w 1100"/>
                <a:gd name="T1" fmla="*/ 0 h 724"/>
                <a:gd name="T2" fmla="*/ 0 w 1100"/>
                <a:gd name="T3" fmla="*/ 0 h 724"/>
                <a:gd name="T4" fmla="*/ 0 w 1100"/>
                <a:gd name="T5" fmla="*/ 0 h 724"/>
                <a:gd name="T6" fmla="*/ 0 w 1100"/>
                <a:gd name="T7" fmla="*/ 0 h 724"/>
                <a:gd name="T8" fmla="*/ 0 w 1100"/>
                <a:gd name="T9" fmla="*/ 0 h 724"/>
                <a:gd name="T10" fmla="*/ 0 w 1100"/>
                <a:gd name="T11" fmla="*/ 0 h 724"/>
                <a:gd name="T12" fmla="*/ 0 w 1100"/>
                <a:gd name="T13" fmla="*/ 0 h 724"/>
                <a:gd name="T14" fmla="*/ 0 w 1100"/>
                <a:gd name="T15" fmla="*/ 0 h 724"/>
                <a:gd name="T16" fmla="*/ 0 w 1100"/>
                <a:gd name="T17" fmla="*/ 0 h 724"/>
                <a:gd name="T18" fmla="*/ 0 w 1100"/>
                <a:gd name="T19" fmla="*/ 0 h 724"/>
                <a:gd name="T20" fmla="*/ 0 w 1100"/>
                <a:gd name="T21" fmla="*/ 0 h 724"/>
                <a:gd name="T22" fmla="*/ 0 w 1100"/>
                <a:gd name="T23" fmla="*/ 0 h 724"/>
                <a:gd name="T24" fmla="*/ 0 w 1100"/>
                <a:gd name="T25" fmla="*/ 0 h 724"/>
                <a:gd name="T26" fmla="*/ 1 w 1100"/>
                <a:gd name="T27" fmla="*/ 0 h 724"/>
                <a:gd name="T28" fmla="*/ 1 w 1100"/>
                <a:gd name="T29" fmla="*/ 0 h 724"/>
                <a:gd name="T30" fmla="*/ 0 w 1100"/>
                <a:gd name="T31" fmla="*/ 0 h 724"/>
                <a:gd name="T32" fmla="*/ 0 w 1100"/>
                <a:gd name="T33" fmla="*/ 0 h 724"/>
                <a:gd name="T34" fmla="*/ 0 w 1100"/>
                <a:gd name="T35" fmla="*/ 0 h 724"/>
                <a:gd name="T36" fmla="*/ 0 w 1100"/>
                <a:gd name="T37" fmla="*/ 0 h 724"/>
                <a:gd name="T38" fmla="*/ 0 w 1100"/>
                <a:gd name="T39" fmla="*/ 0 h 724"/>
                <a:gd name="T40" fmla="*/ 0 w 1100"/>
                <a:gd name="T41" fmla="*/ 0 h 724"/>
                <a:gd name="T42" fmla="*/ 0 w 1100"/>
                <a:gd name="T43" fmla="*/ 0 h 724"/>
                <a:gd name="T44" fmla="*/ 0 w 1100"/>
                <a:gd name="T45" fmla="*/ 0 h 724"/>
                <a:gd name="T46" fmla="*/ 0 w 1100"/>
                <a:gd name="T47" fmla="*/ 0 h 724"/>
                <a:gd name="T48" fmla="*/ 0 w 1100"/>
                <a:gd name="T49" fmla="*/ 0 h 724"/>
                <a:gd name="T50" fmla="*/ 0 w 1100"/>
                <a:gd name="T51" fmla="*/ 0 h 724"/>
                <a:gd name="T52" fmla="*/ 0 w 1100"/>
                <a:gd name="T53" fmla="*/ 0 h 724"/>
                <a:gd name="T54" fmla="*/ 0 w 1100"/>
                <a:gd name="T55" fmla="*/ 0 h 724"/>
                <a:gd name="T56" fmla="*/ 0 w 1100"/>
                <a:gd name="T57" fmla="*/ 0 h 7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0" h="724">
                  <a:moveTo>
                    <a:pt x="0" y="663"/>
                  </a:moveTo>
                  <a:lnTo>
                    <a:pt x="28" y="704"/>
                  </a:lnTo>
                  <a:lnTo>
                    <a:pt x="77" y="724"/>
                  </a:lnTo>
                  <a:lnTo>
                    <a:pt x="142" y="724"/>
                  </a:lnTo>
                  <a:lnTo>
                    <a:pt x="222" y="708"/>
                  </a:lnTo>
                  <a:lnTo>
                    <a:pt x="311" y="678"/>
                  </a:lnTo>
                  <a:lnTo>
                    <a:pt x="408" y="635"/>
                  </a:lnTo>
                  <a:lnTo>
                    <a:pt x="612" y="523"/>
                  </a:lnTo>
                  <a:lnTo>
                    <a:pt x="808" y="386"/>
                  </a:lnTo>
                  <a:lnTo>
                    <a:pt x="896" y="316"/>
                  </a:lnTo>
                  <a:lnTo>
                    <a:pt x="972" y="245"/>
                  </a:lnTo>
                  <a:lnTo>
                    <a:pt x="1032" y="177"/>
                  </a:lnTo>
                  <a:lnTo>
                    <a:pt x="1077" y="115"/>
                  </a:lnTo>
                  <a:lnTo>
                    <a:pt x="1100" y="59"/>
                  </a:lnTo>
                  <a:lnTo>
                    <a:pt x="1099" y="13"/>
                  </a:lnTo>
                  <a:lnTo>
                    <a:pt x="1058" y="0"/>
                  </a:lnTo>
                  <a:lnTo>
                    <a:pt x="1002" y="2"/>
                  </a:lnTo>
                  <a:lnTo>
                    <a:pt x="933" y="19"/>
                  </a:lnTo>
                  <a:lnTo>
                    <a:pt x="855" y="46"/>
                  </a:lnTo>
                  <a:lnTo>
                    <a:pt x="769" y="84"/>
                  </a:lnTo>
                  <a:lnTo>
                    <a:pt x="676" y="129"/>
                  </a:lnTo>
                  <a:lnTo>
                    <a:pt x="487" y="239"/>
                  </a:lnTo>
                  <a:lnTo>
                    <a:pt x="304" y="362"/>
                  </a:lnTo>
                  <a:lnTo>
                    <a:pt x="222" y="423"/>
                  </a:lnTo>
                  <a:lnTo>
                    <a:pt x="149" y="481"/>
                  </a:lnTo>
                  <a:lnTo>
                    <a:pt x="87" y="537"/>
                  </a:lnTo>
                  <a:lnTo>
                    <a:pt x="40" y="587"/>
                  </a:lnTo>
                  <a:lnTo>
                    <a:pt x="10" y="629"/>
                  </a:lnTo>
                  <a:lnTo>
                    <a:pt x="0" y="66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Freeform 321">
              <a:extLst>
                <a:ext uri="{FF2B5EF4-FFF2-40B4-BE49-F238E27FC236}">
                  <a16:creationId xmlns:a16="http://schemas.microsoft.com/office/drawing/2014/main" id="{68B54A7A-9044-9A41-9AA5-1CDAEE1E4967}"/>
                </a:ext>
              </a:extLst>
            </p:cNvPr>
            <p:cNvSpPr>
              <a:spLocks/>
            </p:cNvSpPr>
            <p:nvPr/>
          </p:nvSpPr>
          <p:spPr bwMode="auto">
            <a:xfrm>
              <a:off x="4069" y="3909"/>
              <a:ext cx="74" cy="49"/>
            </a:xfrm>
            <a:custGeom>
              <a:avLst/>
              <a:gdLst>
                <a:gd name="T0" fmla="*/ 0 w 964"/>
                <a:gd name="T1" fmla="*/ 0 h 635"/>
                <a:gd name="T2" fmla="*/ 0 w 964"/>
                <a:gd name="T3" fmla="*/ 0 h 635"/>
                <a:gd name="T4" fmla="*/ 0 w 964"/>
                <a:gd name="T5" fmla="*/ 0 h 635"/>
                <a:gd name="T6" fmla="*/ 0 w 964"/>
                <a:gd name="T7" fmla="*/ 0 h 635"/>
                <a:gd name="T8" fmla="*/ 0 w 964"/>
                <a:gd name="T9" fmla="*/ 0 h 635"/>
                <a:gd name="T10" fmla="*/ 0 w 964"/>
                <a:gd name="T11" fmla="*/ 0 h 635"/>
                <a:gd name="T12" fmla="*/ 0 w 964"/>
                <a:gd name="T13" fmla="*/ 0 h 635"/>
                <a:gd name="T14" fmla="*/ 0 w 964"/>
                <a:gd name="T15" fmla="*/ 0 h 635"/>
                <a:gd name="T16" fmla="*/ 0 w 964"/>
                <a:gd name="T17" fmla="*/ 0 h 635"/>
                <a:gd name="T18" fmla="*/ 0 w 964"/>
                <a:gd name="T19" fmla="*/ 0 h 635"/>
                <a:gd name="T20" fmla="*/ 0 w 964"/>
                <a:gd name="T21" fmla="*/ 0 h 635"/>
                <a:gd name="T22" fmla="*/ 0 w 964"/>
                <a:gd name="T23" fmla="*/ 0 h 635"/>
                <a:gd name="T24" fmla="*/ 0 w 964"/>
                <a:gd name="T25" fmla="*/ 0 h 635"/>
                <a:gd name="T26" fmla="*/ 0 w 964"/>
                <a:gd name="T27" fmla="*/ 0 h 635"/>
                <a:gd name="T28" fmla="*/ 0 w 964"/>
                <a:gd name="T29" fmla="*/ 0 h 635"/>
                <a:gd name="T30" fmla="*/ 0 w 964"/>
                <a:gd name="T31" fmla="*/ 0 h 635"/>
                <a:gd name="T32" fmla="*/ 0 w 964"/>
                <a:gd name="T33" fmla="*/ 0 h 635"/>
                <a:gd name="T34" fmla="*/ 0 w 964"/>
                <a:gd name="T35" fmla="*/ 0 h 635"/>
                <a:gd name="T36" fmla="*/ 0 w 964"/>
                <a:gd name="T37" fmla="*/ 0 h 635"/>
                <a:gd name="T38" fmla="*/ 0 w 964"/>
                <a:gd name="T39" fmla="*/ 0 h 635"/>
                <a:gd name="T40" fmla="*/ 0 w 964"/>
                <a:gd name="T41" fmla="*/ 0 h 635"/>
                <a:gd name="T42" fmla="*/ 0 w 964"/>
                <a:gd name="T43" fmla="*/ 0 h 635"/>
                <a:gd name="T44" fmla="*/ 0 w 964"/>
                <a:gd name="T45" fmla="*/ 0 h 635"/>
                <a:gd name="T46" fmla="*/ 0 w 964"/>
                <a:gd name="T47" fmla="*/ 0 h 635"/>
                <a:gd name="T48" fmla="*/ 0 w 964"/>
                <a:gd name="T49" fmla="*/ 0 h 635"/>
                <a:gd name="T50" fmla="*/ 0 w 964"/>
                <a:gd name="T51" fmla="*/ 0 h 635"/>
                <a:gd name="T52" fmla="*/ 0 w 964"/>
                <a:gd name="T53" fmla="*/ 0 h 635"/>
                <a:gd name="T54" fmla="*/ 0 w 964"/>
                <a:gd name="T55" fmla="*/ 0 h 6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4" h="635">
                  <a:moveTo>
                    <a:pt x="964" y="7"/>
                  </a:moveTo>
                  <a:lnTo>
                    <a:pt x="963" y="40"/>
                  </a:lnTo>
                  <a:lnTo>
                    <a:pt x="940" y="83"/>
                  </a:lnTo>
                  <a:lnTo>
                    <a:pt x="901" y="135"/>
                  </a:lnTo>
                  <a:lnTo>
                    <a:pt x="847" y="192"/>
                  </a:lnTo>
                  <a:lnTo>
                    <a:pt x="781" y="253"/>
                  </a:lnTo>
                  <a:lnTo>
                    <a:pt x="705" y="316"/>
                  </a:lnTo>
                  <a:lnTo>
                    <a:pt x="534" y="440"/>
                  </a:lnTo>
                  <a:lnTo>
                    <a:pt x="359" y="545"/>
                  </a:lnTo>
                  <a:lnTo>
                    <a:pt x="274" y="586"/>
                  </a:lnTo>
                  <a:lnTo>
                    <a:pt x="196" y="615"/>
                  </a:lnTo>
                  <a:lnTo>
                    <a:pt x="128" y="633"/>
                  </a:lnTo>
                  <a:lnTo>
                    <a:pt x="69" y="635"/>
                  </a:lnTo>
                  <a:lnTo>
                    <a:pt x="27" y="620"/>
                  </a:lnTo>
                  <a:lnTo>
                    <a:pt x="0" y="585"/>
                  </a:lnTo>
                  <a:lnTo>
                    <a:pt x="15" y="560"/>
                  </a:lnTo>
                  <a:lnTo>
                    <a:pt x="46" y="526"/>
                  </a:lnTo>
                  <a:lnTo>
                    <a:pt x="92" y="485"/>
                  </a:lnTo>
                  <a:lnTo>
                    <a:pt x="149" y="439"/>
                  </a:lnTo>
                  <a:lnTo>
                    <a:pt x="291" y="336"/>
                  </a:lnTo>
                  <a:lnTo>
                    <a:pt x="454" y="228"/>
                  </a:lnTo>
                  <a:lnTo>
                    <a:pt x="620" y="129"/>
                  </a:lnTo>
                  <a:lnTo>
                    <a:pt x="699" y="88"/>
                  </a:lnTo>
                  <a:lnTo>
                    <a:pt x="773" y="51"/>
                  </a:lnTo>
                  <a:lnTo>
                    <a:pt x="838" y="24"/>
                  </a:lnTo>
                  <a:lnTo>
                    <a:pt x="893" y="7"/>
                  </a:lnTo>
                  <a:lnTo>
                    <a:pt x="936" y="0"/>
                  </a:lnTo>
                  <a:lnTo>
                    <a:pt x="964" y="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Freeform 322">
              <a:extLst>
                <a:ext uri="{FF2B5EF4-FFF2-40B4-BE49-F238E27FC236}">
                  <a16:creationId xmlns:a16="http://schemas.microsoft.com/office/drawing/2014/main" id="{CB773AC8-B8E0-DF4B-B41C-8C446DB6E3EA}"/>
                </a:ext>
              </a:extLst>
            </p:cNvPr>
            <p:cNvSpPr>
              <a:spLocks/>
            </p:cNvSpPr>
            <p:nvPr/>
          </p:nvSpPr>
          <p:spPr bwMode="auto">
            <a:xfrm>
              <a:off x="3744" y="2895"/>
              <a:ext cx="1900" cy="1225"/>
            </a:xfrm>
            <a:custGeom>
              <a:avLst/>
              <a:gdLst>
                <a:gd name="T0" fmla="*/ 0 w 24706"/>
                <a:gd name="T1" fmla="*/ 6 h 15932"/>
                <a:gd name="T2" fmla="*/ 0 w 24706"/>
                <a:gd name="T3" fmla="*/ 6 h 15932"/>
                <a:gd name="T4" fmla="*/ 0 w 24706"/>
                <a:gd name="T5" fmla="*/ 5 h 15932"/>
                <a:gd name="T6" fmla="*/ 0 w 24706"/>
                <a:gd name="T7" fmla="*/ 4 h 15932"/>
                <a:gd name="T8" fmla="*/ 0 w 24706"/>
                <a:gd name="T9" fmla="*/ 3 h 15932"/>
                <a:gd name="T10" fmla="*/ 0 w 24706"/>
                <a:gd name="T11" fmla="*/ 3 h 15932"/>
                <a:gd name="T12" fmla="*/ 0 w 24706"/>
                <a:gd name="T13" fmla="*/ 2 h 15932"/>
                <a:gd name="T14" fmla="*/ 0 w 24706"/>
                <a:gd name="T15" fmla="*/ 2 h 15932"/>
                <a:gd name="T16" fmla="*/ 1 w 24706"/>
                <a:gd name="T17" fmla="*/ 1 h 15932"/>
                <a:gd name="T18" fmla="*/ 1 w 24706"/>
                <a:gd name="T19" fmla="*/ 1 h 15932"/>
                <a:gd name="T20" fmla="*/ 1 w 24706"/>
                <a:gd name="T21" fmla="*/ 1 h 15932"/>
                <a:gd name="T22" fmla="*/ 1 w 24706"/>
                <a:gd name="T23" fmla="*/ 1 h 15932"/>
                <a:gd name="T24" fmla="*/ 2 w 24706"/>
                <a:gd name="T25" fmla="*/ 0 h 15932"/>
                <a:gd name="T26" fmla="*/ 2 w 24706"/>
                <a:gd name="T27" fmla="*/ 0 h 15932"/>
                <a:gd name="T28" fmla="*/ 2 w 24706"/>
                <a:gd name="T29" fmla="*/ 0 h 15932"/>
                <a:gd name="T30" fmla="*/ 3 w 24706"/>
                <a:gd name="T31" fmla="*/ 0 h 15932"/>
                <a:gd name="T32" fmla="*/ 3 w 24706"/>
                <a:gd name="T33" fmla="*/ 0 h 15932"/>
                <a:gd name="T34" fmla="*/ 3 w 24706"/>
                <a:gd name="T35" fmla="*/ 0 h 15932"/>
                <a:gd name="T36" fmla="*/ 4 w 24706"/>
                <a:gd name="T37" fmla="*/ 0 h 15932"/>
                <a:gd name="T38" fmla="*/ 5 w 24706"/>
                <a:gd name="T39" fmla="*/ 0 h 15932"/>
                <a:gd name="T40" fmla="*/ 6 w 24706"/>
                <a:gd name="T41" fmla="*/ 0 h 15932"/>
                <a:gd name="T42" fmla="*/ 7 w 24706"/>
                <a:gd name="T43" fmla="*/ 0 h 15932"/>
                <a:gd name="T44" fmla="*/ 8 w 24706"/>
                <a:gd name="T45" fmla="*/ 0 h 15932"/>
                <a:gd name="T46" fmla="*/ 9 w 24706"/>
                <a:gd name="T47" fmla="*/ 0 h 15932"/>
                <a:gd name="T48" fmla="*/ 10 w 24706"/>
                <a:gd name="T49" fmla="*/ 1 h 15932"/>
                <a:gd name="T50" fmla="*/ 11 w 24706"/>
                <a:gd name="T51" fmla="*/ 0 h 15932"/>
                <a:gd name="T52" fmla="*/ 11 w 24706"/>
                <a:gd name="T53" fmla="*/ 0 h 15932"/>
                <a:gd name="T54" fmla="*/ 11 w 24706"/>
                <a:gd name="T55" fmla="*/ 1 h 15932"/>
                <a:gd name="T56" fmla="*/ 11 w 24706"/>
                <a:gd name="T57" fmla="*/ 1 h 15932"/>
                <a:gd name="T58" fmla="*/ 11 w 24706"/>
                <a:gd name="T59" fmla="*/ 1 h 15932"/>
                <a:gd name="T60" fmla="*/ 11 w 24706"/>
                <a:gd name="T61" fmla="*/ 1 h 15932"/>
                <a:gd name="T62" fmla="*/ 10 w 24706"/>
                <a:gd name="T63" fmla="*/ 2 h 15932"/>
                <a:gd name="T64" fmla="*/ 9 w 24706"/>
                <a:gd name="T65" fmla="*/ 2 h 15932"/>
                <a:gd name="T66" fmla="*/ 9 w 24706"/>
                <a:gd name="T67" fmla="*/ 3 h 15932"/>
                <a:gd name="T68" fmla="*/ 8 w 24706"/>
                <a:gd name="T69" fmla="*/ 3 h 15932"/>
                <a:gd name="T70" fmla="*/ 8 w 24706"/>
                <a:gd name="T71" fmla="*/ 4 h 15932"/>
                <a:gd name="T72" fmla="*/ 7 w 24706"/>
                <a:gd name="T73" fmla="*/ 4 h 15932"/>
                <a:gd name="T74" fmla="*/ 7 w 24706"/>
                <a:gd name="T75" fmla="*/ 4 h 15932"/>
                <a:gd name="T76" fmla="*/ 7 w 24706"/>
                <a:gd name="T77" fmla="*/ 4 h 15932"/>
                <a:gd name="T78" fmla="*/ 6 w 24706"/>
                <a:gd name="T79" fmla="*/ 4 h 15932"/>
                <a:gd name="T80" fmla="*/ 6 w 24706"/>
                <a:gd name="T81" fmla="*/ 4 h 15932"/>
                <a:gd name="T82" fmla="*/ 6 w 24706"/>
                <a:gd name="T83" fmla="*/ 4 h 15932"/>
                <a:gd name="T84" fmla="*/ 5 w 24706"/>
                <a:gd name="T85" fmla="*/ 5 h 15932"/>
                <a:gd name="T86" fmla="*/ 5 w 24706"/>
                <a:gd name="T87" fmla="*/ 5 h 15932"/>
                <a:gd name="T88" fmla="*/ 5 w 24706"/>
                <a:gd name="T89" fmla="*/ 5 h 15932"/>
                <a:gd name="T90" fmla="*/ 5 w 24706"/>
                <a:gd name="T91" fmla="*/ 5 h 15932"/>
                <a:gd name="T92" fmla="*/ 4 w 24706"/>
                <a:gd name="T93" fmla="*/ 5 h 15932"/>
                <a:gd name="T94" fmla="*/ 4 w 24706"/>
                <a:gd name="T95" fmla="*/ 5 h 15932"/>
                <a:gd name="T96" fmla="*/ 3 w 24706"/>
                <a:gd name="T97" fmla="*/ 5 h 15932"/>
                <a:gd name="T98" fmla="*/ 3 w 24706"/>
                <a:gd name="T99" fmla="*/ 6 h 15932"/>
                <a:gd name="T100" fmla="*/ 2 w 24706"/>
                <a:gd name="T101" fmla="*/ 6 h 15932"/>
                <a:gd name="T102" fmla="*/ 2 w 24706"/>
                <a:gd name="T103" fmla="*/ 6 h 15932"/>
                <a:gd name="T104" fmla="*/ 2 w 24706"/>
                <a:gd name="T105" fmla="*/ 6 h 15932"/>
                <a:gd name="T106" fmla="*/ 2 w 24706"/>
                <a:gd name="T107" fmla="*/ 7 h 15932"/>
                <a:gd name="T108" fmla="*/ 1 w 24706"/>
                <a:gd name="T109" fmla="*/ 7 h 15932"/>
                <a:gd name="T110" fmla="*/ 1 w 24706"/>
                <a:gd name="T111" fmla="*/ 7 h 15932"/>
                <a:gd name="T112" fmla="*/ 1 w 24706"/>
                <a:gd name="T113" fmla="*/ 7 h 15932"/>
                <a:gd name="T114" fmla="*/ 1 w 24706"/>
                <a:gd name="T115" fmla="*/ 7 h 15932"/>
                <a:gd name="T116" fmla="*/ 0 w 24706"/>
                <a:gd name="T117" fmla="*/ 7 h 15932"/>
                <a:gd name="T118" fmla="*/ 0 w 24706"/>
                <a:gd name="T119" fmla="*/ 7 h 15932"/>
                <a:gd name="T120" fmla="*/ 0 w 24706"/>
                <a:gd name="T121" fmla="*/ 7 h 15932"/>
                <a:gd name="T122" fmla="*/ 0 w 24706"/>
                <a:gd name="T123" fmla="*/ 7 h 15932"/>
                <a:gd name="T124" fmla="*/ 0 w 24706"/>
                <a:gd name="T125" fmla="*/ 7 h 159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06" h="15932">
                  <a:moveTo>
                    <a:pt x="371" y="14777"/>
                  </a:moveTo>
                  <a:lnTo>
                    <a:pt x="345" y="14344"/>
                  </a:lnTo>
                  <a:lnTo>
                    <a:pt x="313" y="13891"/>
                  </a:lnTo>
                  <a:lnTo>
                    <a:pt x="275" y="13419"/>
                  </a:lnTo>
                  <a:lnTo>
                    <a:pt x="233" y="12930"/>
                  </a:lnTo>
                  <a:lnTo>
                    <a:pt x="189" y="12427"/>
                  </a:lnTo>
                  <a:lnTo>
                    <a:pt x="147" y="11910"/>
                  </a:lnTo>
                  <a:lnTo>
                    <a:pt x="105" y="11383"/>
                  </a:lnTo>
                  <a:lnTo>
                    <a:pt x="69" y="10845"/>
                  </a:lnTo>
                  <a:lnTo>
                    <a:pt x="37" y="10301"/>
                  </a:lnTo>
                  <a:lnTo>
                    <a:pt x="15" y="9751"/>
                  </a:lnTo>
                  <a:lnTo>
                    <a:pt x="1" y="9197"/>
                  </a:lnTo>
                  <a:lnTo>
                    <a:pt x="0" y="8643"/>
                  </a:lnTo>
                  <a:lnTo>
                    <a:pt x="12" y="8088"/>
                  </a:lnTo>
                  <a:lnTo>
                    <a:pt x="41" y="7535"/>
                  </a:lnTo>
                  <a:lnTo>
                    <a:pt x="86" y="6988"/>
                  </a:lnTo>
                  <a:lnTo>
                    <a:pt x="151" y="6446"/>
                  </a:lnTo>
                  <a:lnTo>
                    <a:pt x="238" y="5911"/>
                  </a:lnTo>
                  <a:lnTo>
                    <a:pt x="349" y="5386"/>
                  </a:lnTo>
                  <a:lnTo>
                    <a:pt x="484" y="4874"/>
                  </a:lnTo>
                  <a:lnTo>
                    <a:pt x="647" y="4375"/>
                  </a:lnTo>
                  <a:lnTo>
                    <a:pt x="739" y="4131"/>
                  </a:lnTo>
                  <a:lnTo>
                    <a:pt x="839" y="3892"/>
                  </a:lnTo>
                  <a:lnTo>
                    <a:pt x="947" y="3657"/>
                  </a:lnTo>
                  <a:lnTo>
                    <a:pt x="1062" y="3426"/>
                  </a:lnTo>
                  <a:lnTo>
                    <a:pt x="1186" y="3200"/>
                  </a:lnTo>
                  <a:lnTo>
                    <a:pt x="1319" y="2979"/>
                  </a:lnTo>
                  <a:lnTo>
                    <a:pt x="1460" y="2764"/>
                  </a:lnTo>
                  <a:lnTo>
                    <a:pt x="1611" y="2554"/>
                  </a:lnTo>
                  <a:lnTo>
                    <a:pt x="1770" y="2351"/>
                  </a:lnTo>
                  <a:lnTo>
                    <a:pt x="1938" y="2152"/>
                  </a:lnTo>
                  <a:lnTo>
                    <a:pt x="2117" y="1961"/>
                  </a:lnTo>
                  <a:lnTo>
                    <a:pt x="2307" y="1775"/>
                  </a:lnTo>
                  <a:lnTo>
                    <a:pt x="2506" y="1597"/>
                  </a:lnTo>
                  <a:lnTo>
                    <a:pt x="2715" y="1426"/>
                  </a:lnTo>
                  <a:lnTo>
                    <a:pt x="2934" y="1261"/>
                  </a:lnTo>
                  <a:lnTo>
                    <a:pt x="3166" y="1105"/>
                  </a:lnTo>
                  <a:lnTo>
                    <a:pt x="3408" y="956"/>
                  </a:lnTo>
                  <a:lnTo>
                    <a:pt x="3662" y="815"/>
                  </a:lnTo>
                  <a:lnTo>
                    <a:pt x="3927" y="683"/>
                  </a:lnTo>
                  <a:lnTo>
                    <a:pt x="4204" y="558"/>
                  </a:lnTo>
                  <a:lnTo>
                    <a:pt x="4493" y="442"/>
                  </a:lnTo>
                  <a:lnTo>
                    <a:pt x="4795" y="335"/>
                  </a:lnTo>
                  <a:lnTo>
                    <a:pt x="5109" y="238"/>
                  </a:lnTo>
                  <a:lnTo>
                    <a:pt x="5437" y="150"/>
                  </a:lnTo>
                  <a:lnTo>
                    <a:pt x="5572" y="119"/>
                  </a:lnTo>
                  <a:lnTo>
                    <a:pt x="5718" y="92"/>
                  </a:lnTo>
                  <a:lnTo>
                    <a:pt x="5873" y="68"/>
                  </a:lnTo>
                  <a:lnTo>
                    <a:pt x="6039" y="48"/>
                  </a:lnTo>
                  <a:lnTo>
                    <a:pt x="6214" y="32"/>
                  </a:lnTo>
                  <a:lnTo>
                    <a:pt x="6398" y="20"/>
                  </a:lnTo>
                  <a:lnTo>
                    <a:pt x="6592" y="9"/>
                  </a:lnTo>
                  <a:lnTo>
                    <a:pt x="6793" y="3"/>
                  </a:lnTo>
                  <a:lnTo>
                    <a:pt x="7223" y="0"/>
                  </a:lnTo>
                  <a:lnTo>
                    <a:pt x="7685" y="7"/>
                  </a:lnTo>
                  <a:lnTo>
                    <a:pt x="8177" y="25"/>
                  </a:lnTo>
                  <a:lnTo>
                    <a:pt x="8698" y="53"/>
                  </a:lnTo>
                  <a:lnTo>
                    <a:pt x="9243" y="88"/>
                  </a:lnTo>
                  <a:lnTo>
                    <a:pt x="9813" y="132"/>
                  </a:lnTo>
                  <a:lnTo>
                    <a:pt x="10404" y="182"/>
                  </a:lnTo>
                  <a:lnTo>
                    <a:pt x="11016" y="237"/>
                  </a:lnTo>
                  <a:lnTo>
                    <a:pt x="11645" y="298"/>
                  </a:lnTo>
                  <a:lnTo>
                    <a:pt x="12289" y="361"/>
                  </a:lnTo>
                  <a:lnTo>
                    <a:pt x="12948" y="428"/>
                  </a:lnTo>
                  <a:lnTo>
                    <a:pt x="13618" y="496"/>
                  </a:lnTo>
                  <a:lnTo>
                    <a:pt x="14985" y="636"/>
                  </a:lnTo>
                  <a:lnTo>
                    <a:pt x="16373" y="770"/>
                  </a:lnTo>
                  <a:lnTo>
                    <a:pt x="17768" y="894"/>
                  </a:lnTo>
                  <a:lnTo>
                    <a:pt x="18462" y="949"/>
                  </a:lnTo>
                  <a:lnTo>
                    <a:pt x="19150" y="998"/>
                  </a:lnTo>
                  <a:lnTo>
                    <a:pt x="19833" y="1042"/>
                  </a:lnTo>
                  <a:lnTo>
                    <a:pt x="20506" y="1076"/>
                  </a:lnTo>
                  <a:lnTo>
                    <a:pt x="21169" y="1103"/>
                  </a:lnTo>
                  <a:lnTo>
                    <a:pt x="21818" y="1120"/>
                  </a:lnTo>
                  <a:lnTo>
                    <a:pt x="22452" y="1127"/>
                  </a:lnTo>
                  <a:lnTo>
                    <a:pt x="23070" y="1122"/>
                  </a:lnTo>
                  <a:lnTo>
                    <a:pt x="23668" y="1105"/>
                  </a:lnTo>
                  <a:lnTo>
                    <a:pt x="24245" y="1075"/>
                  </a:lnTo>
                  <a:lnTo>
                    <a:pt x="24285" y="1074"/>
                  </a:lnTo>
                  <a:lnTo>
                    <a:pt x="24332" y="1078"/>
                  </a:lnTo>
                  <a:lnTo>
                    <a:pt x="24440" y="1098"/>
                  </a:lnTo>
                  <a:lnTo>
                    <a:pt x="24550" y="1136"/>
                  </a:lnTo>
                  <a:lnTo>
                    <a:pt x="24598" y="1164"/>
                  </a:lnTo>
                  <a:lnTo>
                    <a:pt x="24641" y="1197"/>
                  </a:lnTo>
                  <a:lnTo>
                    <a:pt x="24674" y="1235"/>
                  </a:lnTo>
                  <a:lnTo>
                    <a:pt x="24697" y="1280"/>
                  </a:lnTo>
                  <a:lnTo>
                    <a:pt x="24706" y="1331"/>
                  </a:lnTo>
                  <a:lnTo>
                    <a:pt x="24699" y="1389"/>
                  </a:lnTo>
                  <a:lnTo>
                    <a:pt x="24673" y="1454"/>
                  </a:lnTo>
                  <a:lnTo>
                    <a:pt x="24628" y="1526"/>
                  </a:lnTo>
                  <a:lnTo>
                    <a:pt x="24559" y="1605"/>
                  </a:lnTo>
                  <a:lnTo>
                    <a:pt x="24465" y="1692"/>
                  </a:lnTo>
                  <a:lnTo>
                    <a:pt x="23851" y="2226"/>
                  </a:lnTo>
                  <a:lnTo>
                    <a:pt x="23269" y="2759"/>
                  </a:lnTo>
                  <a:lnTo>
                    <a:pt x="22713" y="3286"/>
                  </a:lnTo>
                  <a:lnTo>
                    <a:pt x="22179" y="3809"/>
                  </a:lnTo>
                  <a:lnTo>
                    <a:pt x="21664" y="4322"/>
                  </a:lnTo>
                  <a:lnTo>
                    <a:pt x="21162" y="4823"/>
                  </a:lnTo>
                  <a:lnTo>
                    <a:pt x="20669" y="5312"/>
                  </a:lnTo>
                  <a:lnTo>
                    <a:pt x="20179" y="5783"/>
                  </a:lnTo>
                  <a:lnTo>
                    <a:pt x="19690" y="6237"/>
                  </a:lnTo>
                  <a:lnTo>
                    <a:pt x="19196" y="6670"/>
                  </a:lnTo>
                  <a:lnTo>
                    <a:pt x="18693" y="7080"/>
                  </a:lnTo>
                  <a:lnTo>
                    <a:pt x="18175" y="7464"/>
                  </a:lnTo>
                  <a:lnTo>
                    <a:pt x="17910" y="7646"/>
                  </a:lnTo>
                  <a:lnTo>
                    <a:pt x="17640" y="7820"/>
                  </a:lnTo>
                  <a:lnTo>
                    <a:pt x="17363" y="7987"/>
                  </a:lnTo>
                  <a:lnTo>
                    <a:pt x="17081" y="8145"/>
                  </a:lnTo>
                  <a:lnTo>
                    <a:pt x="16791" y="8296"/>
                  </a:lnTo>
                  <a:lnTo>
                    <a:pt x="16494" y="8439"/>
                  </a:lnTo>
                  <a:lnTo>
                    <a:pt x="16189" y="8572"/>
                  </a:lnTo>
                  <a:lnTo>
                    <a:pt x="15876" y="8697"/>
                  </a:lnTo>
                  <a:lnTo>
                    <a:pt x="15750" y="8734"/>
                  </a:lnTo>
                  <a:lnTo>
                    <a:pt x="15589" y="8776"/>
                  </a:lnTo>
                  <a:lnTo>
                    <a:pt x="15395" y="8822"/>
                  </a:lnTo>
                  <a:lnTo>
                    <a:pt x="15174" y="8871"/>
                  </a:lnTo>
                  <a:lnTo>
                    <a:pt x="14930" y="8925"/>
                  </a:lnTo>
                  <a:lnTo>
                    <a:pt x="14668" y="8982"/>
                  </a:lnTo>
                  <a:lnTo>
                    <a:pt x="14391" y="9042"/>
                  </a:lnTo>
                  <a:lnTo>
                    <a:pt x="14105" y="9107"/>
                  </a:lnTo>
                  <a:lnTo>
                    <a:pt x="13521" y="9247"/>
                  </a:lnTo>
                  <a:lnTo>
                    <a:pt x="13233" y="9323"/>
                  </a:lnTo>
                  <a:lnTo>
                    <a:pt x="12952" y="9402"/>
                  </a:lnTo>
                  <a:lnTo>
                    <a:pt x="12685" y="9485"/>
                  </a:lnTo>
                  <a:lnTo>
                    <a:pt x="12433" y="9571"/>
                  </a:lnTo>
                  <a:lnTo>
                    <a:pt x="12204" y="9661"/>
                  </a:lnTo>
                  <a:lnTo>
                    <a:pt x="12000" y="9754"/>
                  </a:lnTo>
                  <a:lnTo>
                    <a:pt x="11876" y="9822"/>
                  </a:lnTo>
                  <a:lnTo>
                    <a:pt x="11759" y="9898"/>
                  </a:lnTo>
                  <a:lnTo>
                    <a:pt x="11534" y="10073"/>
                  </a:lnTo>
                  <a:lnTo>
                    <a:pt x="11320" y="10268"/>
                  </a:lnTo>
                  <a:lnTo>
                    <a:pt x="11110" y="10474"/>
                  </a:lnTo>
                  <a:lnTo>
                    <a:pt x="10899" y="10680"/>
                  </a:lnTo>
                  <a:lnTo>
                    <a:pt x="10681" y="10878"/>
                  </a:lnTo>
                  <a:lnTo>
                    <a:pt x="10447" y="11057"/>
                  </a:lnTo>
                  <a:lnTo>
                    <a:pt x="10323" y="11136"/>
                  </a:lnTo>
                  <a:lnTo>
                    <a:pt x="10194" y="11208"/>
                  </a:lnTo>
                  <a:lnTo>
                    <a:pt x="9911" y="11342"/>
                  </a:lnTo>
                  <a:lnTo>
                    <a:pt x="9637" y="11460"/>
                  </a:lnTo>
                  <a:lnTo>
                    <a:pt x="9372" y="11563"/>
                  </a:lnTo>
                  <a:lnTo>
                    <a:pt x="9115" y="11651"/>
                  </a:lnTo>
                  <a:lnTo>
                    <a:pt x="8865" y="11727"/>
                  </a:lnTo>
                  <a:lnTo>
                    <a:pt x="8624" y="11792"/>
                  </a:lnTo>
                  <a:lnTo>
                    <a:pt x="8387" y="11848"/>
                  </a:lnTo>
                  <a:lnTo>
                    <a:pt x="8158" y="11896"/>
                  </a:lnTo>
                  <a:lnTo>
                    <a:pt x="7714" y="11975"/>
                  </a:lnTo>
                  <a:lnTo>
                    <a:pt x="7289" y="12042"/>
                  </a:lnTo>
                  <a:lnTo>
                    <a:pt x="6877" y="12107"/>
                  </a:lnTo>
                  <a:lnTo>
                    <a:pt x="6476" y="12185"/>
                  </a:lnTo>
                  <a:lnTo>
                    <a:pt x="6081" y="12286"/>
                  </a:lnTo>
                  <a:lnTo>
                    <a:pt x="5687" y="12424"/>
                  </a:lnTo>
                  <a:lnTo>
                    <a:pt x="5490" y="12509"/>
                  </a:lnTo>
                  <a:lnTo>
                    <a:pt x="5292" y="12609"/>
                  </a:lnTo>
                  <a:lnTo>
                    <a:pt x="5092" y="12723"/>
                  </a:lnTo>
                  <a:lnTo>
                    <a:pt x="4890" y="12854"/>
                  </a:lnTo>
                  <a:lnTo>
                    <a:pt x="4686" y="13004"/>
                  </a:lnTo>
                  <a:lnTo>
                    <a:pt x="4479" y="13174"/>
                  </a:lnTo>
                  <a:lnTo>
                    <a:pt x="4269" y="13364"/>
                  </a:lnTo>
                  <a:lnTo>
                    <a:pt x="4055" y="13577"/>
                  </a:lnTo>
                  <a:lnTo>
                    <a:pt x="3835" y="13815"/>
                  </a:lnTo>
                  <a:lnTo>
                    <a:pt x="3612" y="14078"/>
                  </a:lnTo>
                  <a:lnTo>
                    <a:pt x="3382" y="14369"/>
                  </a:lnTo>
                  <a:lnTo>
                    <a:pt x="3146" y="14688"/>
                  </a:lnTo>
                  <a:lnTo>
                    <a:pt x="3039" y="14831"/>
                  </a:lnTo>
                  <a:lnTo>
                    <a:pt x="2929" y="14965"/>
                  </a:lnTo>
                  <a:lnTo>
                    <a:pt x="2702" y="15208"/>
                  </a:lnTo>
                  <a:lnTo>
                    <a:pt x="2467" y="15418"/>
                  </a:lnTo>
                  <a:lnTo>
                    <a:pt x="2228" y="15591"/>
                  </a:lnTo>
                  <a:lnTo>
                    <a:pt x="1989" y="15731"/>
                  </a:lnTo>
                  <a:lnTo>
                    <a:pt x="1753" y="15834"/>
                  </a:lnTo>
                  <a:lnTo>
                    <a:pt x="1638" y="15872"/>
                  </a:lnTo>
                  <a:lnTo>
                    <a:pt x="1524" y="15900"/>
                  </a:lnTo>
                  <a:lnTo>
                    <a:pt x="1414" y="15920"/>
                  </a:lnTo>
                  <a:lnTo>
                    <a:pt x="1306" y="15931"/>
                  </a:lnTo>
                  <a:lnTo>
                    <a:pt x="1202" y="15932"/>
                  </a:lnTo>
                  <a:lnTo>
                    <a:pt x="1102" y="15923"/>
                  </a:lnTo>
                  <a:lnTo>
                    <a:pt x="1006" y="15905"/>
                  </a:lnTo>
                  <a:lnTo>
                    <a:pt x="916" y="15878"/>
                  </a:lnTo>
                  <a:lnTo>
                    <a:pt x="829" y="15840"/>
                  </a:lnTo>
                  <a:lnTo>
                    <a:pt x="750" y="15793"/>
                  </a:lnTo>
                  <a:lnTo>
                    <a:pt x="676" y="15737"/>
                  </a:lnTo>
                  <a:lnTo>
                    <a:pt x="610" y="15670"/>
                  </a:lnTo>
                  <a:lnTo>
                    <a:pt x="550" y="15593"/>
                  </a:lnTo>
                  <a:lnTo>
                    <a:pt x="498" y="15507"/>
                  </a:lnTo>
                  <a:lnTo>
                    <a:pt x="455" y="15411"/>
                  </a:lnTo>
                  <a:lnTo>
                    <a:pt x="419" y="15304"/>
                  </a:lnTo>
                  <a:lnTo>
                    <a:pt x="392" y="15188"/>
                  </a:lnTo>
                  <a:lnTo>
                    <a:pt x="376" y="15061"/>
                  </a:lnTo>
                  <a:lnTo>
                    <a:pt x="368" y="14923"/>
                  </a:lnTo>
                  <a:lnTo>
                    <a:pt x="371" y="1477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422" name="Group 421">
            <a:extLst>
              <a:ext uri="{FF2B5EF4-FFF2-40B4-BE49-F238E27FC236}">
                <a16:creationId xmlns:a16="http://schemas.microsoft.com/office/drawing/2014/main" id="{EE377B95-B5FB-EC46-8FC3-725205CEFD1D}"/>
              </a:ext>
            </a:extLst>
          </p:cNvPr>
          <p:cNvGrpSpPr/>
          <p:nvPr/>
        </p:nvGrpSpPr>
        <p:grpSpPr>
          <a:xfrm>
            <a:off x="4941294" y="1959429"/>
            <a:ext cx="2579684" cy="1666209"/>
            <a:chOff x="4941294" y="1959429"/>
            <a:chExt cx="2579684" cy="1666209"/>
          </a:xfrm>
        </p:grpSpPr>
        <p:grpSp>
          <p:nvGrpSpPr>
            <p:cNvPr id="116" name="Group 235">
              <a:extLst>
                <a:ext uri="{FF2B5EF4-FFF2-40B4-BE49-F238E27FC236}">
                  <a16:creationId xmlns:a16="http://schemas.microsoft.com/office/drawing/2014/main" id="{F48A1F58-56FB-FF40-9E3A-8A60937BAADF}"/>
                </a:ext>
              </a:extLst>
            </p:cNvPr>
            <p:cNvGrpSpPr>
              <a:grpSpLocks noChangeAspect="1"/>
            </p:cNvGrpSpPr>
            <p:nvPr/>
          </p:nvGrpSpPr>
          <p:grpSpPr bwMode="auto">
            <a:xfrm>
              <a:off x="4941294" y="1959429"/>
              <a:ext cx="2579684" cy="1666209"/>
              <a:chOff x="3742" y="2893"/>
              <a:chExt cx="1905" cy="1230"/>
            </a:xfrm>
          </p:grpSpPr>
          <p:sp>
            <p:nvSpPr>
              <p:cNvPr id="117" name="AutoShape 236">
                <a:extLst>
                  <a:ext uri="{FF2B5EF4-FFF2-40B4-BE49-F238E27FC236}">
                    <a16:creationId xmlns:a16="http://schemas.microsoft.com/office/drawing/2014/main" id="{60A17DB3-2894-7D46-B814-C8FAEC3E771F}"/>
                  </a:ext>
                </a:extLst>
              </p:cNvPr>
              <p:cNvSpPr>
                <a:spLocks noChangeAspect="1" noChangeArrowheads="1" noTextEdit="1"/>
              </p:cNvSpPr>
              <p:nvPr/>
            </p:nvSpPr>
            <p:spPr bwMode="auto">
              <a:xfrm>
                <a:off x="3742" y="2893"/>
                <a:ext cx="1905"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8" name="Freeform 237">
                <a:extLst>
                  <a:ext uri="{FF2B5EF4-FFF2-40B4-BE49-F238E27FC236}">
                    <a16:creationId xmlns:a16="http://schemas.microsoft.com/office/drawing/2014/main" id="{F7F1898D-581C-E74A-8A24-550BC5AD170B}"/>
                  </a:ext>
                </a:extLst>
              </p:cNvPr>
              <p:cNvSpPr>
                <a:spLocks/>
              </p:cNvSpPr>
              <p:nvPr/>
            </p:nvSpPr>
            <p:spPr bwMode="auto">
              <a:xfrm>
                <a:off x="4027" y="3823"/>
                <a:ext cx="247" cy="160"/>
              </a:xfrm>
              <a:custGeom>
                <a:avLst/>
                <a:gdLst>
                  <a:gd name="T0" fmla="*/ 1 w 3216"/>
                  <a:gd name="T1" fmla="*/ 0 h 2077"/>
                  <a:gd name="T2" fmla="*/ 1 w 3216"/>
                  <a:gd name="T3" fmla="*/ 0 h 2077"/>
                  <a:gd name="T4" fmla="*/ 1 w 3216"/>
                  <a:gd name="T5" fmla="*/ 0 h 2077"/>
                  <a:gd name="T6" fmla="*/ 1 w 3216"/>
                  <a:gd name="T7" fmla="*/ 0 h 2077"/>
                  <a:gd name="T8" fmla="*/ 1 w 3216"/>
                  <a:gd name="T9" fmla="*/ 0 h 2077"/>
                  <a:gd name="T10" fmla="*/ 1 w 3216"/>
                  <a:gd name="T11" fmla="*/ 0 h 2077"/>
                  <a:gd name="T12" fmla="*/ 1 w 3216"/>
                  <a:gd name="T13" fmla="*/ 1 h 2077"/>
                  <a:gd name="T14" fmla="*/ 1 w 3216"/>
                  <a:gd name="T15" fmla="*/ 1 h 2077"/>
                  <a:gd name="T16" fmla="*/ 1 w 3216"/>
                  <a:gd name="T17" fmla="*/ 1 h 2077"/>
                  <a:gd name="T18" fmla="*/ 1 w 3216"/>
                  <a:gd name="T19" fmla="*/ 1 h 2077"/>
                  <a:gd name="T20" fmla="*/ 1 w 3216"/>
                  <a:gd name="T21" fmla="*/ 1 h 2077"/>
                  <a:gd name="T22" fmla="*/ 1 w 3216"/>
                  <a:gd name="T23" fmla="*/ 1 h 2077"/>
                  <a:gd name="T24" fmla="*/ 1 w 3216"/>
                  <a:gd name="T25" fmla="*/ 1 h 2077"/>
                  <a:gd name="T26" fmla="*/ 1 w 3216"/>
                  <a:gd name="T27" fmla="*/ 1 h 2077"/>
                  <a:gd name="T28" fmla="*/ 1 w 3216"/>
                  <a:gd name="T29" fmla="*/ 1 h 2077"/>
                  <a:gd name="T30" fmla="*/ 1 w 3216"/>
                  <a:gd name="T31" fmla="*/ 1 h 2077"/>
                  <a:gd name="T32" fmla="*/ 0 w 3216"/>
                  <a:gd name="T33" fmla="*/ 1 h 2077"/>
                  <a:gd name="T34" fmla="*/ 0 w 3216"/>
                  <a:gd name="T35" fmla="*/ 1 h 2077"/>
                  <a:gd name="T36" fmla="*/ 0 w 3216"/>
                  <a:gd name="T37" fmla="*/ 1 h 2077"/>
                  <a:gd name="T38" fmla="*/ 0 w 3216"/>
                  <a:gd name="T39" fmla="*/ 1 h 2077"/>
                  <a:gd name="T40" fmla="*/ 0 w 3216"/>
                  <a:gd name="T41" fmla="*/ 1 h 2077"/>
                  <a:gd name="T42" fmla="*/ 0 w 3216"/>
                  <a:gd name="T43" fmla="*/ 1 h 2077"/>
                  <a:gd name="T44" fmla="*/ 0 w 3216"/>
                  <a:gd name="T45" fmla="*/ 1 h 2077"/>
                  <a:gd name="T46" fmla="*/ 0 w 3216"/>
                  <a:gd name="T47" fmla="*/ 1 h 2077"/>
                  <a:gd name="T48" fmla="*/ 0 w 3216"/>
                  <a:gd name="T49" fmla="*/ 1 h 2077"/>
                  <a:gd name="T50" fmla="*/ 0 w 3216"/>
                  <a:gd name="T51" fmla="*/ 1 h 2077"/>
                  <a:gd name="T52" fmla="*/ 0 w 3216"/>
                  <a:gd name="T53" fmla="*/ 1 h 2077"/>
                  <a:gd name="T54" fmla="*/ 0 w 3216"/>
                  <a:gd name="T55" fmla="*/ 1 h 2077"/>
                  <a:gd name="T56" fmla="*/ 0 w 3216"/>
                  <a:gd name="T57" fmla="*/ 1 h 2077"/>
                  <a:gd name="T58" fmla="*/ 0 w 3216"/>
                  <a:gd name="T59" fmla="*/ 1 h 2077"/>
                  <a:gd name="T60" fmla="*/ 0 w 3216"/>
                  <a:gd name="T61" fmla="*/ 1 h 2077"/>
                  <a:gd name="T62" fmla="*/ 0 w 3216"/>
                  <a:gd name="T63" fmla="*/ 1 h 2077"/>
                  <a:gd name="T64" fmla="*/ 0 w 3216"/>
                  <a:gd name="T65" fmla="*/ 1 h 2077"/>
                  <a:gd name="T66" fmla="*/ 0 w 3216"/>
                  <a:gd name="T67" fmla="*/ 0 h 2077"/>
                  <a:gd name="T68" fmla="*/ 0 w 3216"/>
                  <a:gd name="T69" fmla="*/ 0 h 2077"/>
                  <a:gd name="T70" fmla="*/ 1 w 3216"/>
                  <a:gd name="T71" fmla="*/ 0 h 2077"/>
                  <a:gd name="T72" fmla="*/ 1 w 3216"/>
                  <a:gd name="T73" fmla="*/ 0 h 2077"/>
                  <a:gd name="T74" fmla="*/ 1 w 3216"/>
                  <a:gd name="T75" fmla="*/ 0 h 2077"/>
                  <a:gd name="T76" fmla="*/ 1 w 3216"/>
                  <a:gd name="T77" fmla="*/ 0 h 2077"/>
                  <a:gd name="T78" fmla="*/ 1 w 3216"/>
                  <a:gd name="T79" fmla="*/ 0 h 2077"/>
                  <a:gd name="T80" fmla="*/ 1 w 3216"/>
                  <a:gd name="T81" fmla="*/ 0 h 2077"/>
                  <a:gd name="T82" fmla="*/ 1 w 3216"/>
                  <a:gd name="T83" fmla="*/ 0 h 2077"/>
                  <a:gd name="T84" fmla="*/ 1 w 3216"/>
                  <a:gd name="T85" fmla="*/ 0 h 2077"/>
                  <a:gd name="T86" fmla="*/ 1 w 3216"/>
                  <a:gd name="T87" fmla="*/ 0 h 2077"/>
                  <a:gd name="T88" fmla="*/ 1 w 3216"/>
                  <a:gd name="T89" fmla="*/ 0 h 20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16" h="2077">
                    <a:moveTo>
                      <a:pt x="3216" y="0"/>
                    </a:moveTo>
                    <a:lnTo>
                      <a:pt x="3158" y="219"/>
                    </a:lnTo>
                    <a:lnTo>
                      <a:pt x="3084" y="434"/>
                    </a:lnTo>
                    <a:lnTo>
                      <a:pt x="2994" y="641"/>
                    </a:lnTo>
                    <a:lnTo>
                      <a:pt x="2888" y="841"/>
                    </a:lnTo>
                    <a:lnTo>
                      <a:pt x="2768" y="1034"/>
                    </a:lnTo>
                    <a:lnTo>
                      <a:pt x="2635" y="1219"/>
                    </a:lnTo>
                    <a:lnTo>
                      <a:pt x="2488" y="1396"/>
                    </a:lnTo>
                    <a:lnTo>
                      <a:pt x="2331" y="1565"/>
                    </a:lnTo>
                    <a:lnTo>
                      <a:pt x="2263" y="1617"/>
                    </a:lnTo>
                    <a:lnTo>
                      <a:pt x="2166" y="1673"/>
                    </a:lnTo>
                    <a:lnTo>
                      <a:pt x="2043" y="1729"/>
                    </a:lnTo>
                    <a:lnTo>
                      <a:pt x="1898" y="1786"/>
                    </a:lnTo>
                    <a:lnTo>
                      <a:pt x="1736" y="1843"/>
                    </a:lnTo>
                    <a:lnTo>
                      <a:pt x="1560" y="1896"/>
                    </a:lnTo>
                    <a:lnTo>
                      <a:pt x="1185" y="1987"/>
                    </a:lnTo>
                    <a:lnTo>
                      <a:pt x="995" y="2024"/>
                    </a:lnTo>
                    <a:lnTo>
                      <a:pt x="808" y="2052"/>
                    </a:lnTo>
                    <a:lnTo>
                      <a:pt x="630" y="2071"/>
                    </a:lnTo>
                    <a:lnTo>
                      <a:pt x="462" y="2077"/>
                    </a:lnTo>
                    <a:lnTo>
                      <a:pt x="312" y="2072"/>
                    </a:lnTo>
                    <a:lnTo>
                      <a:pt x="182" y="2052"/>
                    </a:lnTo>
                    <a:lnTo>
                      <a:pt x="77" y="2017"/>
                    </a:lnTo>
                    <a:lnTo>
                      <a:pt x="34" y="1994"/>
                    </a:lnTo>
                    <a:lnTo>
                      <a:pt x="0" y="1965"/>
                    </a:lnTo>
                    <a:lnTo>
                      <a:pt x="0" y="1931"/>
                    </a:lnTo>
                    <a:lnTo>
                      <a:pt x="7" y="1893"/>
                    </a:lnTo>
                    <a:lnTo>
                      <a:pt x="45" y="1803"/>
                    </a:lnTo>
                    <a:lnTo>
                      <a:pt x="110" y="1700"/>
                    </a:lnTo>
                    <a:lnTo>
                      <a:pt x="199" y="1585"/>
                    </a:lnTo>
                    <a:lnTo>
                      <a:pt x="308" y="1462"/>
                    </a:lnTo>
                    <a:lnTo>
                      <a:pt x="434" y="1332"/>
                    </a:lnTo>
                    <a:lnTo>
                      <a:pt x="573" y="1198"/>
                    </a:lnTo>
                    <a:lnTo>
                      <a:pt x="723" y="1064"/>
                    </a:lnTo>
                    <a:lnTo>
                      <a:pt x="1042" y="803"/>
                    </a:lnTo>
                    <a:lnTo>
                      <a:pt x="1203" y="682"/>
                    </a:lnTo>
                    <a:lnTo>
                      <a:pt x="1360" y="570"/>
                    </a:lnTo>
                    <a:lnTo>
                      <a:pt x="1512" y="469"/>
                    </a:lnTo>
                    <a:lnTo>
                      <a:pt x="1653" y="384"/>
                    </a:lnTo>
                    <a:lnTo>
                      <a:pt x="1781" y="315"/>
                    </a:lnTo>
                    <a:lnTo>
                      <a:pt x="1894" y="266"/>
                    </a:lnTo>
                    <a:lnTo>
                      <a:pt x="2222" y="162"/>
                    </a:lnTo>
                    <a:lnTo>
                      <a:pt x="2547" y="89"/>
                    </a:lnTo>
                    <a:lnTo>
                      <a:pt x="2877" y="38"/>
                    </a:lnTo>
                    <a:lnTo>
                      <a:pt x="321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Freeform 238">
                <a:extLst>
                  <a:ext uri="{FF2B5EF4-FFF2-40B4-BE49-F238E27FC236}">
                    <a16:creationId xmlns:a16="http://schemas.microsoft.com/office/drawing/2014/main" id="{5559381F-4BA8-9244-B99A-AC358CDE91D3}"/>
                  </a:ext>
                </a:extLst>
              </p:cNvPr>
              <p:cNvSpPr>
                <a:spLocks/>
              </p:cNvSpPr>
              <p:nvPr/>
            </p:nvSpPr>
            <p:spPr bwMode="auto">
              <a:xfrm>
                <a:off x="4027" y="3823"/>
                <a:ext cx="247" cy="160"/>
              </a:xfrm>
              <a:custGeom>
                <a:avLst/>
                <a:gdLst>
                  <a:gd name="T0" fmla="*/ 1 w 3216"/>
                  <a:gd name="T1" fmla="*/ 0 h 2077"/>
                  <a:gd name="T2" fmla="*/ 1 w 3216"/>
                  <a:gd name="T3" fmla="*/ 0 h 2077"/>
                  <a:gd name="T4" fmla="*/ 1 w 3216"/>
                  <a:gd name="T5" fmla="*/ 0 h 2077"/>
                  <a:gd name="T6" fmla="*/ 1 w 3216"/>
                  <a:gd name="T7" fmla="*/ 0 h 2077"/>
                  <a:gd name="T8" fmla="*/ 1 w 3216"/>
                  <a:gd name="T9" fmla="*/ 0 h 2077"/>
                  <a:gd name="T10" fmla="*/ 1 w 3216"/>
                  <a:gd name="T11" fmla="*/ 0 h 2077"/>
                  <a:gd name="T12" fmla="*/ 1 w 3216"/>
                  <a:gd name="T13" fmla="*/ 1 h 2077"/>
                  <a:gd name="T14" fmla="*/ 1 w 3216"/>
                  <a:gd name="T15" fmla="*/ 1 h 2077"/>
                  <a:gd name="T16" fmla="*/ 1 w 3216"/>
                  <a:gd name="T17" fmla="*/ 1 h 2077"/>
                  <a:gd name="T18" fmla="*/ 1 w 3216"/>
                  <a:gd name="T19" fmla="*/ 1 h 2077"/>
                  <a:gd name="T20" fmla="*/ 1 w 3216"/>
                  <a:gd name="T21" fmla="*/ 1 h 2077"/>
                  <a:gd name="T22" fmla="*/ 1 w 3216"/>
                  <a:gd name="T23" fmla="*/ 1 h 2077"/>
                  <a:gd name="T24" fmla="*/ 1 w 3216"/>
                  <a:gd name="T25" fmla="*/ 1 h 2077"/>
                  <a:gd name="T26" fmla="*/ 1 w 3216"/>
                  <a:gd name="T27" fmla="*/ 1 h 2077"/>
                  <a:gd name="T28" fmla="*/ 1 w 3216"/>
                  <a:gd name="T29" fmla="*/ 1 h 2077"/>
                  <a:gd name="T30" fmla="*/ 1 w 3216"/>
                  <a:gd name="T31" fmla="*/ 1 h 2077"/>
                  <a:gd name="T32" fmla="*/ 0 w 3216"/>
                  <a:gd name="T33" fmla="*/ 1 h 2077"/>
                  <a:gd name="T34" fmla="*/ 0 w 3216"/>
                  <a:gd name="T35" fmla="*/ 1 h 2077"/>
                  <a:gd name="T36" fmla="*/ 0 w 3216"/>
                  <a:gd name="T37" fmla="*/ 1 h 2077"/>
                  <a:gd name="T38" fmla="*/ 0 w 3216"/>
                  <a:gd name="T39" fmla="*/ 1 h 2077"/>
                  <a:gd name="T40" fmla="*/ 0 w 3216"/>
                  <a:gd name="T41" fmla="*/ 1 h 2077"/>
                  <a:gd name="T42" fmla="*/ 0 w 3216"/>
                  <a:gd name="T43" fmla="*/ 1 h 2077"/>
                  <a:gd name="T44" fmla="*/ 0 w 3216"/>
                  <a:gd name="T45" fmla="*/ 1 h 2077"/>
                  <a:gd name="T46" fmla="*/ 0 w 3216"/>
                  <a:gd name="T47" fmla="*/ 1 h 2077"/>
                  <a:gd name="T48" fmla="*/ 0 w 3216"/>
                  <a:gd name="T49" fmla="*/ 1 h 2077"/>
                  <a:gd name="T50" fmla="*/ 0 w 3216"/>
                  <a:gd name="T51" fmla="*/ 1 h 2077"/>
                  <a:gd name="T52" fmla="*/ 0 w 3216"/>
                  <a:gd name="T53" fmla="*/ 1 h 2077"/>
                  <a:gd name="T54" fmla="*/ 0 w 3216"/>
                  <a:gd name="T55" fmla="*/ 1 h 2077"/>
                  <a:gd name="T56" fmla="*/ 0 w 3216"/>
                  <a:gd name="T57" fmla="*/ 1 h 2077"/>
                  <a:gd name="T58" fmla="*/ 0 w 3216"/>
                  <a:gd name="T59" fmla="*/ 1 h 2077"/>
                  <a:gd name="T60" fmla="*/ 0 w 3216"/>
                  <a:gd name="T61" fmla="*/ 1 h 2077"/>
                  <a:gd name="T62" fmla="*/ 0 w 3216"/>
                  <a:gd name="T63" fmla="*/ 1 h 2077"/>
                  <a:gd name="T64" fmla="*/ 0 w 3216"/>
                  <a:gd name="T65" fmla="*/ 1 h 2077"/>
                  <a:gd name="T66" fmla="*/ 0 w 3216"/>
                  <a:gd name="T67" fmla="*/ 0 h 2077"/>
                  <a:gd name="T68" fmla="*/ 0 w 3216"/>
                  <a:gd name="T69" fmla="*/ 0 h 2077"/>
                  <a:gd name="T70" fmla="*/ 1 w 3216"/>
                  <a:gd name="T71" fmla="*/ 0 h 2077"/>
                  <a:gd name="T72" fmla="*/ 1 w 3216"/>
                  <a:gd name="T73" fmla="*/ 0 h 2077"/>
                  <a:gd name="T74" fmla="*/ 1 w 3216"/>
                  <a:gd name="T75" fmla="*/ 0 h 2077"/>
                  <a:gd name="T76" fmla="*/ 1 w 3216"/>
                  <a:gd name="T77" fmla="*/ 0 h 2077"/>
                  <a:gd name="T78" fmla="*/ 1 w 3216"/>
                  <a:gd name="T79" fmla="*/ 0 h 2077"/>
                  <a:gd name="T80" fmla="*/ 1 w 3216"/>
                  <a:gd name="T81" fmla="*/ 0 h 2077"/>
                  <a:gd name="T82" fmla="*/ 1 w 3216"/>
                  <a:gd name="T83" fmla="*/ 0 h 2077"/>
                  <a:gd name="T84" fmla="*/ 1 w 3216"/>
                  <a:gd name="T85" fmla="*/ 0 h 2077"/>
                  <a:gd name="T86" fmla="*/ 1 w 3216"/>
                  <a:gd name="T87" fmla="*/ 0 h 2077"/>
                  <a:gd name="T88" fmla="*/ 1 w 3216"/>
                  <a:gd name="T89" fmla="*/ 0 h 20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16" h="2077">
                    <a:moveTo>
                      <a:pt x="3216" y="0"/>
                    </a:moveTo>
                    <a:lnTo>
                      <a:pt x="3158" y="219"/>
                    </a:lnTo>
                    <a:lnTo>
                      <a:pt x="3084" y="434"/>
                    </a:lnTo>
                    <a:lnTo>
                      <a:pt x="2994" y="641"/>
                    </a:lnTo>
                    <a:lnTo>
                      <a:pt x="2888" y="841"/>
                    </a:lnTo>
                    <a:lnTo>
                      <a:pt x="2768" y="1034"/>
                    </a:lnTo>
                    <a:lnTo>
                      <a:pt x="2635" y="1219"/>
                    </a:lnTo>
                    <a:lnTo>
                      <a:pt x="2488" y="1396"/>
                    </a:lnTo>
                    <a:lnTo>
                      <a:pt x="2331" y="1565"/>
                    </a:lnTo>
                    <a:lnTo>
                      <a:pt x="2263" y="1617"/>
                    </a:lnTo>
                    <a:lnTo>
                      <a:pt x="2166" y="1673"/>
                    </a:lnTo>
                    <a:lnTo>
                      <a:pt x="2043" y="1729"/>
                    </a:lnTo>
                    <a:lnTo>
                      <a:pt x="1898" y="1786"/>
                    </a:lnTo>
                    <a:lnTo>
                      <a:pt x="1736" y="1843"/>
                    </a:lnTo>
                    <a:lnTo>
                      <a:pt x="1560" y="1896"/>
                    </a:lnTo>
                    <a:lnTo>
                      <a:pt x="1185" y="1987"/>
                    </a:lnTo>
                    <a:lnTo>
                      <a:pt x="995" y="2024"/>
                    </a:lnTo>
                    <a:lnTo>
                      <a:pt x="808" y="2052"/>
                    </a:lnTo>
                    <a:lnTo>
                      <a:pt x="630" y="2071"/>
                    </a:lnTo>
                    <a:lnTo>
                      <a:pt x="462" y="2077"/>
                    </a:lnTo>
                    <a:lnTo>
                      <a:pt x="312" y="2072"/>
                    </a:lnTo>
                    <a:lnTo>
                      <a:pt x="182" y="2052"/>
                    </a:lnTo>
                    <a:lnTo>
                      <a:pt x="77" y="2017"/>
                    </a:lnTo>
                    <a:lnTo>
                      <a:pt x="34" y="1994"/>
                    </a:lnTo>
                    <a:lnTo>
                      <a:pt x="0" y="1965"/>
                    </a:lnTo>
                    <a:lnTo>
                      <a:pt x="0" y="1931"/>
                    </a:lnTo>
                    <a:lnTo>
                      <a:pt x="7" y="1893"/>
                    </a:lnTo>
                    <a:lnTo>
                      <a:pt x="45" y="1803"/>
                    </a:lnTo>
                    <a:lnTo>
                      <a:pt x="110" y="1700"/>
                    </a:lnTo>
                    <a:lnTo>
                      <a:pt x="199" y="1585"/>
                    </a:lnTo>
                    <a:lnTo>
                      <a:pt x="308" y="1462"/>
                    </a:lnTo>
                    <a:lnTo>
                      <a:pt x="434" y="1332"/>
                    </a:lnTo>
                    <a:lnTo>
                      <a:pt x="573" y="1198"/>
                    </a:lnTo>
                    <a:lnTo>
                      <a:pt x="723" y="1064"/>
                    </a:lnTo>
                    <a:lnTo>
                      <a:pt x="1042" y="803"/>
                    </a:lnTo>
                    <a:lnTo>
                      <a:pt x="1203" y="682"/>
                    </a:lnTo>
                    <a:lnTo>
                      <a:pt x="1360" y="570"/>
                    </a:lnTo>
                    <a:lnTo>
                      <a:pt x="1512" y="469"/>
                    </a:lnTo>
                    <a:lnTo>
                      <a:pt x="1653" y="384"/>
                    </a:lnTo>
                    <a:lnTo>
                      <a:pt x="1781" y="315"/>
                    </a:lnTo>
                    <a:lnTo>
                      <a:pt x="1894" y="266"/>
                    </a:lnTo>
                    <a:lnTo>
                      <a:pt x="2222" y="162"/>
                    </a:lnTo>
                    <a:lnTo>
                      <a:pt x="2547" y="89"/>
                    </a:lnTo>
                    <a:lnTo>
                      <a:pt x="2877" y="38"/>
                    </a:lnTo>
                    <a:lnTo>
                      <a:pt x="321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0" name="Freeform 239">
                <a:extLst>
                  <a:ext uri="{FF2B5EF4-FFF2-40B4-BE49-F238E27FC236}">
                    <a16:creationId xmlns:a16="http://schemas.microsoft.com/office/drawing/2014/main" id="{BCA8E4F6-5EDE-914A-81C4-D4832B792118}"/>
                  </a:ext>
                </a:extLst>
              </p:cNvPr>
              <p:cNvSpPr>
                <a:spLocks/>
              </p:cNvSpPr>
              <p:nvPr/>
            </p:nvSpPr>
            <p:spPr bwMode="auto">
              <a:xfrm>
                <a:off x="3744" y="2895"/>
                <a:ext cx="1900" cy="1225"/>
              </a:xfrm>
              <a:custGeom>
                <a:avLst/>
                <a:gdLst>
                  <a:gd name="T0" fmla="*/ 0 w 24706"/>
                  <a:gd name="T1" fmla="*/ 6 h 15932"/>
                  <a:gd name="T2" fmla="*/ 0 w 24706"/>
                  <a:gd name="T3" fmla="*/ 6 h 15932"/>
                  <a:gd name="T4" fmla="*/ 0 w 24706"/>
                  <a:gd name="T5" fmla="*/ 5 h 15932"/>
                  <a:gd name="T6" fmla="*/ 0 w 24706"/>
                  <a:gd name="T7" fmla="*/ 4 h 15932"/>
                  <a:gd name="T8" fmla="*/ 0 w 24706"/>
                  <a:gd name="T9" fmla="*/ 3 h 15932"/>
                  <a:gd name="T10" fmla="*/ 0 w 24706"/>
                  <a:gd name="T11" fmla="*/ 3 h 15932"/>
                  <a:gd name="T12" fmla="*/ 0 w 24706"/>
                  <a:gd name="T13" fmla="*/ 2 h 15932"/>
                  <a:gd name="T14" fmla="*/ 0 w 24706"/>
                  <a:gd name="T15" fmla="*/ 2 h 15932"/>
                  <a:gd name="T16" fmla="*/ 1 w 24706"/>
                  <a:gd name="T17" fmla="*/ 1 h 15932"/>
                  <a:gd name="T18" fmla="*/ 1 w 24706"/>
                  <a:gd name="T19" fmla="*/ 1 h 15932"/>
                  <a:gd name="T20" fmla="*/ 1 w 24706"/>
                  <a:gd name="T21" fmla="*/ 1 h 15932"/>
                  <a:gd name="T22" fmla="*/ 1 w 24706"/>
                  <a:gd name="T23" fmla="*/ 1 h 15932"/>
                  <a:gd name="T24" fmla="*/ 2 w 24706"/>
                  <a:gd name="T25" fmla="*/ 0 h 15932"/>
                  <a:gd name="T26" fmla="*/ 2 w 24706"/>
                  <a:gd name="T27" fmla="*/ 0 h 15932"/>
                  <a:gd name="T28" fmla="*/ 2 w 24706"/>
                  <a:gd name="T29" fmla="*/ 0 h 15932"/>
                  <a:gd name="T30" fmla="*/ 3 w 24706"/>
                  <a:gd name="T31" fmla="*/ 0 h 15932"/>
                  <a:gd name="T32" fmla="*/ 3 w 24706"/>
                  <a:gd name="T33" fmla="*/ 0 h 15932"/>
                  <a:gd name="T34" fmla="*/ 3 w 24706"/>
                  <a:gd name="T35" fmla="*/ 0 h 15932"/>
                  <a:gd name="T36" fmla="*/ 4 w 24706"/>
                  <a:gd name="T37" fmla="*/ 0 h 15932"/>
                  <a:gd name="T38" fmla="*/ 5 w 24706"/>
                  <a:gd name="T39" fmla="*/ 0 h 15932"/>
                  <a:gd name="T40" fmla="*/ 6 w 24706"/>
                  <a:gd name="T41" fmla="*/ 0 h 15932"/>
                  <a:gd name="T42" fmla="*/ 7 w 24706"/>
                  <a:gd name="T43" fmla="*/ 0 h 15932"/>
                  <a:gd name="T44" fmla="*/ 8 w 24706"/>
                  <a:gd name="T45" fmla="*/ 0 h 15932"/>
                  <a:gd name="T46" fmla="*/ 9 w 24706"/>
                  <a:gd name="T47" fmla="*/ 0 h 15932"/>
                  <a:gd name="T48" fmla="*/ 10 w 24706"/>
                  <a:gd name="T49" fmla="*/ 1 h 15932"/>
                  <a:gd name="T50" fmla="*/ 11 w 24706"/>
                  <a:gd name="T51" fmla="*/ 0 h 15932"/>
                  <a:gd name="T52" fmla="*/ 11 w 24706"/>
                  <a:gd name="T53" fmla="*/ 0 h 15932"/>
                  <a:gd name="T54" fmla="*/ 11 w 24706"/>
                  <a:gd name="T55" fmla="*/ 1 h 15932"/>
                  <a:gd name="T56" fmla="*/ 11 w 24706"/>
                  <a:gd name="T57" fmla="*/ 1 h 15932"/>
                  <a:gd name="T58" fmla="*/ 11 w 24706"/>
                  <a:gd name="T59" fmla="*/ 1 h 15932"/>
                  <a:gd name="T60" fmla="*/ 11 w 24706"/>
                  <a:gd name="T61" fmla="*/ 1 h 15932"/>
                  <a:gd name="T62" fmla="*/ 10 w 24706"/>
                  <a:gd name="T63" fmla="*/ 2 h 15932"/>
                  <a:gd name="T64" fmla="*/ 9 w 24706"/>
                  <a:gd name="T65" fmla="*/ 2 h 15932"/>
                  <a:gd name="T66" fmla="*/ 9 w 24706"/>
                  <a:gd name="T67" fmla="*/ 3 h 15932"/>
                  <a:gd name="T68" fmla="*/ 8 w 24706"/>
                  <a:gd name="T69" fmla="*/ 3 h 15932"/>
                  <a:gd name="T70" fmla="*/ 8 w 24706"/>
                  <a:gd name="T71" fmla="*/ 4 h 15932"/>
                  <a:gd name="T72" fmla="*/ 7 w 24706"/>
                  <a:gd name="T73" fmla="*/ 4 h 15932"/>
                  <a:gd name="T74" fmla="*/ 7 w 24706"/>
                  <a:gd name="T75" fmla="*/ 4 h 15932"/>
                  <a:gd name="T76" fmla="*/ 7 w 24706"/>
                  <a:gd name="T77" fmla="*/ 4 h 15932"/>
                  <a:gd name="T78" fmla="*/ 6 w 24706"/>
                  <a:gd name="T79" fmla="*/ 4 h 15932"/>
                  <a:gd name="T80" fmla="*/ 6 w 24706"/>
                  <a:gd name="T81" fmla="*/ 4 h 15932"/>
                  <a:gd name="T82" fmla="*/ 6 w 24706"/>
                  <a:gd name="T83" fmla="*/ 4 h 15932"/>
                  <a:gd name="T84" fmla="*/ 5 w 24706"/>
                  <a:gd name="T85" fmla="*/ 5 h 15932"/>
                  <a:gd name="T86" fmla="*/ 5 w 24706"/>
                  <a:gd name="T87" fmla="*/ 5 h 15932"/>
                  <a:gd name="T88" fmla="*/ 5 w 24706"/>
                  <a:gd name="T89" fmla="*/ 5 h 15932"/>
                  <a:gd name="T90" fmla="*/ 5 w 24706"/>
                  <a:gd name="T91" fmla="*/ 5 h 15932"/>
                  <a:gd name="T92" fmla="*/ 4 w 24706"/>
                  <a:gd name="T93" fmla="*/ 5 h 15932"/>
                  <a:gd name="T94" fmla="*/ 4 w 24706"/>
                  <a:gd name="T95" fmla="*/ 5 h 15932"/>
                  <a:gd name="T96" fmla="*/ 3 w 24706"/>
                  <a:gd name="T97" fmla="*/ 5 h 15932"/>
                  <a:gd name="T98" fmla="*/ 3 w 24706"/>
                  <a:gd name="T99" fmla="*/ 6 h 15932"/>
                  <a:gd name="T100" fmla="*/ 2 w 24706"/>
                  <a:gd name="T101" fmla="*/ 6 h 15932"/>
                  <a:gd name="T102" fmla="*/ 2 w 24706"/>
                  <a:gd name="T103" fmla="*/ 6 h 15932"/>
                  <a:gd name="T104" fmla="*/ 2 w 24706"/>
                  <a:gd name="T105" fmla="*/ 6 h 15932"/>
                  <a:gd name="T106" fmla="*/ 2 w 24706"/>
                  <a:gd name="T107" fmla="*/ 7 h 15932"/>
                  <a:gd name="T108" fmla="*/ 1 w 24706"/>
                  <a:gd name="T109" fmla="*/ 7 h 15932"/>
                  <a:gd name="T110" fmla="*/ 1 w 24706"/>
                  <a:gd name="T111" fmla="*/ 7 h 15932"/>
                  <a:gd name="T112" fmla="*/ 1 w 24706"/>
                  <a:gd name="T113" fmla="*/ 7 h 15932"/>
                  <a:gd name="T114" fmla="*/ 1 w 24706"/>
                  <a:gd name="T115" fmla="*/ 7 h 15932"/>
                  <a:gd name="T116" fmla="*/ 0 w 24706"/>
                  <a:gd name="T117" fmla="*/ 7 h 15932"/>
                  <a:gd name="T118" fmla="*/ 0 w 24706"/>
                  <a:gd name="T119" fmla="*/ 7 h 15932"/>
                  <a:gd name="T120" fmla="*/ 0 w 24706"/>
                  <a:gd name="T121" fmla="*/ 7 h 15932"/>
                  <a:gd name="T122" fmla="*/ 0 w 24706"/>
                  <a:gd name="T123" fmla="*/ 7 h 15932"/>
                  <a:gd name="T124" fmla="*/ 0 w 24706"/>
                  <a:gd name="T125" fmla="*/ 7 h 159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06" h="15932">
                    <a:moveTo>
                      <a:pt x="371" y="14777"/>
                    </a:moveTo>
                    <a:lnTo>
                      <a:pt x="345" y="14344"/>
                    </a:lnTo>
                    <a:lnTo>
                      <a:pt x="313" y="13891"/>
                    </a:lnTo>
                    <a:lnTo>
                      <a:pt x="275" y="13419"/>
                    </a:lnTo>
                    <a:lnTo>
                      <a:pt x="233" y="12930"/>
                    </a:lnTo>
                    <a:lnTo>
                      <a:pt x="189" y="12427"/>
                    </a:lnTo>
                    <a:lnTo>
                      <a:pt x="147" y="11910"/>
                    </a:lnTo>
                    <a:lnTo>
                      <a:pt x="105" y="11383"/>
                    </a:lnTo>
                    <a:lnTo>
                      <a:pt x="69" y="10845"/>
                    </a:lnTo>
                    <a:lnTo>
                      <a:pt x="37" y="10301"/>
                    </a:lnTo>
                    <a:lnTo>
                      <a:pt x="15" y="9751"/>
                    </a:lnTo>
                    <a:lnTo>
                      <a:pt x="1" y="9197"/>
                    </a:lnTo>
                    <a:lnTo>
                      <a:pt x="0" y="8643"/>
                    </a:lnTo>
                    <a:lnTo>
                      <a:pt x="12" y="8088"/>
                    </a:lnTo>
                    <a:lnTo>
                      <a:pt x="41" y="7535"/>
                    </a:lnTo>
                    <a:lnTo>
                      <a:pt x="86" y="6988"/>
                    </a:lnTo>
                    <a:lnTo>
                      <a:pt x="151" y="6446"/>
                    </a:lnTo>
                    <a:lnTo>
                      <a:pt x="238" y="5911"/>
                    </a:lnTo>
                    <a:lnTo>
                      <a:pt x="349" y="5386"/>
                    </a:lnTo>
                    <a:lnTo>
                      <a:pt x="484" y="4874"/>
                    </a:lnTo>
                    <a:lnTo>
                      <a:pt x="647" y="4375"/>
                    </a:lnTo>
                    <a:lnTo>
                      <a:pt x="739" y="4131"/>
                    </a:lnTo>
                    <a:lnTo>
                      <a:pt x="839" y="3892"/>
                    </a:lnTo>
                    <a:lnTo>
                      <a:pt x="947" y="3657"/>
                    </a:lnTo>
                    <a:lnTo>
                      <a:pt x="1062" y="3426"/>
                    </a:lnTo>
                    <a:lnTo>
                      <a:pt x="1186" y="3200"/>
                    </a:lnTo>
                    <a:lnTo>
                      <a:pt x="1319" y="2979"/>
                    </a:lnTo>
                    <a:lnTo>
                      <a:pt x="1460" y="2764"/>
                    </a:lnTo>
                    <a:lnTo>
                      <a:pt x="1611" y="2554"/>
                    </a:lnTo>
                    <a:lnTo>
                      <a:pt x="1770" y="2351"/>
                    </a:lnTo>
                    <a:lnTo>
                      <a:pt x="1938" y="2152"/>
                    </a:lnTo>
                    <a:lnTo>
                      <a:pt x="2117" y="1961"/>
                    </a:lnTo>
                    <a:lnTo>
                      <a:pt x="2307" y="1775"/>
                    </a:lnTo>
                    <a:lnTo>
                      <a:pt x="2506" y="1597"/>
                    </a:lnTo>
                    <a:lnTo>
                      <a:pt x="2715" y="1426"/>
                    </a:lnTo>
                    <a:lnTo>
                      <a:pt x="2934" y="1261"/>
                    </a:lnTo>
                    <a:lnTo>
                      <a:pt x="3166" y="1105"/>
                    </a:lnTo>
                    <a:lnTo>
                      <a:pt x="3408" y="956"/>
                    </a:lnTo>
                    <a:lnTo>
                      <a:pt x="3662" y="815"/>
                    </a:lnTo>
                    <a:lnTo>
                      <a:pt x="3927" y="683"/>
                    </a:lnTo>
                    <a:lnTo>
                      <a:pt x="4204" y="558"/>
                    </a:lnTo>
                    <a:lnTo>
                      <a:pt x="4493" y="442"/>
                    </a:lnTo>
                    <a:lnTo>
                      <a:pt x="4795" y="335"/>
                    </a:lnTo>
                    <a:lnTo>
                      <a:pt x="5109" y="238"/>
                    </a:lnTo>
                    <a:lnTo>
                      <a:pt x="5437" y="150"/>
                    </a:lnTo>
                    <a:lnTo>
                      <a:pt x="5572" y="119"/>
                    </a:lnTo>
                    <a:lnTo>
                      <a:pt x="5718" y="92"/>
                    </a:lnTo>
                    <a:lnTo>
                      <a:pt x="5873" y="68"/>
                    </a:lnTo>
                    <a:lnTo>
                      <a:pt x="6039" y="48"/>
                    </a:lnTo>
                    <a:lnTo>
                      <a:pt x="6214" y="32"/>
                    </a:lnTo>
                    <a:lnTo>
                      <a:pt x="6398" y="20"/>
                    </a:lnTo>
                    <a:lnTo>
                      <a:pt x="6592" y="9"/>
                    </a:lnTo>
                    <a:lnTo>
                      <a:pt x="6793" y="3"/>
                    </a:lnTo>
                    <a:lnTo>
                      <a:pt x="7223" y="0"/>
                    </a:lnTo>
                    <a:lnTo>
                      <a:pt x="7685" y="7"/>
                    </a:lnTo>
                    <a:lnTo>
                      <a:pt x="8177" y="25"/>
                    </a:lnTo>
                    <a:lnTo>
                      <a:pt x="8698" y="53"/>
                    </a:lnTo>
                    <a:lnTo>
                      <a:pt x="9243" y="88"/>
                    </a:lnTo>
                    <a:lnTo>
                      <a:pt x="9813" y="132"/>
                    </a:lnTo>
                    <a:lnTo>
                      <a:pt x="10404" y="182"/>
                    </a:lnTo>
                    <a:lnTo>
                      <a:pt x="11016" y="237"/>
                    </a:lnTo>
                    <a:lnTo>
                      <a:pt x="11645" y="298"/>
                    </a:lnTo>
                    <a:lnTo>
                      <a:pt x="12289" y="361"/>
                    </a:lnTo>
                    <a:lnTo>
                      <a:pt x="12948" y="428"/>
                    </a:lnTo>
                    <a:lnTo>
                      <a:pt x="13618" y="496"/>
                    </a:lnTo>
                    <a:lnTo>
                      <a:pt x="14985" y="636"/>
                    </a:lnTo>
                    <a:lnTo>
                      <a:pt x="16373" y="770"/>
                    </a:lnTo>
                    <a:lnTo>
                      <a:pt x="17768" y="894"/>
                    </a:lnTo>
                    <a:lnTo>
                      <a:pt x="18462" y="949"/>
                    </a:lnTo>
                    <a:lnTo>
                      <a:pt x="19150" y="998"/>
                    </a:lnTo>
                    <a:lnTo>
                      <a:pt x="19833" y="1042"/>
                    </a:lnTo>
                    <a:lnTo>
                      <a:pt x="20506" y="1076"/>
                    </a:lnTo>
                    <a:lnTo>
                      <a:pt x="21169" y="1103"/>
                    </a:lnTo>
                    <a:lnTo>
                      <a:pt x="21818" y="1120"/>
                    </a:lnTo>
                    <a:lnTo>
                      <a:pt x="22452" y="1127"/>
                    </a:lnTo>
                    <a:lnTo>
                      <a:pt x="23070" y="1122"/>
                    </a:lnTo>
                    <a:lnTo>
                      <a:pt x="23668" y="1105"/>
                    </a:lnTo>
                    <a:lnTo>
                      <a:pt x="24245" y="1075"/>
                    </a:lnTo>
                    <a:lnTo>
                      <a:pt x="24285" y="1074"/>
                    </a:lnTo>
                    <a:lnTo>
                      <a:pt x="24332" y="1078"/>
                    </a:lnTo>
                    <a:lnTo>
                      <a:pt x="24440" y="1098"/>
                    </a:lnTo>
                    <a:lnTo>
                      <a:pt x="24550" y="1136"/>
                    </a:lnTo>
                    <a:lnTo>
                      <a:pt x="24598" y="1164"/>
                    </a:lnTo>
                    <a:lnTo>
                      <a:pt x="24641" y="1197"/>
                    </a:lnTo>
                    <a:lnTo>
                      <a:pt x="24674" y="1235"/>
                    </a:lnTo>
                    <a:lnTo>
                      <a:pt x="24697" y="1280"/>
                    </a:lnTo>
                    <a:lnTo>
                      <a:pt x="24706" y="1331"/>
                    </a:lnTo>
                    <a:lnTo>
                      <a:pt x="24699" y="1389"/>
                    </a:lnTo>
                    <a:lnTo>
                      <a:pt x="24673" y="1454"/>
                    </a:lnTo>
                    <a:lnTo>
                      <a:pt x="24628" y="1526"/>
                    </a:lnTo>
                    <a:lnTo>
                      <a:pt x="24559" y="1605"/>
                    </a:lnTo>
                    <a:lnTo>
                      <a:pt x="24465" y="1692"/>
                    </a:lnTo>
                    <a:lnTo>
                      <a:pt x="23851" y="2226"/>
                    </a:lnTo>
                    <a:lnTo>
                      <a:pt x="23269" y="2759"/>
                    </a:lnTo>
                    <a:lnTo>
                      <a:pt x="22713" y="3286"/>
                    </a:lnTo>
                    <a:lnTo>
                      <a:pt x="22179" y="3809"/>
                    </a:lnTo>
                    <a:lnTo>
                      <a:pt x="21664" y="4322"/>
                    </a:lnTo>
                    <a:lnTo>
                      <a:pt x="21162" y="4823"/>
                    </a:lnTo>
                    <a:lnTo>
                      <a:pt x="20669" y="5312"/>
                    </a:lnTo>
                    <a:lnTo>
                      <a:pt x="20179" y="5783"/>
                    </a:lnTo>
                    <a:lnTo>
                      <a:pt x="19690" y="6237"/>
                    </a:lnTo>
                    <a:lnTo>
                      <a:pt x="19196" y="6670"/>
                    </a:lnTo>
                    <a:lnTo>
                      <a:pt x="18693" y="7080"/>
                    </a:lnTo>
                    <a:lnTo>
                      <a:pt x="18175" y="7464"/>
                    </a:lnTo>
                    <a:lnTo>
                      <a:pt x="17910" y="7646"/>
                    </a:lnTo>
                    <a:lnTo>
                      <a:pt x="17640" y="7820"/>
                    </a:lnTo>
                    <a:lnTo>
                      <a:pt x="17363" y="7987"/>
                    </a:lnTo>
                    <a:lnTo>
                      <a:pt x="17081" y="8145"/>
                    </a:lnTo>
                    <a:lnTo>
                      <a:pt x="16791" y="8296"/>
                    </a:lnTo>
                    <a:lnTo>
                      <a:pt x="16494" y="8439"/>
                    </a:lnTo>
                    <a:lnTo>
                      <a:pt x="16189" y="8572"/>
                    </a:lnTo>
                    <a:lnTo>
                      <a:pt x="15876" y="8697"/>
                    </a:lnTo>
                    <a:lnTo>
                      <a:pt x="15750" y="8734"/>
                    </a:lnTo>
                    <a:lnTo>
                      <a:pt x="15589" y="8776"/>
                    </a:lnTo>
                    <a:lnTo>
                      <a:pt x="15395" y="8822"/>
                    </a:lnTo>
                    <a:lnTo>
                      <a:pt x="15174" y="8871"/>
                    </a:lnTo>
                    <a:lnTo>
                      <a:pt x="14930" y="8925"/>
                    </a:lnTo>
                    <a:lnTo>
                      <a:pt x="14668" y="8982"/>
                    </a:lnTo>
                    <a:lnTo>
                      <a:pt x="14391" y="9042"/>
                    </a:lnTo>
                    <a:lnTo>
                      <a:pt x="14105" y="9107"/>
                    </a:lnTo>
                    <a:lnTo>
                      <a:pt x="13521" y="9247"/>
                    </a:lnTo>
                    <a:lnTo>
                      <a:pt x="13233" y="9323"/>
                    </a:lnTo>
                    <a:lnTo>
                      <a:pt x="12952" y="9402"/>
                    </a:lnTo>
                    <a:lnTo>
                      <a:pt x="12685" y="9485"/>
                    </a:lnTo>
                    <a:lnTo>
                      <a:pt x="12433" y="9571"/>
                    </a:lnTo>
                    <a:lnTo>
                      <a:pt x="12204" y="9661"/>
                    </a:lnTo>
                    <a:lnTo>
                      <a:pt x="12000" y="9754"/>
                    </a:lnTo>
                    <a:lnTo>
                      <a:pt x="11876" y="9822"/>
                    </a:lnTo>
                    <a:lnTo>
                      <a:pt x="11759" y="9898"/>
                    </a:lnTo>
                    <a:lnTo>
                      <a:pt x="11534" y="10073"/>
                    </a:lnTo>
                    <a:lnTo>
                      <a:pt x="11320" y="10268"/>
                    </a:lnTo>
                    <a:lnTo>
                      <a:pt x="11110" y="10474"/>
                    </a:lnTo>
                    <a:lnTo>
                      <a:pt x="10899" y="10680"/>
                    </a:lnTo>
                    <a:lnTo>
                      <a:pt x="10681" y="10878"/>
                    </a:lnTo>
                    <a:lnTo>
                      <a:pt x="10447" y="11057"/>
                    </a:lnTo>
                    <a:lnTo>
                      <a:pt x="10323" y="11136"/>
                    </a:lnTo>
                    <a:lnTo>
                      <a:pt x="10194" y="11208"/>
                    </a:lnTo>
                    <a:lnTo>
                      <a:pt x="9911" y="11342"/>
                    </a:lnTo>
                    <a:lnTo>
                      <a:pt x="9637" y="11460"/>
                    </a:lnTo>
                    <a:lnTo>
                      <a:pt x="9372" y="11563"/>
                    </a:lnTo>
                    <a:lnTo>
                      <a:pt x="9115" y="11651"/>
                    </a:lnTo>
                    <a:lnTo>
                      <a:pt x="8865" y="11727"/>
                    </a:lnTo>
                    <a:lnTo>
                      <a:pt x="8624" y="11792"/>
                    </a:lnTo>
                    <a:lnTo>
                      <a:pt x="8387" y="11848"/>
                    </a:lnTo>
                    <a:lnTo>
                      <a:pt x="8158" y="11896"/>
                    </a:lnTo>
                    <a:lnTo>
                      <a:pt x="7714" y="11975"/>
                    </a:lnTo>
                    <a:lnTo>
                      <a:pt x="7289" y="12042"/>
                    </a:lnTo>
                    <a:lnTo>
                      <a:pt x="6877" y="12107"/>
                    </a:lnTo>
                    <a:lnTo>
                      <a:pt x="6476" y="12185"/>
                    </a:lnTo>
                    <a:lnTo>
                      <a:pt x="6081" y="12286"/>
                    </a:lnTo>
                    <a:lnTo>
                      <a:pt x="5687" y="12424"/>
                    </a:lnTo>
                    <a:lnTo>
                      <a:pt x="5490" y="12509"/>
                    </a:lnTo>
                    <a:lnTo>
                      <a:pt x="5292" y="12609"/>
                    </a:lnTo>
                    <a:lnTo>
                      <a:pt x="5092" y="12723"/>
                    </a:lnTo>
                    <a:lnTo>
                      <a:pt x="4890" y="12854"/>
                    </a:lnTo>
                    <a:lnTo>
                      <a:pt x="4686" y="13004"/>
                    </a:lnTo>
                    <a:lnTo>
                      <a:pt x="4479" y="13174"/>
                    </a:lnTo>
                    <a:lnTo>
                      <a:pt x="4269" y="13364"/>
                    </a:lnTo>
                    <a:lnTo>
                      <a:pt x="4055" y="13577"/>
                    </a:lnTo>
                    <a:lnTo>
                      <a:pt x="3835" y="13815"/>
                    </a:lnTo>
                    <a:lnTo>
                      <a:pt x="3612" y="14078"/>
                    </a:lnTo>
                    <a:lnTo>
                      <a:pt x="3382" y="14369"/>
                    </a:lnTo>
                    <a:lnTo>
                      <a:pt x="3146" y="14688"/>
                    </a:lnTo>
                    <a:lnTo>
                      <a:pt x="3039" y="14831"/>
                    </a:lnTo>
                    <a:lnTo>
                      <a:pt x="2929" y="14965"/>
                    </a:lnTo>
                    <a:lnTo>
                      <a:pt x="2702" y="15208"/>
                    </a:lnTo>
                    <a:lnTo>
                      <a:pt x="2467" y="15418"/>
                    </a:lnTo>
                    <a:lnTo>
                      <a:pt x="2228" y="15591"/>
                    </a:lnTo>
                    <a:lnTo>
                      <a:pt x="1989" y="15731"/>
                    </a:lnTo>
                    <a:lnTo>
                      <a:pt x="1753" y="15834"/>
                    </a:lnTo>
                    <a:lnTo>
                      <a:pt x="1638" y="15872"/>
                    </a:lnTo>
                    <a:lnTo>
                      <a:pt x="1524" y="15900"/>
                    </a:lnTo>
                    <a:lnTo>
                      <a:pt x="1414" y="15920"/>
                    </a:lnTo>
                    <a:lnTo>
                      <a:pt x="1306" y="15931"/>
                    </a:lnTo>
                    <a:lnTo>
                      <a:pt x="1202" y="15932"/>
                    </a:lnTo>
                    <a:lnTo>
                      <a:pt x="1102" y="15923"/>
                    </a:lnTo>
                    <a:lnTo>
                      <a:pt x="1006" y="15905"/>
                    </a:lnTo>
                    <a:lnTo>
                      <a:pt x="916" y="15878"/>
                    </a:lnTo>
                    <a:lnTo>
                      <a:pt x="829" y="15840"/>
                    </a:lnTo>
                    <a:lnTo>
                      <a:pt x="750" y="15793"/>
                    </a:lnTo>
                    <a:lnTo>
                      <a:pt x="676" y="15737"/>
                    </a:lnTo>
                    <a:lnTo>
                      <a:pt x="610" y="15670"/>
                    </a:lnTo>
                    <a:lnTo>
                      <a:pt x="550" y="15593"/>
                    </a:lnTo>
                    <a:lnTo>
                      <a:pt x="498" y="15507"/>
                    </a:lnTo>
                    <a:lnTo>
                      <a:pt x="455" y="15411"/>
                    </a:lnTo>
                    <a:lnTo>
                      <a:pt x="419" y="15304"/>
                    </a:lnTo>
                    <a:lnTo>
                      <a:pt x="392" y="15188"/>
                    </a:lnTo>
                    <a:lnTo>
                      <a:pt x="376" y="15061"/>
                    </a:lnTo>
                    <a:lnTo>
                      <a:pt x="368" y="14923"/>
                    </a:lnTo>
                    <a:lnTo>
                      <a:pt x="371" y="14777"/>
                    </a:lnTo>
                    <a:close/>
                  </a:path>
                </a:pathLst>
              </a:custGeom>
              <a:solidFill>
                <a:srgbClr val="A8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240">
                <a:extLst>
                  <a:ext uri="{FF2B5EF4-FFF2-40B4-BE49-F238E27FC236}">
                    <a16:creationId xmlns:a16="http://schemas.microsoft.com/office/drawing/2014/main" id="{F37D384E-1504-9942-8CFE-0971522D2A19}"/>
                  </a:ext>
                </a:extLst>
              </p:cNvPr>
              <p:cNvSpPr>
                <a:spLocks/>
              </p:cNvSpPr>
              <p:nvPr/>
            </p:nvSpPr>
            <p:spPr bwMode="auto">
              <a:xfrm>
                <a:off x="3748" y="2897"/>
                <a:ext cx="1879" cy="1211"/>
              </a:xfrm>
              <a:custGeom>
                <a:avLst/>
                <a:gdLst>
                  <a:gd name="T0" fmla="*/ 0 w 24423"/>
                  <a:gd name="T1" fmla="*/ 7 h 15734"/>
                  <a:gd name="T2" fmla="*/ 0 w 24423"/>
                  <a:gd name="T3" fmla="*/ 7 h 15734"/>
                  <a:gd name="T4" fmla="*/ 0 w 24423"/>
                  <a:gd name="T5" fmla="*/ 7 h 15734"/>
                  <a:gd name="T6" fmla="*/ 0 w 24423"/>
                  <a:gd name="T7" fmla="*/ 7 h 15734"/>
                  <a:gd name="T8" fmla="*/ 0 w 24423"/>
                  <a:gd name="T9" fmla="*/ 7 h 15734"/>
                  <a:gd name="T10" fmla="*/ 1 w 24423"/>
                  <a:gd name="T11" fmla="*/ 7 h 15734"/>
                  <a:gd name="T12" fmla="*/ 1 w 24423"/>
                  <a:gd name="T13" fmla="*/ 7 h 15734"/>
                  <a:gd name="T14" fmla="*/ 1 w 24423"/>
                  <a:gd name="T15" fmla="*/ 7 h 15734"/>
                  <a:gd name="T16" fmla="*/ 1 w 24423"/>
                  <a:gd name="T17" fmla="*/ 7 h 15734"/>
                  <a:gd name="T18" fmla="*/ 2 w 24423"/>
                  <a:gd name="T19" fmla="*/ 6 h 15734"/>
                  <a:gd name="T20" fmla="*/ 2 w 24423"/>
                  <a:gd name="T21" fmla="*/ 6 h 15734"/>
                  <a:gd name="T22" fmla="*/ 2 w 24423"/>
                  <a:gd name="T23" fmla="*/ 6 h 15734"/>
                  <a:gd name="T24" fmla="*/ 3 w 24423"/>
                  <a:gd name="T25" fmla="*/ 6 h 15734"/>
                  <a:gd name="T26" fmla="*/ 3 w 24423"/>
                  <a:gd name="T27" fmla="*/ 5 h 15734"/>
                  <a:gd name="T28" fmla="*/ 4 w 24423"/>
                  <a:gd name="T29" fmla="*/ 5 h 15734"/>
                  <a:gd name="T30" fmla="*/ 4 w 24423"/>
                  <a:gd name="T31" fmla="*/ 5 h 15734"/>
                  <a:gd name="T32" fmla="*/ 4 w 24423"/>
                  <a:gd name="T33" fmla="*/ 5 h 15734"/>
                  <a:gd name="T34" fmla="*/ 5 w 24423"/>
                  <a:gd name="T35" fmla="*/ 5 h 15734"/>
                  <a:gd name="T36" fmla="*/ 5 w 24423"/>
                  <a:gd name="T37" fmla="*/ 5 h 15734"/>
                  <a:gd name="T38" fmla="*/ 5 w 24423"/>
                  <a:gd name="T39" fmla="*/ 5 h 15734"/>
                  <a:gd name="T40" fmla="*/ 6 w 24423"/>
                  <a:gd name="T41" fmla="*/ 4 h 15734"/>
                  <a:gd name="T42" fmla="*/ 6 w 24423"/>
                  <a:gd name="T43" fmla="*/ 4 h 15734"/>
                  <a:gd name="T44" fmla="*/ 6 w 24423"/>
                  <a:gd name="T45" fmla="*/ 4 h 15734"/>
                  <a:gd name="T46" fmla="*/ 7 w 24423"/>
                  <a:gd name="T47" fmla="*/ 4 h 15734"/>
                  <a:gd name="T48" fmla="*/ 7 w 24423"/>
                  <a:gd name="T49" fmla="*/ 4 h 15734"/>
                  <a:gd name="T50" fmla="*/ 7 w 24423"/>
                  <a:gd name="T51" fmla="*/ 4 h 15734"/>
                  <a:gd name="T52" fmla="*/ 8 w 24423"/>
                  <a:gd name="T53" fmla="*/ 4 h 15734"/>
                  <a:gd name="T54" fmla="*/ 8 w 24423"/>
                  <a:gd name="T55" fmla="*/ 3 h 15734"/>
                  <a:gd name="T56" fmla="*/ 9 w 24423"/>
                  <a:gd name="T57" fmla="*/ 3 h 15734"/>
                  <a:gd name="T58" fmla="*/ 9 w 24423"/>
                  <a:gd name="T59" fmla="*/ 2 h 15734"/>
                  <a:gd name="T60" fmla="*/ 10 w 24423"/>
                  <a:gd name="T61" fmla="*/ 2 h 15734"/>
                  <a:gd name="T62" fmla="*/ 11 w 24423"/>
                  <a:gd name="T63" fmla="*/ 1 h 15734"/>
                  <a:gd name="T64" fmla="*/ 11 w 24423"/>
                  <a:gd name="T65" fmla="*/ 1 h 15734"/>
                  <a:gd name="T66" fmla="*/ 11 w 24423"/>
                  <a:gd name="T67" fmla="*/ 1 h 15734"/>
                  <a:gd name="T68" fmla="*/ 11 w 24423"/>
                  <a:gd name="T69" fmla="*/ 1 h 15734"/>
                  <a:gd name="T70" fmla="*/ 11 w 24423"/>
                  <a:gd name="T71" fmla="*/ 1 h 15734"/>
                  <a:gd name="T72" fmla="*/ 11 w 24423"/>
                  <a:gd name="T73" fmla="*/ 1 h 15734"/>
                  <a:gd name="T74" fmla="*/ 10 w 24423"/>
                  <a:gd name="T75" fmla="*/ 1 h 15734"/>
                  <a:gd name="T76" fmla="*/ 9 w 24423"/>
                  <a:gd name="T77" fmla="*/ 1 h 15734"/>
                  <a:gd name="T78" fmla="*/ 8 w 24423"/>
                  <a:gd name="T79" fmla="*/ 0 h 15734"/>
                  <a:gd name="T80" fmla="*/ 6 w 24423"/>
                  <a:gd name="T81" fmla="*/ 0 h 15734"/>
                  <a:gd name="T82" fmla="*/ 5 w 24423"/>
                  <a:gd name="T83" fmla="*/ 0 h 15734"/>
                  <a:gd name="T84" fmla="*/ 4 w 24423"/>
                  <a:gd name="T85" fmla="*/ 0 h 15734"/>
                  <a:gd name="T86" fmla="*/ 4 w 24423"/>
                  <a:gd name="T87" fmla="*/ 0 h 15734"/>
                  <a:gd name="T88" fmla="*/ 3 w 24423"/>
                  <a:gd name="T89" fmla="*/ 0 h 15734"/>
                  <a:gd name="T90" fmla="*/ 3 w 24423"/>
                  <a:gd name="T91" fmla="*/ 0 h 15734"/>
                  <a:gd name="T92" fmla="*/ 3 w 24423"/>
                  <a:gd name="T93" fmla="*/ 0 h 15734"/>
                  <a:gd name="T94" fmla="*/ 2 w 24423"/>
                  <a:gd name="T95" fmla="*/ 0 h 15734"/>
                  <a:gd name="T96" fmla="*/ 2 w 24423"/>
                  <a:gd name="T97" fmla="*/ 0 h 15734"/>
                  <a:gd name="T98" fmla="*/ 2 w 24423"/>
                  <a:gd name="T99" fmla="*/ 0 h 15734"/>
                  <a:gd name="T100" fmla="*/ 1 w 24423"/>
                  <a:gd name="T101" fmla="*/ 1 h 15734"/>
                  <a:gd name="T102" fmla="*/ 1 w 24423"/>
                  <a:gd name="T103" fmla="*/ 1 h 15734"/>
                  <a:gd name="T104" fmla="*/ 1 w 24423"/>
                  <a:gd name="T105" fmla="*/ 1 h 15734"/>
                  <a:gd name="T106" fmla="*/ 1 w 24423"/>
                  <a:gd name="T107" fmla="*/ 1 h 15734"/>
                  <a:gd name="T108" fmla="*/ 0 w 24423"/>
                  <a:gd name="T109" fmla="*/ 2 h 15734"/>
                  <a:gd name="T110" fmla="*/ 0 w 24423"/>
                  <a:gd name="T111" fmla="*/ 2 h 15734"/>
                  <a:gd name="T112" fmla="*/ 0 w 24423"/>
                  <a:gd name="T113" fmla="*/ 3 h 15734"/>
                  <a:gd name="T114" fmla="*/ 0 w 24423"/>
                  <a:gd name="T115" fmla="*/ 4 h 15734"/>
                  <a:gd name="T116" fmla="*/ 0 w 24423"/>
                  <a:gd name="T117" fmla="*/ 4 h 15734"/>
                  <a:gd name="T118" fmla="*/ 0 w 24423"/>
                  <a:gd name="T119" fmla="*/ 5 h 15734"/>
                  <a:gd name="T120" fmla="*/ 0 w 24423"/>
                  <a:gd name="T121" fmla="*/ 6 h 15734"/>
                  <a:gd name="T122" fmla="*/ 0 w 24423"/>
                  <a:gd name="T123" fmla="*/ 6 h 15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423" h="15734">
                    <a:moveTo>
                      <a:pt x="379" y="14569"/>
                    </a:moveTo>
                    <a:lnTo>
                      <a:pt x="378" y="14708"/>
                    </a:lnTo>
                    <a:lnTo>
                      <a:pt x="386" y="14838"/>
                    </a:lnTo>
                    <a:lnTo>
                      <a:pt x="403" y="14960"/>
                    </a:lnTo>
                    <a:lnTo>
                      <a:pt x="430" y="15073"/>
                    </a:lnTo>
                    <a:lnTo>
                      <a:pt x="464" y="15177"/>
                    </a:lnTo>
                    <a:lnTo>
                      <a:pt x="507" y="15272"/>
                    </a:lnTo>
                    <a:lnTo>
                      <a:pt x="557" y="15359"/>
                    </a:lnTo>
                    <a:lnTo>
                      <a:pt x="614" y="15437"/>
                    </a:lnTo>
                    <a:lnTo>
                      <a:pt x="677" y="15505"/>
                    </a:lnTo>
                    <a:lnTo>
                      <a:pt x="748" y="15565"/>
                    </a:lnTo>
                    <a:lnTo>
                      <a:pt x="824" y="15616"/>
                    </a:lnTo>
                    <a:lnTo>
                      <a:pt x="906" y="15657"/>
                    </a:lnTo>
                    <a:lnTo>
                      <a:pt x="993" y="15691"/>
                    </a:lnTo>
                    <a:lnTo>
                      <a:pt x="1084" y="15713"/>
                    </a:lnTo>
                    <a:lnTo>
                      <a:pt x="1180" y="15728"/>
                    </a:lnTo>
                    <a:lnTo>
                      <a:pt x="1280" y="15734"/>
                    </a:lnTo>
                    <a:lnTo>
                      <a:pt x="1384" y="15731"/>
                    </a:lnTo>
                    <a:lnTo>
                      <a:pt x="1490" y="15719"/>
                    </a:lnTo>
                    <a:lnTo>
                      <a:pt x="1710" y="15666"/>
                    </a:lnTo>
                    <a:lnTo>
                      <a:pt x="1937" y="15577"/>
                    </a:lnTo>
                    <a:lnTo>
                      <a:pt x="2168" y="15451"/>
                    </a:lnTo>
                    <a:lnTo>
                      <a:pt x="2401" y="15288"/>
                    </a:lnTo>
                    <a:lnTo>
                      <a:pt x="2631" y="15088"/>
                    </a:lnTo>
                    <a:lnTo>
                      <a:pt x="2855" y="14851"/>
                    </a:lnTo>
                    <a:lnTo>
                      <a:pt x="2964" y="14717"/>
                    </a:lnTo>
                    <a:lnTo>
                      <a:pt x="3070" y="14576"/>
                    </a:lnTo>
                    <a:lnTo>
                      <a:pt x="3306" y="14256"/>
                    </a:lnTo>
                    <a:lnTo>
                      <a:pt x="3536" y="13966"/>
                    </a:lnTo>
                    <a:lnTo>
                      <a:pt x="3759" y="13703"/>
                    </a:lnTo>
                    <a:lnTo>
                      <a:pt x="3977" y="13465"/>
                    </a:lnTo>
                    <a:lnTo>
                      <a:pt x="4191" y="13252"/>
                    </a:lnTo>
                    <a:lnTo>
                      <a:pt x="4400" y="13062"/>
                    </a:lnTo>
                    <a:lnTo>
                      <a:pt x="4606" y="12892"/>
                    </a:lnTo>
                    <a:lnTo>
                      <a:pt x="4809" y="12743"/>
                    </a:lnTo>
                    <a:lnTo>
                      <a:pt x="5009" y="12612"/>
                    </a:lnTo>
                    <a:lnTo>
                      <a:pt x="5207" y="12497"/>
                    </a:lnTo>
                    <a:lnTo>
                      <a:pt x="5403" y="12398"/>
                    </a:lnTo>
                    <a:lnTo>
                      <a:pt x="5598" y="12311"/>
                    </a:lnTo>
                    <a:lnTo>
                      <a:pt x="5988" y="12175"/>
                    </a:lnTo>
                    <a:lnTo>
                      <a:pt x="6379" y="12073"/>
                    </a:lnTo>
                    <a:lnTo>
                      <a:pt x="6777" y="11996"/>
                    </a:lnTo>
                    <a:lnTo>
                      <a:pt x="7184" y="11931"/>
                    </a:lnTo>
                    <a:lnTo>
                      <a:pt x="7606" y="11865"/>
                    </a:lnTo>
                    <a:lnTo>
                      <a:pt x="8046" y="11786"/>
                    </a:lnTo>
                    <a:lnTo>
                      <a:pt x="8275" y="11737"/>
                    </a:lnTo>
                    <a:lnTo>
                      <a:pt x="8509" y="11682"/>
                    </a:lnTo>
                    <a:lnTo>
                      <a:pt x="8751" y="11616"/>
                    </a:lnTo>
                    <a:lnTo>
                      <a:pt x="8999" y="11540"/>
                    </a:lnTo>
                    <a:lnTo>
                      <a:pt x="9255" y="11452"/>
                    </a:lnTo>
                    <a:lnTo>
                      <a:pt x="9520" y="11350"/>
                    </a:lnTo>
                    <a:lnTo>
                      <a:pt x="9793" y="11231"/>
                    </a:lnTo>
                    <a:lnTo>
                      <a:pt x="10076" y="11097"/>
                    </a:lnTo>
                    <a:lnTo>
                      <a:pt x="10207" y="11026"/>
                    </a:lnTo>
                    <a:lnTo>
                      <a:pt x="10334" y="10947"/>
                    </a:lnTo>
                    <a:lnTo>
                      <a:pt x="10581" y="10768"/>
                    </a:lnTo>
                    <a:lnTo>
                      <a:pt x="10819" y="10569"/>
                    </a:lnTo>
                    <a:lnTo>
                      <a:pt x="11053" y="10358"/>
                    </a:lnTo>
                    <a:lnTo>
                      <a:pt x="11286" y="10143"/>
                    </a:lnTo>
                    <a:lnTo>
                      <a:pt x="11524" y="9931"/>
                    </a:lnTo>
                    <a:lnTo>
                      <a:pt x="11768" y="9734"/>
                    </a:lnTo>
                    <a:lnTo>
                      <a:pt x="12023" y="9556"/>
                    </a:lnTo>
                    <a:lnTo>
                      <a:pt x="12226" y="9464"/>
                    </a:lnTo>
                    <a:lnTo>
                      <a:pt x="12452" y="9378"/>
                    </a:lnTo>
                    <a:lnTo>
                      <a:pt x="12697" y="9298"/>
                    </a:lnTo>
                    <a:lnTo>
                      <a:pt x="12957" y="9224"/>
                    </a:lnTo>
                    <a:lnTo>
                      <a:pt x="13229" y="9154"/>
                    </a:lnTo>
                    <a:lnTo>
                      <a:pt x="13508" y="9090"/>
                    </a:lnTo>
                    <a:lnTo>
                      <a:pt x="14070" y="8972"/>
                    </a:lnTo>
                    <a:lnTo>
                      <a:pt x="14345" y="8919"/>
                    </a:lnTo>
                    <a:lnTo>
                      <a:pt x="14611" y="8870"/>
                    </a:lnTo>
                    <a:lnTo>
                      <a:pt x="14864" y="8823"/>
                    </a:lnTo>
                    <a:lnTo>
                      <a:pt x="15099" y="8779"/>
                    </a:lnTo>
                    <a:lnTo>
                      <a:pt x="15312" y="8738"/>
                    </a:lnTo>
                    <a:lnTo>
                      <a:pt x="15499" y="8698"/>
                    </a:lnTo>
                    <a:lnTo>
                      <a:pt x="15657" y="8661"/>
                    </a:lnTo>
                    <a:lnTo>
                      <a:pt x="15781" y="8624"/>
                    </a:lnTo>
                    <a:lnTo>
                      <a:pt x="16094" y="8500"/>
                    </a:lnTo>
                    <a:lnTo>
                      <a:pt x="16398" y="8368"/>
                    </a:lnTo>
                    <a:lnTo>
                      <a:pt x="16693" y="8228"/>
                    </a:lnTo>
                    <a:lnTo>
                      <a:pt x="16980" y="8079"/>
                    </a:lnTo>
                    <a:lnTo>
                      <a:pt x="17259" y="7923"/>
                    </a:lnTo>
                    <a:lnTo>
                      <a:pt x="17530" y="7760"/>
                    </a:lnTo>
                    <a:lnTo>
                      <a:pt x="17797" y="7589"/>
                    </a:lnTo>
                    <a:lnTo>
                      <a:pt x="18057" y="7412"/>
                    </a:lnTo>
                    <a:lnTo>
                      <a:pt x="18563" y="7037"/>
                    </a:lnTo>
                    <a:lnTo>
                      <a:pt x="19053" y="6639"/>
                    </a:lnTo>
                    <a:lnTo>
                      <a:pt x="19532" y="6217"/>
                    </a:lnTo>
                    <a:lnTo>
                      <a:pt x="20008" y="5776"/>
                    </a:lnTo>
                    <a:lnTo>
                      <a:pt x="20482" y="5316"/>
                    </a:lnTo>
                    <a:lnTo>
                      <a:pt x="20961" y="4839"/>
                    </a:lnTo>
                    <a:lnTo>
                      <a:pt x="21450" y="4348"/>
                    </a:lnTo>
                    <a:lnTo>
                      <a:pt x="21954" y="3844"/>
                    </a:lnTo>
                    <a:lnTo>
                      <a:pt x="22477" y="3331"/>
                    </a:lnTo>
                    <a:lnTo>
                      <a:pt x="23025" y="2809"/>
                    </a:lnTo>
                    <a:lnTo>
                      <a:pt x="23603" y="2280"/>
                    </a:lnTo>
                    <a:lnTo>
                      <a:pt x="24215" y="1748"/>
                    </a:lnTo>
                    <a:lnTo>
                      <a:pt x="24307" y="1661"/>
                    </a:lnTo>
                    <a:lnTo>
                      <a:pt x="24371" y="1582"/>
                    </a:lnTo>
                    <a:lnTo>
                      <a:pt x="24408" y="1510"/>
                    </a:lnTo>
                    <a:lnTo>
                      <a:pt x="24423" y="1445"/>
                    </a:lnTo>
                    <a:lnTo>
                      <a:pt x="24416" y="1387"/>
                    </a:lnTo>
                    <a:lnTo>
                      <a:pt x="24393" y="1335"/>
                    </a:lnTo>
                    <a:lnTo>
                      <a:pt x="24355" y="1291"/>
                    </a:lnTo>
                    <a:lnTo>
                      <a:pt x="24306" y="1252"/>
                    </a:lnTo>
                    <a:lnTo>
                      <a:pt x="24248" y="1219"/>
                    </a:lnTo>
                    <a:lnTo>
                      <a:pt x="24183" y="1192"/>
                    </a:lnTo>
                    <a:lnTo>
                      <a:pt x="24047" y="1152"/>
                    </a:lnTo>
                    <a:lnTo>
                      <a:pt x="23920" y="1132"/>
                    </a:lnTo>
                    <a:lnTo>
                      <a:pt x="23867" y="1128"/>
                    </a:lnTo>
                    <a:lnTo>
                      <a:pt x="23825" y="1129"/>
                    </a:lnTo>
                    <a:lnTo>
                      <a:pt x="23249" y="1159"/>
                    </a:lnTo>
                    <a:lnTo>
                      <a:pt x="22654" y="1175"/>
                    </a:lnTo>
                    <a:lnTo>
                      <a:pt x="22042" y="1179"/>
                    </a:lnTo>
                    <a:lnTo>
                      <a:pt x="21416" y="1172"/>
                    </a:lnTo>
                    <a:lnTo>
                      <a:pt x="20775" y="1153"/>
                    </a:lnTo>
                    <a:lnTo>
                      <a:pt x="20123" y="1125"/>
                    </a:lnTo>
                    <a:lnTo>
                      <a:pt x="19463" y="1088"/>
                    </a:lnTo>
                    <a:lnTo>
                      <a:pt x="18794" y="1043"/>
                    </a:lnTo>
                    <a:lnTo>
                      <a:pt x="17442" y="935"/>
                    </a:lnTo>
                    <a:lnTo>
                      <a:pt x="16082" y="807"/>
                    </a:lnTo>
                    <a:lnTo>
                      <a:pt x="14729" y="666"/>
                    </a:lnTo>
                    <a:lnTo>
                      <a:pt x="13401" y="522"/>
                    </a:lnTo>
                    <a:lnTo>
                      <a:pt x="12749" y="451"/>
                    </a:lnTo>
                    <a:lnTo>
                      <a:pt x="12110" y="381"/>
                    </a:lnTo>
                    <a:lnTo>
                      <a:pt x="11484" y="315"/>
                    </a:lnTo>
                    <a:lnTo>
                      <a:pt x="10872" y="252"/>
                    </a:lnTo>
                    <a:lnTo>
                      <a:pt x="10279" y="194"/>
                    </a:lnTo>
                    <a:lnTo>
                      <a:pt x="9704" y="142"/>
                    </a:lnTo>
                    <a:lnTo>
                      <a:pt x="9150" y="96"/>
                    </a:lnTo>
                    <a:lnTo>
                      <a:pt x="8618" y="57"/>
                    </a:lnTo>
                    <a:lnTo>
                      <a:pt x="8113" y="28"/>
                    </a:lnTo>
                    <a:lnTo>
                      <a:pt x="7633" y="9"/>
                    </a:lnTo>
                    <a:lnTo>
                      <a:pt x="7182" y="0"/>
                    </a:lnTo>
                    <a:lnTo>
                      <a:pt x="6761" y="2"/>
                    </a:lnTo>
                    <a:lnTo>
                      <a:pt x="6562" y="8"/>
                    </a:lnTo>
                    <a:lnTo>
                      <a:pt x="6373" y="17"/>
                    </a:lnTo>
                    <a:lnTo>
                      <a:pt x="6191" y="29"/>
                    </a:lnTo>
                    <a:lnTo>
                      <a:pt x="6019" y="45"/>
                    </a:lnTo>
                    <a:lnTo>
                      <a:pt x="5855" y="65"/>
                    </a:lnTo>
                    <a:lnTo>
                      <a:pt x="5701" y="88"/>
                    </a:lnTo>
                    <a:lnTo>
                      <a:pt x="5556" y="115"/>
                    </a:lnTo>
                    <a:lnTo>
                      <a:pt x="5421" y="146"/>
                    </a:lnTo>
                    <a:lnTo>
                      <a:pt x="5094" y="234"/>
                    </a:lnTo>
                    <a:lnTo>
                      <a:pt x="4780" y="331"/>
                    </a:lnTo>
                    <a:lnTo>
                      <a:pt x="4478" y="437"/>
                    </a:lnTo>
                    <a:lnTo>
                      <a:pt x="4189" y="552"/>
                    </a:lnTo>
                    <a:lnTo>
                      <a:pt x="3911" y="675"/>
                    </a:lnTo>
                    <a:lnTo>
                      <a:pt x="3647" y="807"/>
                    </a:lnTo>
                    <a:lnTo>
                      <a:pt x="3393" y="945"/>
                    </a:lnTo>
                    <a:lnTo>
                      <a:pt x="3152" y="1092"/>
                    </a:lnTo>
                    <a:lnTo>
                      <a:pt x="2921" y="1247"/>
                    </a:lnTo>
                    <a:lnTo>
                      <a:pt x="2701" y="1408"/>
                    </a:lnTo>
                    <a:lnTo>
                      <a:pt x="2492" y="1577"/>
                    </a:lnTo>
                    <a:lnTo>
                      <a:pt x="2293" y="1753"/>
                    </a:lnTo>
                    <a:lnTo>
                      <a:pt x="2105" y="1935"/>
                    </a:lnTo>
                    <a:lnTo>
                      <a:pt x="1926" y="2123"/>
                    </a:lnTo>
                    <a:lnTo>
                      <a:pt x="1757" y="2318"/>
                    </a:lnTo>
                    <a:lnTo>
                      <a:pt x="1598" y="2519"/>
                    </a:lnTo>
                    <a:lnTo>
                      <a:pt x="1448" y="2725"/>
                    </a:lnTo>
                    <a:lnTo>
                      <a:pt x="1308" y="2936"/>
                    </a:lnTo>
                    <a:lnTo>
                      <a:pt x="1176" y="3152"/>
                    </a:lnTo>
                    <a:lnTo>
                      <a:pt x="1052" y="3375"/>
                    </a:lnTo>
                    <a:lnTo>
                      <a:pt x="937" y="3601"/>
                    </a:lnTo>
                    <a:lnTo>
                      <a:pt x="830" y="3832"/>
                    </a:lnTo>
                    <a:lnTo>
                      <a:pt x="730" y="4067"/>
                    </a:lnTo>
                    <a:lnTo>
                      <a:pt x="639" y="4307"/>
                    </a:lnTo>
                    <a:lnTo>
                      <a:pt x="477" y="4797"/>
                    </a:lnTo>
                    <a:lnTo>
                      <a:pt x="342" y="5300"/>
                    </a:lnTo>
                    <a:lnTo>
                      <a:pt x="233" y="5814"/>
                    </a:lnTo>
                    <a:lnTo>
                      <a:pt x="148" y="6339"/>
                    </a:lnTo>
                    <a:lnTo>
                      <a:pt x="83" y="6872"/>
                    </a:lnTo>
                    <a:lnTo>
                      <a:pt x="38" y="7411"/>
                    </a:lnTo>
                    <a:lnTo>
                      <a:pt x="11" y="7954"/>
                    </a:lnTo>
                    <a:lnTo>
                      <a:pt x="0" y="8499"/>
                    </a:lnTo>
                    <a:lnTo>
                      <a:pt x="2" y="9046"/>
                    </a:lnTo>
                    <a:lnTo>
                      <a:pt x="17" y="9591"/>
                    </a:lnTo>
                    <a:lnTo>
                      <a:pt x="41" y="10132"/>
                    </a:lnTo>
                    <a:lnTo>
                      <a:pt x="73" y="10669"/>
                    </a:lnTo>
                    <a:lnTo>
                      <a:pt x="110" y="11200"/>
                    </a:lnTo>
                    <a:lnTo>
                      <a:pt x="152" y="11721"/>
                    </a:lnTo>
                    <a:lnTo>
                      <a:pt x="196" y="12232"/>
                    </a:lnTo>
                    <a:lnTo>
                      <a:pt x="240" y="12732"/>
                    </a:lnTo>
                    <a:lnTo>
                      <a:pt x="282" y="13217"/>
                    </a:lnTo>
                    <a:lnTo>
                      <a:pt x="320" y="13685"/>
                    </a:lnTo>
                    <a:lnTo>
                      <a:pt x="354" y="14137"/>
                    </a:lnTo>
                    <a:lnTo>
                      <a:pt x="379" y="14569"/>
                    </a:lnTo>
                    <a:close/>
                  </a:path>
                </a:pathLst>
              </a:custGeom>
              <a:solidFill>
                <a:srgbClr val="AE4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241">
                <a:extLst>
                  <a:ext uri="{FF2B5EF4-FFF2-40B4-BE49-F238E27FC236}">
                    <a16:creationId xmlns:a16="http://schemas.microsoft.com/office/drawing/2014/main" id="{ACE258C7-39DE-C24D-90F3-E188F7E05E29}"/>
                  </a:ext>
                </a:extLst>
              </p:cNvPr>
              <p:cNvSpPr>
                <a:spLocks/>
              </p:cNvSpPr>
              <p:nvPr/>
            </p:nvSpPr>
            <p:spPr bwMode="auto">
              <a:xfrm>
                <a:off x="3752" y="2900"/>
                <a:ext cx="1857" cy="1195"/>
              </a:xfrm>
              <a:custGeom>
                <a:avLst/>
                <a:gdLst>
                  <a:gd name="T0" fmla="*/ 0 w 24146"/>
                  <a:gd name="T1" fmla="*/ 7 h 15542"/>
                  <a:gd name="T2" fmla="*/ 0 w 24146"/>
                  <a:gd name="T3" fmla="*/ 7 h 15542"/>
                  <a:gd name="T4" fmla="*/ 0 w 24146"/>
                  <a:gd name="T5" fmla="*/ 7 h 15542"/>
                  <a:gd name="T6" fmla="*/ 0 w 24146"/>
                  <a:gd name="T7" fmla="*/ 7 h 15542"/>
                  <a:gd name="T8" fmla="*/ 0 w 24146"/>
                  <a:gd name="T9" fmla="*/ 7 h 15542"/>
                  <a:gd name="T10" fmla="*/ 1 w 24146"/>
                  <a:gd name="T11" fmla="*/ 7 h 15542"/>
                  <a:gd name="T12" fmla="*/ 1 w 24146"/>
                  <a:gd name="T13" fmla="*/ 7 h 15542"/>
                  <a:gd name="T14" fmla="*/ 1 w 24146"/>
                  <a:gd name="T15" fmla="*/ 7 h 15542"/>
                  <a:gd name="T16" fmla="*/ 1 w 24146"/>
                  <a:gd name="T17" fmla="*/ 7 h 15542"/>
                  <a:gd name="T18" fmla="*/ 1 w 24146"/>
                  <a:gd name="T19" fmla="*/ 6 h 15542"/>
                  <a:gd name="T20" fmla="*/ 2 w 24146"/>
                  <a:gd name="T21" fmla="*/ 6 h 15542"/>
                  <a:gd name="T22" fmla="*/ 2 w 24146"/>
                  <a:gd name="T23" fmla="*/ 6 h 15542"/>
                  <a:gd name="T24" fmla="*/ 2 w 24146"/>
                  <a:gd name="T25" fmla="*/ 6 h 15542"/>
                  <a:gd name="T26" fmla="*/ 3 w 24146"/>
                  <a:gd name="T27" fmla="*/ 5 h 15542"/>
                  <a:gd name="T28" fmla="*/ 3 w 24146"/>
                  <a:gd name="T29" fmla="*/ 5 h 15542"/>
                  <a:gd name="T30" fmla="*/ 4 w 24146"/>
                  <a:gd name="T31" fmla="*/ 5 h 15542"/>
                  <a:gd name="T32" fmla="*/ 4 w 24146"/>
                  <a:gd name="T33" fmla="*/ 5 h 15542"/>
                  <a:gd name="T34" fmla="*/ 4 w 24146"/>
                  <a:gd name="T35" fmla="*/ 5 h 15542"/>
                  <a:gd name="T36" fmla="*/ 5 w 24146"/>
                  <a:gd name="T37" fmla="*/ 5 h 15542"/>
                  <a:gd name="T38" fmla="*/ 5 w 24146"/>
                  <a:gd name="T39" fmla="*/ 4 h 15542"/>
                  <a:gd name="T40" fmla="*/ 6 w 24146"/>
                  <a:gd name="T41" fmla="*/ 4 h 15542"/>
                  <a:gd name="T42" fmla="*/ 6 w 24146"/>
                  <a:gd name="T43" fmla="*/ 4 h 15542"/>
                  <a:gd name="T44" fmla="*/ 6 w 24146"/>
                  <a:gd name="T45" fmla="*/ 4 h 15542"/>
                  <a:gd name="T46" fmla="*/ 7 w 24146"/>
                  <a:gd name="T47" fmla="*/ 4 h 15542"/>
                  <a:gd name="T48" fmla="*/ 7 w 24146"/>
                  <a:gd name="T49" fmla="*/ 4 h 15542"/>
                  <a:gd name="T50" fmla="*/ 7 w 24146"/>
                  <a:gd name="T51" fmla="*/ 4 h 15542"/>
                  <a:gd name="T52" fmla="*/ 8 w 24146"/>
                  <a:gd name="T53" fmla="*/ 4 h 15542"/>
                  <a:gd name="T54" fmla="*/ 8 w 24146"/>
                  <a:gd name="T55" fmla="*/ 3 h 15542"/>
                  <a:gd name="T56" fmla="*/ 9 w 24146"/>
                  <a:gd name="T57" fmla="*/ 3 h 15542"/>
                  <a:gd name="T58" fmla="*/ 9 w 24146"/>
                  <a:gd name="T59" fmla="*/ 2 h 15542"/>
                  <a:gd name="T60" fmla="*/ 10 w 24146"/>
                  <a:gd name="T61" fmla="*/ 2 h 15542"/>
                  <a:gd name="T62" fmla="*/ 11 w 24146"/>
                  <a:gd name="T63" fmla="*/ 1 h 15542"/>
                  <a:gd name="T64" fmla="*/ 11 w 24146"/>
                  <a:gd name="T65" fmla="*/ 1 h 15542"/>
                  <a:gd name="T66" fmla="*/ 11 w 24146"/>
                  <a:gd name="T67" fmla="*/ 1 h 15542"/>
                  <a:gd name="T68" fmla="*/ 11 w 24146"/>
                  <a:gd name="T69" fmla="*/ 1 h 15542"/>
                  <a:gd name="T70" fmla="*/ 11 w 24146"/>
                  <a:gd name="T71" fmla="*/ 1 h 15542"/>
                  <a:gd name="T72" fmla="*/ 11 w 24146"/>
                  <a:gd name="T73" fmla="*/ 1 h 15542"/>
                  <a:gd name="T74" fmla="*/ 10 w 24146"/>
                  <a:gd name="T75" fmla="*/ 1 h 15542"/>
                  <a:gd name="T76" fmla="*/ 10 w 24146"/>
                  <a:gd name="T77" fmla="*/ 1 h 15542"/>
                  <a:gd name="T78" fmla="*/ 9 w 24146"/>
                  <a:gd name="T79" fmla="*/ 1 h 15542"/>
                  <a:gd name="T80" fmla="*/ 7 w 24146"/>
                  <a:gd name="T81" fmla="*/ 0 h 15542"/>
                  <a:gd name="T82" fmla="*/ 6 w 24146"/>
                  <a:gd name="T83" fmla="*/ 0 h 15542"/>
                  <a:gd name="T84" fmla="*/ 5 w 24146"/>
                  <a:gd name="T85" fmla="*/ 0 h 15542"/>
                  <a:gd name="T86" fmla="*/ 4 w 24146"/>
                  <a:gd name="T87" fmla="*/ 0 h 15542"/>
                  <a:gd name="T88" fmla="*/ 3 w 24146"/>
                  <a:gd name="T89" fmla="*/ 0 h 15542"/>
                  <a:gd name="T90" fmla="*/ 3 w 24146"/>
                  <a:gd name="T91" fmla="*/ 0 h 15542"/>
                  <a:gd name="T92" fmla="*/ 3 w 24146"/>
                  <a:gd name="T93" fmla="*/ 0 h 15542"/>
                  <a:gd name="T94" fmla="*/ 2 w 24146"/>
                  <a:gd name="T95" fmla="*/ 0 h 15542"/>
                  <a:gd name="T96" fmla="*/ 2 w 24146"/>
                  <a:gd name="T97" fmla="*/ 0 h 15542"/>
                  <a:gd name="T98" fmla="*/ 2 w 24146"/>
                  <a:gd name="T99" fmla="*/ 0 h 15542"/>
                  <a:gd name="T100" fmla="*/ 1 w 24146"/>
                  <a:gd name="T101" fmla="*/ 1 h 15542"/>
                  <a:gd name="T102" fmla="*/ 1 w 24146"/>
                  <a:gd name="T103" fmla="*/ 1 h 15542"/>
                  <a:gd name="T104" fmla="*/ 1 w 24146"/>
                  <a:gd name="T105" fmla="*/ 1 h 15542"/>
                  <a:gd name="T106" fmla="*/ 1 w 24146"/>
                  <a:gd name="T107" fmla="*/ 1 h 15542"/>
                  <a:gd name="T108" fmla="*/ 0 w 24146"/>
                  <a:gd name="T109" fmla="*/ 2 h 15542"/>
                  <a:gd name="T110" fmla="*/ 0 w 24146"/>
                  <a:gd name="T111" fmla="*/ 2 h 15542"/>
                  <a:gd name="T112" fmla="*/ 0 w 24146"/>
                  <a:gd name="T113" fmla="*/ 3 h 15542"/>
                  <a:gd name="T114" fmla="*/ 0 w 24146"/>
                  <a:gd name="T115" fmla="*/ 3 h 15542"/>
                  <a:gd name="T116" fmla="*/ 0 w 24146"/>
                  <a:gd name="T117" fmla="*/ 4 h 15542"/>
                  <a:gd name="T118" fmla="*/ 0 w 24146"/>
                  <a:gd name="T119" fmla="*/ 5 h 15542"/>
                  <a:gd name="T120" fmla="*/ 0 w 24146"/>
                  <a:gd name="T121" fmla="*/ 5 h 15542"/>
                  <a:gd name="T122" fmla="*/ 0 w 24146"/>
                  <a:gd name="T123" fmla="*/ 6 h 15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46" h="15542">
                    <a:moveTo>
                      <a:pt x="386" y="14361"/>
                    </a:moveTo>
                    <a:lnTo>
                      <a:pt x="386" y="14492"/>
                    </a:lnTo>
                    <a:lnTo>
                      <a:pt x="395" y="14616"/>
                    </a:lnTo>
                    <a:lnTo>
                      <a:pt x="413" y="14733"/>
                    </a:lnTo>
                    <a:lnTo>
                      <a:pt x="439" y="14842"/>
                    </a:lnTo>
                    <a:lnTo>
                      <a:pt x="472" y="14944"/>
                    </a:lnTo>
                    <a:lnTo>
                      <a:pt x="514" y="15038"/>
                    </a:lnTo>
                    <a:lnTo>
                      <a:pt x="562" y="15125"/>
                    </a:lnTo>
                    <a:lnTo>
                      <a:pt x="617" y="15203"/>
                    </a:lnTo>
                    <a:lnTo>
                      <a:pt x="678" y="15275"/>
                    </a:lnTo>
                    <a:lnTo>
                      <a:pt x="745" y="15337"/>
                    </a:lnTo>
                    <a:lnTo>
                      <a:pt x="818" y="15391"/>
                    </a:lnTo>
                    <a:lnTo>
                      <a:pt x="897" y="15438"/>
                    </a:lnTo>
                    <a:lnTo>
                      <a:pt x="979" y="15475"/>
                    </a:lnTo>
                    <a:lnTo>
                      <a:pt x="1066" y="15506"/>
                    </a:lnTo>
                    <a:lnTo>
                      <a:pt x="1158" y="15526"/>
                    </a:lnTo>
                    <a:lnTo>
                      <a:pt x="1254" y="15539"/>
                    </a:lnTo>
                    <a:lnTo>
                      <a:pt x="1353" y="15542"/>
                    </a:lnTo>
                    <a:lnTo>
                      <a:pt x="1455" y="15537"/>
                    </a:lnTo>
                    <a:lnTo>
                      <a:pt x="1559" y="15522"/>
                    </a:lnTo>
                    <a:lnTo>
                      <a:pt x="1666" y="15498"/>
                    </a:lnTo>
                    <a:lnTo>
                      <a:pt x="1885" y="15423"/>
                    </a:lnTo>
                    <a:lnTo>
                      <a:pt x="2109" y="15311"/>
                    </a:lnTo>
                    <a:lnTo>
                      <a:pt x="2335" y="15159"/>
                    </a:lnTo>
                    <a:lnTo>
                      <a:pt x="2561" y="14969"/>
                    </a:lnTo>
                    <a:lnTo>
                      <a:pt x="2671" y="14858"/>
                    </a:lnTo>
                    <a:lnTo>
                      <a:pt x="2781" y="14738"/>
                    </a:lnTo>
                    <a:lnTo>
                      <a:pt x="2889" y="14606"/>
                    </a:lnTo>
                    <a:lnTo>
                      <a:pt x="2996" y="14464"/>
                    </a:lnTo>
                    <a:lnTo>
                      <a:pt x="3231" y="14145"/>
                    </a:lnTo>
                    <a:lnTo>
                      <a:pt x="3460" y="13854"/>
                    </a:lnTo>
                    <a:lnTo>
                      <a:pt x="3682" y="13591"/>
                    </a:lnTo>
                    <a:lnTo>
                      <a:pt x="3900" y="13353"/>
                    </a:lnTo>
                    <a:lnTo>
                      <a:pt x="4113" y="13141"/>
                    </a:lnTo>
                    <a:lnTo>
                      <a:pt x="4321" y="12951"/>
                    </a:lnTo>
                    <a:lnTo>
                      <a:pt x="4526" y="12781"/>
                    </a:lnTo>
                    <a:lnTo>
                      <a:pt x="4727" y="12632"/>
                    </a:lnTo>
                    <a:lnTo>
                      <a:pt x="4926" y="12501"/>
                    </a:lnTo>
                    <a:lnTo>
                      <a:pt x="5121" y="12386"/>
                    </a:lnTo>
                    <a:lnTo>
                      <a:pt x="5316" y="12287"/>
                    </a:lnTo>
                    <a:lnTo>
                      <a:pt x="5509" y="12200"/>
                    </a:lnTo>
                    <a:lnTo>
                      <a:pt x="5895" y="12064"/>
                    </a:lnTo>
                    <a:lnTo>
                      <a:pt x="6282" y="11963"/>
                    </a:lnTo>
                    <a:lnTo>
                      <a:pt x="6676" y="11886"/>
                    </a:lnTo>
                    <a:lnTo>
                      <a:pt x="7080" y="11821"/>
                    </a:lnTo>
                    <a:lnTo>
                      <a:pt x="7498" y="11754"/>
                    </a:lnTo>
                    <a:lnTo>
                      <a:pt x="7936" y="11676"/>
                    </a:lnTo>
                    <a:lnTo>
                      <a:pt x="8163" y="11627"/>
                    </a:lnTo>
                    <a:lnTo>
                      <a:pt x="8396" y="11572"/>
                    </a:lnTo>
                    <a:lnTo>
                      <a:pt x="8636" y="11506"/>
                    </a:lnTo>
                    <a:lnTo>
                      <a:pt x="8884" y="11430"/>
                    </a:lnTo>
                    <a:lnTo>
                      <a:pt x="9139" y="11342"/>
                    </a:lnTo>
                    <a:lnTo>
                      <a:pt x="9403" y="11239"/>
                    </a:lnTo>
                    <a:lnTo>
                      <a:pt x="9676" y="11121"/>
                    </a:lnTo>
                    <a:lnTo>
                      <a:pt x="9959" y="10987"/>
                    </a:lnTo>
                    <a:lnTo>
                      <a:pt x="10222" y="10837"/>
                    </a:lnTo>
                    <a:lnTo>
                      <a:pt x="10482" y="10659"/>
                    </a:lnTo>
                    <a:lnTo>
                      <a:pt x="10739" y="10459"/>
                    </a:lnTo>
                    <a:lnTo>
                      <a:pt x="10996" y="10243"/>
                    </a:lnTo>
                    <a:lnTo>
                      <a:pt x="11514" y="9792"/>
                    </a:lnTo>
                    <a:lnTo>
                      <a:pt x="11777" y="9570"/>
                    </a:lnTo>
                    <a:lnTo>
                      <a:pt x="12046" y="9359"/>
                    </a:lnTo>
                    <a:lnTo>
                      <a:pt x="12248" y="9269"/>
                    </a:lnTo>
                    <a:lnTo>
                      <a:pt x="12470" y="9187"/>
                    </a:lnTo>
                    <a:lnTo>
                      <a:pt x="12710" y="9113"/>
                    </a:lnTo>
                    <a:lnTo>
                      <a:pt x="12963" y="9046"/>
                    </a:lnTo>
                    <a:lnTo>
                      <a:pt x="13226" y="8987"/>
                    </a:lnTo>
                    <a:lnTo>
                      <a:pt x="13494" y="8932"/>
                    </a:lnTo>
                    <a:lnTo>
                      <a:pt x="14035" y="8838"/>
                    </a:lnTo>
                    <a:lnTo>
                      <a:pt x="14299" y="8797"/>
                    </a:lnTo>
                    <a:lnTo>
                      <a:pt x="14554" y="8759"/>
                    </a:lnTo>
                    <a:lnTo>
                      <a:pt x="14797" y="8723"/>
                    </a:lnTo>
                    <a:lnTo>
                      <a:pt x="15023" y="8689"/>
                    </a:lnTo>
                    <a:lnTo>
                      <a:pt x="15229" y="8656"/>
                    </a:lnTo>
                    <a:lnTo>
                      <a:pt x="15411" y="8623"/>
                    </a:lnTo>
                    <a:lnTo>
                      <a:pt x="15565" y="8589"/>
                    </a:lnTo>
                    <a:lnTo>
                      <a:pt x="15688" y="8554"/>
                    </a:lnTo>
                    <a:lnTo>
                      <a:pt x="16000" y="8430"/>
                    </a:lnTo>
                    <a:lnTo>
                      <a:pt x="16303" y="8299"/>
                    </a:lnTo>
                    <a:lnTo>
                      <a:pt x="16595" y="8160"/>
                    </a:lnTo>
                    <a:lnTo>
                      <a:pt x="16879" y="8014"/>
                    </a:lnTo>
                    <a:lnTo>
                      <a:pt x="17154" y="7861"/>
                    </a:lnTo>
                    <a:lnTo>
                      <a:pt x="17422" y="7700"/>
                    </a:lnTo>
                    <a:lnTo>
                      <a:pt x="17683" y="7534"/>
                    </a:lnTo>
                    <a:lnTo>
                      <a:pt x="17938" y="7361"/>
                    </a:lnTo>
                    <a:lnTo>
                      <a:pt x="18431" y="6996"/>
                    </a:lnTo>
                    <a:lnTo>
                      <a:pt x="18909" y="6609"/>
                    </a:lnTo>
                    <a:lnTo>
                      <a:pt x="19375" y="6199"/>
                    </a:lnTo>
                    <a:lnTo>
                      <a:pt x="19835" y="5769"/>
                    </a:lnTo>
                    <a:lnTo>
                      <a:pt x="20295" y="5321"/>
                    </a:lnTo>
                    <a:lnTo>
                      <a:pt x="20760" y="4856"/>
                    </a:lnTo>
                    <a:lnTo>
                      <a:pt x="21236" y="4377"/>
                    </a:lnTo>
                    <a:lnTo>
                      <a:pt x="21728" y="3882"/>
                    </a:lnTo>
                    <a:lnTo>
                      <a:pt x="22241" y="3377"/>
                    </a:lnTo>
                    <a:lnTo>
                      <a:pt x="22781" y="2861"/>
                    </a:lnTo>
                    <a:lnTo>
                      <a:pt x="23354" y="2337"/>
                    </a:lnTo>
                    <a:lnTo>
                      <a:pt x="23654" y="2072"/>
                    </a:lnTo>
                    <a:lnTo>
                      <a:pt x="23965" y="1805"/>
                    </a:lnTo>
                    <a:lnTo>
                      <a:pt x="24054" y="1719"/>
                    </a:lnTo>
                    <a:lnTo>
                      <a:pt x="24113" y="1640"/>
                    </a:lnTo>
                    <a:lnTo>
                      <a:pt x="24142" y="1568"/>
                    </a:lnTo>
                    <a:lnTo>
                      <a:pt x="24146" y="1502"/>
                    </a:lnTo>
                    <a:lnTo>
                      <a:pt x="24127" y="1444"/>
                    </a:lnTo>
                    <a:lnTo>
                      <a:pt x="24090" y="1393"/>
                    </a:lnTo>
                    <a:lnTo>
                      <a:pt x="24037" y="1348"/>
                    </a:lnTo>
                    <a:lnTo>
                      <a:pt x="23971" y="1309"/>
                    </a:lnTo>
                    <a:lnTo>
                      <a:pt x="23896" y="1275"/>
                    </a:lnTo>
                    <a:lnTo>
                      <a:pt x="23817" y="1247"/>
                    </a:lnTo>
                    <a:lnTo>
                      <a:pt x="23654" y="1208"/>
                    </a:lnTo>
                    <a:lnTo>
                      <a:pt x="23577" y="1195"/>
                    </a:lnTo>
                    <a:lnTo>
                      <a:pt x="23507" y="1188"/>
                    </a:lnTo>
                    <a:lnTo>
                      <a:pt x="23449" y="1184"/>
                    </a:lnTo>
                    <a:lnTo>
                      <a:pt x="23405" y="1185"/>
                    </a:lnTo>
                    <a:lnTo>
                      <a:pt x="22831" y="1214"/>
                    </a:lnTo>
                    <a:lnTo>
                      <a:pt x="22239" y="1231"/>
                    </a:lnTo>
                    <a:lnTo>
                      <a:pt x="21632" y="1234"/>
                    </a:lnTo>
                    <a:lnTo>
                      <a:pt x="21013" y="1224"/>
                    </a:lnTo>
                    <a:lnTo>
                      <a:pt x="20381" y="1205"/>
                    </a:lnTo>
                    <a:lnTo>
                      <a:pt x="19740" y="1175"/>
                    </a:lnTo>
                    <a:lnTo>
                      <a:pt x="19092" y="1137"/>
                    </a:lnTo>
                    <a:lnTo>
                      <a:pt x="18437" y="1090"/>
                    </a:lnTo>
                    <a:lnTo>
                      <a:pt x="17115" y="977"/>
                    </a:lnTo>
                    <a:lnTo>
                      <a:pt x="15790" y="843"/>
                    </a:lnTo>
                    <a:lnTo>
                      <a:pt x="14474" y="698"/>
                    </a:lnTo>
                    <a:lnTo>
                      <a:pt x="13183" y="548"/>
                    </a:lnTo>
                    <a:lnTo>
                      <a:pt x="12550" y="474"/>
                    </a:lnTo>
                    <a:lnTo>
                      <a:pt x="11929" y="402"/>
                    </a:lnTo>
                    <a:lnTo>
                      <a:pt x="11322" y="332"/>
                    </a:lnTo>
                    <a:lnTo>
                      <a:pt x="10729" y="268"/>
                    </a:lnTo>
                    <a:lnTo>
                      <a:pt x="10152" y="207"/>
                    </a:lnTo>
                    <a:lnTo>
                      <a:pt x="9594" y="152"/>
                    </a:lnTo>
                    <a:lnTo>
                      <a:pt x="9056" y="105"/>
                    </a:lnTo>
                    <a:lnTo>
                      <a:pt x="8540" y="64"/>
                    </a:lnTo>
                    <a:lnTo>
                      <a:pt x="8047" y="33"/>
                    </a:lnTo>
                    <a:lnTo>
                      <a:pt x="7580" y="12"/>
                    </a:lnTo>
                    <a:lnTo>
                      <a:pt x="7140" y="0"/>
                    </a:lnTo>
                    <a:lnTo>
                      <a:pt x="6728" y="2"/>
                    </a:lnTo>
                    <a:lnTo>
                      <a:pt x="6347" y="15"/>
                    </a:lnTo>
                    <a:lnTo>
                      <a:pt x="6169" y="28"/>
                    </a:lnTo>
                    <a:lnTo>
                      <a:pt x="5998" y="43"/>
                    </a:lnTo>
                    <a:lnTo>
                      <a:pt x="5837" y="62"/>
                    </a:lnTo>
                    <a:lnTo>
                      <a:pt x="5684" y="85"/>
                    </a:lnTo>
                    <a:lnTo>
                      <a:pt x="5541" y="112"/>
                    </a:lnTo>
                    <a:lnTo>
                      <a:pt x="5405" y="143"/>
                    </a:lnTo>
                    <a:lnTo>
                      <a:pt x="5079" y="232"/>
                    </a:lnTo>
                    <a:lnTo>
                      <a:pt x="4764" y="328"/>
                    </a:lnTo>
                    <a:lnTo>
                      <a:pt x="4463" y="433"/>
                    </a:lnTo>
                    <a:lnTo>
                      <a:pt x="4173" y="547"/>
                    </a:lnTo>
                    <a:lnTo>
                      <a:pt x="3897" y="669"/>
                    </a:lnTo>
                    <a:lnTo>
                      <a:pt x="3631" y="799"/>
                    </a:lnTo>
                    <a:lnTo>
                      <a:pt x="3378" y="936"/>
                    </a:lnTo>
                    <a:lnTo>
                      <a:pt x="3137" y="1081"/>
                    </a:lnTo>
                    <a:lnTo>
                      <a:pt x="2906" y="1233"/>
                    </a:lnTo>
                    <a:lnTo>
                      <a:pt x="2687" y="1393"/>
                    </a:lnTo>
                    <a:lnTo>
                      <a:pt x="2477" y="1558"/>
                    </a:lnTo>
                    <a:lnTo>
                      <a:pt x="2280" y="1731"/>
                    </a:lnTo>
                    <a:lnTo>
                      <a:pt x="2091" y="1910"/>
                    </a:lnTo>
                    <a:lnTo>
                      <a:pt x="1913" y="2095"/>
                    </a:lnTo>
                    <a:lnTo>
                      <a:pt x="1745" y="2287"/>
                    </a:lnTo>
                    <a:lnTo>
                      <a:pt x="1587" y="2484"/>
                    </a:lnTo>
                    <a:lnTo>
                      <a:pt x="1437" y="2686"/>
                    </a:lnTo>
                    <a:lnTo>
                      <a:pt x="1296" y="2894"/>
                    </a:lnTo>
                    <a:lnTo>
                      <a:pt x="1165" y="3107"/>
                    </a:lnTo>
                    <a:lnTo>
                      <a:pt x="1043" y="3324"/>
                    </a:lnTo>
                    <a:lnTo>
                      <a:pt x="927" y="3547"/>
                    </a:lnTo>
                    <a:lnTo>
                      <a:pt x="821" y="3774"/>
                    </a:lnTo>
                    <a:lnTo>
                      <a:pt x="722" y="4004"/>
                    </a:lnTo>
                    <a:lnTo>
                      <a:pt x="630" y="4239"/>
                    </a:lnTo>
                    <a:lnTo>
                      <a:pt x="469" y="4720"/>
                    </a:lnTo>
                    <a:lnTo>
                      <a:pt x="336" y="5214"/>
                    </a:lnTo>
                    <a:lnTo>
                      <a:pt x="228" y="5719"/>
                    </a:lnTo>
                    <a:lnTo>
                      <a:pt x="144" y="6234"/>
                    </a:lnTo>
                    <a:lnTo>
                      <a:pt x="80" y="6758"/>
                    </a:lnTo>
                    <a:lnTo>
                      <a:pt x="36" y="7287"/>
                    </a:lnTo>
                    <a:lnTo>
                      <a:pt x="10" y="7821"/>
                    </a:lnTo>
                    <a:lnTo>
                      <a:pt x="0" y="8357"/>
                    </a:lnTo>
                    <a:lnTo>
                      <a:pt x="4" y="8894"/>
                    </a:lnTo>
                    <a:lnTo>
                      <a:pt x="19" y="9431"/>
                    </a:lnTo>
                    <a:lnTo>
                      <a:pt x="44" y="9965"/>
                    </a:lnTo>
                    <a:lnTo>
                      <a:pt x="76" y="10495"/>
                    </a:lnTo>
                    <a:lnTo>
                      <a:pt x="115" y="11018"/>
                    </a:lnTo>
                    <a:lnTo>
                      <a:pt x="157" y="11533"/>
                    </a:lnTo>
                    <a:lnTo>
                      <a:pt x="202" y="12039"/>
                    </a:lnTo>
                    <a:lnTo>
                      <a:pt x="247" y="12533"/>
                    </a:lnTo>
                    <a:lnTo>
                      <a:pt x="289" y="13014"/>
                    </a:lnTo>
                    <a:lnTo>
                      <a:pt x="328" y="13480"/>
                    </a:lnTo>
                    <a:lnTo>
                      <a:pt x="361" y="13930"/>
                    </a:lnTo>
                    <a:lnTo>
                      <a:pt x="386" y="14361"/>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Freeform 242">
                <a:extLst>
                  <a:ext uri="{FF2B5EF4-FFF2-40B4-BE49-F238E27FC236}">
                    <a16:creationId xmlns:a16="http://schemas.microsoft.com/office/drawing/2014/main" id="{42A6338F-FFCC-F641-A0F6-40A143CE42C1}"/>
                  </a:ext>
                </a:extLst>
              </p:cNvPr>
              <p:cNvSpPr>
                <a:spLocks/>
              </p:cNvSpPr>
              <p:nvPr/>
            </p:nvSpPr>
            <p:spPr bwMode="auto">
              <a:xfrm>
                <a:off x="3756" y="2902"/>
                <a:ext cx="1836" cy="1181"/>
              </a:xfrm>
              <a:custGeom>
                <a:avLst/>
                <a:gdLst>
                  <a:gd name="T0" fmla="*/ 0 w 23874"/>
                  <a:gd name="T1" fmla="*/ 7 h 15354"/>
                  <a:gd name="T2" fmla="*/ 0 w 23874"/>
                  <a:gd name="T3" fmla="*/ 7 h 15354"/>
                  <a:gd name="T4" fmla="*/ 0 w 23874"/>
                  <a:gd name="T5" fmla="*/ 7 h 15354"/>
                  <a:gd name="T6" fmla="*/ 0 w 23874"/>
                  <a:gd name="T7" fmla="*/ 7 h 15354"/>
                  <a:gd name="T8" fmla="*/ 0 w 23874"/>
                  <a:gd name="T9" fmla="*/ 7 h 15354"/>
                  <a:gd name="T10" fmla="*/ 1 w 23874"/>
                  <a:gd name="T11" fmla="*/ 7 h 15354"/>
                  <a:gd name="T12" fmla="*/ 1 w 23874"/>
                  <a:gd name="T13" fmla="*/ 7 h 15354"/>
                  <a:gd name="T14" fmla="*/ 1 w 23874"/>
                  <a:gd name="T15" fmla="*/ 7 h 15354"/>
                  <a:gd name="T16" fmla="*/ 1 w 23874"/>
                  <a:gd name="T17" fmla="*/ 7 h 15354"/>
                  <a:gd name="T18" fmla="*/ 1 w 23874"/>
                  <a:gd name="T19" fmla="*/ 6 h 15354"/>
                  <a:gd name="T20" fmla="*/ 2 w 23874"/>
                  <a:gd name="T21" fmla="*/ 6 h 15354"/>
                  <a:gd name="T22" fmla="*/ 2 w 23874"/>
                  <a:gd name="T23" fmla="*/ 6 h 15354"/>
                  <a:gd name="T24" fmla="*/ 2 w 23874"/>
                  <a:gd name="T25" fmla="*/ 6 h 15354"/>
                  <a:gd name="T26" fmla="*/ 3 w 23874"/>
                  <a:gd name="T27" fmla="*/ 5 h 15354"/>
                  <a:gd name="T28" fmla="*/ 3 w 23874"/>
                  <a:gd name="T29" fmla="*/ 5 h 15354"/>
                  <a:gd name="T30" fmla="*/ 4 w 23874"/>
                  <a:gd name="T31" fmla="*/ 5 h 15354"/>
                  <a:gd name="T32" fmla="*/ 4 w 23874"/>
                  <a:gd name="T33" fmla="*/ 5 h 15354"/>
                  <a:gd name="T34" fmla="*/ 4 w 23874"/>
                  <a:gd name="T35" fmla="*/ 5 h 15354"/>
                  <a:gd name="T36" fmla="*/ 5 w 23874"/>
                  <a:gd name="T37" fmla="*/ 5 h 15354"/>
                  <a:gd name="T38" fmla="*/ 5 w 23874"/>
                  <a:gd name="T39" fmla="*/ 5 h 15354"/>
                  <a:gd name="T40" fmla="*/ 6 w 23874"/>
                  <a:gd name="T41" fmla="*/ 4 h 15354"/>
                  <a:gd name="T42" fmla="*/ 6 w 23874"/>
                  <a:gd name="T43" fmla="*/ 4 h 15354"/>
                  <a:gd name="T44" fmla="*/ 6 w 23874"/>
                  <a:gd name="T45" fmla="*/ 4 h 15354"/>
                  <a:gd name="T46" fmla="*/ 7 w 23874"/>
                  <a:gd name="T47" fmla="*/ 4 h 15354"/>
                  <a:gd name="T48" fmla="*/ 7 w 23874"/>
                  <a:gd name="T49" fmla="*/ 4 h 15354"/>
                  <a:gd name="T50" fmla="*/ 7 w 23874"/>
                  <a:gd name="T51" fmla="*/ 4 h 15354"/>
                  <a:gd name="T52" fmla="*/ 8 w 23874"/>
                  <a:gd name="T53" fmla="*/ 4 h 15354"/>
                  <a:gd name="T54" fmla="*/ 8 w 23874"/>
                  <a:gd name="T55" fmla="*/ 3 h 15354"/>
                  <a:gd name="T56" fmla="*/ 9 w 23874"/>
                  <a:gd name="T57" fmla="*/ 3 h 15354"/>
                  <a:gd name="T58" fmla="*/ 9 w 23874"/>
                  <a:gd name="T59" fmla="*/ 2 h 15354"/>
                  <a:gd name="T60" fmla="*/ 10 w 23874"/>
                  <a:gd name="T61" fmla="*/ 2 h 15354"/>
                  <a:gd name="T62" fmla="*/ 10 w 23874"/>
                  <a:gd name="T63" fmla="*/ 1 h 15354"/>
                  <a:gd name="T64" fmla="*/ 11 w 23874"/>
                  <a:gd name="T65" fmla="*/ 1 h 15354"/>
                  <a:gd name="T66" fmla="*/ 11 w 23874"/>
                  <a:gd name="T67" fmla="*/ 1 h 15354"/>
                  <a:gd name="T68" fmla="*/ 11 w 23874"/>
                  <a:gd name="T69" fmla="*/ 1 h 15354"/>
                  <a:gd name="T70" fmla="*/ 11 w 23874"/>
                  <a:gd name="T71" fmla="*/ 1 h 15354"/>
                  <a:gd name="T72" fmla="*/ 11 w 23874"/>
                  <a:gd name="T73" fmla="*/ 1 h 15354"/>
                  <a:gd name="T74" fmla="*/ 10 w 23874"/>
                  <a:gd name="T75" fmla="*/ 1 h 15354"/>
                  <a:gd name="T76" fmla="*/ 10 w 23874"/>
                  <a:gd name="T77" fmla="*/ 1 h 15354"/>
                  <a:gd name="T78" fmla="*/ 9 w 23874"/>
                  <a:gd name="T79" fmla="*/ 1 h 15354"/>
                  <a:gd name="T80" fmla="*/ 8 w 23874"/>
                  <a:gd name="T81" fmla="*/ 1 h 15354"/>
                  <a:gd name="T82" fmla="*/ 6 w 23874"/>
                  <a:gd name="T83" fmla="*/ 0 h 15354"/>
                  <a:gd name="T84" fmla="*/ 5 w 23874"/>
                  <a:gd name="T85" fmla="*/ 0 h 15354"/>
                  <a:gd name="T86" fmla="*/ 5 w 23874"/>
                  <a:gd name="T87" fmla="*/ 0 h 15354"/>
                  <a:gd name="T88" fmla="*/ 4 w 23874"/>
                  <a:gd name="T89" fmla="*/ 0 h 15354"/>
                  <a:gd name="T90" fmla="*/ 3 w 23874"/>
                  <a:gd name="T91" fmla="*/ 0 h 15354"/>
                  <a:gd name="T92" fmla="*/ 3 w 23874"/>
                  <a:gd name="T93" fmla="*/ 0 h 15354"/>
                  <a:gd name="T94" fmla="*/ 3 w 23874"/>
                  <a:gd name="T95" fmla="*/ 0 h 15354"/>
                  <a:gd name="T96" fmla="*/ 2 w 23874"/>
                  <a:gd name="T97" fmla="*/ 0 h 15354"/>
                  <a:gd name="T98" fmla="*/ 2 w 23874"/>
                  <a:gd name="T99" fmla="*/ 0 h 15354"/>
                  <a:gd name="T100" fmla="*/ 2 w 23874"/>
                  <a:gd name="T101" fmla="*/ 0 h 15354"/>
                  <a:gd name="T102" fmla="*/ 1 w 23874"/>
                  <a:gd name="T103" fmla="*/ 1 h 15354"/>
                  <a:gd name="T104" fmla="*/ 1 w 23874"/>
                  <a:gd name="T105" fmla="*/ 1 h 15354"/>
                  <a:gd name="T106" fmla="*/ 1 w 23874"/>
                  <a:gd name="T107" fmla="*/ 1 h 15354"/>
                  <a:gd name="T108" fmla="*/ 1 w 23874"/>
                  <a:gd name="T109" fmla="*/ 1 h 15354"/>
                  <a:gd name="T110" fmla="*/ 0 w 23874"/>
                  <a:gd name="T111" fmla="*/ 2 h 15354"/>
                  <a:gd name="T112" fmla="*/ 0 w 23874"/>
                  <a:gd name="T113" fmla="*/ 2 h 15354"/>
                  <a:gd name="T114" fmla="*/ 0 w 23874"/>
                  <a:gd name="T115" fmla="*/ 3 h 15354"/>
                  <a:gd name="T116" fmla="*/ 0 w 23874"/>
                  <a:gd name="T117" fmla="*/ 3 h 15354"/>
                  <a:gd name="T118" fmla="*/ 0 w 23874"/>
                  <a:gd name="T119" fmla="*/ 4 h 15354"/>
                  <a:gd name="T120" fmla="*/ 0 w 23874"/>
                  <a:gd name="T121" fmla="*/ 5 h 15354"/>
                  <a:gd name="T122" fmla="*/ 0 w 23874"/>
                  <a:gd name="T123" fmla="*/ 6 h 15354"/>
                  <a:gd name="T124" fmla="*/ 0 w 23874"/>
                  <a:gd name="T125" fmla="*/ 6 h 15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874" h="15354">
                    <a:moveTo>
                      <a:pt x="393" y="14154"/>
                    </a:moveTo>
                    <a:lnTo>
                      <a:pt x="394" y="14277"/>
                    </a:lnTo>
                    <a:lnTo>
                      <a:pt x="405" y="14393"/>
                    </a:lnTo>
                    <a:lnTo>
                      <a:pt x="422" y="14505"/>
                    </a:lnTo>
                    <a:lnTo>
                      <a:pt x="448" y="14611"/>
                    </a:lnTo>
                    <a:lnTo>
                      <a:pt x="481" y="14710"/>
                    </a:lnTo>
                    <a:lnTo>
                      <a:pt x="520" y="14803"/>
                    </a:lnTo>
                    <a:lnTo>
                      <a:pt x="567" y="14890"/>
                    </a:lnTo>
                    <a:lnTo>
                      <a:pt x="619" y="14969"/>
                    </a:lnTo>
                    <a:lnTo>
                      <a:pt x="678" y="15043"/>
                    </a:lnTo>
                    <a:lnTo>
                      <a:pt x="742" y="15108"/>
                    </a:lnTo>
                    <a:lnTo>
                      <a:pt x="812" y="15167"/>
                    </a:lnTo>
                    <a:lnTo>
                      <a:pt x="885" y="15218"/>
                    </a:lnTo>
                    <a:lnTo>
                      <a:pt x="965" y="15260"/>
                    </a:lnTo>
                    <a:lnTo>
                      <a:pt x="1049" y="15296"/>
                    </a:lnTo>
                    <a:lnTo>
                      <a:pt x="1135" y="15323"/>
                    </a:lnTo>
                    <a:lnTo>
                      <a:pt x="1227" y="15341"/>
                    </a:lnTo>
                    <a:lnTo>
                      <a:pt x="1321" y="15352"/>
                    </a:lnTo>
                    <a:lnTo>
                      <a:pt x="1418" y="15354"/>
                    </a:lnTo>
                    <a:lnTo>
                      <a:pt x="1519" y="15347"/>
                    </a:lnTo>
                    <a:lnTo>
                      <a:pt x="1621" y="15330"/>
                    </a:lnTo>
                    <a:lnTo>
                      <a:pt x="1832" y="15270"/>
                    </a:lnTo>
                    <a:lnTo>
                      <a:pt x="2049" y="15170"/>
                    </a:lnTo>
                    <a:lnTo>
                      <a:pt x="2268" y="15030"/>
                    </a:lnTo>
                    <a:lnTo>
                      <a:pt x="2488" y="14848"/>
                    </a:lnTo>
                    <a:lnTo>
                      <a:pt x="2597" y="14741"/>
                    </a:lnTo>
                    <a:lnTo>
                      <a:pt x="2705" y="14623"/>
                    </a:lnTo>
                    <a:lnTo>
                      <a:pt x="2812" y="14493"/>
                    </a:lnTo>
                    <a:lnTo>
                      <a:pt x="2919" y="14353"/>
                    </a:lnTo>
                    <a:lnTo>
                      <a:pt x="3154" y="14033"/>
                    </a:lnTo>
                    <a:lnTo>
                      <a:pt x="3383" y="13743"/>
                    </a:lnTo>
                    <a:lnTo>
                      <a:pt x="3605" y="13480"/>
                    </a:lnTo>
                    <a:lnTo>
                      <a:pt x="3822" y="13242"/>
                    </a:lnTo>
                    <a:lnTo>
                      <a:pt x="4033" y="13029"/>
                    </a:lnTo>
                    <a:lnTo>
                      <a:pt x="4241" y="12839"/>
                    </a:lnTo>
                    <a:lnTo>
                      <a:pt x="4444" y="12670"/>
                    </a:lnTo>
                    <a:lnTo>
                      <a:pt x="4644" y="12520"/>
                    </a:lnTo>
                    <a:lnTo>
                      <a:pt x="4840" y="12389"/>
                    </a:lnTo>
                    <a:lnTo>
                      <a:pt x="5035" y="12275"/>
                    </a:lnTo>
                    <a:lnTo>
                      <a:pt x="5228" y="12175"/>
                    </a:lnTo>
                    <a:lnTo>
                      <a:pt x="5420" y="12089"/>
                    </a:lnTo>
                    <a:lnTo>
                      <a:pt x="5802" y="11952"/>
                    </a:lnTo>
                    <a:lnTo>
                      <a:pt x="6185" y="11852"/>
                    </a:lnTo>
                    <a:lnTo>
                      <a:pt x="6575" y="11775"/>
                    </a:lnTo>
                    <a:lnTo>
                      <a:pt x="6974" y="11709"/>
                    </a:lnTo>
                    <a:lnTo>
                      <a:pt x="7390" y="11643"/>
                    </a:lnTo>
                    <a:lnTo>
                      <a:pt x="7824" y="11565"/>
                    </a:lnTo>
                    <a:lnTo>
                      <a:pt x="8049" y="11517"/>
                    </a:lnTo>
                    <a:lnTo>
                      <a:pt x="8281" y="11461"/>
                    </a:lnTo>
                    <a:lnTo>
                      <a:pt x="8520" y="11395"/>
                    </a:lnTo>
                    <a:lnTo>
                      <a:pt x="8766" y="11319"/>
                    </a:lnTo>
                    <a:lnTo>
                      <a:pt x="9021" y="11231"/>
                    </a:lnTo>
                    <a:lnTo>
                      <a:pt x="9284" y="11129"/>
                    </a:lnTo>
                    <a:lnTo>
                      <a:pt x="9557" y="11011"/>
                    </a:lnTo>
                    <a:lnTo>
                      <a:pt x="9840" y="10876"/>
                    </a:lnTo>
                    <a:lnTo>
                      <a:pt x="10108" y="10727"/>
                    </a:lnTo>
                    <a:lnTo>
                      <a:pt x="10381" y="10549"/>
                    </a:lnTo>
                    <a:lnTo>
                      <a:pt x="10658" y="10347"/>
                    </a:lnTo>
                    <a:lnTo>
                      <a:pt x="10938" y="10128"/>
                    </a:lnTo>
                    <a:lnTo>
                      <a:pt x="11220" y="9893"/>
                    </a:lnTo>
                    <a:lnTo>
                      <a:pt x="11503" y="9651"/>
                    </a:lnTo>
                    <a:lnTo>
                      <a:pt x="12069" y="9161"/>
                    </a:lnTo>
                    <a:lnTo>
                      <a:pt x="12270" y="9071"/>
                    </a:lnTo>
                    <a:lnTo>
                      <a:pt x="12488" y="8994"/>
                    </a:lnTo>
                    <a:lnTo>
                      <a:pt x="12721" y="8927"/>
                    </a:lnTo>
                    <a:lnTo>
                      <a:pt x="12967" y="8868"/>
                    </a:lnTo>
                    <a:lnTo>
                      <a:pt x="13221" y="8817"/>
                    </a:lnTo>
                    <a:lnTo>
                      <a:pt x="13480" y="8774"/>
                    </a:lnTo>
                    <a:lnTo>
                      <a:pt x="13998" y="8703"/>
                    </a:lnTo>
                    <a:lnTo>
                      <a:pt x="14252" y="8674"/>
                    </a:lnTo>
                    <a:lnTo>
                      <a:pt x="14496" y="8647"/>
                    </a:lnTo>
                    <a:lnTo>
                      <a:pt x="14728" y="8622"/>
                    </a:lnTo>
                    <a:lnTo>
                      <a:pt x="14946" y="8597"/>
                    </a:lnTo>
                    <a:lnTo>
                      <a:pt x="15144" y="8572"/>
                    </a:lnTo>
                    <a:lnTo>
                      <a:pt x="15320" y="8545"/>
                    </a:lnTo>
                    <a:lnTo>
                      <a:pt x="15471" y="8516"/>
                    </a:lnTo>
                    <a:lnTo>
                      <a:pt x="15592" y="8481"/>
                    </a:lnTo>
                    <a:lnTo>
                      <a:pt x="15904" y="8358"/>
                    </a:lnTo>
                    <a:lnTo>
                      <a:pt x="16206" y="8228"/>
                    </a:lnTo>
                    <a:lnTo>
                      <a:pt x="16496" y="8091"/>
                    </a:lnTo>
                    <a:lnTo>
                      <a:pt x="16777" y="7947"/>
                    </a:lnTo>
                    <a:lnTo>
                      <a:pt x="17049" y="7798"/>
                    </a:lnTo>
                    <a:lnTo>
                      <a:pt x="17313" y="7640"/>
                    </a:lnTo>
                    <a:lnTo>
                      <a:pt x="17569" y="7478"/>
                    </a:lnTo>
                    <a:lnTo>
                      <a:pt x="17819" y="7309"/>
                    </a:lnTo>
                    <a:lnTo>
                      <a:pt x="18300" y="6955"/>
                    </a:lnTo>
                    <a:lnTo>
                      <a:pt x="18764" y="6577"/>
                    </a:lnTo>
                    <a:lnTo>
                      <a:pt x="19216" y="6179"/>
                    </a:lnTo>
                    <a:lnTo>
                      <a:pt x="19662" y="5761"/>
                    </a:lnTo>
                    <a:lnTo>
                      <a:pt x="20108" y="5325"/>
                    </a:lnTo>
                    <a:lnTo>
                      <a:pt x="20558" y="4872"/>
                    </a:lnTo>
                    <a:lnTo>
                      <a:pt x="21021" y="4403"/>
                    </a:lnTo>
                    <a:lnTo>
                      <a:pt x="21501" y="3919"/>
                    </a:lnTo>
                    <a:lnTo>
                      <a:pt x="22005" y="3422"/>
                    </a:lnTo>
                    <a:lnTo>
                      <a:pt x="22536" y="2912"/>
                    </a:lnTo>
                    <a:lnTo>
                      <a:pt x="22816" y="2653"/>
                    </a:lnTo>
                    <a:lnTo>
                      <a:pt x="23104" y="2391"/>
                    </a:lnTo>
                    <a:lnTo>
                      <a:pt x="23403" y="2128"/>
                    </a:lnTo>
                    <a:lnTo>
                      <a:pt x="23713" y="1862"/>
                    </a:lnTo>
                    <a:lnTo>
                      <a:pt x="23762" y="1818"/>
                    </a:lnTo>
                    <a:lnTo>
                      <a:pt x="23801" y="1775"/>
                    </a:lnTo>
                    <a:lnTo>
                      <a:pt x="23855" y="1695"/>
                    </a:lnTo>
                    <a:lnTo>
                      <a:pt x="23874" y="1623"/>
                    </a:lnTo>
                    <a:lnTo>
                      <a:pt x="23868" y="1558"/>
                    </a:lnTo>
                    <a:lnTo>
                      <a:pt x="23836" y="1500"/>
                    </a:lnTo>
                    <a:lnTo>
                      <a:pt x="23784" y="1448"/>
                    </a:lnTo>
                    <a:lnTo>
                      <a:pt x="23716" y="1403"/>
                    </a:lnTo>
                    <a:lnTo>
                      <a:pt x="23635" y="1364"/>
                    </a:lnTo>
                    <a:lnTo>
                      <a:pt x="23544" y="1330"/>
                    </a:lnTo>
                    <a:lnTo>
                      <a:pt x="23450" y="1303"/>
                    </a:lnTo>
                    <a:lnTo>
                      <a:pt x="23259" y="1262"/>
                    </a:lnTo>
                    <a:lnTo>
                      <a:pt x="23171" y="1250"/>
                    </a:lnTo>
                    <a:lnTo>
                      <a:pt x="23094" y="1241"/>
                    </a:lnTo>
                    <a:lnTo>
                      <a:pt x="23030" y="1238"/>
                    </a:lnTo>
                    <a:lnTo>
                      <a:pt x="22985" y="1238"/>
                    </a:lnTo>
                    <a:lnTo>
                      <a:pt x="22410" y="1268"/>
                    </a:lnTo>
                    <a:lnTo>
                      <a:pt x="21822" y="1284"/>
                    </a:lnTo>
                    <a:lnTo>
                      <a:pt x="21222" y="1286"/>
                    </a:lnTo>
                    <a:lnTo>
                      <a:pt x="20609" y="1276"/>
                    </a:lnTo>
                    <a:lnTo>
                      <a:pt x="19987" y="1255"/>
                    </a:lnTo>
                    <a:lnTo>
                      <a:pt x="19357" y="1224"/>
                    </a:lnTo>
                    <a:lnTo>
                      <a:pt x="18721" y="1183"/>
                    </a:lnTo>
                    <a:lnTo>
                      <a:pt x="18080" y="1135"/>
                    </a:lnTo>
                    <a:lnTo>
                      <a:pt x="16788" y="1018"/>
                    </a:lnTo>
                    <a:lnTo>
                      <a:pt x="15496" y="879"/>
                    </a:lnTo>
                    <a:lnTo>
                      <a:pt x="14217" y="728"/>
                    </a:lnTo>
                    <a:lnTo>
                      <a:pt x="12965" y="573"/>
                    </a:lnTo>
                    <a:lnTo>
                      <a:pt x="12351" y="496"/>
                    </a:lnTo>
                    <a:lnTo>
                      <a:pt x="11749" y="421"/>
                    </a:lnTo>
                    <a:lnTo>
                      <a:pt x="11159" y="349"/>
                    </a:lnTo>
                    <a:lnTo>
                      <a:pt x="10585" y="282"/>
                    </a:lnTo>
                    <a:lnTo>
                      <a:pt x="10025" y="218"/>
                    </a:lnTo>
                    <a:lnTo>
                      <a:pt x="9484" y="161"/>
                    </a:lnTo>
                    <a:lnTo>
                      <a:pt x="8962" y="111"/>
                    </a:lnTo>
                    <a:lnTo>
                      <a:pt x="8460" y="69"/>
                    </a:lnTo>
                    <a:lnTo>
                      <a:pt x="7982" y="36"/>
                    </a:lnTo>
                    <a:lnTo>
                      <a:pt x="7526" y="12"/>
                    </a:lnTo>
                    <a:lnTo>
                      <a:pt x="7096" y="0"/>
                    </a:lnTo>
                    <a:lnTo>
                      <a:pt x="6695" y="0"/>
                    </a:lnTo>
                    <a:lnTo>
                      <a:pt x="6321" y="12"/>
                    </a:lnTo>
                    <a:lnTo>
                      <a:pt x="6145" y="24"/>
                    </a:lnTo>
                    <a:lnTo>
                      <a:pt x="5978" y="39"/>
                    </a:lnTo>
                    <a:lnTo>
                      <a:pt x="5818" y="58"/>
                    </a:lnTo>
                    <a:lnTo>
                      <a:pt x="5667" y="81"/>
                    </a:lnTo>
                    <a:lnTo>
                      <a:pt x="5524" y="108"/>
                    </a:lnTo>
                    <a:lnTo>
                      <a:pt x="5389" y="139"/>
                    </a:lnTo>
                    <a:lnTo>
                      <a:pt x="5062" y="227"/>
                    </a:lnTo>
                    <a:lnTo>
                      <a:pt x="4748" y="322"/>
                    </a:lnTo>
                    <a:lnTo>
                      <a:pt x="4446" y="427"/>
                    </a:lnTo>
                    <a:lnTo>
                      <a:pt x="4158" y="540"/>
                    </a:lnTo>
                    <a:lnTo>
                      <a:pt x="3881" y="661"/>
                    </a:lnTo>
                    <a:lnTo>
                      <a:pt x="3616" y="790"/>
                    </a:lnTo>
                    <a:lnTo>
                      <a:pt x="3363" y="925"/>
                    </a:lnTo>
                    <a:lnTo>
                      <a:pt x="3121" y="1067"/>
                    </a:lnTo>
                    <a:lnTo>
                      <a:pt x="2892" y="1218"/>
                    </a:lnTo>
                    <a:lnTo>
                      <a:pt x="2672" y="1374"/>
                    </a:lnTo>
                    <a:lnTo>
                      <a:pt x="2464" y="1539"/>
                    </a:lnTo>
                    <a:lnTo>
                      <a:pt x="2265" y="1709"/>
                    </a:lnTo>
                    <a:lnTo>
                      <a:pt x="2078" y="1884"/>
                    </a:lnTo>
                    <a:lnTo>
                      <a:pt x="1900" y="2067"/>
                    </a:lnTo>
                    <a:lnTo>
                      <a:pt x="1732" y="2255"/>
                    </a:lnTo>
                    <a:lnTo>
                      <a:pt x="1574" y="2447"/>
                    </a:lnTo>
                    <a:lnTo>
                      <a:pt x="1425" y="2646"/>
                    </a:lnTo>
                    <a:lnTo>
                      <a:pt x="1285" y="2850"/>
                    </a:lnTo>
                    <a:lnTo>
                      <a:pt x="1154" y="3059"/>
                    </a:lnTo>
                    <a:lnTo>
                      <a:pt x="1031" y="3274"/>
                    </a:lnTo>
                    <a:lnTo>
                      <a:pt x="917" y="3491"/>
                    </a:lnTo>
                    <a:lnTo>
                      <a:pt x="811" y="3714"/>
                    </a:lnTo>
                    <a:lnTo>
                      <a:pt x="713" y="3941"/>
                    </a:lnTo>
                    <a:lnTo>
                      <a:pt x="621" y="4171"/>
                    </a:lnTo>
                    <a:lnTo>
                      <a:pt x="462" y="4642"/>
                    </a:lnTo>
                    <a:lnTo>
                      <a:pt x="330" y="5127"/>
                    </a:lnTo>
                    <a:lnTo>
                      <a:pt x="223" y="5624"/>
                    </a:lnTo>
                    <a:lnTo>
                      <a:pt x="138" y="6129"/>
                    </a:lnTo>
                    <a:lnTo>
                      <a:pt x="77" y="6642"/>
                    </a:lnTo>
                    <a:lnTo>
                      <a:pt x="34" y="7163"/>
                    </a:lnTo>
                    <a:lnTo>
                      <a:pt x="9" y="7687"/>
                    </a:lnTo>
                    <a:lnTo>
                      <a:pt x="0" y="8214"/>
                    </a:lnTo>
                    <a:lnTo>
                      <a:pt x="4" y="8742"/>
                    </a:lnTo>
                    <a:lnTo>
                      <a:pt x="20" y="9271"/>
                    </a:lnTo>
                    <a:lnTo>
                      <a:pt x="46" y="9797"/>
                    </a:lnTo>
                    <a:lnTo>
                      <a:pt x="80" y="10318"/>
                    </a:lnTo>
                    <a:lnTo>
                      <a:pt x="162" y="11344"/>
                    </a:lnTo>
                    <a:lnTo>
                      <a:pt x="207" y="11845"/>
                    </a:lnTo>
                    <a:lnTo>
                      <a:pt x="253" y="12335"/>
                    </a:lnTo>
                    <a:lnTo>
                      <a:pt x="295" y="12813"/>
                    </a:lnTo>
                    <a:lnTo>
                      <a:pt x="335" y="13276"/>
                    </a:lnTo>
                    <a:lnTo>
                      <a:pt x="368" y="13723"/>
                    </a:lnTo>
                    <a:lnTo>
                      <a:pt x="393" y="14154"/>
                    </a:lnTo>
                    <a:close/>
                  </a:path>
                </a:pathLst>
              </a:custGeom>
              <a:solidFill>
                <a:srgbClr val="B85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4" name="Freeform 243">
                <a:extLst>
                  <a:ext uri="{FF2B5EF4-FFF2-40B4-BE49-F238E27FC236}">
                    <a16:creationId xmlns:a16="http://schemas.microsoft.com/office/drawing/2014/main" id="{8761D243-A901-B24E-A323-4E4E66EE14A1}"/>
                  </a:ext>
                </a:extLst>
              </p:cNvPr>
              <p:cNvSpPr>
                <a:spLocks/>
              </p:cNvSpPr>
              <p:nvPr/>
            </p:nvSpPr>
            <p:spPr bwMode="auto">
              <a:xfrm>
                <a:off x="3760" y="2905"/>
                <a:ext cx="1816" cy="1167"/>
              </a:xfrm>
              <a:custGeom>
                <a:avLst/>
                <a:gdLst>
                  <a:gd name="T0" fmla="*/ 0 w 23609"/>
                  <a:gd name="T1" fmla="*/ 6 h 15172"/>
                  <a:gd name="T2" fmla="*/ 0 w 23609"/>
                  <a:gd name="T3" fmla="*/ 7 h 15172"/>
                  <a:gd name="T4" fmla="*/ 0 w 23609"/>
                  <a:gd name="T5" fmla="*/ 7 h 15172"/>
                  <a:gd name="T6" fmla="*/ 0 w 23609"/>
                  <a:gd name="T7" fmla="*/ 7 h 15172"/>
                  <a:gd name="T8" fmla="*/ 1 w 23609"/>
                  <a:gd name="T9" fmla="*/ 7 h 15172"/>
                  <a:gd name="T10" fmla="*/ 1 w 23609"/>
                  <a:gd name="T11" fmla="*/ 7 h 15172"/>
                  <a:gd name="T12" fmla="*/ 1 w 23609"/>
                  <a:gd name="T13" fmla="*/ 7 h 15172"/>
                  <a:gd name="T14" fmla="*/ 1 w 23609"/>
                  <a:gd name="T15" fmla="*/ 7 h 15172"/>
                  <a:gd name="T16" fmla="*/ 1 w 23609"/>
                  <a:gd name="T17" fmla="*/ 7 h 15172"/>
                  <a:gd name="T18" fmla="*/ 1 w 23609"/>
                  <a:gd name="T19" fmla="*/ 7 h 15172"/>
                  <a:gd name="T20" fmla="*/ 1 w 23609"/>
                  <a:gd name="T21" fmla="*/ 6 h 15172"/>
                  <a:gd name="T22" fmla="*/ 2 w 23609"/>
                  <a:gd name="T23" fmla="*/ 6 h 15172"/>
                  <a:gd name="T24" fmla="*/ 2 w 23609"/>
                  <a:gd name="T25" fmla="*/ 6 h 15172"/>
                  <a:gd name="T26" fmla="*/ 2 w 23609"/>
                  <a:gd name="T27" fmla="*/ 6 h 15172"/>
                  <a:gd name="T28" fmla="*/ 3 w 23609"/>
                  <a:gd name="T29" fmla="*/ 5 h 15172"/>
                  <a:gd name="T30" fmla="*/ 3 w 23609"/>
                  <a:gd name="T31" fmla="*/ 5 h 15172"/>
                  <a:gd name="T32" fmla="*/ 4 w 23609"/>
                  <a:gd name="T33" fmla="*/ 5 h 15172"/>
                  <a:gd name="T34" fmla="*/ 4 w 23609"/>
                  <a:gd name="T35" fmla="*/ 5 h 15172"/>
                  <a:gd name="T36" fmla="*/ 4 w 23609"/>
                  <a:gd name="T37" fmla="*/ 5 h 15172"/>
                  <a:gd name="T38" fmla="*/ 5 w 23609"/>
                  <a:gd name="T39" fmla="*/ 5 h 15172"/>
                  <a:gd name="T40" fmla="*/ 5 w 23609"/>
                  <a:gd name="T41" fmla="*/ 5 h 15172"/>
                  <a:gd name="T42" fmla="*/ 5 w 23609"/>
                  <a:gd name="T43" fmla="*/ 4 h 15172"/>
                  <a:gd name="T44" fmla="*/ 6 w 23609"/>
                  <a:gd name="T45" fmla="*/ 4 h 15172"/>
                  <a:gd name="T46" fmla="*/ 6 w 23609"/>
                  <a:gd name="T47" fmla="*/ 4 h 15172"/>
                  <a:gd name="T48" fmla="*/ 7 w 23609"/>
                  <a:gd name="T49" fmla="*/ 4 h 15172"/>
                  <a:gd name="T50" fmla="*/ 7 w 23609"/>
                  <a:gd name="T51" fmla="*/ 4 h 15172"/>
                  <a:gd name="T52" fmla="*/ 7 w 23609"/>
                  <a:gd name="T53" fmla="*/ 4 h 15172"/>
                  <a:gd name="T54" fmla="*/ 7 w 23609"/>
                  <a:gd name="T55" fmla="*/ 4 h 15172"/>
                  <a:gd name="T56" fmla="*/ 8 w 23609"/>
                  <a:gd name="T57" fmla="*/ 3 h 15172"/>
                  <a:gd name="T58" fmla="*/ 8 w 23609"/>
                  <a:gd name="T59" fmla="*/ 3 h 15172"/>
                  <a:gd name="T60" fmla="*/ 9 w 23609"/>
                  <a:gd name="T61" fmla="*/ 3 h 15172"/>
                  <a:gd name="T62" fmla="*/ 9 w 23609"/>
                  <a:gd name="T63" fmla="*/ 2 h 15172"/>
                  <a:gd name="T64" fmla="*/ 10 w 23609"/>
                  <a:gd name="T65" fmla="*/ 1 h 15172"/>
                  <a:gd name="T66" fmla="*/ 10 w 23609"/>
                  <a:gd name="T67" fmla="*/ 1 h 15172"/>
                  <a:gd name="T68" fmla="*/ 11 w 23609"/>
                  <a:gd name="T69" fmla="*/ 1 h 15172"/>
                  <a:gd name="T70" fmla="*/ 11 w 23609"/>
                  <a:gd name="T71" fmla="*/ 1 h 15172"/>
                  <a:gd name="T72" fmla="*/ 11 w 23609"/>
                  <a:gd name="T73" fmla="*/ 1 h 15172"/>
                  <a:gd name="T74" fmla="*/ 11 w 23609"/>
                  <a:gd name="T75" fmla="*/ 1 h 15172"/>
                  <a:gd name="T76" fmla="*/ 10 w 23609"/>
                  <a:gd name="T77" fmla="*/ 1 h 15172"/>
                  <a:gd name="T78" fmla="*/ 10 w 23609"/>
                  <a:gd name="T79" fmla="*/ 1 h 15172"/>
                  <a:gd name="T80" fmla="*/ 9 w 23609"/>
                  <a:gd name="T81" fmla="*/ 1 h 15172"/>
                  <a:gd name="T82" fmla="*/ 9 w 23609"/>
                  <a:gd name="T83" fmla="*/ 1 h 15172"/>
                  <a:gd name="T84" fmla="*/ 7 w 23609"/>
                  <a:gd name="T85" fmla="*/ 0 h 15172"/>
                  <a:gd name="T86" fmla="*/ 6 w 23609"/>
                  <a:gd name="T87" fmla="*/ 0 h 15172"/>
                  <a:gd name="T88" fmla="*/ 5 w 23609"/>
                  <a:gd name="T89" fmla="*/ 0 h 15172"/>
                  <a:gd name="T90" fmla="*/ 4 w 23609"/>
                  <a:gd name="T91" fmla="*/ 0 h 15172"/>
                  <a:gd name="T92" fmla="*/ 4 w 23609"/>
                  <a:gd name="T93" fmla="*/ 0 h 15172"/>
                  <a:gd name="T94" fmla="*/ 3 w 23609"/>
                  <a:gd name="T95" fmla="*/ 0 h 15172"/>
                  <a:gd name="T96" fmla="*/ 3 w 23609"/>
                  <a:gd name="T97" fmla="*/ 0 h 15172"/>
                  <a:gd name="T98" fmla="*/ 2 w 23609"/>
                  <a:gd name="T99" fmla="*/ 0 h 15172"/>
                  <a:gd name="T100" fmla="*/ 2 w 23609"/>
                  <a:gd name="T101" fmla="*/ 0 h 15172"/>
                  <a:gd name="T102" fmla="*/ 2 w 23609"/>
                  <a:gd name="T103" fmla="*/ 0 h 15172"/>
                  <a:gd name="T104" fmla="*/ 1 w 23609"/>
                  <a:gd name="T105" fmla="*/ 1 h 15172"/>
                  <a:gd name="T106" fmla="*/ 1 w 23609"/>
                  <a:gd name="T107" fmla="*/ 1 h 15172"/>
                  <a:gd name="T108" fmla="*/ 1 w 23609"/>
                  <a:gd name="T109" fmla="*/ 1 h 15172"/>
                  <a:gd name="T110" fmla="*/ 1 w 23609"/>
                  <a:gd name="T111" fmla="*/ 1 h 15172"/>
                  <a:gd name="T112" fmla="*/ 0 w 23609"/>
                  <a:gd name="T113" fmla="*/ 2 h 15172"/>
                  <a:gd name="T114" fmla="*/ 0 w 23609"/>
                  <a:gd name="T115" fmla="*/ 2 h 15172"/>
                  <a:gd name="T116" fmla="*/ 0 w 23609"/>
                  <a:gd name="T117" fmla="*/ 3 h 15172"/>
                  <a:gd name="T118" fmla="*/ 0 w 23609"/>
                  <a:gd name="T119" fmla="*/ 3 h 15172"/>
                  <a:gd name="T120" fmla="*/ 0 w 23609"/>
                  <a:gd name="T121" fmla="*/ 4 h 15172"/>
                  <a:gd name="T122" fmla="*/ 0 w 23609"/>
                  <a:gd name="T123" fmla="*/ 5 h 15172"/>
                  <a:gd name="T124" fmla="*/ 0 w 23609"/>
                  <a:gd name="T125" fmla="*/ 6 h 15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9" h="15172">
                    <a:moveTo>
                      <a:pt x="401" y="13946"/>
                    </a:moveTo>
                    <a:lnTo>
                      <a:pt x="415" y="14172"/>
                    </a:lnTo>
                    <a:lnTo>
                      <a:pt x="433" y="14278"/>
                    </a:lnTo>
                    <a:lnTo>
                      <a:pt x="458" y="14380"/>
                    </a:lnTo>
                    <a:lnTo>
                      <a:pt x="490" y="14477"/>
                    </a:lnTo>
                    <a:lnTo>
                      <a:pt x="529" y="14568"/>
                    </a:lnTo>
                    <a:lnTo>
                      <a:pt x="572" y="14656"/>
                    </a:lnTo>
                    <a:lnTo>
                      <a:pt x="623" y="14736"/>
                    </a:lnTo>
                    <a:lnTo>
                      <a:pt x="678" y="14811"/>
                    </a:lnTo>
                    <a:lnTo>
                      <a:pt x="740" y="14881"/>
                    </a:lnTo>
                    <a:lnTo>
                      <a:pt x="805" y="14942"/>
                    </a:lnTo>
                    <a:lnTo>
                      <a:pt x="876" y="14998"/>
                    </a:lnTo>
                    <a:lnTo>
                      <a:pt x="952" y="15046"/>
                    </a:lnTo>
                    <a:lnTo>
                      <a:pt x="1031" y="15088"/>
                    </a:lnTo>
                    <a:lnTo>
                      <a:pt x="1114" y="15121"/>
                    </a:lnTo>
                    <a:lnTo>
                      <a:pt x="1201" y="15146"/>
                    </a:lnTo>
                    <a:lnTo>
                      <a:pt x="1291" y="15164"/>
                    </a:lnTo>
                    <a:lnTo>
                      <a:pt x="1384" y="15172"/>
                    </a:lnTo>
                    <a:lnTo>
                      <a:pt x="1480" y="15172"/>
                    </a:lnTo>
                    <a:lnTo>
                      <a:pt x="1577" y="15164"/>
                    </a:lnTo>
                    <a:lnTo>
                      <a:pt x="1678" y="15145"/>
                    </a:lnTo>
                    <a:lnTo>
                      <a:pt x="1780" y="15117"/>
                    </a:lnTo>
                    <a:lnTo>
                      <a:pt x="1884" y="15078"/>
                    </a:lnTo>
                    <a:lnTo>
                      <a:pt x="1989" y="15031"/>
                    </a:lnTo>
                    <a:lnTo>
                      <a:pt x="2096" y="14971"/>
                    </a:lnTo>
                    <a:lnTo>
                      <a:pt x="2203" y="14901"/>
                    </a:lnTo>
                    <a:lnTo>
                      <a:pt x="2310" y="14821"/>
                    </a:lnTo>
                    <a:lnTo>
                      <a:pt x="2417" y="14729"/>
                    </a:lnTo>
                    <a:lnTo>
                      <a:pt x="2524" y="14626"/>
                    </a:lnTo>
                    <a:lnTo>
                      <a:pt x="2631" y="14509"/>
                    </a:lnTo>
                    <a:lnTo>
                      <a:pt x="2738" y="14382"/>
                    </a:lnTo>
                    <a:lnTo>
                      <a:pt x="2844" y="14242"/>
                    </a:lnTo>
                    <a:lnTo>
                      <a:pt x="3079" y="13922"/>
                    </a:lnTo>
                    <a:lnTo>
                      <a:pt x="3307" y="13631"/>
                    </a:lnTo>
                    <a:lnTo>
                      <a:pt x="3528" y="13369"/>
                    </a:lnTo>
                    <a:lnTo>
                      <a:pt x="3745" y="13130"/>
                    </a:lnTo>
                    <a:lnTo>
                      <a:pt x="3955" y="12918"/>
                    </a:lnTo>
                    <a:lnTo>
                      <a:pt x="4162" y="12727"/>
                    </a:lnTo>
                    <a:lnTo>
                      <a:pt x="4364" y="12558"/>
                    </a:lnTo>
                    <a:lnTo>
                      <a:pt x="4562" y="12409"/>
                    </a:lnTo>
                    <a:lnTo>
                      <a:pt x="4757" y="12278"/>
                    </a:lnTo>
                    <a:lnTo>
                      <a:pt x="4951" y="12163"/>
                    </a:lnTo>
                    <a:lnTo>
                      <a:pt x="5141" y="12064"/>
                    </a:lnTo>
                    <a:lnTo>
                      <a:pt x="5331" y="11978"/>
                    </a:lnTo>
                    <a:lnTo>
                      <a:pt x="5709" y="11842"/>
                    </a:lnTo>
                    <a:lnTo>
                      <a:pt x="6089" y="11741"/>
                    </a:lnTo>
                    <a:lnTo>
                      <a:pt x="6474" y="11664"/>
                    </a:lnTo>
                    <a:lnTo>
                      <a:pt x="6870" y="11598"/>
                    </a:lnTo>
                    <a:lnTo>
                      <a:pt x="7281" y="11533"/>
                    </a:lnTo>
                    <a:lnTo>
                      <a:pt x="7712" y="11455"/>
                    </a:lnTo>
                    <a:lnTo>
                      <a:pt x="7937" y="11407"/>
                    </a:lnTo>
                    <a:lnTo>
                      <a:pt x="8167" y="11351"/>
                    </a:lnTo>
                    <a:lnTo>
                      <a:pt x="8405" y="11285"/>
                    </a:lnTo>
                    <a:lnTo>
                      <a:pt x="8651" y="11209"/>
                    </a:lnTo>
                    <a:lnTo>
                      <a:pt x="8905" y="11121"/>
                    </a:lnTo>
                    <a:lnTo>
                      <a:pt x="9168" y="11019"/>
                    </a:lnTo>
                    <a:lnTo>
                      <a:pt x="9439" y="10901"/>
                    </a:lnTo>
                    <a:lnTo>
                      <a:pt x="9722" y="10767"/>
                    </a:lnTo>
                    <a:lnTo>
                      <a:pt x="9857" y="10696"/>
                    </a:lnTo>
                    <a:lnTo>
                      <a:pt x="9995" y="10618"/>
                    </a:lnTo>
                    <a:lnTo>
                      <a:pt x="10282" y="10440"/>
                    </a:lnTo>
                    <a:lnTo>
                      <a:pt x="10578" y="10237"/>
                    </a:lnTo>
                    <a:lnTo>
                      <a:pt x="10880" y="10012"/>
                    </a:lnTo>
                    <a:lnTo>
                      <a:pt x="11186" y="9769"/>
                    </a:lnTo>
                    <a:lnTo>
                      <a:pt x="11492" y="9511"/>
                    </a:lnTo>
                    <a:lnTo>
                      <a:pt x="11796" y="9241"/>
                    </a:lnTo>
                    <a:lnTo>
                      <a:pt x="12093" y="8963"/>
                    </a:lnTo>
                    <a:lnTo>
                      <a:pt x="12291" y="8876"/>
                    </a:lnTo>
                    <a:lnTo>
                      <a:pt x="12506" y="8802"/>
                    </a:lnTo>
                    <a:lnTo>
                      <a:pt x="12734" y="8741"/>
                    </a:lnTo>
                    <a:lnTo>
                      <a:pt x="12972" y="8691"/>
                    </a:lnTo>
                    <a:lnTo>
                      <a:pt x="13216" y="8650"/>
                    </a:lnTo>
                    <a:lnTo>
                      <a:pt x="13466" y="8617"/>
                    </a:lnTo>
                    <a:lnTo>
                      <a:pt x="13963" y="8569"/>
                    </a:lnTo>
                    <a:lnTo>
                      <a:pt x="14439" y="8537"/>
                    </a:lnTo>
                    <a:lnTo>
                      <a:pt x="14662" y="8522"/>
                    </a:lnTo>
                    <a:lnTo>
                      <a:pt x="14870" y="8507"/>
                    </a:lnTo>
                    <a:lnTo>
                      <a:pt x="15061" y="8490"/>
                    </a:lnTo>
                    <a:lnTo>
                      <a:pt x="15231" y="8469"/>
                    </a:lnTo>
                    <a:lnTo>
                      <a:pt x="15378" y="8443"/>
                    </a:lnTo>
                    <a:lnTo>
                      <a:pt x="15498" y="8411"/>
                    </a:lnTo>
                    <a:lnTo>
                      <a:pt x="15810" y="8288"/>
                    </a:lnTo>
                    <a:lnTo>
                      <a:pt x="16110" y="8159"/>
                    </a:lnTo>
                    <a:lnTo>
                      <a:pt x="16398" y="8024"/>
                    </a:lnTo>
                    <a:lnTo>
                      <a:pt x="16676" y="7882"/>
                    </a:lnTo>
                    <a:lnTo>
                      <a:pt x="16945" y="7735"/>
                    </a:lnTo>
                    <a:lnTo>
                      <a:pt x="17205" y="7582"/>
                    </a:lnTo>
                    <a:lnTo>
                      <a:pt x="17455" y="7423"/>
                    </a:lnTo>
                    <a:lnTo>
                      <a:pt x="17700" y="7259"/>
                    </a:lnTo>
                    <a:lnTo>
                      <a:pt x="18170" y="6913"/>
                    </a:lnTo>
                    <a:lnTo>
                      <a:pt x="18621" y="6547"/>
                    </a:lnTo>
                    <a:lnTo>
                      <a:pt x="19059" y="6161"/>
                    </a:lnTo>
                    <a:lnTo>
                      <a:pt x="19490" y="5755"/>
                    </a:lnTo>
                    <a:lnTo>
                      <a:pt x="19920" y="5330"/>
                    </a:lnTo>
                    <a:lnTo>
                      <a:pt x="20357" y="4889"/>
                    </a:lnTo>
                    <a:lnTo>
                      <a:pt x="20807" y="4430"/>
                    </a:lnTo>
                    <a:lnTo>
                      <a:pt x="21275" y="3957"/>
                    </a:lnTo>
                    <a:lnTo>
                      <a:pt x="21768" y="3468"/>
                    </a:lnTo>
                    <a:lnTo>
                      <a:pt x="22026" y="3218"/>
                    </a:lnTo>
                    <a:lnTo>
                      <a:pt x="22293" y="2964"/>
                    </a:lnTo>
                    <a:lnTo>
                      <a:pt x="22569" y="2708"/>
                    </a:lnTo>
                    <a:lnTo>
                      <a:pt x="22856" y="2448"/>
                    </a:lnTo>
                    <a:lnTo>
                      <a:pt x="23153" y="2185"/>
                    </a:lnTo>
                    <a:lnTo>
                      <a:pt x="23463" y="1919"/>
                    </a:lnTo>
                    <a:lnTo>
                      <a:pt x="23511" y="1875"/>
                    </a:lnTo>
                    <a:lnTo>
                      <a:pt x="23549" y="1833"/>
                    </a:lnTo>
                    <a:lnTo>
                      <a:pt x="23596" y="1753"/>
                    </a:lnTo>
                    <a:lnTo>
                      <a:pt x="23609" y="1681"/>
                    </a:lnTo>
                    <a:lnTo>
                      <a:pt x="23591" y="1615"/>
                    </a:lnTo>
                    <a:lnTo>
                      <a:pt x="23547" y="1557"/>
                    </a:lnTo>
                    <a:lnTo>
                      <a:pt x="23481" y="1505"/>
                    </a:lnTo>
                    <a:lnTo>
                      <a:pt x="23397" y="1460"/>
                    </a:lnTo>
                    <a:lnTo>
                      <a:pt x="23300" y="1420"/>
                    </a:lnTo>
                    <a:lnTo>
                      <a:pt x="23194" y="1386"/>
                    </a:lnTo>
                    <a:lnTo>
                      <a:pt x="23083" y="1358"/>
                    </a:lnTo>
                    <a:lnTo>
                      <a:pt x="22866" y="1318"/>
                    </a:lnTo>
                    <a:lnTo>
                      <a:pt x="22767" y="1305"/>
                    </a:lnTo>
                    <a:lnTo>
                      <a:pt x="22682" y="1297"/>
                    </a:lnTo>
                    <a:lnTo>
                      <a:pt x="22612" y="1294"/>
                    </a:lnTo>
                    <a:lnTo>
                      <a:pt x="22565" y="1294"/>
                    </a:lnTo>
                    <a:lnTo>
                      <a:pt x="21992" y="1323"/>
                    </a:lnTo>
                    <a:lnTo>
                      <a:pt x="21407" y="1338"/>
                    </a:lnTo>
                    <a:lnTo>
                      <a:pt x="20812" y="1339"/>
                    </a:lnTo>
                    <a:lnTo>
                      <a:pt x="20208" y="1329"/>
                    </a:lnTo>
                    <a:lnTo>
                      <a:pt x="19595" y="1306"/>
                    </a:lnTo>
                    <a:lnTo>
                      <a:pt x="18976" y="1274"/>
                    </a:lnTo>
                    <a:lnTo>
                      <a:pt x="18351" y="1231"/>
                    </a:lnTo>
                    <a:lnTo>
                      <a:pt x="17723" y="1181"/>
                    </a:lnTo>
                    <a:lnTo>
                      <a:pt x="16463" y="1058"/>
                    </a:lnTo>
                    <a:lnTo>
                      <a:pt x="15205" y="916"/>
                    </a:lnTo>
                    <a:lnTo>
                      <a:pt x="13962" y="760"/>
                    </a:lnTo>
                    <a:lnTo>
                      <a:pt x="12747" y="599"/>
                    </a:lnTo>
                    <a:lnTo>
                      <a:pt x="12153" y="519"/>
                    </a:lnTo>
                    <a:lnTo>
                      <a:pt x="11569" y="442"/>
                    </a:lnTo>
                    <a:lnTo>
                      <a:pt x="10998" y="367"/>
                    </a:lnTo>
                    <a:lnTo>
                      <a:pt x="10441" y="297"/>
                    </a:lnTo>
                    <a:lnTo>
                      <a:pt x="9900" y="231"/>
                    </a:lnTo>
                    <a:lnTo>
                      <a:pt x="9375" y="172"/>
                    </a:lnTo>
                    <a:lnTo>
                      <a:pt x="8869" y="120"/>
                    </a:lnTo>
                    <a:lnTo>
                      <a:pt x="8382" y="75"/>
                    </a:lnTo>
                    <a:lnTo>
                      <a:pt x="7916" y="41"/>
                    </a:lnTo>
                    <a:lnTo>
                      <a:pt x="7474" y="15"/>
                    </a:lnTo>
                    <a:lnTo>
                      <a:pt x="7055" y="1"/>
                    </a:lnTo>
                    <a:lnTo>
                      <a:pt x="6662" y="0"/>
                    </a:lnTo>
                    <a:lnTo>
                      <a:pt x="6296" y="11"/>
                    </a:lnTo>
                    <a:lnTo>
                      <a:pt x="5958" y="37"/>
                    </a:lnTo>
                    <a:lnTo>
                      <a:pt x="5801" y="56"/>
                    </a:lnTo>
                    <a:lnTo>
                      <a:pt x="5650" y="78"/>
                    </a:lnTo>
                    <a:lnTo>
                      <a:pt x="5508" y="105"/>
                    </a:lnTo>
                    <a:lnTo>
                      <a:pt x="5374" y="136"/>
                    </a:lnTo>
                    <a:lnTo>
                      <a:pt x="5046" y="224"/>
                    </a:lnTo>
                    <a:lnTo>
                      <a:pt x="4732" y="320"/>
                    </a:lnTo>
                    <a:lnTo>
                      <a:pt x="4431" y="424"/>
                    </a:lnTo>
                    <a:lnTo>
                      <a:pt x="4142" y="535"/>
                    </a:lnTo>
                    <a:lnTo>
                      <a:pt x="3865" y="655"/>
                    </a:lnTo>
                    <a:lnTo>
                      <a:pt x="3601" y="782"/>
                    </a:lnTo>
                    <a:lnTo>
                      <a:pt x="3348" y="916"/>
                    </a:lnTo>
                    <a:lnTo>
                      <a:pt x="3107" y="1056"/>
                    </a:lnTo>
                    <a:lnTo>
                      <a:pt x="2877" y="1204"/>
                    </a:lnTo>
                    <a:lnTo>
                      <a:pt x="2658" y="1358"/>
                    </a:lnTo>
                    <a:lnTo>
                      <a:pt x="2449" y="1519"/>
                    </a:lnTo>
                    <a:lnTo>
                      <a:pt x="2253" y="1687"/>
                    </a:lnTo>
                    <a:lnTo>
                      <a:pt x="2064" y="1860"/>
                    </a:lnTo>
                    <a:lnTo>
                      <a:pt x="1887" y="2039"/>
                    </a:lnTo>
                    <a:lnTo>
                      <a:pt x="1720" y="2223"/>
                    </a:lnTo>
                    <a:lnTo>
                      <a:pt x="1562" y="2413"/>
                    </a:lnTo>
                    <a:lnTo>
                      <a:pt x="1414" y="2608"/>
                    </a:lnTo>
                    <a:lnTo>
                      <a:pt x="1274" y="2809"/>
                    </a:lnTo>
                    <a:lnTo>
                      <a:pt x="1143" y="3014"/>
                    </a:lnTo>
                    <a:lnTo>
                      <a:pt x="1021" y="3223"/>
                    </a:lnTo>
                    <a:lnTo>
                      <a:pt x="907" y="3437"/>
                    </a:lnTo>
                    <a:lnTo>
                      <a:pt x="801" y="3655"/>
                    </a:lnTo>
                    <a:lnTo>
                      <a:pt x="703" y="3878"/>
                    </a:lnTo>
                    <a:lnTo>
                      <a:pt x="614" y="4103"/>
                    </a:lnTo>
                    <a:lnTo>
                      <a:pt x="455" y="4565"/>
                    </a:lnTo>
                    <a:lnTo>
                      <a:pt x="324" y="5041"/>
                    </a:lnTo>
                    <a:lnTo>
                      <a:pt x="217" y="5528"/>
                    </a:lnTo>
                    <a:lnTo>
                      <a:pt x="135" y="6023"/>
                    </a:lnTo>
                    <a:lnTo>
                      <a:pt x="74" y="6528"/>
                    </a:lnTo>
                    <a:lnTo>
                      <a:pt x="32" y="7038"/>
                    </a:lnTo>
                    <a:lnTo>
                      <a:pt x="8" y="7553"/>
                    </a:lnTo>
                    <a:lnTo>
                      <a:pt x="0" y="8072"/>
                    </a:lnTo>
                    <a:lnTo>
                      <a:pt x="5" y="8592"/>
                    </a:lnTo>
                    <a:lnTo>
                      <a:pt x="22" y="9111"/>
                    </a:lnTo>
                    <a:lnTo>
                      <a:pt x="83" y="10143"/>
                    </a:lnTo>
                    <a:lnTo>
                      <a:pt x="167" y="11156"/>
                    </a:lnTo>
                    <a:lnTo>
                      <a:pt x="259" y="12136"/>
                    </a:lnTo>
                    <a:lnTo>
                      <a:pt x="303" y="12610"/>
                    </a:lnTo>
                    <a:lnTo>
                      <a:pt x="341" y="13071"/>
                    </a:lnTo>
                    <a:lnTo>
                      <a:pt x="375" y="13516"/>
                    </a:lnTo>
                    <a:lnTo>
                      <a:pt x="401" y="13946"/>
                    </a:lnTo>
                    <a:close/>
                  </a:path>
                </a:pathLst>
              </a:custGeom>
              <a:solidFill>
                <a:srgbClr val="BF54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5" name="Freeform 244">
                <a:extLst>
                  <a:ext uri="{FF2B5EF4-FFF2-40B4-BE49-F238E27FC236}">
                    <a16:creationId xmlns:a16="http://schemas.microsoft.com/office/drawing/2014/main" id="{A41DBDB9-A022-C348-B54F-276FC4EAF3A5}"/>
                  </a:ext>
                </a:extLst>
              </p:cNvPr>
              <p:cNvSpPr>
                <a:spLocks/>
              </p:cNvSpPr>
              <p:nvPr/>
            </p:nvSpPr>
            <p:spPr bwMode="auto">
              <a:xfrm>
                <a:off x="3764" y="2907"/>
                <a:ext cx="1795" cy="1154"/>
              </a:xfrm>
              <a:custGeom>
                <a:avLst/>
                <a:gdLst>
                  <a:gd name="T0" fmla="*/ 0 w 23342"/>
                  <a:gd name="T1" fmla="*/ 6 h 15000"/>
                  <a:gd name="T2" fmla="*/ 0 w 23342"/>
                  <a:gd name="T3" fmla="*/ 7 h 15000"/>
                  <a:gd name="T4" fmla="*/ 1 w 23342"/>
                  <a:gd name="T5" fmla="*/ 7 h 15000"/>
                  <a:gd name="T6" fmla="*/ 1 w 23342"/>
                  <a:gd name="T7" fmla="*/ 7 h 15000"/>
                  <a:gd name="T8" fmla="*/ 1 w 23342"/>
                  <a:gd name="T9" fmla="*/ 7 h 15000"/>
                  <a:gd name="T10" fmla="*/ 1 w 23342"/>
                  <a:gd name="T11" fmla="*/ 7 h 15000"/>
                  <a:gd name="T12" fmla="*/ 1 w 23342"/>
                  <a:gd name="T13" fmla="*/ 7 h 15000"/>
                  <a:gd name="T14" fmla="*/ 1 w 23342"/>
                  <a:gd name="T15" fmla="*/ 6 h 15000"/>
                  <a:gd name="T16" fmla="*/ 2 w 23342"/>
                  <a:gd name="T17" fmla="*/ 6 h 15000"/>
                  <a:gd name="T18" fmla="*/ 2 w 23342"/>
                  <a:gd name="T19" fmla="*/ 6 h 15000"/>
                  <a:gd name="T20" fmla="*/ 2 w 23342"/>
                  <a:gd name="T21" fmla="*/ 6 h 15000"/>
                  <a:gd name="T22" fmla="*/ 2 w 23342"/>
                  <a:gd name="T23" fmla="*/ 5 h 15000"/>
                  <a:gd name="T24" fmla="*/ 3 w 23342"/>
                  <a:gd name="T25" fmla="*/ 5 h 15000"/>
                  <a:gd name="T26" fmla="*/ 3 w 23342"/>
                  <a:gd name="T27" fmla="*/ 5 h 15000"/>
                  <a:gd name="T28" fmla="*/ 4 w 23342"/>
                  <a:gd name="T29" fmla="*/ 5 h 15000"/>
                  <a:gd name="T30" fmla="*/ 4 w 23342"/>
                  <a:gd name="T31" fmla="*/ 5 h 15000"/>
                  <a:gd name="T32" fmla="*/ 4 w 23342"/>
                  <a:gd name="T33" fmla="*/ 5 h 15000"/>
                  <a:gd name="T34" fmla="*/ 5 w 23342"/>
                  <a:gd name="T35" fmla="*/ 5 h 15000"/>
                  <a:gd name="T36" fmla="*/ 5 w 23342"/>
                  <a:gd name="T37" fmla="*/ 4 h 15000"/>
                  <a:gd name="T38" fmla="*/ 6 w 23342"/>
                  <a:gd name="T39" fmla="*/ 4 h 15000"/>
                  <a:gd name="T40" fmla="*/ 6 w 23342"/>
                  <a:gd name="T41" fmla="*/ 4 h 15000"/>
                  <a:gd name="T42" fmla="*/ 6 w 23342"/>
                  <a:gd name="T43" fmla="*/ 4 h 15000"/>
                  <a:gd name="T44" fmla="*/ 7 w 23342"/>
                  <a:gd name="T45" fmla="*/ 4 h 15000"/>
                  <a:gd name="T46" fmla="*/ 7 w 23342"/>
                  <a:gd name="T47" fmla="*/ 4 h 15000"/>
                  <a:gd name="T48" fmla="*/ 7 w 23342"/>
                  <a:gd name="T49" fmla="*/ 4 h 15000"/>
                  <a:gd name="T50" fmla="*/ 8 w 23342"/>
                  <a:gd name="T51" fmla="*/ 4 h 15000"/>
                  <a:gd name="T52" fmla="*/ 8 w 23342"/>
                  <a:gd name="T53" fmla="*/ 3 h 15000"/>
                  <a:gd name="T54" fmla="*/ 8 w 23342"/>
                  <a:gd name="T55" fmla="*/ 3 h 15000"/>
                  <a:gd name="T56" fmla="*/ 9 w 23342"/>
                  <a:gd name="T57" fmla="*/ 2 h 15000"/>
                  <a:gd name="T58" fmla="*/ 10 w 23342"/>
                  <a:gd name="T59" fmla="*/ 2 h 15000"/>
                  <a:gd name="T60" fmla="*/ 10 w 23342"/>
                  <a:gd name="T61" fmla="*/ 1 h 15000"/>
                  <a:gd name="T62" fmla="*/ 10 w 23342"/>
                  <a:gd name="T63" fmla="*/ 1 h 15000"/>
                  <a:gd name="T64" fmla="*/ 11 w 23342"/>
                  <a:gd name="T65" fmla="*/ 1 h 15000"/>
                  <a:gd name="T66" fmla="*/ 11 w 23342"/>
                  <a:gd name="T67" fmla="*/ 1 h 15000"/>
                  <a:gd name="T68" fmla="*/ 11 w 23342"/>
                  <a:gd name="T69" fmla="*/ 1 h 15000"/>
                  <a:gd name="T70" fmla="*/ 10 w 23342"/>
                  <a:gd name="T71" fmla="*/ 1 h 15000"/>
                  <a:gd name="T72" fmla="*/ 10 w 23342"/>
                  <a:gd name="T73" fmla="*/ 1 h 15000"/>
                  <a:gd name="T74" fmla="*/ 10 w 23342"/>
                  <a:gd name="T75" fmla="*/ 1 h 15000"/>
                  <a:gd name="T76" fmla="*/ 10 w 23342"/>
                  <a:gd name="T77" fmla="*/ 1 h 15000"/>
                  <a:gd name="T78" fmla="*/ 9 w 23342"/>
                  <a:gd name="T79" fmla="*/ 1 h 15000"/>
                  <a:gd name="T80" fmla="*/ 8 w 23342"/>
                  <a:gd name="T81" fmla="*/ 1 h 15000"/>
                  <a:gd name="T82" fmla="*/ 6 w 23342"/>
                  <a:gd name="T83" fmla="*/ 0 h 15000"/>
                  <a:gd name="T84" fmla="*/ 5 w 23342"/>
                  <a:gd name="T85" fmla="*/ 0 h 15000"/>
                  <a:gd name="T86" fmla="*/ 4 w 23342"/>
                  <a:gd name="T87" fmla="*/ 0 h 15000"/>
                  <a:gd name="T88" fmla="*/ 4 w 23342"/>
                  <a:gd name="T89" fmla="*/ 0 h 15000"/>
                  <a:gd name="T90" fmla="*/ 3 w 23342"/>
                  <a:gd name="T91" fmla="*/ 0 h 15000"/>
                  <a:gd name="T92" fmla="*/ 3 w 23342"/>
                  <a:gd name="T93" fmla="*/ 0 h 15000"/>
                  <a:gd name="T94" fmla="*/ 2 w 23342"/>
                  <a:gd name="T95" fmla="*/ 0 h 15000"/>
                  <a:gd name="T96" fmla="*/ 2 w 23342"/>
                  <a:gd name="T97" fmla="*/ 0 h 15000"/>
                  <a:gd name="T98" fmla="*/ 2 w 23342"/>
                  <a:gd name="T99" fmla="*/ 0 h 15000"/>
                  <a:gd name="T100" fmla="*/ 1 w 23342"/>
                  <a:gd name="T101" fmla="*/ 1 h 15000"/>
                  <a:gd name="T102" fmla="*/ 1 w 23342"/>
                  <a:gd name="T103" fmla="*/ 1 h 15000"/>
                  <a:gd name="T104" fmla="*/ 1 w 23342"/>
                  <a:gd name="T105" fmla="*/ 1 h 15000"/>
                  <a:gd name="T106" fmla="*/ 1 w 23342"/>
                  <a:gd name="T107" fmla="*/ 1 h 15000"/>
                  <a:gd name="T108" fmla="*/ 0 w 23342"/>
                  <a:gd name="T109" fmla="*/ 2 h 15000"/>
                  <a:gd name="T110" fmla="*/ 0 w 23342"/>
                  <a:gd name="T111" fmla="*/ 2 h 15000"/>
                  <a:gd name="T112" fmla="*/ 0 w 23342"/>
                  <a:gd name="T113" fmla="*/ 3 h 15000"/>
                  <a:gd name="T114" fmla="*/ 0 w 23342"/>
                  <a:gd name="T115" fmla="*/ 3 h 15000"/>
                  <a:gd name="T116" fmla="*/ 0 w 23342"/>
                  <a:gd name="T117" fmla="*/ 4 h 15000"/>
                  <a:gd name="T118" fmla="*/ 0 w 23342"/>
                  <a:gd name="T119" fmla="*/ 5 h 15000"/>
                  <a:gd name="T120" fmla="*/ 0 w 23342"/>
                  <a:gd name="T121" fmla="*/ 6 h 15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342" h="15000">
                    <a:moveTo>
                      <a:pt x="408" y="13741"/>
                    </a:moveTo>
                    <a:lnTo>
                      <a:pt x="425" y="13952"/>
                    </a:lnTo>
                    <a:lnTo>
                      <a:pt x="467" y="14150"/>
                    </a:lnTo>
                    <a:lnTo>
                      <a:pt x="535" y="14336"/>
                    </a:lnTo>
                    <a:lnTo>
                      <a:pt x="625" y="14504"/>
                    </a:lnTo>
                    <a:lnTo>
                      <a:pt x="737" y="14653"/>
                    </a:lnTo>
                    <a:lnTo>
                      <a:pt x="866" y="14780"/>
                    </a:lnTo>
                    <a:lnTo>
                      <a:pt x="1012" y="14880"/>
                    </a:lnTo>
                    <a:lnTo>
                      <a:pt x="1174" y="14952"/>
                    </a:lnTo>
                    <a:lnTo>
                      <a:pt x="1348" y="14992"/>
                    </a:lnTo>
                    <a:lnTo>
                      <a:pt x="1439" y="15000"/>
                    </a:lnTo>
                    <a:lnTo>
                      <a:pt x="1534" y="14997"/>
                    </a:lnTo>
                    <a:lnTo>
                      <a:pt x="1629" y="14986"/>
                    </a:lnTo>
                    <a:lnTo>
                      <a:pt x="1727" y="14965"/>
                    </a:lnTo>
                    <a:lnTo>
                      <a:pt x="1827" y="14934"/>
                    </a:lnTo>
                    <a:lnTo>
                      <a:pt x="1929" y="14891"/>
                    </a:lnTo>
                    <a:lnTo>
                      <a:pt x="2031" y="14839"/>
                    </a:lnTo>
                    <a:lnTo>
                      <a:pt x="2135" y="14775"/>
                    </a:lnTo>
                    <a:lnTo>
                      <a:pt x="2240" y="14699"/>
                    </a:lnTo>
                    <a:lnTo>
                      <a:pt x="2345" y="14610"/>
                    </a:lnTo>
                    <a:lnTo>
                      <a:pt x="2450" y="14510"/>
                    </a:lnTo>
                    <a:lnTo>
                      <a:pt x="2556" y="14397"/>
                    </a:lnTo>
                    <a:lnTo>
                      <a:pt x="2662" y="14271"/>
                    </a:lnTo>
                    <a:lnTo>
                      <a:pt x="2768" y="14131"/>
                    </a:lnTo>
                    <a:lnTo>
                      <a:pt x="3002" y="13811"/>
                    </a:lnTo>
                    <a:lnTo>
                      <a:pt x="3230" y="13521"/>
                    </a:lnTo>
                    <a:lnTo>
                      <a:pt x="3451" y="13257"/>
                    </a:lnTo>
                    <a:lnTo>
                      <a:pt x="3667" y="13020"/>
                    </a:lnTo>
                    <a:lnTo>
                      <a:pt x="3876" y="12808"/>
                    </a:lnTo>
                    <a:lnTo>
                      <a:pt x="4081" y="12617"/>
                    </a:lnTo>
                    <a:lnTo>
                      <a:pt x="4282" y="12448"/>
                    </a:lnTo>
                    <a:lnTo>
                      <a:pt x="4479" y="12299"/>
                    </a:lnTo>
                    <a:lnTo>
                      <a:pt x="4673" y="12168"/>
                    </a:lnTo>
                    <a:lnTo>
                      <a:pt x="4864" y="12053"/>
                    </a:lnTo>
                    <a:lnTo>
                      <a:pt x="5054" y="11954"/>
                    </a:lnTo>
                    <a:lnTo>
                      <a:pt x="5241" y="11868"/>
                    </a:lnTo>
                    <a:lnTo>
                      <a:pt x="5616" y="11732"/>
                    </a:lnTo>
                    <a:lnTo>
                      <a:pt x="5991" y="11631"/>
                    </a:lnTo>
                    <a:lnTo>
                      <a:pt x="6373" y="11555"/>
                    </a:lnTo>
                    <a:lnTo>
                      <a:pt x="6765" y="11489"/>
                    </a:lnTo>
                    <a:lnTo>
                      <a:pt x="7173" y="11424"/>
                    </a:lnTo>
                    <a:lnTo>
                      <a:pt x="7601" y="11346"/>
                    </a:lnTo>
                    <a:lnTo>
                      <a:pt x="7824" y="11297"/>
                    </a:lnTo>
                    <a:lnTo>
                      <a:pt x="8052" y="11242"/>
                    </a:lnTo>
                    <a:lnTo>
                      <a:pt x="8290" y="11176"/>
                    </a:lnTo>
                    <a:lnTo>
                      <a:pt x="8534" y="11100"/>
                    </a:lnTo>
                    <a:lnTo>
                      <a:pt x="8787" y="11012"/>
                    </a:lnTo>
                    <a:lnTo>
                      <a:pt x="9049" y="10910"/>
                    </a:lnTo>
                    <a:lnTo>
                      <a:pt x="9321" y="10792"/>
                    </a:lnTo>
                    <a:lnTo>
                      <a:pt x="9604" y="10657"/>
                    </a:lnTo>
                    <a:lnTo>
                      <a:pt x="9739" y="10587"/>
                    </a:lnTo>
                    <a:lnTo>
                      <a:pt x="9882" y="10509"/>
                    </a:lnTo>
                    <a:lnTo>
                      <a:pt x="10029" y="10425"/>
                    </a:lnTo>
                    <a:lnTo>
                      <a:pt x="10181" y="10332"/>
                    </a:lnTo>
                    <a:lnTo>
                      <a:pt x="10497" y="10128"/>
                    </a:lnTo>
                    <a:lnTo>
                      <a:pt x="10822" y="9898"/>
                    </a:lnTo>
                    <a:lnTo>
                      <a:pt x="11153" y="9645"/>
                    </a:lnTo>
                    <a:lnTo>
                      <a:pt x="11482" y="9372"/>
                    </a:lnTo>
                    <a:lnTo>
                      <a:pt x="11804" y="9078"/>
                    </a:lnTo>
                    <a:lnTo>
                      <a:pt x="12115" y="8767"/>
                    </a:lnTo>
                    <a:lnTo>
                      <a:pt x="12312" y="8682"/>
                    </a:lnTo>
                    <a:lnTo>
                      <a:pt x="12523" y="8612"/>
                    </a:lnTo>
                    <a:lnTo>
                      <a:pt x="12745" y="8557"/>
                    </a:lnTo>
                    <a:lnTo>
                      <a:pt x="12976" y="8514"/>
                    </a:lnTo>
                    <a:lnTo>
                      <a:pt x="13212" y="8483"/>
                    </a:lnTo>
                    <a:lnTo>
                      <a:pt x="13451" y="8461"/>
                    </a:lnTo>
                    <a:lnTo>
                      <a:pt x="13927" y="8436"/>
                    </a:lnTo>
                    <a:lnTo>
                      <a:pt x="14381" y="8427"/>
                    </a:lnTo>
                    <a:lnTo>
                      <a:pt x="14594" y="8422"/>
                    </a:lnTo>
                    <a:lnTo>
                      <a:pt x="14794" y="8417"/>
                    </a:lnTo>
                    <a:lnTo>
                      <a:pt x="14977" y="8408"/>
                    </a:lnTo>
                    <a:lnTo>
                      <a:pt x="15141" y="8393"/>
                    </a:lnTo>
                    <a:lnTo>
                      <a:pt x="15284" y="8371"/>
                    </a:lnTo>
                    <a:lnTo>
                      <a:pt x="15403" y="8341"/>
                    </a:lnTo>
                    <a:lnTo>
                      <a:pt x="15715" y="8218"/>
                    </a:lnTo>
                    <a:lnTo>
                      <a:pt x="16012" y="8090"/>
                    </a:lnTo>
                    <a:lnTo>
                      <a:pt x="16298" y="7957"/>
                    </a:lnTo>
                    <a:lnTo>
                      <a:pt x="16574" y="7818"/>
                    </a:lnTo>
                    <a:lnTo>
                      <a:pt x="16838" y="7673"/>
                    </a:lnTo>
                    <a:lnTo>
                      <a:pt x="17094" y="7523"/>
                    </a:lnTo>
                    <a:lnTo>
                      <a:pt x="17341" y="7368"/>
                    </a:lnTo>
                    <a:lnTo>
                      <a:pt x="17580" y="7208"/>
                    </a:lnTo>
                    <a:lnTo>
                      <a:pt x="18039" y="6873"/>
                    </a:lnTo>
                    <a:lnTo>
                      <a:pt x="18476" y="6518"/>
                    </a:lnTo>
                    <a:lnTo>
                      <a:pt x="18900" y="6142"/>
                    </a:lnTo>
                    <a:lnTo>
                      <a:pt x="19317" y="5749"/>
                    </a:lnTo>
                    <a:lnTo>
                      <a:pt x="19733" y="5337"/>
                    </a:lnTo>
                    <a:lnTo>
                      <a:pt x="20156" y="4906"/>
                    </a:lnTo>
                    <a:lnTo>
                      <a:pt x="20592" y="4459"/>
                    </a:lnTo>
                    <a:lnTo>
                      <a:pt x="21048" y="3994"/>
                    </a:lnTo>
                    <a:lnTo>
                      <a:pt x="21286" y="3756"/>
                    </a:lnTo>
                    <a:lnTo>
                      <a:pt x="21531" y="3514"/>
                    </a:lnTo>
                    <a:lnTo>
                      <a:pt x="21785" y="3267"/>
                    </a:lnTo>
                    <a:lnTo>
                      <a:pt x="22048" y="3017"/>
                    </a:lnTo>
                    <a:lnTo>
                      <a:pt x="22322" y="2763"/>
                    </a:lnTo>
                    <a:lnTo>
                      <a:pt x="22606" y="2505"/>
                    </a:lnTo>
                    <a:lnTo>
                      <a:pt x="22902" y="2243"/>
                    </a:lnTo>
                    <a:lnTo>
                      <a:pt x="23212" y="1978"/>
                    </a:lnTo>
                    <a:lnTo>
                      <a:pt x="23259" y="1934"/>
                    </a:lnTo>
                    <a:lnTo>
                      <a:pt x="23296" y="1891"/>
                    </a:lnTo>
                    <a:lnTo>
                      <a:pt x="23322" y="1851"/>
                    </a:lnTo>
                    <a:lnTo>
                      <a:pt x="23337" y="1811"/>
                    </a:lnTo>
                    <a:lnTo>
                      <a:pt x="23342" y="1739"/>
                    </a:lnTo>
                    <a:lnTo>
                      <a:pt x="23313" y="1674"/>
                    </a:lnTo>
                    <a:lnTo>
                      <a:pt x="23256" y="1615"/>
                    </a:lnTo>
                    <a:lnTo>
                      <a:pt x="23175" y="1563"/>
                    </a:lnTo>
                    <a:lnTo>
                      <a:pt x="23076" y="1518"/>
                    </a:lnTo>
                    <a:lnTo>
                      <a:pt x="22964" y="1477"/>
                    </a:lnTo>
                    <a:lnTo>
                      <a:pt x="22716" y="1416"/>
                    </a:lnTo>
                    <a:lnTo>
                      <a:pt x="22591" y="1393"/>
                    </a:lnTo>
                    <a:lnTo>
                      <a:pt x="22472" y="1374"/>
                    </a:lnTo>
                    <a:lnTo>
                      <a:pt x="22362" y="1361"/>
                    </a:lnTo>
                    <a:lnTo>
                      <a:pt x="22268" y="1353"/>
                    </a:lnTo>
                    <a:lnTo>
                      <a:pt x="22194" y="1349"/>
                    </a:lnTo>
                    <a:lnTo>
                      <a:pt x="22144" y="1349"/>
                    </a:lnTo>
                    <a:lnTo>
                      <a:pt x="21573" y="1379"/>
                    </a:lnTo>
                    <a:lnTo>
                      <a:pt x="20991" y="1394"/>
                    </a:lnTo>
                    <a:lnTo>
                      <a:pt x="20401" y="1395"/>
                    </a:lnTo>
                    <a:lnTo>
                      <a:pt x="19804" y="1382"/>
                    </a:lnTo>
                    <a:lnTo>
                      <a:pt x="19200" y="1358"/>
                    </a:lnTo>
                    <a:lnTo>
                      <a:pt x="18592" y="1324"/>
                    </a:lnTo>
                    <a:lnTo>
                      <a:pt x="17980" y="1280"/>
                    </a:lnTo>
                    <a:lnTo>
                      <a:pt x="17365" y="1228"/>
                    </a:lnTo>
                    <a:lnTo>
                      <a:pt x="16135" y="1101"/>
                    </a:lnTo>
                    <a:lnTo>
                      <a:pt x="14912" y="954"/>
                    </a:lnTo>
                    <a:lnTo>
                      <a:pt x="13707" y="792"/>
                    </a:lnTo>
                    <a:lnTo>
                      <a:pt x="12529" y="626"/>
                    </a:lnTo>
                    <a:lnTo>
                      <a:pt x="11953" y="545"/>
                    </a:lnTo>
                    <a:lnTo>
                      <a:pt x="11388" y="463"/>
                    </a:lnTo>
                    <a:lnTo>
                      <a:pt x="10836" y="386"/>
                    </a:lnTo>
                    <a:lnTo>
                      <a:pt x="10297" y="313"/>
                    </a:lnTo>
                    <a:lnTo>
                      <a:pt x="9773" y="246"/>
                    </a:lnTo>
                    <a:lnTo>
                      <a:pt x="9266" y="183"/>
                    </a:lnTo>
                    <a:lnTo>
                      <a:pt x="8775" y="129"/>
                    </a:lnTo>
                    <a:lnTo>
                      <a:pt x="8303" y="82"/>
                    </a:lnTo>
                    <a:lnTo>
                      <a:pt x="7851" y="45"/>
                    </a:lnTo>
                    <a:lnTo>
                      <a:pt x="7420" y="19"/>
                    </a:lnTo>
                    <a:lnTo>
                      <a:pt x="7012" y="3"/>
                    </a:lnTo>
                    <a:lnTo>
                      <a:pt x="6628" y="0"/>
                    </a:lnTo>
                    <a:lnTo>
                      <a:pt x="6269" y="11"/>
                    </a:lnTo>
                    <a:lnTo>
                      <a:pt x="5937" y="36"/>
                    </a:lnTo>
                    <a:lnTo>
                      <a:pt x="5633" y="76"/>
                    </a:lnTo>
                    <a:lnTo>
                      <a:pt x="5492" y="103"/>
                    </a:lnTo>
                    <a:lnTo>
                      <a:pt x="5358" y="134"/>
                    </a:lnTo>
                    <a:lnTo>
                      <a:pt x="5031" y="222"/>
                    </a:lnTo>
                    <a:lnTo>
                      <a:pt x="4717" y="317"/>
                    </a:lnTo>
                    <a:lnTo>
                      <a:pt x="4415" y="421"/>
                    </a:lnTo>
                    <a:lnTo>
                      <a:pt x="4127" y="531"/>
                    </a:lnTo>
                    <a:lnTo>
                      <a:pt x="3850" y="650"/>
                    </a:lnTo>
                    <a:lnTo>
                      <a:pt x="3586" y="775"/>
                    </a:lnTo>
                    <a:lnTo>
                      <a:pt x="3333" y="907"/>
                    </a:lnTo>
                    <a:lnTo>
                      <a:pt x="3091" y="1046"/>
                    </a:lnTo>
                    <a:lnTo>
                      <a:pt x="2862" y="1192"/>
                    </a:lnTo>
                    <a:lnTo>
                      <a:pt x="2643" y="1344"/>
                    </a:lnTo>
                    <a:lnTo>
                      <a:pt x="2436" y="1502"/>
                    </a:lnTo>
                    <a:lnTo>
                      <a:pt x="2238" y="1666"/>
                    </a:lnTo>
                    <a:lnTo>
                      <a:pt x="2051" y="1836"/>
                    </a:lnTo>
                    <a:lnTo>
                      <a:pt x="1874" y="2012"/>
                    </a:lnTo>
                    <a:lnTo>
                      <a:pt x="1707" y="2193"/>
                    </a:lnTo>
                    <a:lnTo>
                      <a:pt x="1549" y="2379"/>
                    </a:lnTo>
                    <a:lnTo>
                      <a:pt x="1402" y="2571"/>
                    </a:lnTo>
                    <a:lnTo>
                      <a:pt x="1262" y="2767"/>
                    </a:lnTo>
                    <a:lnTo>
                      <a:pt x="1132" y="2968"/>
                    </a:lnTo>
                    <a:lnTo>
                      <a:pt x="1010" y="3174"/>
                    </a:lnTo>
                    <a:lnTo>
                      <a:pt x="897" y="3383"/>
                    </a:lnTo>
                    <a:lnTo>
                      <a:pt x="792" y="3598"/>
                    </a:lnTo>
                    <a:lnTo>
                      <a:pt x="605" y="4037"/>
                    </a:lnTo>
                    <a:lnTo>
                      <a:pt x="446" y="4491"/>
                    </a:lnTo>
                    <a:lnTo>
                      <a:pt x="316" y="4957"/>
                    </a:lnTo>
                    <a:lnTo>
                      <a:pt x="211" y="5434"/>
                    </a:lnTo>
                    <a:lnTo>
                      <a:pt x="130" y="5921"/>
                    </a:lnTo>
                    <a:lnTo>
                      <a:pt x="70" y="6415"/>
                    </a:lnTo>
                    <a:lnTo>
                      <a:pt x="30" y="6916"/>
                    </a:lnTo>
                    <a:lnTo>
                      <a:pt x="7" y="7421"/>
                    </a:lnTo>
                    <a:lnTo>
                      <a:pt x="0" y="7930"/>
                    </a:lnTo>
                    <a:lnTo>
                      <a:pt x="6" y="8441"/>
                    </a:lnTo>
                    <a:lnTo>
                      <a:pt x="24" y="8953"/>
                    </a:lnTo>
                    <a:lnTo>
                      <a:pt x="86" y="9970"/>
                    </a:lnTo>
                    <a:lnTo>
                      <a:pt x="173" y="10969"/>
                    </a:lnTo>
                    <a:lnTo>
                      <a:pt x="265" y="11939"/>
                    </a:lnTo>
                    <a:lnTo>
                      <a:pt x="309" y="12409"/>
                    </a:lnTo>
                    <a:lnTo>
                      <a:pt x="349" y="12867"/>
                    </a:lnTo>
                    <a:lnTo>
                      <a:pt x="382" y="13312"/>
                    </a:lnTo>
                    <a:lnTo>
                      <a:pt x="408" y="13741"/>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6" name="Freeform 245">
                <a:extLst>
                  <a:ext uri="{FF2B5EF4-FFF2-40B4-BE49-F238E27FC236}">
                    <a16:creationId xmlns:a16="http://schemas.microsoft.com/office/drawing/2014/main" id="{EB9DA8D8-1377-8344-A2D8-ABE6D183A7B9}"/>
                  </a:ext>
                </a:extLst>
              </p:cNvPr>
              <p:cNvSpPr>
                <a:spLocks/>
              </p:cNvSpPr>
              <p:nvPr/>
            </p:nvSpPr>
            <p:spPr bwMode="auto">
              <a:xfrm>
                <a:off x="3768" y="2910"/>
                <a:ext cx="1775" cy="1140"/>
              </a:xfrm>
              <a:custGeom>
                <a:avLst/>
                <a:gdLst>
                  <a:gd name="T0" fmla="*/ 0 w 23080"/>
                  <a:gd name="T1" fmla="*/ 6 h 14831"/>
                  <a:gd name="T2" fmla="*/ 0 w 23080"/>
                  <a:gd name="T3" fmla="*/ 5 h 14831"/>
                  <a:gd name="T4" fmla="*/ 0 w 23080"/>
                  <a:gd name="T5" fmla="*/ 4 h 14831"/>
                  <a:gd name="T6" fmla="*/ 0 w 23080"/>
                  <a:gd name="T7" fmla="*/ 3 h 14831"/>
                  <a:gd name="T8" fmla="*/ 0 w 23080"/>
                  <a:gd name="T9" fmla="*/ 2 h 14831"/>
                  <a:gd name="T10" fmla="*/ 0 w 23080"/>
                  <a:gd name="T11" fmla="*/ 2 h 14831"/>
                  <a:gd name="T12" fmla="*/ 0 w 23080"/>
                  <a:gd name="T13" fmla="*/ 1 h 14831"/>
                  <a:gd name="T14" fmla="*/ 1 w 23080"/>
                  <a:gd name="T15" fmla="*/ 1 h 14831"/>
                  <a:gd name="T16" fmla="*/ 1 w 23080"/>
                  <a:gd name="T17" fmla="*/ 1 h 14831"/>
                  <a:gd name="T18" fmla="*/ 1 w 23080"/>
                  <a:gd name="T19" fmla="*/ 1 h 14831"/>
                  <a:gd name="T20" fmla="*/ 1 w 23080"/>
                  <a:gd name="T21" fmla="*/ 0 h 14831"/>
                  <a:gd name="T22" fmla="*/ 2 w 23080"/>
                  <a:gd name="T23" fmla="*/ 0 h 14831"/>
                  <a:gd name="T24" fmla="*/ 2 w 23080"/>
                  <a:gd name="T25" fmla="*/ 0 h 14831"/>
                  <a:gd name="T26" fmla="*/ 3 w 23080"/>
                  <a:gd name="T27" fmla="*/ 0 h 14831"/>
                  <a:gd name="T28" fmla="*/ 3 w 23080"/>
                  <a:gd name="T29" fmla="*/ 0 h 14831"/>
                  <a:gd name="T30" fmla="*/ 4 w 23080"/>
                  <a:gd name="T31" fmla="*/ 0 h 14831"/>
                  <a:gd name="T32" fmla="*/ 4 w 23080"/>
                  <a:gd name="T33" fmla="*/ 0 h 14831"/>
                  <a:gd name="T34" fmla="*/ 5 w 23080"/>
                  <a:gd name="T35" fmla="*/ 0 h 14831"/>
                  <a:gd name="T36" fmla="*/ 6 w 23080"/>
                  <a:gd name="T37" fmla="*/ 0 h 14831"/>
                  <a:gd name="T38" fmla="*/ 7 w 23080"/>
                  <a:gd name="T39" fmla="*/ 1 h 14831"/>
                  <a:gd name="T40" fmla="*/ 9 w 23080"/>
                  <a:gd name="T41" fmla="*/ 1 h 14831"/>
                  <a:gd name="T42" fmla="*/ 9 w 23080"/>
                  <a:gd name="T43" fmla="*/ 1 h 14831"/>
                  <a:gd name="T44" fmla="*/ 10 w 23080"/>
                  <a:gd name="T45" fmla="*/ 1 h 14831"/>
                  <a:gd name="T46" fmla="*/ 10 w 23080"/>
                  <a:gd name="T47" fmla="*/ 1 h 14831"/>
                  <a:gd name="T48" fmla="*/ 10 w 23080"/>
                  <a:gd name="T49" fmla="*/ 1 h 14831"/>
                  <a:gd name="T50" fmla="*/ 10 w 23080"/>
                  <a:gd name="T51" fmla="*/ 1 h 14831"/>
                  <a:gd name="T52" fmla="*/ 11 w 23080"/>
                  <a:gd name="T53" fmla="*/ 1 h 14831"/>
                  <a:gd name="T54" fmla="*/ 10 w 23080"/>
                  <a:gd name="T55" fmla="*/ 1 h 14831"/>
                  <a:gd name="T56" fmla="*/ 10 w 23080"/>
                  <a:gd name="T57" fmla="*/ 1 h 14831"/>
                  <a:gd name="T58" fmla="*/ 10 w 23080"/>
                  <a:gd name="T59" fmla="*/ 2 h 14831"/>
                  <a:gd name="T60" fmla="*/ 9 w 23080"/>
                  <a:gd name="T61" fmla="*/ 2 h 14831"/>
                  <a:gd name="T62" fmla="*/ 9 w 23080"/>
                  <a:gd name="T63" fmla="*/ 2 h 14831"/>
                  <a:gd name="T64" fmla="*/ 8 w 23080"/>
                  <a:gd name="T65" fmla="*/ 3 h 14831"/>
                  <a:gd name="T66" fmla="*/ 8 w 23080"/>
                  <a:gd name="T67" fmla="*/ 3 h 14831"/>
                  <a:gd name="T68" fmla="*/ 7 w 23080"/>
                  <a:gd name="T69" fmla="*/ 4 h 14831"/>
                  <a:gd name="T70" fmla="*/ 7 w 23080"/>
                  <a:gd name="T71" fmla="*/ 4 h 14831"/>
                  <a:gd name="T72" fmla="*/ 7 w 23080"/>
                  <a:gd name="T73" fmla="*/ 4 h 14831"/>
                  <a:gd name="T74" fmla="*/ 7 w 23080"/>
                  <a:gd name="T75" fmla="*/ 4 h 14831"/>
                  <a:gd name="T76" fmla="*/ 6 w 23080"/>
                  <a:gd name="T77" fmla="*/ 4 h 14831"/>
                  <a:gd name="T78" fmla="*/ 6 w 23080"/>
                  <a:gd name="T79" fmla="*/ 4 h 14831"/>
                  <a:gd name="T80" fmla="*/ 6 w 23080"/>
                  <a:gd name="T81" fmla="*/ 4 h 14831"/>
                  <a:gd name="T82" fmla="*/ 5 w 23080"/>
                  <a:gd name="T83" fmla="*/ 4 h 14831"/>
                  <a:gd name="T84" fmla="*/ 5 w 23080"/>
                  <a:gd name="T85" fmla="*/ 5 h 14831"/>
                  <a:gd name="T86" fmla="*/ 5 w 23080"/>
                  <a:gd name="T87" fmla="*/ 5 h 14831"/>
                  <a:gd name="T88" fmla="*/ 4 w 23080"/>
                  <a:gd name="T89" fmla="*/ 5 h 14831"/>
                  <a:gd name="T90" fmla="*/ 4 w 23080"/>
                  <a:gd name="T91" fmla="*/ 5 h 14831"/>
                  <a:gd name="T92" fmla="*/ 4 w 23080"/>
                  <a:gd name="T93" fmla="*/ 5 h 14831"/>
                  <a:gd name="T94" fmla="*/ 3 w 23080"/>
                  <a:gd name="T95" fmla="*/ 5 h 14831"/>
                  <a:gd name="T96" fmla="*/ 3 w 23080"/>
                  <a:gd name="T97" fmla="*/ 5 h 14831"/>
                  <a:gd name="T98" fmla="*/ 2 w 23080"/>
                  <a:gd name="T99" fmla="*/ 5 h 14831"/>
                  <a:gd name="T100" fmla="*/ 2 w 23080"/>
                  <a:gd name="T101" fmla="*/ 5 h 14831"/>
                  <a:gd name="T102" fmla="*/ 2 w 23080"/>
                  <a:gd name="T103" fmla="*/ 6 h 14831"/>
                  <a:gd name="T104" fmla="*/ 2 w 23080"/>
                  <a:gd name="T105" fmla="*/ 6 h 14831"/>
                  <a:gd name="T106" fmla="*/ 1 w 23080"/>
                  <a:gd name="T107" fmla="*/ 6 h 14831"/>
                  <a:gd name="T108" fmla="*/ 1 w 23080"/>
                  <a:gd name="T109" fmla="*/ 7 h 14831"/>
                  <a:gd name="T110" fmla="*/ 1 w 23080"/>
                  <a:gd name="T111" fmla="*/ 7 h 14831"/>
                  <a:gd name="T112" fmla="*/ 1 w 23080"/>
                  <a:gd name="T113" fmla="*/ 7 h 14831"/>
                  <a:gd name="T114" fmla="*/ 1 w 23080"/>
                  <a:gd name="T115" fmla="*/ 7 h 14831"/>
                  <a:gd name="T116" fmla="*/ 1 w 23080"/>
                  <a:gd name="T117" fmla="*/ 7 h 14831"/>
                  <a:gd name="T118" fmla="*/ 0 w 23080"/>
                  <a:gd name="T119" fmla="*/ 7 h 14831"/>
                  <a:gd name="T120" fmla="*/ 0 w 23080"/>
                  <a:gd name="T121" fmla="*/ 6 h 14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080" h="14831">
                    <a:moveTo>
                      <a:pt x="415" y="13536"/>
                    </a:moveTo>
                    <a:lnTo>
                      <a:pt x="389" y="13107"/>
                    </a:lnTo>
                    <a:lnTo>
                      <a:pt x="356" y="12664"/>
                    </a:lnTo>
                    <a:lnTo>
                      <a:pt x="315" y="12209"/>
                    </a:lnTo>
                    <a:lnTo>
                      <a:pt x="272" y="11742"/>
                    </a:lnTo>
                    <a:lnTo>
                      <a:pt x="178" y="10783"/>
                    </a:lnTo>
                    <a:lnTo>
                      <a:pt x="90" y="9796"/>
                    </a:lnTo>
                    <a:lnTo>
                      <a:pt x="26" y="8794"/>
                    </a:lnTo>
                    <a:lnTo>
                      <a:pt x="7" y="8292"/>
                    </a:lnTo>
                    <a:lnTo>
                      <a:pt x="0" y="7789"/>
                    </a:lnTo>
                    <a:lnTo>
                      <a:pt x="6" y="7289"/>
                    </a:lnTo>
                    <a:lnTo>
                      <a:pt x="28" y="6793"/>
                    </a:lnTo>
                    <a:lnTo>
                      <a:pt x="68" y="6302"/>
                    </a:lnTo>
                    <a:lnTo>
                      <a:pt x="126" y="5816"/>
                    </a:lnTo>
                    <a:lnTo>
                      <a:pt x="206" y="5339"/>
                    </a:lnTo>
                    <a:lnTo>
                      <a:pt x="310" y="4872"/>
                    </a:lnTo>
                    <a:lnTo>
                      <a:pt x="439" y="4415"/>
                    </a:lnTo>
                    <a:lnTo>
                      <a:pt x="596" y="3971"/>
                    </a:lnTo>
                    <a:lnTo>
                      <a:pt x="782" y="3540"/>
                    </a:lnTo>
                    <a:lnTo>
                      <a:pt x="888" y="3331"/>
                    </a:lnTo>
                    <a:lnTo>
                      <a:pt x="1000" y="3125"/>
                    </a:lnTo>
                    <a:lnTo>
                      <a:pt x="1122" y="2923"/>
                    </a:lnTo>
                    <a:lnTo>
                      <a:pt x="1252" y="2726"/>
                    </a:lnTo>
                    <a:lnTo>
                      <a:pt x="1390" y="2533"/>
                    </a:lnTo>
                    <a:lnTo>
                      <a:pt x="1538" y="2345"/>
                    </a:lnTo>
                    <a:lnTo>
                      <a:pt x="1695" y="2163"/>
                    </a:lnTo>
                    <a:lnTo>
                      <a:pt x="1861" y="1985"/>
                    </a:lnTo>
                    <a:lnTo>
                      <a:pt x="2038" y="1812"/>
                    </a:lnTo>
                    <a:lnTo>
                      <a:pt x="2225" y="1645"/>
                    </a:lnTo>
                    <a:lnTo>
                      <a:pt x="2421" y="1483"/>
                    </a:lnTo>
                    <a:lnTo>
                      <a:pt x="2629" y="1328"/>
                    </a:lnTo>
                    <a:lnTo>
                      <a:pt x="2848" y="1179"/>
                    </a:lnTo>
                    <a:lnTo>
                      <a:pt x="3078" y="1035"/>
                    </a:lnTo>
                    <a:lnTo>
                      <a:pt x="3318" y="898"/>
                    </a:lnTo>
                    <a:lnTo>
                      <a:pt x="3571" y="767"/>
                    </a:lnTo>
                    <a:lnTo>
                      <a:pt x="3834" y="644"/>
                    </a:lnTo>
                    <a:lnTo>
                      <a:pt x="4111" y="527"/>
                    </a:lnTo>
                    <a:lnTo>
                      <a:pt x="4399" y="417"/>
                    </a:lnTo>
                    <a:lnTo>
                      <a:pt x="4701" y="315"/>
                    </a:lnTo>
                    <a:lnTo>
                      <a:pt x="5015" y="220"/>
                    </a:lnTo>
                    <a:lnTo>
                      <a:pt x="5342" y="133"/>
                    </a:lnTo>
                    <a:lnTo>
                      <a:pt x="5616" y="75"/>
                    </a:lnTo>
                    <a:lnTo>
                      <a:pt x="5917" y="35"/>
                    </a:lnTo>
                    <a:lnTo>
                      <a:pt x="6244" y="11"/>
                    </a:lnTo>
                    <a:lnTo>
                      <a:pt x="6595" y="0"/>
                    </a:lnTo>
                    <a:lnTo>
                      <a:pt x="6970" y="6"/>
                    </a:lnTo>
                    <a:lnTo>
                      <a:pt x="7367" y="22"/>
                    </a:lnTo>
                    <a:lnTo>
                      <a:pt x="7785" y="50"/>
                    </a:lnTo>
                    <a:lnTo>
                      <a:pt x="8224" y="90"/>
                    </a:lnTo>
                    <a:lnTo>
                      <a:pt x="8681" y="138"/>
                    </a:lnTo>
                    <a:lnTo>
                      <a:pt x="9155" y="195"/>
                    </a:lnTo>
                    <a:lnTo>
                      <a:pt x="9646" y="260"/>
                    </a:lnTo>
                    <a:lnTo>
                      <a:pt x="10153" y="330"/>
                    </a:lnTo>
                    <a:lnTo>
                      <a:pt x="10674" y="406"/>
                    </a:lnTo>
                    <a:lnTo>
                      <a:pt x="11208" y="485"/>
                    </a:lnTo>
                    <a:lnTo>
                      <a:pt x="11755" y="569"/>
                    </a:lnTo>
                    <a:lnTo>
                      <a:pt x="12311" y="653"/>
                    </a:lnTo>
                    <a:lnTo>
                      <a:pt x="13451" y="825"/>
                    </a:lnTo>
                    <a:lnTo>
                      <a:pt x="14620" y="991"/>
                    </a:lnTo>
                    <a:lnTo>
                      <a:pt x="15809" y="1144"/>
                    </a:lnTo>
                    <a:lnTo>
                      <a:pt x="17009" y="1275"/>
                    </a:lnTo>
                    <a:lnTo>
                      <a:pt x="18209" y="1375"/>
                    </a:lnTo>
                    <a:lnTo>
                      <a:pt x="18807" y="1412"/>
                    </a:lnTo>
                    <a:lnTo>
                      <a:pt x="19401" y="1437"/>
                    </a:lnTo>
                    <a:lnTo>
                      <a:pt x="19991" y="1449"/>
                    </a:lnTo>
                    <a:lnTo>
                      <a:pt x="20576" y="1449"/>
                    </a:lnTo>
                    <a:lnTo>
                      <a:pt x="21154" y="1436"/>
                    </a:lnTo>
                    <a:lnTo>
                      <a:pt x="21724" y="1406"/>
                    </a:lnTo>
                    <a:lnTo>
                      <a:pt x="21776" y="1405"/>
                    </a:lnTo>
                    <a:lnTo>
                      <a:pt x="21856" y="1410"/>
                    </a:lnTo>
                    <a:lnTo>
                      <a:pt x="21958" y="1418"/>
                    </a:lnTo>
                    <a:lnTo>
                      <a:pt x="22078" y="1431"/>
                    </a:lnTo>
                    <a:lnTo>
                      <a:pt x="22211" y="1449"/>
                    </a:lnTo>
                    <a:lnTo>
                      <a:pt x="22350" y="1472"/>
                    </a:lnTo>
                    <a:lnTo>
                      <a:pt x="22629" y="1534"/>
                    </a:lnTo>
                    <a:lnTo>
                      <a:pt x="22758" y="1575"/>
                    </a:lnTo>
                    <a:lnTo>
                      <a:pt x="22872" y="1621"/>
                    </a:lnTo>
                    <a:lnTo>
                      <a:pt x="22967" y="1673"/>
                    </a:lnTo>
                    <a:lnTo>
                      <a:pt x="23037" y="1731"/>
                    </a:lnTo>
                    <a:lnTo>
                      <a:pt x="23076" y="1797"/>
                    </a:lnTo>
                    <a:lnTo>
                      <a:pt x="23080" y="1870"/>
                    </a:lnTo>
                    <a:lnTo>
                      <a:pt x="23068" y="1908"/>
                    </a:lnTo>
                    <a:lnTo>
                      <a:pt x="23044" y="1949"/>
                    </a:lnTo>
                    <a:lnTo>
                      <a:pt x="23009" y="1991"/>
                    </a:lnTo>
                    <a:lnTo>
                      <a:pt x="22962" y="2036"/>
                    </a:lnTo>
                    <a:lnTo>
                      <a:pt x="22653" y="2301"/>
                    </a:lnTo>
                    <a:lnTo>
                      <a:pt x="22358" y="2562"/>
                    </a:lnTo>
                    <a:lnTo>
                      <a:pt x="22076" y="2818"/>
                    </a:lnTo>
                    <a:lnTo>
                      <a:pt x="21806" y="3069"/>
                    </a:lnTo>
                    <a:lnTo>
                      <a:pt x="21546" y="3317"/>
                    </a:lnTo>
                    <a:lnTo>
                      <a:pt x="21296" y="3560"/>
                    </a:lnTo>
                    <a:lnTo>
                      <a:pt x="21056" y="3799"/>
                    </a:lnTo>
                    <a:lnTo>
                      <a:pt x="20822" y="4033"/>
                    </a:lnTo>
                    <a:lnTo>
                      <a:pt x="20378" y="4488"/>
                    </a:lnTo>
                    <a:lnTo>
                      <a:pt x="19955" y="4924"/>
                    </a:lnTo>
                    <a:lnTo>
                      <a:pt x="19546" y="5342"/>
                    </a:lnTo>
                    <a:lnTo>
                      <a:pt x="19144" y="5743"/>
                    </a:lnTo>
                    <a:lnTo>
                      <a:pt x="18743" y="6125"/>
                    </a:lnTo>
                    <a:lnTo>
                      <a:pt x="18333" y="6488"/>
                    </a:lnTo>
                    <a:lnTo>
                      <a:pt x="17908" y="6833"/>
                    </a:lnTo>
                    <a:lnTo>
                      <a:pt x="17462" y="7158"/>
                    </a:lnTo>
                    <a:lnTo>
                      <a:pt x="17229" y="7314"/>
                    </a:lnTo>
                    <a:lnTo>
                      <a:pt x="16986" y="7465"/>
                    </a:lnTo>
                    <a:lnTo>
                      <a:pt x="16734" y="7612"/>
                    </a:lnTo>
                    <a:lnTo>
                      <a:pt x="16473" y="7754"/>
                    </a:lnTo>
                    <a:lnTo>
                      <a:pt x="16201" y="7890"/>
                    </a:lnTo>
                    <a:lnTo>
                      <a:pt x="15917" y="8022"/>
                    </a:lnTo>
                    <a:lnTo>
                      <a:pt x="15620" y="8149"/>
                    </a:lnTo>
                    <a:lnTo>
                      <a:pt x="15309" y="8271"/>
                    </a:lnTo>
                    <a:lnTo>
                      <a:pt x="15191" y="8300"/>
                    </a:lnTo>
                    <a:lnTo>
                      <a:pt x="15052" y="8318"/>
                    </a:lnTo>
                    <a:lnTo>
                      <a:pt x="14893" y="8327"/>
                    </a:lnTo>
                    <a:lnTo>
                      <a:pt x="14718" y="8328"/>
                    </a:lnTo>
                    <a:lnTo>
                      <a:pt x="14527" y="8324"/>
                    </a:lnTo>
                    <a:lnTo>
                      <a:pt x="14325" y="8317"/>
                    </a:lnTo>
                    <a:lnTo>
                      <a:pt x="13891" y="8303"/>
                    </a:lnTo>
                    <a:lnTo>
                      <a:pt x="13437" y="8305"/>
                    </a:lnTo>
                    <a:lnTo>
                      <a:pt x="13208" y="8317"/>
                    </a:lnTo>
                    <a:lnTo>
                      <a:pt x="12981" y="8338"/>
                    </a:lnTo>
                    <a:lnTo>
                      <a:pt x="12758" y="8373"/>
                    </a:lnTo>
                    <a:lnTo>
                      <a:pt x="12541" y="8422"/>
                    </a:lnTo>
                    <a:lnTo>
                      <a:pt x="12334" y="8487"/>
                    </a:lnTo>
                    <a:lnTo>
                      <a:pt x="12138" y="8571"/>
                    </a:lnTo>
                    <a:lnTo>
                      <a:pt x="11978" y="8747"/>
                    </a:lnTo>
                    <a:lnTo>
                      <a:pt x="11814" y="8916"/>
                    </a:lnTo>
                    <a:lnTo>
                      <a:pt x="11472" y="9232"/>
                    </a:lnTo>
                    <a:lnTo>
                      <a:pt x="11120" y="9523"/>
                    </a:lnTo>
                    <a:lnTo>
                      <a:pt x="10765" y="9785"/>
                    </a:lnTo>
                    <a:lnTo>
                      <a:pt x="10416" y="10019"/>
                    </a:lnTo>
                    <a:lnTo>
                      <a:pt x="10247" y="10125"/>
                    </a:lnTo>
                    <a:lnTo>
                      <a:pt x="10082" y="10224"/>
                    </a:lnTo>
                    <a:lnTo>
                      <a:pt x="9922" y="10317"/>
                    </a:lnTo>
                    <a:lnTo>
                      <a:pt x="9769" y="10401"/>
                    </a:lnTo>
                    <a:lnTo>
                      <a:pt x="9624" y="10479"/>
                    </a:lnTo>
                    <a:lnTo>
                      <a:pt x="9486" y="10549"/>
                    </a:lnTo>
                    <a:lnTo>
                      <a:pt x="9204" y="10683"/>
                    </a:lnTo>
                    <a:lnTo>
                      <a:pt x="8933" y="10801"/>
                    </a:lnTo>
                    <a:lnTo>
                      <a:pt x="8670" y="10904"/>
                    </a:lnTo>
                    <a:lnTo>
                      <a:pt x="8419" y="10991"/>
                    </a:lnTo>
                    <a:lnTo>
                      <a:pt x="8174" y="11068"/>
                    </a:lnTo>
                    <a:lnTo>
                      <a:pt x="7939" y="11133"/>
                    </a:lnTo>
                    <a:lnTo>
                      <a:pt x="7710" y="11188"/>
                    </a:lnTo>
                    <a:lnTo>
                      <a:pt x="7489" y="11236"/>
                    </a:lnTo>
                    <a:lnTo>
                      <a:pt x="7065" y="11315"/>
                    </a:lnTo>
                    <a:lnTo>
                      <a:pt x="6660" y="11380"/>
                    </a:lnTo>
                    <a:lnTo>
                      <a:pt x="6272" y="11445"/>
                    </a:lnTo>
                    <a:lnTo>
                      <a:pt x="5894" y="11522"/>
                    </a:lnTo>
                    <a:lnTo>
                      <a:pt x="5523" y="11623"/>
                    </a:lnTo>
                    <a:lnTo>
                      <a:pt x="5338" y="11685"/>
                    </a:lnTo>
                    <a:lnTo>
                      <a:pt x="5153" y="11759"/>
                    </a:lnTo>
                    <a:lnTo>
                      <a:pt x="4966" y="11844"/>
                    </a:lnTo>
                    <a:lnTo>
                      <a:pt x="4779" y="11943"/>
                    </a:lnTo>
                    <a:lnTo>
                      <a:pt x="4590" y="12058"/>
                    </a:lnTo>
                    <a:lnTo>
                      <a:pt x="4397" y="12189"/>
                    </a:lnTo>
                    <a:lnTo>
                      <a:pt x="4202" y="12338"/>
                    </a:lnTo>
                    <a:lnTo>
                      <a:pt x="4002" y="12507"/>
                    </a:lnTo>
                    <a:lnTo>
                      <a:pt x="3798" y="12698"/>
                    </a:lnTo>
                    <a:lnTo>
                      <a:pt x="3590" y="12910"/>
                    </a:lnTo>
                    <a:lnTo>
                      <a:pt x="3375" y="13147"/>
                    </a:lnTo>
                    <a:lnTo>
                      <a:pt x="3155" y="13411"/>
                    </a:lnTo>
                    <a:lnTo>
                      <a:pt x="2927" y="13701"/>
                    </a:lnTo>
                    <a:lnTo>
                      <a:pt x="2692" y="14020"/>
                    </a:lnTo>
                    <a:lnTo>
                      <a:pt x="2587" y="14160"/>
                    </a:lnTo>
                    <a:lnTo>
                      <a:pt x="2483" y="14285"/>
                    </a:lnTo>
                    <a:lnTo>
                      <a:pt x="2379" y="14395"/>
                    </a:lnTo>
                    <a:lnTo>
                      <a:pt x="2274" y="14492"/>
                    </a:lnTo>
                    <a:lnTo>
                      <a:pt x="2171" y="14576"/>
                    </a:lnTo>
                    <a:lnTo>
                      <a:pt x="2070" y="14647"/>
                    </a:lnTo>
                    <a:lnTo>
                      <a:pt x="1969" y="14706"/>
                    </a:lnTo>
                    <a:lnTo>
                      <a:pt x="1870" y="14753"/>
                    </a:lnTo>
                    <a:lnTo>
                      <a:pt x="1772" y="14788"/>
                    </a:lnTo>
                    <a:lnTo>
                      <a:pt x="1676" y="14812"/>
                    </a:lnTo>
                    <a:lnTo>
                      <a:pt x="1582" y="14827"/>
                    </a:lnTo>
                    <a:lnTo>
                      <a:pt x="1490" y="14831"/>
                    </a:lnTo>
                    <a:lnTo>
                      <a:pt x="1400" y="14826"/>
                    </a:lnTo>
                    <a:lnTo>
                      <a:pt x="1313" y="14811"/>
                    </a:lnTo>
                    <a:lnTo>
                      <a:pt x="1148" y="14757"/>
                    </a:lnTo>
                    <a:lnTo>
                      <a:pt x="996" y="14673"/>
                    </a:lnTo>
                    <a:lnTo>
                      <a:pt x="856" y="14562"/>
                    </a:lnTo>
                    <a:lnTo>
                      <a:pt x="735" y="14426"/>
                    </a:lnTo>
                    <a:lnTo>
                      <a:pt x="629" y="14272"/>
                    </a:lnTo>
                    <a:lnTo>
                      <a:pt x="543" y="14103"/>
                    </a:lnTo>
                    <a:lnTo>
                      <a:pt x="478" y="13921"/>
                    </a:lnTo>
                    <a:lnTo>
                      <a:pt x="434" y="13730"/>
                    </a:lnTo>
                    <a:lnTo>
                      <a:pt x="415" y="13536"/>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7" name="Freeform 246">
                <a:extLst>
                  <a:ext uri="{FF2B5EF4-FFF2-40B4-BE49-F238E27FC236}">
                    <a16:creationId xmlns:a16="http://schemas.microsoft.com/office/drawing/2014/main" id="{6EB63D90-B0D7-6147-A8D5-7ADA7A05E0E4}"/>
                  </a:ext>
                </a:extLst>
              </p:cNvPr>
              <p:cNvSpPr>
                <a:spLocks/>
              </p:cNvSpPr>
              <p:nvPr/>
            </p:nvSpPr>
            <p:spPr bwMode="auto">
              <a:xfrm>
                <a:off x="3796" y="2923"/>
                <a:ext cx="966" cy="531"/>
              </a:xfrm>
              <a:custGeom>
                <a:avLst/>
                <a:gdLst>
                  <a:gd name="T0" fmla="*/ 0 w 12550"/>
                  <a:gd name="T1" fmla="*/ 2 h 6903"/>
                  <a:gd name="T2" fmla="*/ 0 w 12550"/>
                  <a:gd name="T3" fmla="*/ 1 h 6903"/>
                  <a:gd name="T4" fmla="*/ 0 w 12550"/>
                  <a:gd name="T5" fmla="*/ 1 h 6903"/>
                  <a:gd name="T6" fmla="*/ 1 w 12550"/>
                  <a:gd name="T7" fmla="*/ 1 h 6903"/>
                  <a:gd name="T8" fmla="*/ 1 w 12550"/>
                  <a:gd name="T9" fmla="*/ 1 h 6903"/>
                  <a:gd name="T10" fmla="*/ 1 w 12550"/>
                  <a:gd name="T11" fmla="*/ 1 h 6903"/>
                  <a:gd name="T12" fmla="*/ 1 w 12550"/>
                  <a:gd name="T13" fmla="*/ 0 h 6903"/>
                  <a:gd name="T14" fmla="*/ 2 w 12550"/>
                  <a:gd name="T15" fmla="*/ 0 h 6903"/>
                  <a:gd name="T16" fmla="*/ 2 w 12550"/>
                  <a:gd name="T17" fmla="*/ 0 h 6903"/>
                  <a:gd name="T18" fmla="*/ 2 w 12550"/>
                  <a:gd name="T19" fmla="*/ 0 h 6903"/>
                  <a:gd name="T20" fmla="*/ 3 w 12550"/>
                  <a:gd name="T21" fmla="*/ 0 h 6903"/>
                  <a:gd name="T22" fmla="*/ 3 w 12550"/>
                  <a:gd name="T23" fmla="*/ 0 h 6903"/>
                  <a:gd name="T24" fmla="*/ 4 w 12550"/>
                  <a:gd name="T25" fmla="*/ 0 h 6903"/>
                  <a:gd name="T26" fmla="*/ 4 w 12550"/>
                  <a:gd name="T27" fmla="*/ 0 h 6903"/>
                  <a:gd name="T28" fmla="*/ 5 w 12550"/>
                  <a:gd name="T29" fmla="*/ 0 h 6903"/>
                  <a:gd name="T30" fmla="*/ 6 w 12550"/>
                  <a:gd name="T31" fmla="*/ 0 h 6903"/>
                  <a:gd name="T32" fmla="*/ 5 w 12550"/>
                  <a:gd name="T33" fmla="*/ 1 h 6903"/>
                  <a:gd name="T34" fmla="*/ 5 w 12550"/>
                  <a:gd name="T35" fmla="*/ 1 h 6903"/>
                  <a:gd name="T36" fmla="*/ 5 w 12550"/>
                  <a:gd name="T37" fmla="*/ 1 h 6903"/>
                  <a:gd name="T38" fmla="*/ 4 w 12550"/>
                  <a:gd name="T39" fmla="*/ 2 h 6903"/>
                  <a:gd name="T40" fmla="*/ 4 w 12550"/>
                  <a:gd name="T41" fmla="*/ 2 h 6903"/>
                  <a:gd name="T42" fmla="*/ 4 w 12550"/>
                  <a:gd name="T43" fmla="*/ 2 h 6903"/>
                  <a:gd name="T44" fmla="*/ 3 w 12550"/>
                  <a:gd name="T45" fmla="*/ 2 h 6903"/>
                  <a:gd name="T46" fmla="*/ 3 w 12550"/>
                  <a:gd name="T47" fmla="*/ 3 h 6903"/>
                  <a:gd name="T48" fmla="*/ 3 w 12550"/>
                  <a:gd name="T49" fmla="*/ 3 h 6903"/>
                  <a:gd name="T50" fmla="*/ 3 w 12550"/>
                  <a:gd name="T51" fmla="*/ 3 h 6903"/>
                  <a:gd name="T52" fmla="*/ 2 w 12550"/>
                  <a:gd name="T53" fmla="*/ 3 h 6903"/>
                  <a:gd name="T54" fmla="*/ 2 w 12550"/>
                  <a:gd name="T55" fmla="*/ 3 h 6903"/>
                  <a:gd name="T56" fmla="*/ 2 w 12550"/>
                  <a:gd name="T57" fmla="*/ 3 h 6903"/>
                  <a:gd name="T58" fmla="*/ 2 w 12550"/>
                  <a:gd name="T59" fmla="*/ 3 h 6903"/>
                  <a:gd name="T60" fmla="*/ 1 w 12550"/>
                  <a:gd name="T61" fmla="*/ 3 h 6903"/>
                  <a:gd name="T62" fmla="*/ 1 w 12550"/>
                  <a:gd name="T63" fmla="*/ 3 h 6903"/>
                  <a:gd name="T64" fmla="*/ 1 w 12550"/>
                  <a:gd name="T65" fmla="*/ 3 h 6903"/>
                  <a:gd name="T66" fmla="*/ 1 w 12550"/>
                  <a:gd name="T67" fmla="*/ 3 h 6903"/>
                  <a:gd name="T68" fmla="*/ 1 w 12550"/>
                  <a:gd name="T69" fmla="*/ 3 h 6903"/>
                  <a:gd name="T70" fmla="*/ 1 w 12550"/>
                  <a:gd name="T71" fmla="*/ 3 h 6903"/>
                  <a:gd name="T72" fmla="*/ 0 w 12550"/>
                  <a:gd name="T73" fmla="*/ 3 h 6903"/>
                  <a:gd name="T74" fmla="*/ 0 w 12550"/>
                  <a:gd name="T75" fmla="*/ 3 h 6903"/>
                  <a:gd name="T76" fmla="*/ 0 w 12550"/>
                  <a:gd name="T77" fmla="*/ 3 h 6903"/>
                  <a:gd name="T78" fmla="*/ 0 w 12550"/>
                  <a:gd name="T79" fmla="*/ 3 h 6903"/>
                  <a:gd name="T80" fmla="*/ 0 w 12550"/>
                  <a:gd name="T81" fmla="*/ 3 h 6903"/>
                  <a:gd name="T82" fmla="*/ 0 w 12550"/>
                  <a:gd name="T83" fmla="*/ 2 h 6903"/>
                  <a:gd name="T84" fmla="*/ 0 w 12550"/>
                  <a:gd name="T85" fmla="*/ 2 h 6903"/>
                  <a:gd name="T86" fmla="*/ 0 w 12550"/>
                  <a:gd name="T87" fmla="*/ 2 h 6903"/>
                  <a:gd name="T88" fmla="*/ 0 w 12550"/>
                  <a:gd name="T89" fmla="*/ 2 h 6903"/>
                  <a:gd name="T90" fmla="*/ 0 w 12550"/>
                  <a:gd name="T91" fmla="*/ 2 h 69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50" h="6903">
                    <a:moveTo>
                      <a:pt x="301" y="3951"/>
                    </a:moveTo>
                    <a:lnTo>
                      <a:pt x="415" y="3712"/>
                    </a:lnTo>
                    <a:lnTo>
                      <a:pt x="531" y="3482"/>
                    </a:lnTo>
                    <a:lnTo>
                      <a:pt x="651" y="3262"/>
                    </a:lnTo>
                    <a:lnTo>
                      <a:pt x="775" y="3050"/>
                    </a:lnTo>
                    <a:lnTo>
                      <a:pt x="902" y="2846"/>
                    </a:lnTo>
                    <a:lnTo>
                      <a:pt x="1032" y="2651"/>
                    </a:lnTo>
                    <a:lnTo>
                      <a:pt x="1301" y="2287"/>
                    </a:lnTo>
                    <a:lnTo>
                      <a:pt x="1583" y="1955"/>
                    </a:lnTo>
                    <a:lnTo>
                      <a:pt x="1877" y="1653"/>
                    </a:lnTo>
                    <a:lnTo>
                      <a:pt x="2183" y="1381"/>
                    </a:lnTo>
                    <a:lnTo>
                      <a:pt x="2500" y="1139"/>
                    </a:lnTo>
                    <a:lnTo>
                      <a:pt x="2828" y="923"/>
                    </a:lnTo>
                    <a:lnTo>
                      <a:pt x="3167" y="734"/>
                    </a:lnTo>
                    <a:lnTo>
                      <a:pt x="3515" y="570"/>
                    </a:lnTo>
                    <a:lnTo>
                      <a:pt x="3874" y="429"/>
                    </a:lnTo>
                    <a:lnTo>
                      <a:pt x="4243" y="310"/>
                    </a:lnTo>
                    <a:lnTo>
                      <a:pt x="4620" y="213"/>
                    </a:lnTo>
                    <a:lnTo>
                      <a:pt x="5006" y="136"/>
                    </a:lnTo>
                    <a:lnTo>
                      <a:pt x="5402" y="76"/>
                    </a:lnTo>
                    <a:lnTo>
                      <a:pt x="5803" y="36"/>
                    </a:lnTo>
                    <a:lnTo>
                      <a:pt x="6214" y="10"/>
                    </a:lnTo>
                    <a:lnTo>
                      <a:pt x="6632" y="0"/>
                    </a:lnTo>
                    <a:lnTo>
                      <a:pt x="7056" y="3"/>
                    </a:lnTo>
                    <a:lnTo>
                      <a:pt x="7487" y="19"/>
                    </a:lnTo>
                    <a:lnTo>
                      <a:pt x="7924" y="46"/>
                    </a:lnTo>
                    <a:lnTo>
                      <a:pt x="8366" y="84"/>
                    </a:lnTo>
                    <a:lnTo>
                      <a:pt x="8815" y="129"/>
                    </a:lnTo>
                    <a:lnTo>
                      <a:pt x="9726" y="243"/>
                    </a:lnTo>
                    <a:lnTo>
                      <a:pt x="10654" y="376"/>
                    </a:lnTo>
                    <a:lnTo>
                      <a:pt x="11596" y="520"/>
                    </a:lnTo>
                    <a:lnTo>
                      <a:pt x="12550" y="663"/>
                    </a:lnTo>
                    <a:lnTo>
                      <a:pt x="12169" y="1110"/>
                    </a:lnTo>
                    <a:lnTo>
                      <a:pt x="11793" y="1536"/>
                    </a:lnTo>
                    <a:lnTo>
                      <a:pt x="11420" y="1943"/>
                    </a:lnTo>
                    <a:lnTo>
                      <a:pt x="11051" y="2331"/>
                    </a:lnTo>
                    <a:lnTo>
                      <a:pt x="10686" y="2702"/>
                    </a:lnTo>
                    <a:lnTo>
                      <a:pt x="10323" y="3053"/>
                    </a:lnTo>
                    <a:lnTo>
                      <a:pt x="9967" y="3387"/>
                    </a:lnTo>
                    <a:lnTo>
                      <a:pt x="9614" y="3702"/>
                    </a:lnTo>
                    <a:lnTo>
                      <a:pt x="9265" y="4001"/>
                    </a:lnTo>
                    <a:lnTo>
                      <a:pt x="8921" y="4283"/>
                    </a:lnTo>
                    <a:lnTo>
                      <a:pt x="8581" y="4548"/>
                    </a:lnTo>
                    <a:lnTo>
                      <a:pt x="8247" y="4797"/>
                    </a:lnTo>
                    <a:lnTo>
                      <a:pt x="7917" y="5030"/>
                    </a:lnTo>
                    <a:lnTo>
                      <a:pt x="7591" y="5247"/>
                    </a:lnTo>
                    <a:lnTo>
                      <a:pt x="7272" y="5449"/>
                    </a:lnTo>
                    <a:lnTo>
                      <a:pt x="6956" y="5638"/>
                    </a:lnTo>
                    <a:lnTo>
                      <a:pt x="6647" y="5810"/>
                    </a:lnTo>
                    <a:lnTo>
                      <a:pt x="6343" y="5969"/>
                    </a:lnTo>
                    <a:lnTo>
                      <a:pt x="6045" y="6114"/>
                    </a:lnTo>
                    <a:lnTo>
                      <a:pt x="5752" y="6245"/>
                    </a:lnTo>
                    <a:lnTo>
                      <a:pt x="5465" y="6364"/>
                    </a:lnTo>
                    <a:lnTo>
                      <a:pt x="5184" y="6469"/>
                    </a:lnTo>
                    <a:lnTo>
                      <a:pt x="4909" y="6563"/>
                    </a:lnTo>
                    <a:lnTo>
                      <a:pt x="4640" y="6644"/>
                    </a:lnTo>
                    <a:lnTo>
                      <a:pt x="4378" y="6714"/>
                    </a:lnTo>
                    <a:lnTo>
                      <a:pt x="4121" y="6772"/>
                    </a:lnTo>
                    <a:lnTo>
                      <a:pt x="3872" y="6819"/>
                    </a:lnTo>
                    <a:lnTo>
                      <a:pt x="3629" y="6854"/>
                    </a:lnTo>
                    <a:lnTo>
                      <a:pt x="3393" y="6880"/>
                    </a:lnTo>
                    <a:lnTo>
                      <a:pt x="3163" y="6897"/>
                    </a:lnTo>
                    <a:lnTo>
                      <a:pt x="2941" y="6903"/>
                    </a:lnTo>
                    <a:lnTo>
                      <a:pt x="2726" y="6900"/>
                    </a:lnTo>
                    <a:lnTo>
                      <a:pt x="2518" y="6888"/>
                    </a:lnTo>
                    <a:lnTo>
                      <a:pt x="2317" y="6867"/>
                    </a:lnTo>
                    <a:lnTo>
                      <a:pt x="2123" y="6839"/>
                    </a:lnTo>
                    <a:lnTo>
                      <a:pt x="1938" y="6801"/>
                    </a:lnTo>
                    <a:lnTo>
                      <a:pt x="1760" y="6756"/>
                    </a:lnTo>
                    <a:lnTo>
                      <a:pt x="1589" y="6705"/>
                    </a:lnTo>
                    <a:lnTo>
                      <a:pt x="1427" y="6646"/>
                    </a:lnTo>
                    <a:lnTo>
                      <a:pt x="1273" y="6582"/>
                    </a:lnTo>
                    <a:lnTo>
                      <a:pt x="1127" y="6510"/>
                    </a:lnTo>
                    <a:lnTo>
                      <a:pt x="989" y="6433"/>
                    </a:lnTo>
                    <a:lnTo>
                      <a:pt x="860" y="6351"/>
                    </a:lnTo>
                    <a:lnTo>
                      <a:pt x="739" y="6262"/>
                    </a:lnTo>
                    <a:lnTo>
                      <a:pt x="627" y="6169"/>
                    </a:lnTo>
                    <a:lnTo>
                      <a:pt x="524" y="6073"/>
                    </a:lnTo>
                    <a:lnTo>
                      <a:pt x="429" y="5971"/>
                    </a:lnTo>
                    <a:lnTo>
                      <a:pt x="344" y="5866"/>
                    </a:lnTo>
                    <a:lnTo>
                      <a:pt x="268" y="5757"/>
                    </a:lnTo>
                    <a:lnTo>
                      <a:pt x="201" y="5646"/>
                    </a:lnTo>
                    <a:lnTo>
                      <a:pt x="143" y="5532"/>
                    </a:lnTo>
                    <a:lnTo>
                      <a:pt x="95" y="5414"/>
                    </a:lnTo>
                    <a:lnTo>
                      <a:pt x="57" y="5295"/>
                    </a:lnTo>
                    <a:lnTo>
                      <a:pt x="28" y="5175"/>
                    </a:lnTo>
                    <a:lnTo>
                      <a:pt x="0" y="4930"/>
                    </a:lnTo>
                    <a:lnTo>
                      <a:pt x="12" y="4682"/>
                    </a:lnTo>
                    <a:lnTo>
                      <a:pt x="66" y="4435"/>
                    </a:lnTo>
                    <a:lnTo>
                      <a:pt x="109" y="4312"/>
                    </a:lnTo>
                    <a:lnTo>
                      <a:pt x="162" y="4190"/>
                    </a:lnTo>
                    <a:lnTo>
                      <a:pt x="226" y="4069"/>
                    </a:lnTo>
                    <a:lnTo>
                      <a:pt x="301" y="3951"/>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 name="Freeform 247">
                <a:extLst>
                  <a:ext uri="{FF2B5EF4-FFF2-40B4-BE49-F238E27FC236}">
                    <a16:creationId xmlns:a16="http://schemas.microsoft.com/office/drawing/2014/main" id="{AD6F57E0-502F-7F4B-A288-5803DB2926DE}"/>
                  </a:ext>
                </a:extLst>
              </p:cNvPr>
              <p:cNvSpPr>
                <a:spLocks/>
              </p:cNvSpPr>
              <p:nvPr/>
            </p:nvSpPr>
            <p:spPr bwMode="auto">
              <a:xfrm>
                <a:off x="3812" y="2924"/>
                <a:ext cx="921" cy="506"/>
              </a:xfrm>
              <a:custGeom>
                <a:avLst/>
                <a:gdLst>
                  <a:gd name="T0" fmla="*/ 0 w 11971"/>
                  <a:gd name="T1" fmla="*/ 2 h 6572"/>
                  <a:gd name="T2" fmla="*/ 0 w 11971"/>
                  <a:gd name="T3" fmla="*/ 2 h 6572"/>
                  <a:gd name="T4" fmla="*/ 0 w 11971"/>
                  <a:gd name="T5" fmla="*/ 2 h 6572"/>
                  <a:gd name="T6" fmla="*/ 0 w 11971"/>
                  <a:gd name="T7" fmla="*/ 2 h 6572"/>
                  <a:gd name="T8" fmla="*/ 0 w 11971"/>
                  <a:gd name="T9" fmla="*/ 2 h 6572"/>
                  <a:gd name="T10" fmla="*/ 0 w 11971"/>
                  <a:gd name="T11" fmla="*/ 3 h 6572"/>
                  <a:gd name="T12" fmla="*/ 0 w 11971"/>
                  <a:gd name="T13" fmla="*/ 3 h 6572"/>
                  <a:gd name="T14" fmla="*/ 0 w 11971"/>
                  <a:gd name="T15" fmla="*/ 3 h 6572"/>
                  <a:gd name="T16" fmla="*/ 0 w 11971"/>
                  <a:gd name="T17" fmla="*/ 3 h 6572"/>
                  <a:gd name="T18" fmla="*/ 1 w 11971"/>
                  <a:gd name="T19" fmla="*/ 3 h 6572"/>
                  <a:gd name="T20" fmla="*/ 1 w 11971"/>
                  <a:gd name="T21" fmla="*/ 3 h 6572"/>
                  <a:gd name="T22" fmla="*/ 1 w 11971"/>
                  <a:gd name="T23" fmla="*/ 3 h 6572"/>
                  <a:gd name="T24" fmla="*/ 1 w 11971"/>
                  <a:gd name="T25" fmla="*/ 3 h 6572"/>
                  <a:gd name="T26" fmla="*/ 1 w 11971"/>
                  <a:gd name="T27" fmla="*/ 3 h 6572"/>
                  <a:gd name="T28" fmla="*/ 1 w 11971"/>
                  <a:gd name="T29" fmla="*/ 3 h 6572"/>
                  <a:gd name="T30" fmla="*/ 2 w 11971"/>
                  <a:gd name="T31" fmla="*/ 3 h 6572"/>
                  <a:gd name="T32" fmla="*/ 2 w 11971"/>
                  <a:gd name="T33" fmla="*/ 3 h 6572"/>
                  <a:gd name="T34" fmla="*/ 2 w 11971"/>
                  <a:gd name="T35" fmla="*/ 3 h 6572"/>
                  <a:gd name="T36" fmla="*/ 2 w 11971"/>
                  <a:gd name="T37" fmla="*/ 3 h 6572"/>
                  <a:gd name="T38" fmla="*/ 3 w 11971"/>
                  <a:gd name="T39" fmla="*/ 3 h 6572"/>
                  <a:gd name="T40" fmla="*/ 3 w 11971"/>
                  <a:gd name="T41" fmla="*/ 3 h 6572"/>
                  <a:gd name="T42" fmla="*/ 3 w 11971"/>
                  <a:gd name="T43" fmla="*/ 2 h 6572"/>
                  <a:gd name="T44" fmla="*/ 3 w 11971"/>
                  <a:gd name="T45" fmla="*/ 2 h 6572"/>
                  <a:gd name="T46" fmla="*/ 4 w 11971"/>
                  <a:gd name="T47" fmla="*/ 2 h 6572"/>
                  <a:gd name="T48" fmla="*/ 4 w 11971"/>
                  <a:gd name="T49" fmla="*/ 2 h 6572"/>
                  <a:gd name="T50" fmla="*/ 4 w 11971"/>
                  <a:gd name="T51" fmla="*/ 2 h 6572"/>
                  <a:gd name="T52" fmla="*/ 4 w 11971"/>
                  <a:gd name="T53" fmla="*/ 1 h 6572"/>
                  <a:gd name="T54" fmla="*/ 5 w 11971"/>
                  <a:gd name="T55" fmla="*/ 1 h 6572"/>
                  <a:gd name="T56" fmla="*/ 5 w 11971"/>
                  <a:gd name="T57" fmla="*/ 1 h 6572"/>
                  <a:gd name="T58" fmla="*/ 5 w 11971"/>
                  <a:gd name="T59" fmla="*/ 0 h 6572"/>
                  <a:gd name="T60" fmla="*/ 4 w 11971"/>
                  <a:gd name="T61" fmla="*/ 0 h 6572"/>
                  <a:gd name="T62" fmla="*/ 4 w 11971"/>
                  <a:gd name="T63" fmla="*/ 0 h 6572"/>
                  <a:gd name="T64" fmla="*/ 3 w 11971"/>
                  <a:gd name="T65" fmla="*/ 0 h 6572"/>
                  <a:gd name="T66" fmla="*/ 3 w 11971"/>
                  <a:gd name="T67" fmla="*/ 0 h 6572"/>
                  <a:gd name="T68" fmla="*/ 3 w 11971"/>
                  <a:gd name="T69" fmla="*/ 0 h 6572"/>
                  <a:gd name="T70" fmla="*/ 2 w 11971"/>
                  <a:gd name="T71" fmla="*/ 0 h 6572"/>
                  <a:gd name="T72" fmla="*/ 2 w 11971"/>
                  <a:gd name="T73" fmla="*/ 0 h 6572"/>
                  <a:gd name="T74" fmla="*/ 2 w 11971"/>
                  <a:gd name="T75" fmla="*/ 0 h 6572"/>
                  <a:gd name="T76" fmla="*/ 1 w 11971"/>
                  <a:gd name="T77" fmla="*/ 0 h 6572"/>
                  <a:gd name="T78" fmla="*/ 1 w 11971"/>
                  <a:gd name="T79" fmla="*/ 1 h 6572"/>
                  <a:gd name="T80" fmla="*/ 1 w 11971"/>
                  <a:gd name="T81" fmla="*/ 1 h 6572"/>
                  <a:gd name="T82" fmla="*/ 0 w 11971"/>
                  <a:gd name="T83" fmla="*/ 1 h 6572"/>
                  <a:gd name="T84" fmla="*/ 0 w 11971"/>
                  <a:gd name="T85" fmla="*/ 1 h 6572"/>
                  <a:gd name="T86" fmla="*/ 0 w 11971"/>
                  <a:gd name="T87" fmla="*/ 2 h 65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71" h="6572">
                    <a:moveTo>
                      <a:pt x="301" y="3761"/>
                    </a:moveTo>
                    <a:lnTo>
                      <a:pt x="226" y="3876"/>
                    </a:lnTo>
                    <a:lnTo>
                      <a:pt x="163" y="3992"/>
                    </a:lnTo>
                    <a:lnTo>
                      <a:pt x="68" y="4227"/>
                    </a:lnTo>
                    <a:lnTo>
                      <a:pt x="14" y="4464"/>
                    </a:lnTo>
                    <a:lnTo>
                      <a:pt x="0" y="4702"/>
                    </a:lnTo>
                    <a:lnTo>
                      <a:pt x="25" y="4936"/>
                    </a:lnTo>
                    <a:lnTo>
                      <a:pt x="90" y="5164"/>
                    </a:lnTo>
                    <a:lnTo>
                      <a:pt x="136" y="5275"/>
                    </a:lnTo>
                    <a:lnTo>
                      <a:pt x="192" y="5383"/>
                    </a:lnTo>
                    <a:lnTo>
                      <a:pt x="255" y="5489"/>
                    </a:lnTo>
                    <a:lnTo>
                      <a:pt x="329" y="5592"/>
                    </a:lnTo>
                    <a:lnTo>
                      <a:pt x="411" y="5692"/>
                    </a:lnTo>
                    <a:lnTo>
                      <a:pt x="503" y="5789"/>
                    </a:lnTo>
                    <a:lnTo>
                      <a:pt x="602" y="5881"/>
                    </a:lnTo>
                    <a:lnTo>
                      <a:pt x="710" y="5968"/>
                    </a:lnTo>
                    <a:lnTo>
                      <a:pt x="827" y="6051"/>
                    </a:lnTo>
                    <a:lnTo>
                      <a:pt x="951" y="6129"/>
                    </a:lnTo>
                    <a:lnTo>
                      <a:pt x="1085" y="6202"/>
                    </a:lnTo>
                    <a:lnTo>
                      <a:pt x="1225" y="6270"/>
                    </a:lnTo>
                    <a:lnTo>
                      <a:pt x="1374" y="6331"/>
                    </a:lnTo>
                    <a:lnTo>
                      <a:pt x="1530" y="6386"/>
                    </a:lnTo>
                    <a:lnTo>
                      <a:pt x="1693" y="6435"/>
                    </a:lnTo>
                    <a:lnTo>
                      <a:pt x="1865" y="6477"/>
                    </a:lnTo>
                    <a:lnTo>
                      <a:pt x="2044" y="6511"/>
                    </a:lnTo>
                    <a:lnTo>
                      <a:pt x="2230" y="6538"/>
                    </a:lnTo>
                    <a:lnTo>
                      <a:pt x="2423" y="6558"/>
                    </a:lnTo>
                    <a:lnTo>
                      <a:pt x="2624" y="6569"/>
                    </a:lnTo>
                    <a:lnTo>
                      <a:pt x="2831" y="6572"/>
                    </a:lnTo>
                    <a:lnTo>
                      <a:pt x="3044" y="6565"/>
                    </a:lnTo>
                    <a:lnTo>
                      <a:pt x="3264" y="6550"/>
                    </a:lnTo>
                    <a:lnTo>
                      <a:pt x="3491" y="6525"/>
                    </a:lnTo>
                    <a:lnTo>
                      <a:pt x="3724" y="6491"/>
                    </a:lnTo>
                    <a:lnTo>
                      <a:pt x="3964" y="6446"/>
                    </a:lnTo>
                    <a:lnTo>
                      <a:pt x="4209" y="6391"/>
                    </a:lnTo>
                    <a:lnTo>
                      <a:pt x="4461" y="6325"/>
                    </a:lnTo>
                    <a:lnTo>
                      <a:pt x="4718" y="6248"/>
                    </a:lnTo>
                    <a:lnTo>
                      <a:pt x="4981" y="6160"/>
                    </a:lnTo>
                    <a:lnTo>
                      <a:pt x="5250" y="6060"/>
                    </a:lnTo>
                    <a:lnTo>
                      <a:pt x="5524" y="5948"/>
                    </a:lnTo>
                    <a:lnTo>
                      <a:pt x="5803" y="5823"/>
                    </a:lnTo>
                    <a:lnTo>
                      <a:pt x="6088" y="5687"/>
                    </a:lnTo>
                    <a:lnTo>
                      <a:pt x="6379" y="5536"/>
                    </a:lnTo>
                    <a:lnTo>
                      <a:pt x="6673" y="5374"/>
                    </a:lnTo>
                    <a:lnTo>
                      <a:pt x="6973" y="5197"/>
                    </a:lnTo>
                    <a:lnTo>
                      <a:pt x="7278" y="5006"/>
                    </a:lnTo>
                    <a:lnTo>
                      <a:pt x="7587" y="4801"/>
                    </a:lnTo>
                    <a:lnTo>
                      <a:pt x="7901" y="4581"/>
                    </a:lnTo>
                    <a:lnTo>
                      <a:pt x="8219" y="4347"/>
                    </a:lnTo>
                    <a:lnTo>
                      <a:pt x="8541" y="4097"/>
                    </a:lnTo>
                    <a:lnTo>
                      <a:pt x="8868" y="3832"/>
                    </a:lnTo>
                    <a:lnTo>
                      <a:pt x="9198" y="3550"/>
                    </a:lnTo>
                    <a:lnTo>
                      <a:pt x="9532" y="3252"/>
                    </a:lnTo>
                    <a:lnTo>
                      <a:pt x="9871" y="2939"/>
                    </a:lnTo>
                    <a:lnTo>
                      <a:pt x="10212" y="2608"/>
                    </a:lnTo>
                    <a:lnTo>
                      <a:pt x="10557" y="2259"/>
                    </a:lnTo>
                    <a:lnTo>
                      <a:pt x="10906" y="1894"/>
                    </a:lnTo>
                    <a:lnTo>
                      <a:pt x="11258" y="1511"/>
                    </a:lnTo>
                    <a:lnTo>
                      <a:pt x="11613" y="1109"/>
                    </a:lnTo>
                    <a:lnTo>
                      <a:pt x="11971" y="690"/>
                    </a:lnTo>
                    <a:lnTo>
                      <a:pt x="10236" y="381"/>
                    </a:lnTo>
                    <a:lnTo>
                      <a:pt x="9373" y="243"/>
                    </a:lnTo>
                    <a:lnTo>
                      <a:pt x="8518" y="129"/>
                    </a:lnTo>
                    <a:lnTo>
                      <a:pt x="8096" y="83"/>
                    </a:lnTo>
                    <a:lnTo>
                      <a:pt x="7675" y="46"/>
                    </a:lnTo>
                    <a:lnTo>
                      <a:pt x="7260" y="19"/>
                    </a:lnTo>
                    <a:lnTo>
                      <a:pt x="6849" y="3"/>
                    </a:lnTo>
                    <a:lnTo>
                      <a:pt x="6442" y="0"/>
                    </a:lnTo>
                    <a:lnTo>
                      <a:pt x="6042" y="10"/>
                    </a:lnTo>
                    <a:lnTo>
                      <a:pt x="5646" y="35"/>
                    </a:lnTo>
                    <a:lnTo>
                      <a:pt x="5258" y="75"/>
                    </a:lnTo>
                    <a:lnTo>
                      <a:pt x="4876" y="133"/>
                    </a:lnTo>
                    <a:lnTo>
                      <a:pt x="4502" y="208"/>
                    </a:lnTo>
                    <a:lnTo>
                      <a:pt x="4134" y="302"/>
                    </a:lnTo>
                    <a:lnTo>
                      <a:pt x="3776" y="416"/>
                    </a:lnTo>
                    <a:lnTo>
                      <a:pt x="3427" y="551"/>
                    </a:lnTo>
                    <a:lnTo>
                      <a:pt x="3087" y="710"/>
                    </a:lnTo>
                    <a:lnTo>
                      <a:pt x="2756" y="891"/>
                    </a:lnTo>
                    <a:lnTo>
                      <a:pt x="2436" y="1097"/>
                    </a:lnTo>
                    <a:lnTo>
                      <a:pt x="2126" y="1329"/>
                    </a:lnTo>
                    <a:lnTo>
                      <a:pt x="1828" y="1587"/>
                    </a:lnTo>
                    <a:lnTo>
                      <a:pt x="1541" y="1873"/>
                    </a:lnTo>
                    <a:lnTo>
                      <a:pt x="1267" y="2188"/>
                    </a:lnTo>
                    <a:lnTo>
                      <a:pt x="1006" y="2534"/>
                    </a:lnTo>
                    <a:lnTo>
                      <a:pt x="757" y="2911"/>
                    </a:lnTo>
                    <a:lnTo>
                      <a:pt x="637" y="3110"/>
                    </a:lnTo>
                    <a:lnTo>
                      <a:pt x="522" y="3319"/>
                    </a:lnTo>
                    <a:lnTo>
                      <a:pt x="409" y="3536"/>
                    </a:lnTo>
                    <a:lnTo>
                      <a:pt x="301" y="3761"/>
                    </a:lnTo>
                    <a:close/>
                  </a:path>
                </a:pathLst>
              </a:custGeom>
              <a:solidFill>
                <a:srgbClr val="CA61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9" name="Freeform 248">
                <a:extLst>
                  <a:ext uri="{FF2B5EF4-FFF2-40B4-BE49-F238E27FC236}">
                    <a16:creationId xmlns:a16="http://schemas.microsoft.com/office/drawing/2014/main" id="{E9A4A7BA-7EAF-0E4F-9588-6AB9D0AD148F}"/>
                  </a:ext>
                </a:extLst>
              </p:cNvPr>
              <p:cNvSpPr>
                <a:spLocks/>
              </p:cNvSpPr>
              <p:nvPr/>
            </p:nvSpPr>
            <p:spPr bwMode="auto">
              <a:xfrm>
                <a:off x="3827" y="2925"/>
                <a:ext cx="877" cy="480"/>
              </a:xfrm>
              <a:custGeom>
                <a:avLst/>
                <a:gdLst>
                  <a:gd name="T0" fmla="*/ 0 w 11393"/>
                  <a:gd name="T1" fmla="*/ 2 h 6240"/>
                  <a:gd name="T2" fmla="*/ 0 w 11393"/>
                  <a:gd name="T3" fmla="*/ 2 h 6240"/>
                  <a:gd name="T4" fmla="*/ 0 w 11393"/>
                  <a:gd name="T5" fmla="*/ 2 h 6240"/>
                  <a:gd name="T6" fmla="*/ 0 w 11393"/>
                  <a:gd name="T7" fmla="*/ 2 h 6240"/>
                  <a:gd name="T8" fmla="*/ 0 w 11393"/>
                  <a:gd name="T9" fmla="*/ 2 h 6240"/>
                  <a:gd name="T10" fmla="*/ 0 w 11393"/>
                  <a:gd name="T11" fmla="*/ 2 h 6240"/>
                  <a:gd name="T12" fmla="*/ 0 w 11393"/>
                  <a:gd name="T13" fmla="*/ 3 h 6240"/>
                  <a:gd name="T14" fmla="*/ 0 w 11393"/>
                  <a:gd name="T15" fmla="*/ 3 h 6240"/>
                  <a:gd name="T16" fmla="*/ 0 w 11393"/>
                  <a:gd name="T17" fmla="*/ 3 h 6240"/>
                  <a:gd name="T18" fmla="*/ 1 w 11393"/>
                  <a:gd name="T19" fmla="*/ 3 h 6240"/>
                  <a:gd name="T20" fmla="*/ 1 w 11393"/>
                  <a:gd name="T21" fmla="*/ 3 h 6240"/>
                  <a:gd name="T22" fmla="*/ 1 w 11393"/>
                  <a:gd name="T23" fmla="*/ 3 h 6240"/>
                  <a:gd name="T24" fmla="*/ 1 w 11393"/>
                  <a:gd name="T25" fmla="*/ 3 h 6240"/>
                  <a:gd name="T26" fmla="*/ 1 w 11393"/>
                  <a:gd name="T27" fmla="*/ 3 h 6240"/>
                  <a:gd name="T28" fmla="*/ 1 w 11393"/>
                  <a:gd name="T29" fmla="*/ 3 h 6240"/>
                  <a:gd name="T30" fmla="*/ 2 w 11393"/>
                  <a:gd name="T31" fmla="*/ 3 h 6240"/>
                  <a:gd name="T32" fmla="*/ 2 w 11393"/>
                  <a:gd name="T33" fmla="*/ 3 h 6240"/>
                  <a:gd name="T34" fmla="*/ 2 w 11393"/>
                  <a:gd name="T35" fmla="*/ 3 h 6240"/>
                  <a:gd name="T36" fmla="*/ 2 w 11393"/>
                  <a:gd name="T37" fmla="*/ 3 h 6240"/>
                  <a:gd name="T38" fmla="*/ 3 w 11393"/>
                  <a:gd name="T39" fmla="*/ 3 h 6240"/>
                  <a:gd name="T40" fmla="*/ 3 w 11393"/>
                  <a:gd name="T41" fmla="*/ 2 h 6240"/>
                  <a:gd name="T42" fmla="*/ 3 w 11393"/>
                  <a:gd name="T43" fmla="*/ 2 h 6240"/>
                  <a:gd name="T44" fmla="*/ 3 w 11393"/>
                  <a:gd name="T45" fmla="*/ 2 h 6240"/>
                  <a:gd name="T46" fmla="*/ 4 w 11393"/>
                  <a:gd name="T47" fmla="*/ 2 h 6240"/>
                  <a:gd name="T48" fmla="*/ 4 w 11393"/>
                  <a:gd name="T49" fmla="*/ 2 h 6240"/>
                  <a:gd name="T50" fmla="*/ 4 w 11393"/>
                  <a:gd name="T51" fmla="*/ 1 h 6240"/>
                  <a:gd name="T52" fmla="*/ 4 w 11393"/>
                  <a:gd name="T53" fmla="*/ 1 h 6240"/>
                  <a:gd name="T54" fmla="*/ 5 w 11393"/>
                  <a:gd name="T55" fmla="*/ 1 h 6240"/>
                  <a:gd name="T56" fmla="*/ 5 w 11393"/>
                  <a:gd name="T57" fmla="*/ 1 h 6240"/>
                  <a:gd name="T58" fmla="*/ 5 w 11393"/>
                  <a:gd name="T59" fmla="*/ 0 h 6240"/>
                  <a:gd name="T60" fmla="*/ 4 w 11393"/>
                  <a:gd name="T61" fmla="*/ 0 h 6240"/>
                  <a:gd name="T62" fmla="*/ 3 w 11393"/>
                  <a:gd name="T63" fmla="*/ 0 h 6240"/>
                  <a:gd name="T64" fmla="*/ 3 w 11393"/>
                  <a:gd name="T65" fmla="*/ 0 h 6240"/>
                  <a:gd name="T66" fmla="*/ 3 w 11393"/>
                  <a:gd name="T67" fmla="*/ 0 h 6240"/>
                  <a:gd name="T68" fmla="*/ 2 w 11393"/>
                  <a:gd name="T69" fmla="*/ 0 h 6240"/>
                  <a:gd name="T70" fmla="*/ 2 w 11393"/>
                  <a:gd name="T71" fmla="*/ 0 h 6240"/>
                  <a:gd name="T72" fmla="*/ 2 w 11393"/>
                  <a:gd name="T73" fmla="*/ 0 h 6240"/>
                  <a:gd name="T74" fmla="*/ 1 w 11393"/>
                  <a:gd name="T75" fmla="*/ 0 h 6240"/>
                  <a:gd name="T76" fmla="*/ 1 w 11393"/>
                  <a:gd name="T77" fmla="*/ 0 h 6240"/>
                  <a:gd name="T78" fmla="*/ 1 w 11393"/>
                  <a:gd name="T79" fmla="*/ 1 h 6240"/>
                  <a:gd name="T80" fmla="*/ 1 w 11393"/>
                  <a:gd name="T81" fmla="*/ 1 h 6240"/>
                  <a:gd name="T82" fmla="*/ 0 w 11393"/>
                  <a:gd name="T83" fmla="*/ 1 h 6240"/>
                  <a:gd name="T84" fmla="*/ 0 w 11393"/>
                  <a:gd name="T85" fmla="*/ 2 h 62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393" h="6240">
                    <a:moveTo>
                      <a:pt x="300" y="3572"/>
                    </a:moveTo>
                    <a:lnTo>
                      <a:pt x="227" y="3682"/>
                    </a:lnTo>
                    <a:lnTo>
                      <a:pt x="164" y="3794"/>
                    </a:lnTo>
                    <a:lnTo>
                      <a:pt x="69" y="4020"/>
                    </a:lnTo>
                    <a:lnTo>
                      <a:pt x="15" y="4247"/>
                    </a:lnTo>
                    <a:lnTo>
                      <a:pt x="0" y="4473"/>
                    </a:lnTo>
                    <a:lnTo>
                      <a:pt x="24" y="4696"/>
                    </a:lnTo>
                    <a:lnTo>
                      <a:pt x="84" y="4913"/>
                    </a:lnTo>
                    <a:lnTo>
                      <a:pt x="182" y="5122"/>
                    </a:lnTo>
                    <a:lnTo>
                      <a:pt x="244" y="5223"/>
                    </a:lnTo>
                    <a:lnTo>
                      <a:pt x="314" y="5319"/>
                    </a:lnTo>
                    <a:lnTo>
                      <a:pt x="394" y="5414"/>
                    </a:lnTo>
                    <a:lnTo>
                      <a:pt x="481" y="5505"/>
                    </a:lnTo>
                    <a:lnTo>
                      <a:pt x="578" y="5592"/>
                    </a:lnTo>
                    <a:lnTo>
                      <a:pt x="682" y="5675"/>
                    </a:lnTo>
                    <a:lnTo>
                      <a:pt x="793" y="5753"/>
                    </a:lnTo>
                    <a:lnTo>
                      <a:pt x="914" y="5827"/>
                    </a:lnTo>
                    <a:lnTo>
                      <a:pt x="1042" y="5896"/>
                    </a:lnTo>
                    <a:lnTo>
                      <a:pt x="1177" y="5959"/>
                    </a:lnTo>
                    <a:lnTo>
                      <a:pt x="1320" y="6017"/>
                    </a:lnTo>
                    <a:lnTo>
                      <a:pt x="1470" y="6069"/>
                    </a:lnTo>
                    <a:lnTo>
                      <a:pt x="1629" y="6114"/>
                    </a:lnTo>
                    <a:lnTo>
                      <a:pt x="1793" y="6153"/>
                    </a:lnTo>
                    <a:lnTo>
                      <a:pt x="1965" y="6185"/>
                    </a:lnTo>
                    <a:lnTo>
                      <a:pt x="2144" y="6210"/>
                    </a:lnTo>
                    <a:lnTo>
                      <a:pt x="2329" y="6228"/>
                    </a:lnTo>
                    <a:lnTo>
                      <a:pt x="2521" y="6238"/>
                    </a:lnTo>
                    <a:lnTo>
                      <a:pt x="2720" y="6240"/>
                    </a:lnTo>
                    <a:lnTo>
                      <a:pt x="2925" y="6234"/>
                    </a:lnTo>
                    <a:lnTo>
                      <a:pt x="3136" y="6220"/>
                    </a:lnTo>
                    <a:lnTo>
                      <a:pt x="3354" y="6196"/>
                    </a:lnTo>
                    <a:lnTo>
                      <a:pt x="3576" y="6163"/>
                    </a:lnTo>
                    <a:lnTo>
                      <a:pt x="3806" y="6121"/>
                    </a:lnTo>
                    <a:lnTo>
                      <a:pt x="4040" y="6069"/>
                    </a:lnTo>
                    <a:lnTo>
                      <a:pt x="4282" y="6006"/>
                    </a:lnTo>
                    <a:lnTo>
                      <a:pt x="4527" y="5933"/>
                    </a:lnTo>
                    <a:lnTo>
                      <a:pt x="4778" y="5850"/>
                    </a:lnTo>
                    <a:lnTo>
                      <a:pt x="5035" y="5756"/>
                    </a:lnTo>
                    <a:lnTo>
                      <a:pt x="5296" y="5650"/>
                    </a:lnTo>
                    <a:lnTo>
                      <a:pt x="5563" y="5534"/>
                    </a:lnTo>
                    <a:lnTo>
                      <a:pt x="5834" y="5405"/>
                    </a:lnTo>
                    <a:lnTo>
                      <a:pt x="6110" y="5263"/>
                    </a:lnTo>
                    <a:lnTo>
                      <a:pt x="6391" y="5110"/>
                    </a:lnTo>
                    <a:lnTo>
                      <a:pt x="6676" y="4944"/>
                    </a:lnTo>
                    <a:lnTo>
                      <a:pt x="6965" y="4765"/>
                    </a:lnTo>
                    <a:lnTo>
                      <a:pt x="7259" y="4572"/>
                    </a:lnTo>
                    <a:lnTo>
                      <a:pt x="7555" y="4365"/>
                    </a:lnTo>
                    <a:lnTo>
                      <a:pt x="7857" y="4145"/>
                    </a:lnTo>
                    <a:lnTo>
                      <a:pt x="8162" y="3910"/>
                    </a:lnTo>
                    <a:lnTo>
                      <a:pt x="8471" y="3662"/>
                    </a:lnTo>
                    <a:lnTo>
                      <a:pt x="8783" y="3397"/>
                    </a:lnTo>
                    <a:lnTo>
                      <a:pt x="9099" y="3118"/>
                    </a:lnTo>
                    <a:lnTo>
                      <a:pt x="9418" y="2824"/>
                    </a:lnTo>
                    <a:lnTo>
                      <a:pt x="9740" y="2514"/>
                    </a:lnTo>
                    <a:lnTo>
                      <a:pt x="10065" y="2188"/>
                    </a:lnTo>
                    <a:lnTo>
                      <a:pt x="10393" y="1846"/>
                    </a:lnTo>
                    <a:lnTo>
                      <a:pt x="10724" y="1487"/>
                    </a:lnTo>
                    <a:lnTo>
                      <a:pt x="11058" y="1110"/>
                    </a:lnTo>
                    <a:lnTo>
                      <a:pt x="11393" y="716"/>
                    </a:lnTo>
                    <a:lnTo>
                      <a:pt x="10611" y="547"/>
                    </a:lnTo>
                    <a:lnTo>
                      <a:pt x="9818" y="388"/>
                    </a:lnTo>
                    <a:lnTo>
                      <a:pt x="9020" y="245"/>
                    </a:lnTo>
                    <a:lnTo>
                      <a:pt x="8222" y="128"/>
                    </a:lnTo>
                    <a:lnTo>
                      <a:pt x="7427" y="45"/>
                    </a:lnTo>
                    <a:lnTo>
                      <a:pt x="7033" y="18"/>
                    </a:lnTo>
                    <a:lnTo>
                      <a:pt x="6641" y="4"/>
                    </a:lnTo>
                    <a:lnTo>
                      <a:pt x="6253" y="0"/>
                    </a:lnTo>
                    <a:lnTo>
                      <a:pt x="5869" y="11"/>
                    </a:lnTo>
                    <a:lnTo>
                      <a:pt x="5489" y="35"/>
                    </a:lnTo>
                    <a:lnTo>
                      <a:pt x="5113" y="74"/>
                    </a:lnTo>
                    <a:lnTo>
                      <a:pt x="4745" y="129"/>
                    </a:lnTo>
                    <a:lnTo>
                      <a:pt x="4382" y="203"/>
                    </a:lnTo>
                    <a:lnTo>
                      <a:pt x="4026" y="294"/>
                    </a:lnTo>
                    <a:lnTo>
                      <a:pt x="3677" y="404"/>
                    </a:lnTo>
                    <a:lnTo>
                      <a:pt x="3337" y="534"/>
                    </a:lnTo>
                    <a:lnTo>
                      <a:pt x="3006" y="685"/>
                    </a:lnTo>
                    <a:lnTo>
                      <a:pt x="2684" y="859"/>
                    </a:lnTo>
                    <a:lnTo>
                      <a:pt x="2372" y="1055"/>
                    </a:lnTo>
                    <a:lnTo>
                      <a:pt x="2070" y="1275"/>
                    </a:lnTo>
                    <a:lnTo>
                      <a:pt x="1779" y="1521"/>
                    </a:lnTo>
                    <a:lnTo>
                      <a:pt x="1500" y="1792"/>
                    </a:lnTo>
                    <a:lnTo>
                      <a:pt x="1233" y="2090"/>
                    </a:lnTo>
                    <a:lnTo>
                      <a:pt x="979" y="2416"/>
                    </a:lnTo>
                    <a:lnTo>
                      <a:pt x="739" y="2772"/>
                    </a:lnTo>
                    <a:lnTo>
                      <a:pt x="512" y="3156"/>
                    </a:lnTo>
                    <a:lnTo>
                      <a:pt x="404" y="3360"/>
                    </a:lnTo>
                    <a:lnTo>
                      <a:pt x="300" y="3572"/>
                    </a:lnTo>
                    <a:close/>
                  </a:path>
                </a:pathLst>
              </a:custGeom>
              <a:solidFill>
                <a:srgbClr val="CD6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 name="Freeform 249">
                <a:extLst>
                  <a:ext uri="{FF2B5EF4-FFF2-40B4-BE49-F238E27FC236}">
                    <a16:creationId xmlns:a16="http://schemas.microsoft.com/office/drawing/2014/main" id="{57137E6F-6568-C744-9DBC-3C58A5C24E4C}"/>
                  </a:ext>
                </a:extLst>
              </p:cNvPr>
              <p:cNvSpPr>
                <a:spLocks/>
              </p:cNvSpPr>
              <p:nvPr/>
            </p:nvSpPr>
            <p:spPr bwMode="auto">
              <a:xfrm>
                <a:off x="3843" y="2926"/>
                <a:ext cx="832" cy="455"/>
              </a:xfrm>
              <a:custGeom>
                <a:avLst/>
                <a:gdLst>
                  <a:gd name="T0" fmla="*/ 0 w 10814"/>
                  <a:gd name="T1" fmla="*/ 2 h 5909"/>
                  <a:gd name="T2" fmla="*/ 0 w 10814"/>
                  <a:gd name="T3" fmla="*/ 2 h 5909"/>
                  <a:gd name="T4" fmla="*/ 0 w 10814"/>
                  <a:gd name="T5" fmla="*/ 2 h 5909"/>
                  <a:gd name="T6" fmla="*/ 0 w 10814"/>
                  <a:gd name="T7" fmla="*/ 2 h 5909"/>
                  <a:gd name="T8" fmla="*/ 0 w 10814"/>
                  <a:gd name="T9" fmla="*/ 2 h 5909"/>
                  <a:gd name="T10" fmla="*/ 0 w 10814"/>
                  <a:gd name="T11" fmla="*/ 2 h 5909"/>
                  <a:gd name="T12" fmla="*/ 0 w 10814"/>
                  <a:gd name="T13" fmla="*/ 2 h 5909"/>
                  <a:gd name="T14" fmla="*/ 0 w 10814"/>
                  <a:gd name="T15" fmla="*/ 3 h 5909"/>
                  <a:gd name="T16" fmla="*/ 1 w 10814"/>
                  <a:gd name="T17" fmla="*/ 3 h 5909"/>
                  <a:gd name="T18" fmla="*/ 1 w 10814"/>
                  <a:gd name="T19" fmla="*/ 3 h 5909"/>
                  <a:gd name="T20" fmla="*/ 1 w 10814"/>
                  <a:gd name="T21" fmla="*/ 3 h 5909"/>
                  <a:gd name="T22" fmla="*/ 1 w 10814"/>
                  <a:gd name="T23" fmla="*/ 3 h 5909"/>
                  <a:gd name="T24" fmla="*/ 1 w 10814"/>
                  <a:gd name="T25" fmla="*/ 3 h 5909"/>
                  <a:gd name="T26" fmla="*/ 1 w 10814"/>
                  <a:gd name="T27" fmla="*/ 3 h 5909"/>
                  <a:gd name="T28" fmla="*/ 2 w 10814"/>
                  <a:gd name="T29" fmla="*/ 3 h 5909"/>
                  <a:gd name="T30" fmla="*/ 2 w 10814"/>
                  <a:gd name="T31" fmla="*/ 3 h 5909"/>
                  <a:gd name="T32" fmla="*/ 2 w 10814"/>
                  <a:gd name="T33" fmla="*/ 3 h 5909"/>
                  <a:gd name="T34" fmla="*/ 2 w 10814"/>
                  <a:gd name="T35" fmla="*/ 2 h 5909"/>
                  <a:gd name="T36" fmla="*/ 2 w 10814"/>
                  <a:gd name="T37" fmla="*/ 2 h 5909"/>
                  <a:gd name="T38" fmla="*/ 3 w 10814"/>
                  <a:gd name="T39" fmla="*/ 2 h 5909"/>
                  <a:gd name="T40" fmla="*/ 3 w 10814"/>
                  <a:gd name="T41" fmla="*/ 2 h 5909"/>
                  <a:gd name="T42" fmla="*/ 3 w 10814"/>
                  <a:gd name="T43" fmla="*/ 2 h 5909"/>
                  <a:gd name="T44" fmla="*/ 3 w 10814"/>
                  <a:gd name="T45" fmla="*/ 2 h 5909"/>
                  <a:gd name="T46" fmla="*/ 4 w 10814"/>
                  <a:gd name="T47" fmla="*/ 2 h 5909"/>
                  <a:gd name="T48" fmla="*/ 4 w 10814"/>
                  <a:gd name="T49" fmla="*/ 1 h 5909"/>
                  <a:gd name="T50" fmla="*/ 4 w 10814"/>
                  <a:gd name="T51" fmla="*/ 1 h 5909"/>
                  <a:gd name="T52" fmla="*/ 4 w 10814"/>
                  <a:gd name="T53" fmla="*/ 1 h 5909"/>
                  <a:gd name="T54" fmla="*/ 5 w 10814"/>
                  <a:gd name="T55" fmla="*/ 1 h 5909"/>
                  <a:gd name="T56" fmla="*/ 5 w 10814"/>
                  <a:gd name="T57" fmla="*/ 0 h 5909"/>
                  <a:gd name="T58" fmla="*/ 4 w 10814"/>
                  <a:gd name="T59" fmla="*/ 0 h 5909"/>
                  <a:gd name="T60" fmla="*/ 3 w 10814"/>
                  <a:gd name="T61" fmla="*/ 0 h 5909"/>
                  <a:gd name="T62" fmla="*/ 3 w 10814"/>
                  <a:gd name="T63" fmla="*/ 0 h 5909"/>
                  <a:gd name="T64" fmla="*/ 3 w 10814"/>
                  <a:gd name="T65" fmla="*/ 0 h 5909"/>
                  <a:gd name="T66" fmla="*/ 2 w 10814"/>
                  <a:gd name="T67" fmla="*/ 0 h 5909"/>
                  <a:gd name="T68" fmla="*/ 2 w 10814"/>
                  <a:gd name="T69" fmla="*/ 0 h 5909"/>
                  <a:gd name="T70" fmla="*/ 2 w 10814"/>
                  <a:gd name="T71" fmla="*/ 0 h 5909"/>
                  <a:gd name="T72" fmla="*/ 1 w 10814"/>
                  <a:gd name="T73" fmla="*/ 0 h 5909"/>
                  <a:gd name="T74" fmla="*/ 1 w 10814"/>
                  <a:gd name="T75" fmla="*/ 0 h 5909"/>
                  <a:gd name="T76" fmla="*/ 1 w 10814"/>
                  <a:gd name="T77" fmla="*/ 1 h 5909"/>
                  <a:gd name="T78" fmla="*/ 1 w 10814"/>
                  <a:gd name="T79" fmla="*/ 1 h 5909"/>
                  <a:gd name="T80" fmla="*/ 0 w 10814"/>
                  <a:gd name="T81" fmla="*/ 1 h 5909"/>
                  <a:gd name="T82" fmla="*/ 0 w 10814"/>
                  <a:gd name="T83" fmla="*/ 2 h 59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14" h="5909">
                    <a:moveTo>
                      <a:pt x="300" y="3382"/>
                    </a:moveTo>
                    <a:lnTo>
                      <a:pt x="164" y="3596"/>
                    </a:lnTo>
                    <a:lnTo>
                      <a:pt x="71" y="3812"/>
                    </a:lnTo>
                    <a:lnTo>
                      <a:pt x="16" y="4029"/>
                    </a:lnTo>
                    <a:lnTo>
                      <a:pt x="0" y="4245"/>
                    </a:lnTo>
                    <a:lnTo>
                      <a:pt x="22" y="4456"/>
                    </a:lnTo>
                    <a:lnTo>
                      <a:pt x="79" y="4662"/>
                    </a:lnTo>
                    <a:lnTo>
                      <a:pt x="172" y="4860"/>
                    </a:lnTo>
                    <a:lnTo>
                      <a:pt x="300" y="5046"/>
                    </a:lnTo>
                    <a:lnTo>
                      <a:pt x="376" y="5136"/>
                    </a:lnTo>
                    <a:lnTo>
                      <a:pt x="460" y="5221"/>
                    </a:lnTo>
                    <a:lnTo>
                      <a:pt x="553" y="5303"/>
                    </a:lnTo>
                    <a:lnTo>
                      <a:pt x="652" y="5381"/>
                    </a:lnTo>
                    <a:lnTo>
                      <a:pt x="760" y="5454"/>
                    </a:lnTo>
                    <a:lnTo>
                      <a:pt x="875" y="5524"/>
                    </a:lnTo>
                    <a:lnTo>
                      <a:pt x="999" y="5588"/>
                    </a:lnTo>
                    <a:lnTo>
                      <a:pt x="1129" y="5648"/>
                    </a:lnTo>
                    <a:lnTo>
                      <a:pt x="1266" y="5702"/>
                    </a:lnTo>
                    <a:lnTo>
                      <a:pt x="1411" y="5750"/>
                    </a:lnTo>
                    <a:lnTo>
                      <a:pt x="1562" y="5792"/>
                    </a:lnTo>
                    <a:lnTo>
                      <a:pt x="1721" y="5829"/>
                    </a:lnTo>
                    <a:lnTo>
                      <a:pt x="1885" y="5859"/>
                    </a:lnTo>
                    <a:lnTo>
                      <a:pt x="2057" y="5882"/>
                    </a:lnTo>
                    <a:lnTo>
                      <a:pt x="2235" y="5899"/>
                    </a:lnTo>
                    <a:lnTo>
                      <a:pt x="2419" y="5908"/>
                    </a:lnTo>
                    <a:lnTo>
                      <a:pt x="2610" y="5909"/>
                    </a:lnTo>
                    <a:lnTo>
                      <a:pt x="2806" y="5903"/>
                    </a:lnTo>
                    <a:lnTo>
                      <a:pt x="3008" y="5889"/>
                    </a:lnTo>
                    <a:lnTo>
                      <a:pt x="3216" y="5866"/>
                    </a:lnTo>
                    <a:lnTo>
                      <a:pt x="3430" y="5835"/>
                    </a:lnTo>
                    <a:lnTo>
                      <a:pt x="3648" y="5795"/>
                    </a:lnTo>
                    <a:lnTo>
                      <a:pt x="3873" y="5746"/>
                    </a:lnTo>
                    <a:lnTo>
                      <a:pt x="4102" y="5687"/>
                    </a:lnTo>
                    <a:lnTo>
                      <a:pt x="4336" y="5619"/>
                    </a:lnTo>
                    <a:lnTo>
                      <a:pt x="4576" y="5541"/>
                    </a:lnTo>
                    <a:lnTo>
                      <a:pt x="4820" y="5452"/>
                    </a:lnTo>
                    <a:lnTo>
                      <a:pt x="5068" y="5353"/>
                    </a:lnTo>
                    <a:lnTo>
                      <a:pt x="5322" y="5243"/>
                    </a:lnTo>
                    <a:lnTo>
                      <a:pt x="5580" y="5122"/>
                    </a:lnTo>
                    <a:lnTo>
                      <a:pt x="5841" y="4990"/>
                    </a:lnTo>
                    <a:lnTo>
                      <a:pt x="6108" y="4846"/>
                    </a:lnTo>
                    <a:lnTo>
                      <a:pt x="6378" y="4690"/>
                    </a:lnTo>
                    <a:lnTo>
                      <a:pt x="6652" y="4523"/>
                    </a:lnTo>
                    <a:lnTo>
                      <a:pt x="6930" y="4343"/>
                    </a:lnTo>
                    <a:lnTo>
                      <a:pt x="7211" y="4149"/>
                    </a:lnTo>
                    <a:lnTo>
                      <a:pt x="7495" y="3943"/>
                    </a:lnTo>
                    <a:lnTo>
                      <a:pt x="7783" y="3725"/>
                    </a:lnTo>
                    <a:lnTo>
                      <a:pt x="8074" y="3491"/>
                    </a:lnTo>
                    <a:lnTo>
                      <a:pt x="8368" y="3245"/>
                    </a:lnTo>
                    <a:lnTo>
                      <a:pt x="8665" y="2985"/>
                    </a:lnTo>
                    <a:lnTo>
                      <a:pt x="8965" y="2710"/>
                    </a:lnTo>
                    <a:lnTo>
                      <a:pt x="9268" y="2421"/>
                    </a:lnTo>
                    <a:lnTo>
                      <a:pt x="9573" y="2116"/>
                    </a:lnTo>
                    <a:lnTo>
                      <a:pt x="9880" y="1796"/>
                    </a:lnTo>
                    <a:lnTo>
                      <a:pt x="10189" y="1461"/>
                    </a:lnTo>
                    <a:lnTo>
                      <a:pt x="10501" y="1110"/>
                    </a:lnTo>
                    <a:lnTo>
                      <a:pt x="10814" y="744"/>
                    </a:lnTo>
                    <a:lnTo>
                      <a:pt x="10118" y="561"/>
                    </a:lnTo>
                    <a:lnTo>
                      <a:pt x="9401" y="392"/>
                    </a:lnTo>
                    <a:lnTo>
                      <a:pt x="8668" y="246"/>
                    </a:lnTo>
                    <a:lnTo>
                      <a:pt x="7926" y="128"/>
                    </a:lnTo>
                    <a:lnTo>
                      <a:pt x="7180" y="45"/>
                    </a:lnTo>
                    <a:lnTo>
                      <a:pt x="6806" y="18"/>
                    </a:lnTo>
                    <a:lnTo>
                      <a:pt x="6433" y="3"/>
                    </a:lnTo>
                    <a:lnTo>
                      <a:pt x="6063" y="0"/>
                    </a:lnTo>
                    <a:lnTo>
                      <a:pt x="5696" y="10"/>
                    </a:lnTo>
                    <a:lnTo>
                      <a:pt x="5331" y="34"/>
                    </a:lnTo>
                    <a:lnTo>
                      <a:pt x="4971" y="73"/>
                    </a:lnTo>
                    <a:lnTo>
                      <a:pt x="4614" y="127"/>
                    </a:lnTo>
                    <a:lnTo>
                      <a:pt x="4263" y="198"/>
                    </a:lnTo>
                    <a:lnTo>
                      <a:pt x="3919" y="286"/>
                    </a:lnTo>
                    <a:lnTo>
                      <a:pt x="3579" y="392"/>
                    </a:lnTo>
                    <a:lnTo>
                      <a:pt x="3248" y="517"/>
                    </a:lnTo>
                    <a:lnTo>
                      <a:pt x="2926" y="662"/>
                    </a:lnTo>
                    <a:lnTo>
                      <a:pt x="2613" y="827"/>
                    </a:lnTo>
                    <a:lnTo>
                      <a:pt x="2308" y="1014"/>
                    </a:lnTo>
                    <a:lnTo>
                      <a:pt x="2013" y="1223"/>
                    </a:lnTo>
                    <a:lnTo>
                      <a:pt x="1730" y="1455"/>
                    </a:lnTo>
                    <a:lnTo>
                      <a:pt x="1459" y="1711"/>
                    </a:lnTo>
                    <a:lnTo>
                      <a:pt x="1200" y="1992"/>
                    </a:lnTo>
                    <a:lnTo>
                      <a:pt x="953" y="2299"/>
                    </a:lnTo>
                    <a:lnTo>
                      <a:pt x="720" y="2633"/>
                    </a:lnTo>
                    <a:lnTo>
                      <a:pt x="503" y="2993"/>
                    </a:lnTo>
                    <a:lnTo>
                      <a:pt x="300" y="3382"/>
                    </a:lnTo>
                    <a:close/>
                  </a:path>
                </a:pathLst>
              </a:custGeom>
              <a:solidFill>
                <a:srgbClr val="CF69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1" name="Freeform 250">
                <a:extLst>
                  <a:ext uri="{FF2B5EF4-FFF2-40B4-BE49-F238E27FC236}">
                    <a16:creationId xmlns:a16="http://schemas.microsoft.com/office/drawing/2014/main" id="{180AFAA4-B2EB-DB4D-878C-5EB1B6EE0729}"/>
                  </a:ext>
                </a:extLst>
              </p:cNvPr>
              <p:cNvSpPr>
                <a:spLocks/>
              </p:cNvSpPr>
              <p:nvPr/>
            </p:nvSpPr>
            <p:spPr bwMode="auto">
              <a:xfrm>
                <a:off x="3858" y="2928"/>
                <a:ext cx="788" cy="429"/>
              </a:xfrm>
              <a:custGeom>
                <a:avLst/>
                <a:gdLst>
                  <a:gd name="T0" fmla="*/ 0 w 10235"/>
                  <a:gd name="T1" fmla="*/ 2 h 5578"/>
                  <a:gd name="T2" fmla="*/ 0 w 10235"/>
                  <a:gd name="T3" fmla="*/ 2 h 5578"/>
                  <a:gd name="T4" fmla="*/ 0 w 10235"/>
                  <a:gd name="T5" fmla="*/ 2 h 5578"/>
                  <a:gd name="T6" fmla="*/ 0 w 10235"/>
                  <a:gd name="T7" fmla="*/ 2 h 5578"/>
                  <a:gd name="T8" fmla="*/ 0 w 10235"/>
                  <a:gd name="T9" fmla="*/ 2 h 5578"/>
                  <a:gd name="T10" fmla="*/ 0 w 10235"/>
                  <a:gd name="T11" fmla="*/ 2 h 5578"/>
                  <a:gd name="T12" fmla="*/ 0 w 10235"/>
                  <a:gd name="T13" fmla="*/ 2 h 5578"/>
                  <a:gd name="T14" fmla="*/ 1 w 10235"/>
                  <a:gd name="T15" fmla="*/ 2 h 5578"/>
                  <a:gd name="T16" fmla="*/ 1 w 10235"/>
                  <a:gd name="T17" fmla="*/ 2 h 5578"/>
                  <a:gd name="T18" fmla="*/ 1 w 10235"/>
                  <a:gd name="T19" fmla="*/ 3 h 5578"/>
                  <a:gd name="T20" fmla="*/ 1 w 10235"/>
                  <a:gd name="T21" fmla="*/ 3 h 5578"/>
                  <a:gd name="T22" fmla="*/ 1 w 10235"/>
                  <a:gd name="T23" fmla="*/ 3 h 5578"/>
                  <a:gd name="T24" fmla="*/ 1 w 10235"/>
                  <a:gd name="T25" fmla="*/ 3 h 5578"/>
                  <a:gd name="T26" fmla="*/ 1 w 10235"/>
                  <a:gd name="T27" fmla="*/ 3 h 5578"/>
                  <a:gd name="T28" fmla="*/ 2 w 10235"/>
                  <a:gd name="T29" fmla="*/ 2 h 5578"/>
                  <a:gd name="T30" fmla="*/ 2 w 10235"/>
                  <a:gd name="T31" fmla="*/ 2 h 5578"/>
                  <a:gd name="T32" fmla="*/ 2 w 10235"/>
                  <a:gd name="T33" fmla="*/ 2 h 5578"/>
                  <a:gd name="T34" fmla="*/ 2 w 10235"/>
                  <a:gd name="T35" fmla="*/ 2 h 5578"/>
                  <a:gd name="T36" fmla="*/ 3 w 10235"/>
                  <a:gd name="T37" fmla="*/ 2 h 5578"/>
                  <a:gd name="T38" fmla="*/ 3 w 10235"/>
                  <a:gd name="T39" fmla="*/ 2 h 5578"/>
                  <a:gd name="T40" fmla="*/ 3 w 10235"/>
                  <a:gd name="T41" fmla="*/ 2 h 5578"/>
                  <a:gd name="T42" fmla="*/ 3 w 10235"/>
                  <a:gd name="T43" fmla="*/ 2 h 5578"/>
                  <a:gd name="T44" fmla="*/ 4 w 10235"/>
                  <a:gd name="T45" fmla="*/ 2 h 5578"/>
                  <a:gd name="T46" fmla="*/ 4 w 10235"/>
                  <a:gd name="T47" fmla="*/ 1 h 5578"/>
                  <a:gd name="T48" fmla="*/ 4 w 10235"/>
                  <a:gd name="T49" fmla="*/ 1 h 5578"/>
                  <a:gd name="T50" fmla="*/ 4 w 10235"/>
                  <a:gd name="T51" fmla="*/ 1 h 5578"/>
                  <a:gd name="T52" fmla="*/ 5 w 10235"/>
                  <a:gd name="T53" fmla="*/ 1 h 5578"/>
                  <a:gd name="T54" fmla="*/ 5 w 10235"/>
                  <a:gd name="T55" fmla="*/ 0 h 5578"/>
                  <a:gd name="T56" fmla="*/ 4 w 10235"/>
                  <a:gd name="T57" fmla="*/ 0 h 5578"/>
                  <a:gd name="T58" fmla="*/ 4 w 10235"/>
                  <a:gd name="T59" fmla="*/ 0 h 5578"/>
                  <a:gd name="T60" fmla="*/ 4 w 10235"/>
                  <a:gd name="T61" fmla="*/ 0 h 5578"/>
                  <a:gd name="T62" fmla="*/ 3 w 10235"/>
                  <a:gd name="T63" fmla="*/ 0 h 5578"/>
                  <a:gd name="T64" fmla="*/ 3 w 10235"/>
                  <a:gd name="T65" fmla="*/ 0 h 5578"/>
                  <a:gd name="T66" fmla="*/ 3 w 10235"/>
                  <a:gd name="T67" fmla="*/ 0 h 5578"/>
                  <a:gd name="T68" fmla="*/ 2 w 10235"/>
                  <a:gd name="T69" fmla="*/ 0 h 5578"/>
                  <a:gd name="T70" fmla="*/ 2 w 10235"/>
                  <a:gd name="T71" fmla="*/ 0 h 5578"/>
                  <a:gd name="T72" fmla="*/ 2 w 10235"/>
                  <a:gd name="T73" fmla="*/ 0 h 5578"/>
                  <a:gd name="T74" fmla="*/ 1 w 10235"/>
                  <a:gd name="T75" fmla="*/ 0 h 5578"/>
                  <a:gd name="T76" fmla="*/ 1 w 10235"/>
                  <a:gd name="T77" fmla="*/ 0 h 5578"/>
                  <a:gd name="T78" fmla="*/ 1 w 10235"/>
                  <a:gd name="T79" fmla="*/ 1 h 5578"/>
                  <a:gd name="T80" fmla="*/ 1 w 10235"/>
                  <a:gd name="T81" fmla="*/ 1 h 5578"/>
                  <a:gd name="T82" fmla="*/ 0 w 10235"/>
                  <a:gd name="T83" fmla="*/ 1 h 5578"/>
                  <a:gd name="T84" fmla="*/ 0 w 10235"/>
                  <a:gd name="T85" fmla="*/ 1 h 55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235" h="5578">
                    <a:moveTo>
                      <a:pt x="298" y="3192"/>
                    </a:moveTo>
                    <a:lnTo>
                      <a:pt x="165" y="3397"/>
                    </a:lnTo>
                    <a:lnTo>
                      <a:pt x="73" y="3604"/>
                    </a:lnTo>
                    <a:lnTo>
                      <a:pt x="18" y="3812"/>
                    </a:lnTo>
                    <a:lnTo>
                      <a:pt x="0" y="4016"/>
                    </a:lnTo>
                    <a:lnTo>
                      <a:pt x="20" y="4216"/>
                    </a:lnTo>
                    <a:lnTo>
                      <a:pt x="74" y="4411"/>
                    </a:lnTo>
                    <a:lnTo>
                      <a:pt x="162" y="4597"/>
                    </a:lnTo>
                    <a:lnTo>
                      <a:pt x="285" y="4773"/>
                    </a:lnTo>
                    <a:lnTo>
                      <a:pt x="438" y="4937"/>
                    </a:lnTo>
                    <a:lnTo>
                      <a:pt x="623" y="5086"/>
                    </a:lnTo>
                    <a:lnTo>
                      <a:pt x="727" y="5155"/>
                    </a:lnTo>
                    <a:lnTo>
                      <a:pt x="837" y="5220"/>
                    </a:lnTo>
                    <a:lnTo>
                      <a:pt x="956" y="5280"/>
                    </a:lnTo>
                    <a:lnTo>
                      <a:pt x="1081" y="5335"/>
                    </a:lnTo>
                    <a:lnTo>
                      <a:pt x="1212" y="5386"/>
                    </a:lnTo>
                    <a:lnTo>
                      <a:pt x="1351" y="5431"/>
                    </a:lnTo>
                    <a:lnTo>
                      <a:pt x="1496" y="5470"/>
                    </a:lnTo>
                    <a:lnTo>
                      <a:pt x="1648" y="5504"/>
                    </a:lnTo>
                    <a:lnTo>
                      <a:pt x="1806" y="5532"/>
                    </a:lnTo>
                    <a:lnTo>
                      <a:pt x="1971" y="5553"/>
                    </a:lnTo>
                    <a:lnTo>
                      <a:pt x="2141" y="5568"/>
                    </a:lnTo>
                    <a:lnTo>
                      <a:pt x="2317" y="5575"/>
                    </a:lnTo>
                    <a:lnTo>
                      <a:pt x="2499" y="5578"/>
                    </a:lnTo>
                    <a:lnTo>
                      <a:pt x="2686" y="5571"/>
                    </a:lnTo>
                    <a:lnTo>
                      <a:pt x="2880" y="5557"/>
                    </a:lnTo>
                    <a:lnTo>
                      <a:pt x="3078" y="5536"/>
                    </a:lnTo>
                    <a:lnTo>
                      <a:pt x="3282" y="5507"/>
                    </a:lnTo>
                    <a:lnTo>
                      <a:pt x="3490" y="5468"/>
                    </a:lnTo>
                    <a:lnTo>
                      <a:pt x="3704" y="5422"/>
                    </a:lnTo>
                    <a:lnTo>
                      <a:pt x="3923" y="5367"/>
                    </a:lnTo>
                    <a:lnTo>
                      <a:pt x="4145" y="5303"/>
                    </a:lnTo>
                    <a:lnTo>
                      <a:pt x="4373" y="5230"/>
                    </a:lnTo>
                    <a:lnTo>
                      <a:pt x="4604" y="5147"/>
                    </a:lnTo>
                    <a:lnTo>
                      <a:pt x="4840" y="5054"/>
                    </a:lnTo>
                    <a:lnTo>
                      <a:pt x="5081" y="4952"/>
                    </a:lnTo>
                    <a:lnTo>
                      <a:pt x="5325" y="4839"/>
                    </a:lnTo>
                    <a:lnTo>
                      <a:pt x="5573" y="4716"/>
                    </a:lnTo>
                    <a:lnTo>
                      <a:pt x="5825" y="4582"/>
                    </a:lnTo>
                    <a:lnTo>
                      <a:pt x="6080" y="4436"/>
                    </a:lnTo>
                    <a:lnTo>
                      <a:pt x="6339" y="4280"/>
                    </a:lnTo>
                    <a:lnTo>
                      <a:pt x="6600" y="4112"/>
                    </a:lnTo>
                    <a:lnTo>
                      <a:pt x="6865" y="3932"/>
                    </a:lnTo>
                    <a:lnTo>
                      <a:pt x="7132" y="3741"/>
                    </a:lnTo>
                    <a:lnTo>
                      <a:pt x="7403" y="3537"/>
                    </a:lnTo>
                    <a:lnTo>
                      <a:pt x="7677" y="3320"/>
                    </a:lnTo>
                    <a:lnTo>
                      <a:pt x="7952" y="3091"/>
                    </a:lnTo>
                    <a:lnTo>
                      <a:pt x="8231" y="2849"/>
                    </a:lnTo>
                    <a:lnTo>
                      <a:pt x="8512" y="2594"/>
                    </a:lnTo>
                    <a:lnTo>
                      <a:pt x="8794" y="2325"/>
                    </a:lnTo>
                    <a:lnTo>
                      <a:pt x="9079" y="2042"/>
                    </a:lnTo>
                    <a:lnTo>
                      <a:pt x="9365" y="1746"/>
                    </a:lnTo>
                    <a:lnTo>
                      <a:pt x="9655" y="1435"/>
                    </a:lnTo>
                    <a:lnTo>
                      <a:pt x="9944" y="1110"/>
                    </a:lnTo>
                    <a:lnTo>
                      <a:pt x="10235" y="770"/>
                    </a:lnTo>
                    <a:lnTo>
                      <a:pt x="9935" y="670"/>
                    </a:lnTo>
                    <a:lnTo>
                      <a:pt x="9626" y="573"/>
                    </a:lnTo>
                    <a:lnTo>
                      <a:pt x="9308" y="482"/>
                    </a:lnTo>
                    <a:lnTo>
                      <a:pt x="8984" y="397"/>
                    </a:lnTo>
                    <a:lnTo>
                      <a:pt x="8652" y="318"/>
                    </a:lnTo>
                    <a:lnTo>
                      <a:pt x="8316" y="246"/>
                    </a:lnTo>
                    <a:lnTo>
                      <a:pt x="7974" y="182"/>
                    </a:lnTo>
                    <a:lnTo>
                      <a:pt x="7629" y="125"/>
                    </a:lnTo>
                    <a:lnTo>
                      <a:pt x="7281" y="80"/>
                    </a:lnTo>
                    <a:lnTo>
                      <a:pt x="6931" y="43"/>
                    </a:lnTo>
                    <a:lnTo>
                      <a:pt x="6579" y="17"/>
                    </a:lnTo>
                    <a:lnTo>
                      <a:pt x="6226" y="2"/>
                    </a:lnTo>
                    <a:lnTo>
                      <a:pt x="5873" y="0"/>
                    </a:lnTo>
                    <a:lnTo>
                      <a:pt x="5523" y="10"/>
                    </a:lnTo>
                    <a:lnTo>
                      <a:pt x="5173" y="33"/>
                    </a:lnTo>
                    <a:lnTo>
                      <a:pt x="4827" y="71"/>
                    </a:lnTo>
                    <a:lnTo>
                      <a:pt x="4483" y="124"/>
                    </a:lnTo>
                    <a:lnTo>
                      <a:pt x="4144" y="192"/>
                    </a:lnTo>
                    <a:lnTo>
                      <a:pt x="3809" y="277"/>
                    </a:lnTo>
                    <a:lnTo>
                      <a:pt x="3481" y="379"/>
                    </a:lnTo>
                    <a:lnTo>
                      <a:pt x="3160" y="498"/>
                    </a:lnTo>
                    <a:lnTo>
                      <a:pt x="2846" y="636"/>
                    </a:lnTo>
                    <a:lnTo>
                      <a:pt x="2541" y="794"/>
                    </a:lnTo>
                    <a:lnTo>
                      <a:pt x="2244" y="972"/>
                    </a:lnTo>
                    <a:lnTo>
                      <a:pt x="1957" y="1169"/>
                    </a:lnTo>
                    <a:lnTo>
                      <a:pt x="1681" y="1388"/>
                    </a:lnTo>
                    <a:lnTo>
                      <a:pt x="1417" y="1629"/>
                    </a:lnTo>
                    <a:lnTo>
                      <a:pt x="1165" y="1894"/>
                    </a:lnTo>
                    <a:lnTo>
                      <a:pt x="927" y="2181"/>
                    </a:lnTo>
                    <a:lnTo>
                      <a:pt x="702" y="2493"/>
                    </a:lnTo>
                    <a:lnTo>
                      <a:pt x="493" y="2829"/>
                    </a:lnTo>
                    <a:lnTo>
                      <a:pt x="298" y="3192"/>
                    </a:lnTo>
                    <a:close/>
                  </a:path>
                </a:pathLst>
              </a:custGeom>
              <a:solidFill>
                <a:srgbClr val="D06C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 name="Freeform 251">
                <a:extLst>
                  <a:ext uri="{FF2B5EF4-FFF2-40B4-BE49-F238E27FC236}">
                    <a16:creationId xmlns:a16="http://schemas.microsoft.com/office/drawing/2014/main" id="{AFB5116E-7151-AD40-96ED-A3AC94196995}"/>
                  </a:ext>
                </a:extLst>
              </p:cNvPr>
              <p:cNvSpPr>
                <a:spLocks/>
              </p:cNvSpPr>
              <p:nvPr/>
            </p:nvSpPr>
            <p:spPr bwMode="auto">
              <a:xfrm>
                <a:off x="3874" y="2929"/>
                <a:ext cx="743" cy="403"/>
              </a:xfrm>
              <a:custGeom>
                <a:avLst/>
                <a:gdLst>
                  <a:gd name="T0" fmla="*/ 0 w 9656"/>
                  <a:gd name="T1" fmla="*/ 1 h 5247"/>
                  <a:gd name="T2" fmla="*/ 0 w 9656"/>
                  <a:gd name="T3" fmla="*/ 2 h 5247"/>
                  <a:gd name="T4" fmla="*/ 0 w 9656"/>
                  <a:gd name="T5" fmla="*/ 2 h 5247"/>
                  <a:gd name="T6" fmla="*/ 0 w 9656"/>
                  <a:gd name="T7" fmla="*/ 2 h 5247"/>
                  <a:gd name="T8" fmla="*/ 0 w 9656"/>
                  <a:gd name="T9" fmla="*/ 2 h 5247"/>
                  <a:gd name="T10" fmla="*/ 0 w 9656"/>
                  <a:gd name="T11" fmla="*/ 2 h 5247"/>
                  <a:gd name="T12" fmla="*/ 1 w 9656"/>
                  <a:gd name="T13" fmla="*/ 2 h 5247"/>
                  <a:gd name="T14" fmla="*/ 1 w 9656"/>
                  <a:gd name="T15" fmla="*/ 2 h 5247"/>
                  <a:gd name="T16" fmla="*/ 1 w 9656"/>
                  <a:gd name="T17" fmla="*/ 2 h 5247"/>
                  <a:gd name="T18" fmla="*/ 1 w 9656"/>
                  <a:gd name="T19" fmla="*/ 2 h 5247"/>
                  <a:gd name="T20" fmla="*/ 1 w 9656"/>
                  <a:gd name="T21" fmla="*/ 2 h 5247"/>
                  <a:gd name="T22" fmla="*/ 1 w 9656"/>
                  <a:gd name="T23" fmla="*/ 2 h 5247"/>
                  <a:gd name="T24" fmla="*/ 2 w 9656"/>
                  <a:gd name="T25" fmla="*/ 2 h 5247"/>
                  <a:gd name="T26" fmla="*/ 2 w 9656"/>
                  <a:gd name="T27" fmla="*/ 2 h 5247"/>
                  <a:gd name="T28" fmla="*/ 2 w 9656"/>
                  <a:gd name="T29" fmla="*/ 2 h 5247"/>
                  <a:gd name="T30" fmla="*/ 2 w 9656"/>
                  <a:gd name="T31" fmla="*/ 2 h 5247"/>
                  <a:gd name="T32" fmla="*/ 2 w 9656"/>
                  <a:gd name="T33" fmla="*/ 2 h 5247"/>
                  <a:gd name="T34" fmla="*/ 3 w 9656"/>
                  <a:gd name="T35" fmla="*/ 2 h 5247"/>
                  <a:gd name="T36" fmla="*/ 3 w 9656"/>
                  <a:gd name="T37" fmla="*/ 2 h 5247"/>
                  <a:gd name="T38" fmla="*/ 3 w 9656"/>
                  <a:gd name="T39" fmla="*/ 2 h 5247"/>
                  <a:gd name="T40" fmla="*/ 3 w 9656"/>
                  <a:gd name="T41" fmla="*/ 2 h 5247"/>
                  <a:gd name="T42" fmla="*/ 3 w 9656"/>
                  <a:gd name="T43" fmla="*/ 1 h 5247"/>
                  <a:gd name="T44" fmla="*/ 4 w 9656"/>
                  <a:gd name="T45" fmla="*/ 1 h 5247"/>
                  <a:gd name="T46" fmla="*/ 4 w 9656"/>
                  <a:gd name="T47" fmla="*/ 1 h 5247"/>
                  <a:gd name="T48" fmla="*/ 4 w 9656"/>
                  <a:gd name="T49" fmla="*/ 1 h 5247"/>
                  <a:gd name="T50" fmla="*/ 4 w 9656"/>
                  <a:gd name="T51" fmla="*/ 0 h 5247"/>
                  <a:gd name="T52" fmla="*/ 4 w 9656"/>
                  <a:gd name="T53" fmla="*/ 0 h 5247"/>
                  <a:gd name="T54" fmla="*/ 4 w 9656"/>
                  <a:gd name="T55" fmla="*/ 0 h 5247"/>
                  <a:gd name="T56" fmla="*/ 4 w 9656"/>
                  <a:gd name="T57" fmla="*/ 0 h 5247"/>
                  <a:gd name="T58" fmla="*/ 3 w 9656"/>
                  <a:gd name="T59" fmla="*/ 0 h 5247"/>
                  <a:gd name="T60" fmla="*/ 3 w 9656"/>
                  <a:gd name="T61" fmla="*/ 0 h 5247"/>
                  <a:gd name="T62" fmla="*/ 3 w 9656"/>
                  <a:gd name="T63" fmla="*/ 0 h 5247"/>
                  <a:gd name="T64" fmla="*/ 2 w 9656"/>
                  <a:gd name="T65" fmla="*/ 0 h 5247"/>
                  <a:gd name="T66" fmla="*/ 2 w 9656"/>
                  <a:gd name="T67" fmla="*/ 0 h 5247"/>
                  <a:gd name="T68" fmla="*/ 2 w 9656"/>
                  <a:gd name="T69" fmla="*/ 0 h 5247"/>
                  <a:gd name="T70" fmla="*/ 2 w 9656"/>
                  <a:gd name="T71" fmla="*/ 0 h 5247"/>
                  <a:gd name="T72" fmla="*/ 1 w 9656"/>
                  <a:gd name="T73" fmla="*/ 0 h 5247"/>
                  <a:gd name="T74" fmla="*/ 1 w 9656"/>
                  <a:gd name="T75" fmla="*/ 0 h 5247"/>
                  <a:gd name="T76" fmla="*/ 1 w 9656"/>
                  <a:gd name="T77" fmla="*/ 1 h 5247"/>
                  <a:gd name="T78" fmla="*/ 1 w 9656"/>
                  <a:gd name="T79" fmla="*/ 1 h 5247"/>
                  <a:gd name="T80" fmla="*/ 0 w 9656"/>
                  <a:gd name="T81" fmla="*/ 1 h 5247"/>
                  <a:gd name="T82" fmla="*/ 0 w 9656"/>
                  <a:gd name="T83" fmla="*/ 1 h 5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56" h="5247">
                    <a:moveTo>
                      <a:pt x="298" y="3003"/>
                    </a:moveTo>
                    <a:lnTo>
                      <a:pt x="166" y="3200"/>
                    </a:lnTo>
                    <a:lnTo>
                      <a:pt x="74" y="3398"/>
                    </a:lnTo>
                    <a:lnTo>
                      <a:pt x="18" y="3595"/>
                    </a:lnTo>
                    <a:lnTo>
                      <a:pt x="0" y="3788"/>
                    </a:lnTo>
                    <a:lnTo>
                      <a:pt x="16" y="3978"/>
                    </a:lnTo>
                    <a:lnTo>
                      <a:pt x="67" y="4161"/>
                    </a:lnTo>
                    <a:lnTo>
                      <a:pt x="153" y="4336"/>
                    </a:lnTo>
                    <a:lnTo>
                      <a:pt x="269" y="4501"/>
                    </a:lnTo>
                    <a:lnTo>
                      <a:pt x="416" y="4654"/>
                    </a:lnTo>
                    <a:lnTo>
                      <a:pt x="593" y="4793"/>
                    </a:lnTo>
                    <a:lnTo>
                      <a:pt x="799" y="4918"/>
                    </a:lnTo>
                    <a:lnTo>
                      <a:pt x="1032" y="5025"/>
                    </a:lnTo>
                    <a:lnTo>
                      <a:pt x="1291" y="5113"/>
                    </a:lnTo>
                    <a:lnTo>
                      <a:pt x="1429" y="5150"/>
                    </a:lnTo>
                    <a:lnTo>
                      <a:pt x="1575" y="5181"/>
                    </a:lnTo>
                    <a:lnTo>
                      <a:pt x="1726" y="5207"/>
                    </a:lnTo>
                    <a:lnTo>
                      <a:pt x="1883" y="5225"/>
                    </a:lnTo>
                    <a:lnTo>
                      <a:pt x="2045" y="5239"/>
                    </a:lnTo>
                    <a:lnTo>
                      <a:pt x="2214" y="5246"/>
                    </a:lnTo>
                    <a:lnTo>
                      <a:pt x="2388" y="5247"/>
                    </a:lnTo>
                    <a:lnTo>
                      <a:pt x="2567" y="5241"/>
                    </a:lnTo>
                    <a:lnTo>
                      <a:pt x="2751" y="5227"/>
                    </a:lnTo>
                    <a:lnTo>
                      <a:pt x="2939" y="5208"/>
                    </a:lnTo>
                    <a:lnTo>
                      <a:pt x="3133" y="5180"/>
                    </a:lnTo>
                    <a:lnTo>
                      <a:pt x="3331" y="5144"/>
                    </a:lnTo>
                    <a:lnTo>
                      <a:pt x="3534" y="5100"/>
                    </a:lnTo>
                    <a:lnTo>
                      <a:pt x="3741" y="5049"/>
                    </a:lnTo>
                    <a:lnTo>
                      <a:pt x="3953" y="4990"/>
                    </a:lnTo>
                    <a:lnTo>
                      <a:pt x="4169" y="4921"/>
                    </a:lnTo>
                    <a:lnTo>
                      <a:pt x="4389" y="4844"/>
                    </a:lnTo>
                    <a:lnTo>
                      <a:pt x="4612" y="4758"/>
                    </a:lnTo>
                    <a:lnTo>
                      <a:pt x="4839" y="4662"/>
                    </a:lnTo>
                    <a:lnTo>
                      <a:pt x="5069" y="4558"/>
                    </a:lnTo>
                    <a:lnTo>
                      <a:pt x="5303" y="4444"/>
                    </a:lnTo>
                    <a:lnTo>
                      <a:pt x="5540" y="4319"/>
                    </a:lnTo>
                    <a:lnTo>
                      <a:pt x="5781" y="4185"/>
                    </a:lnTo>
                    <a:lnTo>
                      <a:pt x="6024" y="4040"/>
                    </a:lnTo>
                    <a:lnTo>
                      <a:pt x="6270" y="3884"/>
                    </a:lnTo>
                    <a:lnTo>
                      <a:pt x="6518" y="3717"/>
                    </a:lnTo>
                    <a:lnTo>
                      <a:pt x="6769" y="3540"/>
                    </a:lnTo>
                    <a:lnTo>
                      <a:pt x="7023" y="3352"/>
                    </a:lnTo>
                    <a:lnTo>
                      <a:pt x="7279" y="3152"/>
                    </a:lnTo>
                    <a:lnTo>
                      <a:pt x="7537" y="2940"/>
                    </a:lnTo>
                    <a:lnTo>
                      <a:pt x="7796" y="2716"/>
                    </a:lnTo>
                    <a:lnTo>
                      <a:pt x="8057" y="2481"/>
                    </a:lnTo>
                    <a:lnTo>
                      <a:pt x="8321" y="2232"/>
                    </a:lnTo>
                    <a:lnTo>
                      <a:pt x="8586" y="1971"/>
                    </a:lnTo>
                    <a:lnTo>
                      <a:pt x="8851" y="1698"/>
                    </a:lnTo>
                    <a:lnTo>
                      <a:pt x="9119" y="1411"/>
                    </a:lnTo>
                    <a:lnTo>
                      <a:pt x="9387" y="1112"/>
                    </a:lnTo>
                    <a:lnTo>
                      <a:pt x="9656" y="797"/>
                    </a:lnTo>
                    <a:lnTo>
                      <a:pt x="9400" y="690"/>
                    </a:lnTo>
                    <a:lnTo>
                      <a:pt x="9131" y="588"/>
                    </a:lnTo>
                    <a:lnTo>
                      <a:pt x="8852" y="492"/>
                    </a:lnTo>
                    <a:lnTo>
                      <a:pt x="8564" y="404"/>
                    </a:lnTo>
                    <a:lnTo>
                      <a:pt x="8266" y="322"/>
                    </a:lnTo>
                    <a:lnTo>
                      <a:pt x="7962" y="248"/>
                    </a:lnTo>
                    <a:lnTo>
                      <a:pt x="7649" y="182"/>
                    </a:lnTo>
                    <a:lnTo>
                      <a:pt x="7332" y="126"/>
                    </a:lnTo>
                    <a:lnTo>
                      <a:pt x="7009" y="79"/>
                    </a:lnTo>
                    <a:lnTo>
                      <a:pt x="6682" y="43"/>
                    </a:lnTo>
                    <a:lnTo>
                      <a:pt x="6351" y="18"/>
                    </a:lnTo>
                    <a:lnTo>
                      <a:pt x="6018" y="3"/>
                    </a:lnTo>
                    <a:lnTo>
                      <a:pt x="5684" y="0"/>
                    </a:lnTo>
                    <a:lnTo>
                      <a:pt x="5349" y="10"/>
                    </a:lnTo>
                    <a:lnTo>
                      <a:pt x="5015" y="33"/>
                    </a:lnTo>
                    <a:lnTo>
                      <a:pt x="4682" y="71"/>
                    </a:lnTo>
                    <a:lnTo>
                      <a:pt x="4351" y="122"/>
                    </a:lnTo>
                    <a:lnTo>
                      <a:pt x="4023" y="188"/>
                    </a:lnTo>
                    <a:lnTo>
                      <a:pt x="3701" y="270"/>
                    </a:lnTo>
                    <a:lnTo>
                      <a:pt x="3382" y="367"/>
                    </a:lnTo>
                    <a:lnTo>
                      <a:pt x="3070" y="482"/>
                    </a:lnTo>
                    <a:lnTo>
                      <a:pt x="2764" y="613"/>
                    </a:lnTo>
                    <a:lnTo>
                      <a:pt x="2468" y="763"/>
                    </a:lnTo>
                    <a:lnTo>
                      <a:pt x="2179" y="930"/>
                    </a:lnTo>
                    <a:lnTo>
                      <a:pt x="1900" y="1117"/>
                    </a:lnTo>
                    <a:lnTo>
                      <a:pt x="1632" y="1323"/>
                    </a:lnTo>
                    <a:lnTo>
                      <a:pt x="1375" y="1550"/>
                    </a:lnTo>
                    <a:lnTo>
                      <a:pt x="1131" y="1796"/>
                    </a:lnTo>
                    <a:lnTo>
                      <a:pt x="900" y="2065"/>
                    </a:lnTo>
                    <a:lnTo>
                      <a:pt x="684" y="2355"/>
                    </a:lnTo>
                    <a:lnTo>
                      <a:pt x="483" y="2667"/>
                    </a:lnTo>
                    <a:lnTo>
                      <a:pt x="298" y="3003"/>
                    </a:lnTo>
                    <a:close/>
                  </a:path>
                </a:pathLst>
              </a:custGeom>
              <a:solidFill>
                <a:srgbClr val="D27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3" name="Freeform 252">
                <a:extLst>
                  <a:ext uri="{FF2B5EF4-FFF2-40B4-BE49-F238E27FC236}">
                    <a16:creationId xmlns:a16="http://schemas.microsoft.com/office/drawing/2014/main" id="{F4BC3355-445A-4847-9704-90DF5FB74F23}"/>
                  </a:ext>
                </a:extLst>
              </p:cNvPr>
              <p:cNvSpPr>
                <a:spLocks/>
              </p:cNvSpPr>
              <p:nvPr/>
            </p:nvSpPr>
            <p:spPr bwMode="auto">
              <a:xfrm>
                <a:off x="3889" y="2930"/>
                <a:ext cx="699" cy="378"/>
              </a:xfrm>
              <a:custGeom>
                <a:avLst/>
                <a:gdLst>
                  <a:gd name="T0" fmla="*/ 0 w 9078"/>
                  <a:gd name="T1" fmla="*/ 1 h 4915"/>
                  <a:gd name="T2" fmla="*/ 0 w 9078"/>
                  <a:gd name="T3" fmla="*/ 2 h 4915"/>
                  <a:gd name="T4" fmla="*/ 0 w 9078"/>
                  <a:gd name="T5" fmla="*/ 2 h 4915"/>
                  <a:gd name="T6" fmla="*/ 0 w 9078"/>
                  <a:gd name="T7" fmla="*/ 2 h 4915"/>
                  <a:gd name="T8" fmla="*/ 0 w 9078"/>
                  <a:gd name="T9" fmla="*/ 2 h 4915"/>
                  <a:gd name="T10" fmla="*/ 0 w 9078"/>
                  <a:gd name="T11" fmla="*/ 2 h 4915"/>
                  <a:gd name="T12" fmla="*/ 1 w 9078"/>
                  <a:gd name="T13" fmla="*/ 2 h 4915"/>
                  <a:gd name="T14" fmla="*/ 1 w 9078"/>
                  <a:gd name="T15" fmla="*/ 2 h 4915"/>
                  <a:gd name="T16" fmla="*/ 1 w 9078"/>
                  <a:gd name="T17" fmla="*/ 2 h 4915"/>
                  <a:gd name="T18" fmla="*/ 1 w 9078"/>
                  <a:gd name="T19" fmla="*/ 2 h 4915"/>
                  <a:gd name="T20" fmla="*/ 2 w 9078"/>
                  <a:gd name="T21" fmla="*/ 2 h 4915"/>
                  <a:gd name="T22" fmla="*/ 2 w 9078"/>
                  <a:gd name="T23" fmla="*/ 2 h 4915"/>
                  <a:gd name="T24" fmla="*/ 2 w 9078"/>
                  <a:gd name="T25" fmla="*/ 2 h 4915"/>
                  <a:gd name="T26" fmla="*/ 2 w 9078"/>
                  <a:gd name="T27" fmla="*/ 2 h 4915"/>
                  <a:gd name="T28" fmla="*/ 2 w 9078"/>
                  <a:gd name="T29" fmla="*/ 2 h 4915"/>
                  <a:gd name="T30" fmla="*/ 3 w 9078"/>
                  <a:gd name="T31" fmla="*/ 2 h 4915"/>
                  <a:gd name="T32" fmla="*/ 3 w 9078"/>
                  <a:gd name="T33" fmla="*/ 2 h 4915"/>
                  <a:gd name="T34" fmla="*/ 3 w 9078"/>
                  <a:gd name="T35" fmla="*/ 1 h 4915"/>
                  <a:gd name="T36" fmla="*/ 3 w 9078"/>
                  <a:gd name="T37" fmla="*/ 1 h 4915"/>
                  <a:gd name="T38" fmla="*/ 4 w 9078"/>
                  <a:gd name="T39" fmla="*/ 1 h 4915"/>
                  <a:gd name="T40" fmla="*/ 4 w 9078"/>
                  <a:gd name="T41" fmla="*/ 1 h 4915"/>
                  <a:gd name="T42" fmla="*/ 4 w 9078"/>
                  <a:gd name="T43" fmla="*/ 1 h 4915"/>
                  <a:gd name="T44" fmla="*/ 4 w 9078"/>
                  <a:gd name="T45" fmla="*/ 0 h 4915"/>
                  <a:gd name="T46" fmla="*/ 4 w 9078"/>
                  <a:gd name="T47" fmla="*/ 0 h 4915"/>
                  <a:gd name="T48" fmla="*/ 4 w 9078"/>
                  <a:gd name="T49" fmla="*/ 0 h 4915"/>
                  <a:gd name="T50" fmla="*/ 3 w 9078"/>
                  <a:gd name="T51" fmla="*/ 0 h 4915"/>
                  <a:gd name="T52" fmla="*/ 3 w 9078"/>
                  <a:gd name="T53" fmla="*/ 0 h 4915"/>
                  <a:gd name="T54" fmla="*/ 3 w 9078"/>
                  <a:gd name="T55" fmla="*/ 0 h 4915"/>
                  <a:gd name="T56" fmla="*/ 3 w 9078"/>
                  <a:gd name="T57" fmla="*/ 0 h 4915"/>
                  <a:gd name="T58" fmla="*/ 2 w 9078"/>
                  <a:gd name="T59" fmla="*/ 0 h 4915"/>
                  <a:gd name="T60" fmla="*/ 2 w 9078"/>
                  <a:gd name="T61" fmla="*/ 0 h 4915"/>
                  <a:gd name="T62" fmla="*/ 2 w 9078"/>
                  <a:gd name="T63" fmla="*/ 0 h 4915"/>
                  <a:gd name="T64" fmla="*/ 1 w 9078"/>
                  <a:gd name="T65" fmla="*/ 0 h 4915"/>
                  <a:gd name="T66" fmla="*/ 1 w 9078"/>
                  <a:gd name="T67" fmla="*/ 0 h 4915"/>
                  <a:gd name="T68" fmla="*/ 1 w 9078"/>
                  <a:gd name="T69" fmla="*/ 0 h 4915"/>
                  <a:gd name="T70" fmla="*/ 1 w 9078"/>
                  <a:gd name="T71" fmla="*/ 1 h 4915"/>
                  <a:gd name="T72" fmla="*/ 0 w 9078"/>
                  <a:gd name="T73" fmla="*/ 1 h 4915"/>
                  <a:gd name="T74" fmla="*/ 0 w 9078"/>
                  <a:gd name="T75" fmla="*/ 1 h 49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78" h="4915">
                    <a:moveTo>
                      <a:pt x="297" y="2813"/>
                    </a:moveTo>
                    <a:lnTo>
                      <a:pt x="167" y="3001"/>
                    </a:lnTo>
                    <a:lnTo>
                      <a:pt x="74" y="3189"/>
                    </a:lnTo>
                    <a:lnTo>
                      <a:pt x="19" y="3376"/>
                    </a:lnTo>
                    <a:lnTo>
                      <a:pt x="0" y="3559"/>
                    </a:lnTo>
                    <a:lnTo>
                      <a:pt x="14" y="3738"/>
                    </a:lnTo>
                    <a:lnTo>
                      <a:pt x="63" y="3909"/>
                    </a:lnTo>
                    <a:lnTo>
                      <a:pt x="143" y="4073"/>
                    </a:lnTo>
                    <a:lnTo>
                      <a:pt x="254" y="4227"/>
                    </a:lnTo>
                    <a:lnTo>
                      <a:pt x="395" y="4369"/>
                    </a:lnTo>
                    <a:lnTo>
                      <a:pt x="565" y="4500"/>
                    </a:lnTo>
                    <a:lnTo>
                      <a:pt x="761" y="4614"/>
                    </a:lnTo>
                    <a:lnTo>
                      <a:pt x="984" y="4713"/>
                    </a:lnTo>
                    <a:lnTo>
                      <a:pt x="1231" y="4794"/>
                    </a:lnTo>
                    <a:lnTo>
                      <a:pt x="1503" y="4855"/>
                    </a:lnTo>
                    <a:lnTo>
                      <a:pt x="1796" y="4896"/>
                    </a:lnTo>
                    <a:lnTo>
                      <a:pt x="2112" y="4915"/>
                    </a:lnTo>
                    <a:lnTo>
                      <a:pt x="2448" y="4909"/>
                    </a:lnTo>
                    <a:lnTo>
                      <a:pt x="2802" y="4877"/>
                    </a:lnTo>
                    <a:lnTo>
                      <a:pt x="3174" y="4818"/>
                    </a:lnTo>
                    <a:lnTo>
                      <a:pt x="3562" y="4730"/>
                    </a:lnTo>
                    <a:lnTo>
                      <a:pt x="3762" y="4674"/>
                    </a:lnTo>
                    <a:lnTo>
                      <a:pt x="3966" y="4611"/>
                    </a:lnTo>
                    <a:lnTo>
                      <a:pt x="4173" y="4539"/>
                    </a:lnTo>
                    <a:lnTo>
                      <a:pt x="4384" y="4460"/>
                    </a:lnTo>
                    <a:lnTo>
                      <a:pt x="4599" y="4372"/>
                    </a:lnTo>
                    <a:lnTo>
                      <a:pt x="4815" y="4275"/>
                    </a:lnTo>
                    <a:lnTo>
                      <a:pt x="5035" y="4169"/>
                    </a:lnTo>
                    <a:lnTo>
                      <a:pt x="5258" y="4054"/>
                    </a:lnTo>
                    <a:lnTo>
                      <a:pt x="5483" y="3930"/>
                    </a:lnTo>
                    <a:lnTo>
                      <a:pt x="5711" y="3797"/>
                    </a:lnTo>
                    <a:lnTo>
                      <a:pt x="5941" y="3653"/>
                    </a:lnTo>
                    <a:lnTo>
                      <a:pt x="6174" y="3500"/>
                    </a:lnTo>
                    <a:lnTo>
                      <a:pt x="6408" y="3338"/>
                    </a:lnTo>
                    <a:lnTo>
                      <a:pt x="6644" y="3164"/>
                    </a:lnTo>
                    <a:lnTo>
                      <a:pt x="6882" y="2981"/>
                    </a:lnTo>
                    <a:lnTo>
                      <a:pt x="7122" y="2787"/>
                    </a:lnTo>
                    <a:lnTo>
                      <a:pt x="7363" y="2582"/>
                    </a:lnTo>
                    <a:lnTo>
                      <a:pt x="7605" y="2365"/>
                    </a:lnTo>
                    <a:lnTo>
                      <a:pt x="7848" y="2137"/>
                    </a:lnTo>
                    <a:lnTo>
                      <a:pt x="8093" y="1898"/>
                    </a:lnTo>
                    <a:lnTo>
                      <a:pt x="8338" y="1648"/>
                    </a:lnTo>
                    <a:lnTo>
                      <a:pt x="8585" y="1385"/>
                    </a:lnTo>
                    <a:lnTo>
                      <a:pt x="8830" y="1110"/>
                    </a:lnTo>
                    <a:lnTo>
                      <a:pt x="9078" y="824"/>
                    </a:lnTo>
                    <a:lnTo>
                      <a:pt x="8866" y="709"/>
                    </a:lnTo>
                    <a:lnTo>
                      <a:pt x="8639" y="601"/>
                    </a:lnTo>
                    <a:lnTo>
                      <a:pt x="8400" y="501"/>
                    </a:lnTo>
                    <a:lnTo>
                      <a:pt x="8147" y="408"/>
                    </a:lnTo>
                    <a:lnTo>
                      <a:pt x="7883" y="323"/>
                    </a:lnTo>
                    <a:lnTo>
                      <a:pt x="7610" y="248"/>
                    </a:lnTo>
                    <a:lnTo>
                      <a:pt x="7327" y="182"/>
                    </a:lnTo>
                    <a:lnTo>
                      <a:pt x="7035" y="125"/>
                    </a:lnTo>
                    <a:lnTo>
                      <a:pt x="6738" y="78"/>
                    </a:lnTo>
                    <a:lnTo>
                      <a:pt x="6433" y="41"/>
                    </a:lnTo>
                    <a:lnTo>
                      <a:pt x="6124" y="15"/>
                    </a:lnTo>
                    <a:lnTo>
                      <a:pt x="5811" y="2"/>
                    </a:lnTo>
                    <a:lnTo>
                      <a:pt x="5494" y="0"/>
                    </a:lnTo>
                    <a:lnTo>
                      <a:pt x="5176" y="9"/>
                    </a:lnTo>
                    <a:lnTo>
                      <a:pt x="4857" y="32"/>
                    </a:lnTo>
                    <a:lnTo>
                      <a:pt x="4538" y="68"/>
                    </a:lnTo>
                    <a:lnTo>
                      <a:pt x="4220" y="118"/>
                    </a:lnTo>
                    <a:lnTo>
                      <a:pt x="3905" y="182"/>
                    </a:lnTo>
                    <a:lnTo>
                      <a:pt x="3592" y="261"/>
                    </a:lnTo>
                    <a:lnTo>
                      <a:pt x="3283" y="355"/>
                    </a:lnTo>
                    <a:lnTo>
                      <a:pt x="2981" y="463"/>
                    </a:lnTo>
                    <a:lnTo>
                      <a:pt x="2685" y="588"/>
                    </a:lnTo>
                    <a:lnTo>
                      <a:pt x="2396" y="729"/>
                    </a:lnTo>
                    <a:lnTo>
                      <a:pt x="2115" y="887"/>
                    </a:lnTo>
                    <a:lnTo>
                      <a:pt x="1843" y="1063"/>
                    </a:lnTo>
                    <a:lnTo>
                      <a:pt x="1583" y="1256"/>
                    </a:lnTo>
                    <a:lnTo>
                      <a:pt x="1333" y="1467"/>
                    </a:lnTo>
                    <a:lnTo>
                      <a:pt x="1097" y="1697"/>
                    </a:lnTo>
                    <a:lnTo>
                      <a:pt x="875" y="1947"/>
                    </a:lnTo>
                    <a:lnTo>
                      <a:pt x="665" y="2215"/>
                    </a:lnTo>
                    <a:lnTo>
                      <a:pt x="473" y="2503"/>
                    </a:lnTo>
                    <a:lnTo>
                      <a:pt x="297" y="2813"/>
                    </a:lnTo>
                    <a:close/>
                  </a:path>
                </a:pathLst>
              </a:custGeom>
              <a:solidFill>
                <a:srgbClr val="D373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 name="Freeform 253">
                <a:extLst>
                  <a:ext uri="{FF2B5EF4-FFF2-40B4-BE49-F238E27FC236}">
                    <a16:creationId xmlns:a16="http://schemas.microsoft.com/office/drawing/2014/main" id="{00E683AD-E787-0A4D-9C6D-D0EB1A27146E}"/>
                  </a:ext>
                </a:extLst>
              </p:cNvPr>
              <p:cNvSpPr>
                <a:spLocks/>
              </p:cNvSpPr>
              <p:nvPr/>
            </p:nvSpPr>
            <p:spPr bwMode="auto">
              <a:xfrm>
                <a:off x="3905" y="2931"/>
                <a:ext cx="654" cy="352"/>
              </a:xfrm>
              <a:custGeom>
                <a:avLst/>
                <a:gdLst>
                  <a:gd name="T0" fmla="*/ 0 w 8500"/>
                  <a:gd name="T1" fmla="*/ 1 h 4585"/>
                  <a:gd name="T2" fmla="*/ 0 w 8500"/>
                  <a:gd name="T3" fmla="*/ 1 h 4585"/>
                  <a:gd name="T4" fmla="*/ 0 w 8500"/>
                  <a:gd name="T5" fmla="*/ 2 h 4585"/>
                  <a:gd name="T6" fmla="*/ 0 w 8500"/>
                  <a:gd name="T7" fmla="*/ 2 h 4585"/>
                  <a:gd name="T8" fmla="*/ 0 w 8500"/>
                  <a:gd name="T9" fmla="*/ 2 h 4585"/>
                  <a:gd name="T10" fmla="*/ 0 w 8500"/>
                  <a:gd name="T11" fmla="*/ 2 h 4585"/>
                  <a:gd name="T12" fmla="*/ 1 w 8500"/>
                  <a:gd name="T13" fmla="*/ 2 h 4585"/>
                  <a:gd name="T14" fmla="*/ 1 w 8500"/>
                  <a:gd name="T15" fmla="*/ 2 h 4585"/>
                  <a:gd name="T16" fmla="*/ 1 w 8500"/>
                  <a:gd name="T17" fmla="*/ 2 h 4585"/>
                  <a:gd name="T18" fmla="*/ 1 w 8500"/>
                  <a:gd name="T19" fmla="*/ 2 h 4585"/>
                  <a:gd name="T20" fmla="*/ 2 w 8500"/>
                  <a:gd name="T21" fmla="*/ 2 h 4585"/>
                  <a:gd name="T22" fmla="*/ 2 w 8500"/>
                  <a:gd name="T23" fmla="*/ 2 h 4585"/>
                  <a:gd name="T24" fmla="*/ 2 w 8500"/>
                  <a:gd name="T25" fmla="*/ 2 h 4585"/>
                  <a:gd name="T26" fmla="*/ 3 w 8500"/>
                  <a:gd name="T27" fmla="*/ 1 h 4585"/>
                  <a:gd name="T28" fmla="*/ 3 w 8500"/>
                  <a:gd name="T29" fmla="*/ 1 h 4585"/>
                  <a:gd name="T30" fmla="*/ 4 w 8500"/>
                  <a:gd name="T31" fmla="*/ 1 h 4585"/>
                  <a:gd name="T32" fmla="*/ 4 w 8500"/>
                  <a:gd name="T33" fmla="*/ 0 h 4585"/>
                  <a:gd name="T34" fmla="*/ 4 w 8500"/>
                  <a:gd name="T35" fmla="*/ 0 h 4585"/>
                  <a:gd name="T36" fmla="*/ 3 w 8500"/>
                  <a:gd name="T37" fmla="*/ 0 h 4585"/>
                  <a:gd name="T38" fmla="*/ 3 w 8500"/>
                  <a:gd name="T39" fmla="*/ 0 h 4585"/>
                  <a:gd name="T40" fmla="*/ 3 w 8500"/>
                  <a:gd name="T41" fmla="*/ 0 h 4585"/>
                  <a:gd name="T42" fmla="*/ 3 w 8500"/>
                  <a:gd name="T43" fmla="*/ 0 h 4585"/>
                  <a:gd name="T44" fmla="*/ 2 w 8500"/>
                  <a:gd name="T45" fmla="*/ 0 h 4585"/>
                  <a:gd name="T46" fmla="*/ 2 w 8500"/>
                  <a:gd name="T47" fmla="*/ 0 h 4585"/>
                  <a:gd name="T48" fmla="*/ 2 w 8500"/>
                  <a:gd name="T49" fmla="*/ 0 h 4585"/>
                  <a:gd name="T50" fmla="*/ 2 w 8500"/>
                  <a:gd name="T51" fmla="*/ 0 h 4585"/>
                  <a:gd name="T52" fmla="*/ 1 w 8500"/>
                  <a:gd name="T53" fmla="*/ 0 h 4585"/>
                  <a:gd name="T54" fmla="*/ 1 w 8500"/>
                  <a:gd name="T55" fmla="*/ 0 h 4585"/>
                  <a:gd name="T56" fmla="*/ 1 w 8500"/>
                  <a:gd name="T57" fmla="*/ 0 h 4585"/>
                  <a:gd name="T58" fmla="*/ 1 w 8500"/>
                  <a:gd name="T59" fmla="*/ 1 h 4585"/>
                  <a:gd name="T60" fmla="*/ 0 w 8500"/>
                  <a:gd name="T61" fmla="*/ 1 h 4585"/>
                  <a:gd name="T62" fmla="*/ 0 w 8500"/>
                  <a:gd name="T63" fmla="*/ 1 h 45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500" h="4585">
                    <a:moveTo>
                      <a:pt x="298" y="2624"/>
                    </a:moveTo>
                    <a:lnTo>
                      <a:pt x="169" y="2804"/>
                    </a:lnTo>
                    <a:lnTo>
                      <a:pt x="77" y="2983"/>
                    </a:lnTo>
                    <a:lnTo>
                      <a:pt x="21" y="3160"/>
                    </a:lnTo>
                    <a:lnTo>
                      <a:pt x="0" y="3331"/>
                    </a:lnTo>
                    <a:lnTo>
                      <a:pt x="13" y="3499"/>
                    </a:lnTo>
                    <a:lnTo>
                      <a:pt x="59" y="3659"/>
                    </a:lnTo>
                    <a:lnTo>
                      <a:pt x="135" y="3812"/>
                    </a:lnTo>
                    <a:lnTo>
                      <a:pt x="240" y="3955"/>
                    </a:lnTo>
                    <a:lnTo>
                      <a:pt x="374" y="4087"/>
                    </a:lnTo>
                    <a:lnTo>
                      <a:pt x="536" y="4207"/>
                    </a:lnTo>
                    <a:lnTo>
                      <a:pt x="723" y="4312"/>
                    </a:lnTo>
                    <a:lnTo>
                      <a:pt x="937" y="4403"/>
                    </a:lnTo>
                    <a:lnTo>
                      <a:pt x="1173" y="4477"/>
                    </a:lnTo>
                    <a:lnTo>
                      <a:pt x="1431" y="4532"/>
                    </a:lnTo>
                    <a:lnTo>
                      <a:pt x="1711" y="4570"/>
                    </a:lnTo>
                    <a:lnTo>
                      <a:pt x="2011" y="4585"/>
                    </a:lnTo>
                    <a:lnTo>
                      <a:pt x="2329" y="4579"/>
                    </a:lnTo>
                    <a:lnTo>
                      <a:pt x="2665" y="4549"/>
                    </a:lnTo>
                    <a:lnTo>
                      <a:pt x="3017" y="4494"/>
                    </a:lnTo>
                    <a:lnTo>
                      <a:pt x="3384" y="4412"/>
                    </a:lnTo>
                    <a:lnTo>
                      <a:pt x="3764" y="4302"/>
                    </a:lnTo>
                    <a:lnTo>
                      <a:pt x="4157" y="4163"/>
                    </a:lnTo>
                    <a:lnTo>
                      <a:pt x="4562" y="3993"/>
                    </a:lnTo>
                    <a:lnTo>
                      <a:pt x="4976" y="3791"/>
                    </a:lnTo>
                    <a:lnTo>
                      <a:pt x="5398" y="3556"/>
                    </a:lnTo>
                    <a:lnTo>
                      <a:pt x="5829" y="3286"/>
                    </a:lnTo>
                    <a:lnTo>
                      <a:pt x="6266" y="2980"/>
                    </a:lnTo>
                    <a:lnTo>
                      <a:pt x="6707" y="2635"/>
                    </a:lnTo>
                    <a:lnTo>
                      <a:pt x="7153" y="2251"/>
                    </a:lnTo>
                    <a:lnTo>
                      <a:pt x="7601" y="1828"/>
                    </a:lnTo>
                    <a:lnTo>
                      <a:pt x="8051" y="1360"/>
                    </a:lnTo>
                    <a:lnTo>
                      <a:pt x="8500" y="851"/>
                    </a:lnTo>
                    <a:lnTo>
                      <a:pt x="8332" y="730"/>
                    </a:lnTo>
                    <a:lnTo>
                      <a:pt x="8147" y="616"/>
                    </a:lnTo>
                    <a:lnTo>
                      <a:pt x="7946" y="511"/>
                    </a:lnTo>
                    <a:lnTo>
                      <a:pt x="7730" y="414"/>
                    </a:lnTo>
                    <a:lnTo>
                      <a:pt x="7500" y="328"/>
                    </a:lnTo>
                    <a:lnTo>
                      <a:pt x="7258" y="250"/>
                    </a:lnTo>
                    <a:lnTo>
                      <a:pt x="7004" y="182"/>
                    </a:lnTo>
                    <a:lnTo>
                      <a:pt x="6741" y="125"/>
                    </a:lnTo>
                    <a:lnTo>
                      <a:pt x="6467" y="78"/>
                    </a:lnTo>
                    <a:lnTo>
                      <a:pt x="6186" y="42"/>
                    </a:lnTo>
                    <a:lnTo>
                      <a:pt x="5898" y="17"/>
                    </a:lnTo>
                    <a:lnTo>
                      <a:pt x="5604" y="2"/>
                    </a:lnTo>
                    <a:lnTo>
                      <a:pt x="5306" y="0"/>
                    </a:lnTo>
                    <a:lnTo>
                      <a:pt x="5004" y="11"/>
                    </a:lnTo>
                    <a:lnTo>
                      <a:pt x="4700" y="33"/>
                    </a:lnTo>
                    <a:lnTo>
                      <a:pt x="4395" y="68"/>
                    </a:lnTo>
                    <a:lnTo>
                      <a:pt x="4091" y="117"/>
                    </a:lnTo>
                    <a:lnTo>
                      <a:pt x="3787" y="178"/>
                    </a:lnTo>
                    <a:lnTo>
                      <a:pt x="3485" y="253"/>
                    </a:lnTo>
                    <a:lnTo>
                      <a:pt x="3186" y="343"/>
                    </a:lnTo>
                    <a:lnTo>
                      <a:pt x="2893" y="447"/>
                    </a:lnTo>
                    <a:lnTo>
                      <a:pt x="2606" y="565"/>
                    </a:lnTo>
                    <a:lnTo>
                      <a:pt x="2325" y="698"/>
                    </a:lnTo>
                    <a:lnTo>
                      <a:pt x="2052" y="846"/>
                    </a:lnTo>
                    <a:lnTo>
                      <a:pt x="1788" y="1011"/>
                    </a:lnTo>
                    <a:lnTo>
                      <a:pt x="1535" y="1191"/>
                    </a:lnTo>
                    <a:lnTo>
                      <a:pt x="1294" y="1387"/>
                    </a:lnTo>
                    <a:lnTo>
                      <a:pt x="1065" y="1600"/>
                    </a:lnTo>
                    <a:lnTo>
                      <a:pt x="849" y="1830"/>
                    </a:lnTo>
                    <a:lnTo>
                      <a:pt x="649" y="2077"/>
                    </a:lnTo>
                    <a:lnTo>
                      <a:pt x="464" y="2342"/>
                    </a:lnTo>
                    <a:lnTo>
                      <a:pt x="298" y="2624"/>
                    </a:lnTo>
                    <a:close/>
                  </a:path>
                </a:pathLst>
              </a:custGeom>
              <a:solidFill>
                <a:srgbClr val="D477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5" name="Freeform 254">
                <a:extLst>
                  <a:ext uri="{FF2B5EF4-FFF2-40B4-BE49-F238E27FC236}">
                    <a16:creationId xmlns:a16="http://schemas.microsoft.com/office/drawing/2014/main" id="{F8221243-D1F0-504A-9740-E74B294B44C4}"/>
                  </a:ext>
                </a:extLst>
              </p:cNvPr>
              <p:cNvSpPr>
                <a:spLocks/>
              </p:cNvSpPr>
              <p:nvPr/>
            </p:nvSpPr>
            <p:spPr bwMode="auto">
              <a:xfrm>
                <a:off x="3920" y="2932"/>
                <a:ext cx="610" cy="327"/>
              </a:xfrm>
              <a:custGeom>
                <a:avLst/>
                <a:gdLst>
                  <a:gd name="T0" fmla="*/ 0 w 7922"/>
                  <a:gd name="T1" fmla="*/ 1 h 4253"/>
                  <a:gd name="T2" fmla="*/ 0 w 7922"/>
                  <a:gd name="T3" fmla="*/ 1 h 4253"/>
                  <a:gd name="T4" fmla="*/ 0 w 7922"/>
                  <a:gd name="T5" fmla="*/ 1 h 4253"/>
                  <a:gd name="T6" fmla="*/ 0 w 7922"/>
                  <a:gd name="T7" fmla="*/ 2 h 4253"/>
                  <a:gd name="T8" fmla="*/ 0 w 7922"/>
                  <a:gd name="T9" fmla="*/ 2 h 4253"/>
                  <a:gd name="T10" fmla="*/ 0 w 7922"/>
                  <a:gd name="T11" fmla="*/ 2 h 4253"/>
                  <a:gd name="T12" fmla="*/ 1 w 7922"/>
                  <a:gd name="T13" fmla="*/ 2 h 4253"/>
                  <a:gd name="T14" fmla="*/ 1 w 7922"/>
                  <a:gd name="T15" fmla="*/ 2 h 4253"/>
                  <a:gd name="T16" fmla="*/ 1 w 7922"/>
                  <a:gd name="T17" fmla="*/ 2 h 4253"/>
                  <a:gd name="T18" fmla="*/ 1 w 7922"/>
                  <a:gd name="T19" fmla="*/ 2 h 4253"/>
                  <a:gd name="T20" fmla="*/ 2 w 7922"/>
                  <a:gd name="T21" fmla="*/ 2 h 4253"/>
                  <a:gd name="T22" fmla="*/ 2 w 7922"/>
                  <a:gd name="T23" fmla="*/ 2 h 4253"/>
                  <a:gd name="T24" fmla="*/ 2 w 7922"/>
                  <a:gd name="T25" fmla="*/ 2 h 4253"/>
                  <a:gd name="T26" fmla="*/ 3 w 7922"/>
                  <a:gd name="T27" fmla="*/ 1 h 4253"/>
                  <a:gd name="T28" fmla="*/ 3 w 7922"/>
                  <a:gd name="T29" fmla="*/ 1 h 4253"/>
                  <a:gd name="T30" fmla="*/ 3 w 7922"/>
                  <a:gd name="T31" fmla="*/ 1 h 4253"/>
                  <a:gd name="T32" fmla="*/ 4 w 7922"/>
                  <a:gd name="T33" fmla="*/ 0 h 4253"/>
                  <a:gd name="T34" fmla="*/ 3 w 7922"/>
                  <a:gd name="T35" fmla="*/ 0 h 4253"/>
                  <a:gd name="T36" fmla="*/ 3 w 7922"/>
                  <a:gd name="T37" fmla="*/ 0 h 4253"/>
                  <a:gd name="T38" fmla="*/ 3 w 7922"/>
                  <a:gd name="T39" fmla="*/ 0 h 4253"/>
                  <a:gd name="T40" fmla="*/ 3 w 7922"/>
                  <a:gd name="T41" fmla="*/ 0 h 4253"/>
                  <a:gd name="T42" fmla="*/ 3 w 7922"/>
                  <a:gd name="T43" fmla="*/ 0 h 4253"/>
                  <a:gd name="T44" fmla="*/ 2 w 7922"/>
                  <a:gd name="T45" fmla="*/ 0 h 4253"/>
                  <a:gd name="T46" fmla="*/ 2 w 7922"/>
                  <a:gd name="T47" fmla="*/ 0 h 4253"/>
                  <a:gd name="T48" fmla="*/ 2 w 7922"/>
                  <a:gd name="T49" fmla="*/ 0 h 4253"/>
                  <a:gd name="T50" fmla="*/ 2 w 7922"/>
                  <a:gd name="T51" fmla="*/ 0 h 4253"/>
                  <a:gd name="T52" fmla="*/ 1 w 7922"/>
                  <a:gd name="T53" fmla="*/ 0 h 4253"/>
                  <a:gd name="T54" fmla="*/ 1 w 7922"/>
                  <a:gd name="T55" fmla="*/ 0 h 4253"/>
                  <a:gd name="T56" fmla="*/ 1 w 7922"/>
                  <a:gd name="T57" fmla="*/ 0 h 4253"/>
                  <a:gd name="T58" fmla="*/ 1 w 7922"/>
                  <a:gd name="T59" fmla="*/ 1 h 4253"/>
                  <a:gd name="T60" fmla="*/ 0 w 7922"/>
                  <a:gd name="T61" fmla="*/ 1 h 4253"/>
                  <a:gd name="T62" fmla="*/ 0 w 7922"/>
                  <a:gd name="T63" fmla="*/ 1 h 4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22" h="4253">
                    <a:moveTo>
                      <a:pt x="297" y="2433"/>
                    </a:moveTo>
                    <a:lnTo>
                      <a:pt x="170" y="2605"/>
                    </a:lnTo>
                    <a:lnTo>
                      <a:pt x="78" y="2774"/>
                    </a:lnTo>
                    <a:lnTo>
                      <a:pt x="23" y="2941"/>
                    </a:lnTo>
                    <a:lnTo>
                      <a:pt x="0" y="3102"/>
                    </a:lnTo>
                    <a:lnTo>
                      <a:pt x="12" y="3258"/>
                    </a:lnTo>
                    <a:lnTo>
                      <a:pt x="53" y="3408"/>
                    </a:lnTo>
                    <a:lnTo>
                      <a:pt x="125" y="3548"/>
                    </a:lnTo>
                    <a:lnTo>
                      <a:pt x="225" y="3681"/>
                    </a:lnTo>
                    <a:lnTo>
                      <a:pt x="353" y="3802"/>
                    </a:lnTo>
                    <a:lnTo>
                      <a:pt x="507" y="3912"/>
                    </a:lnTo>
                    <a:lnTo>
                      <a:pt x="686" y="4008"/>
                    </a:lnTo>
                    <a:lnTo>
                      <a:pt x="889" y="4091"/>
                    </a:lnTo>
                    <a:lnTo>
                      <a:pt x="1113" y="4157"/>
                    </a:lnTo>
                    <a:lnTo>
                      <a:pt x="1359" y="4207"/>
                    </a:lnTo>
                    <a:lnTo>
                      <a:pt x="1624" y="4239"/>
                    </a:lnTo>
                    <a:lnTo>
                      <a:pt x="1909" y="4253"/>
                    </a:lnTo>
                    <a:lnTo>
                      <a:pt x="2210" y="4247"/>
                    </a:lnTo>
                    <a:lnTo>
                      <a:pt x="2528" y="4218"/>
                    </a:lnTo>
                    <a:lnTo>
                      <a:pt x="2859" y="4167"/>
                    </a:lnTo>
                    <a:lnTo>
                      <a:pt x="3204" y="4092"/>
                    </a:lnTo>
                    <a:lnTo>
                      <a:pt x="3562" y="3991"/>
                    </a:lnTo>
                    <a:lnTo>
                      <a:pt x="3929" y="3865"/>
                    </a:lnTo>
                    <a:lnTo>
                      <a:pt x="4307" y="3710"/>
                    </a:lnTo>
                    <a:lnTo>
                      <a:pt x="4693" y="3527"/>
                    </a:lnTo>
                    <a:lnTo>
                      <a:pt x="5085" y="3313"/>
                    </a:lnTo>
                    <a:lnTo>
                      <a:pt x="5484" y="3069"/>
                    </a:lnTo>
                    <a:lnTo>
                      <a:pt x="5886" y="2792"/>
                    </a:lnTo>
                    <a:lnTo>
                      <a:pt x="6292" y="2482"/>
                    </a:lnTo>
                    <a:lnTo>
                      <a:pt x="6700" y="2136"/>
                    </a:lnTo>
                    <a:lnTo>
                      <a:pt x="7108" y="1754"/>
                    </a:lnTo>
                    <a:lnTo>
                      <a:pt x="7516" y="1335"/>
                    </a:lnTo>
                    <a:lnTo>
                      <a:pt x="7922" y="877"/>
                    </a:lnTo>
                    <a:lnTo>
                      <a:pt x="7798" y="748"/>
                    </a:lnTo>
                    <a:lnTo>
                      <a:pt x="7654" y="628"/>
                    </a:lnTo>
                    <a:lnTo>
                      <a:pt x="7492" y="519"/>
                    </a:lnTo>
                    <a:lnTo>
                      <a:pt x="7312" y="419"/>
                    </a:lnTo>
                    <a:lnTo>
                      <a:pt x="7116" y="330"/>
                    </a:lnTo>
                    <a:lnTo>
                      <a:pt x="6905" y="249"/>
                    </a:lnTo>
                    <a:lnTo>
                      <a:pt x="6681" y="181"/>
                    </a:lnTo>
                    <a:lnTo>
                      <a:pt x="6444" y="123"/>
                    </a:lnTo>
                    <a:lnTo>
                      <a:pt x="6195" y="76"/>
                    </a:lnTo>
                    <a:lnTo>
                      <a:pt x="5937" y="39"/>
                    </a:lnTo>
                    <a:lnTo>
                      <a:pt x="5671" y="15"/>
                    </a:lnTo>
                    <a:lnTo>
                      <a:pt x="5397" y="2"/>
                    </a:lnTo>
                    <a:lnTo>
                      <a:pt x="5116" y="0"/>
                    </a:lnTo>
                    <a:lnTo>
                      <a:pt x="4831" y="10"/>
                    </a:lnTo>
                    <a:lnTo>
                      <a:pt x="4543" y="32"/>
                    </a:lnTo>
                    <a:lnTo>
                      <a:pt x="4252" y="66"/>
                    </a:lnTo>
                    <a:lnTo>
                      <a:pt x="3959" y="113"/>
                    </a:lnTo>
                    <a:lnTo>
                      <a:pt x="3667" y="172"/>
                    </a:lnTo>
                    <a:lnTo>
                      <a:pt x="3377" y="244"/>
                    </a:lnTo>
                    <a:lnTo>
                      <a:pt x="3088" y="330"/>
                    </a:lnTo>
                    <a:lnTo>
                      <a:pt x="2804" y="428"/>
                    </a:lnTo>
                    <a:lnTo>
                      <a:pt x="2525" y="540"/>
                    </a:lnTo>
                    <a:lnTo>
                      <a:pt x="2253" y="665"/>
                    </a:lnTo>
                    <a:lnTo>
                      <a:pt x="1988" y="804"/>
                    </a:lnTo>
                    <a:lnTo>
                      <a:pt x="1732" y="957"/>
                    </a:lnTo>
                    <a:lnTo>
                      <a:pt x="1486" y="1124"/>
                    </a:lnTo>
                    <a:lnTo>
                      <a:pt x="1252" y="1305"/>
                    </a:lnTo>
                    <a:lnTo>
                      <a:pt x="1030" y="1501"/>
                    </a:lnTo>
                    <a:lnTo>
                      <a:pt x="823" y="1712"/>
                    </a:lnTo>
                    <a:lnTo>
                      <a:pt x="631" y="1936"/>
                    </a:lnTo>
                    <a:lnTo>
                      <a:pt x="455" y="2178"/>
                    </a:lnTo>
                    <a:lnTo>
                      <a:pt x="297" y="2433"/>
                    </a:lnTo>
                    <a:close/>
                  </a:path>
                </a:pathLst>
              </a:custGeom>
              <a:solidFill>
                <a:srgbClr val="D77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 name="Freeform 255">
                <a:extLst>
                  <a:ext uri="{FF2B5EF4-FFF2-40B4-BE49-F238E27FC236}">
                    <a16:creationId xmlns:a16="http://schemas.microsoft.com/office/drawing/2014/main" id="{9A019C75-A3F1-7149-A4AB-72E5EDAC2FB6}"/>
                  </a:ext>
                </a:extLst>
              </p:cNvPr>
              <p:cNvSpPr>
                <a:spLocks/>
              </p:cNvSpPr>
              <p:nvPr/>
            </p:nvSpPr>
            <p:spPr bwMode="auto">
              <a:xfrm>
                <a:off x="3936" y="2933"/>
                <a:ext cx="564" cy="302"/>
              </a:xfrm>
              <a:custGeom>
                <a:avLst/>
                <a:gdLst>
                  <a:gd name="T0" fmla="*/ 0 w 7342"/>
                  <a:gd name="T1" fmla="*/ 1 h 3923"/>
                  <a:gd name="T2" fmla="*/ 0 w 7342"/>
                  <a:gd name="T3" fmla="*/ 1 h 3923"/>
                  <a:gd name="T4" fmla="*/ 0 w 7342"/>
                  <a:gd name="T5" fmla="*/ 1 h 3923"/>
                  <a:gd name="T6" fmla="*/ 0 w 7342"/>
                  <a:gd name="T7" fmla="*/ 1 h 3923"/>
                  <a:gd name="T8" fmla="*/ 0 w 7342"/>
                  <a:gd name="T9" fmla="*/ 2 h 3923"/>
                  <a:gd name="T10" fmla="*/ 0 w 7342"/>
                  <a:gd name="T11" fmla="*/ 2 h 3923"/>
                  <a:gd name="T12" fmla="*/ 0 w 7342"/>
                  <a:gd name="T13" fmla="*/ 2 h 3923"/>
                  <a:gd name="T14" fmla="*/ 1 w 7342"/>
                  <a:gd name="T15" fmla="*/ 2 h 3923"/>
                  <a:gd name="T16" fmla="*/ 1 w 7342"/>
                  <a:gd name="T17" fmla="*/ 2 h 3923"/>
                  <a:gd name="T18" fmla="*/ 1 w 7342"/>
                  <a:gd name="T19" fmla="*/ 2 h 3923"/>
                  <a:gd name="T20" fmla="*/ 2 w 7342"/>
                  <a:gd name="T21" fmla="*/ 2 h 3923"/>
                  <a:gd name="T22" fmla="*/ 2 w 7342"/>
                  <a:gd name="T23" fmla="*/ 2 h 3923"/>
                  <a:gd name="T24" fmla="*/ 2 w 7342"/>
                  <a:gd name="T25" fmla="*/ 1 h 3923"/>
                  <a:gd name="T26" fmla="*/ 2 w 7342"/>
                  <a:gd name="T27" fmla="*/ 1 h 3923"/>
                  <a:gd name="T28" fmla="*/ 3 w 7342"/>
                  <a:gd name="T29" fmla="*/ 1 h 3923"/>
                  <a:gd name="T30" fmla="*/ 3 w 7342"/>
                  <a:gd name="T31" fmla="*/ 1 h 3923"/>
                  <a:gd name="T32" fmla="*/ 3 w 7342"/>
                  <a:gd name="T33" fmla="*/ 0 h 3923"/>
                  <a:gd name="T34" fmla="*/ 3 w 7342"/>
                  <a:gd name="T35" fmla="*/ 0 h 3923"/>
                  <a:gd name="T36" fmla="*/ 3 w 7342"/>
                  <a:gd name="T37" fmla="*/ 0 h 3923"/>
                  <a:gd name="T38" fmla="*/ 3 w 7342"/>
                  <a:gd name="T39" fmla="*/ 0 h 3923"/>
                  <a:gd name="T40" fmla="*/ 3 w 7342"/>
                  <a:gd name="T41" fmla="*/ 0 h 3923"/>
                  <a:gd name="T42" fmla="*/ 2 w 7342"/>
                  <a:gd name="T43" fmla="*/ 0 h 3923"/>
                  <a:gd name="T44" fmla="*/ 2 w 7342"/>
                  <a:gd name="T45" fmla="*/ 0 h 3923"/>
                  <a:gd name="T46" fmla="*/ 2 w 7342"/>
                  <a:gd name="T47" fmla="*/ 0 h 3923"/>
                  <a:gd name="T48" fmla="*/ 2 w 7342"/>
                  <a:gd name="T49" fmla="*/ 0 h 3923"/>
                  <a:gd name="T50" fmla="*/ 1 w 7342"/>
                  <a:gd name="T51" fmla="*/ 0 h 3923"/>
                  <a:gd name="T52" fmla="*/ 1 w 7342"/>
                  <a:gd name="T53" fmla="*/ 0 h 3923"/>
                  <a:gd name="T54" fmla="*/ 1 w 7342"/>
                  <a:gd name="T55" fmla="*/ 0 h 3923"/>
                  <a:gd name="T56" fmla="*/ 1 w 7342"/>
                  <a:gd name="T57" fmla="*/ 0 h 3923"/>
                  <a:gd name="T58" fmla="*/ 1 w 7342"/>
                  <a:gd name="T59" fmla="*/ 1 h 3923"/>
                  <a:gd name="T60" fmla="*/ 0 w 7342"/>
                  <a:gd name="T61" fmla="*/ 1 h 3923"/>
                  <a:gd name="T62" fmla="*/ 0 w 7342"/>
                  <a:gd name="T63" fmla="*/ 1 h 39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2" h="3923">
                    <a:moveTo>
                      <a:pt x="296" y="2244"/>
                    </a:moveTo>
                    <a:lnTo>
                      <a:pt x="170" y="2406"/>
                    </a:lnTo>
                    <a:lnTo>
                      <a:pt x="79" y="2567"/>
                    </a:lnTo>
                    <a:lnTo>
                      <a:pt x="23" y="2723"/>
                    </a:lnTo>
                    <a:lnTo>
                      <a:pt x="0" y="2874"/>
                    </a:lnTo>
                    <a:lnTo>
                      <a:pt x="8" y="3019"/>
                    </a:lnTo>
                    <a:lnTo>
                      <a:pt x="47" y="3157"/>
                    </a:lnTo>
                    <a:lnTo>
                      <a:pt x="114" y="3287"/>
                    </a:lnTo>
                    <a:lnTo>
                      <a:pt x="209" y="3407"/>
                    </a:lnTo>
                    <a:lnTo>
                      <a:pt x="331" y="3518"/>
                    </a:lnTo>
                    <a:lnTo>
                      <a:pt x="477" y="3618"/>
                    </a:lnTo>
                    <a:lnTo>
                      <a:pt x="647" y="3705"/>
                    </a:lnTo>
                    <a:lnTo>
                      <a:pt x="840" y="3779"/>
                    </a:lnTo>
                    <a:lnTo>
                      <a:pt x="1053" y="3839"/>
                    </a:lnTo>
                    <a:lnTo>
                      <a:pt x="1286" y="3883"/>
                    </a:lnTo>
                    <a:lnTo>
                      <a:pt x="1537" y="3912"/>
                    </a:lnTo>
                    <a:lnTo>
                      <a:pt x="1806" y="3923"/>
                    </a:lnTo>
                    <a:lnTo>
                      <a:pt x="2090" y="3915"/>
                    </a:lnTo>
                    <a:lnTo>
                      <a:pt x="2389" y="3888"/>
                    </a:lnTo>
                    <a:lnTo>
                      <a:pt x="2700" y="3841"/>
                    </a:lnTo>
                    <a:lnTo>
                      <a:pt x="3024" y="3773"/>
                    </a:lnTo>
                    <a:lnTo>
                      <a:pt x="3358" y="3681"/>
                    </a:lnTo>
                    <a:lnTo>
                      <a:pt x="3701" y="3567"/>
                    </a:lnTo>
                    <a:lnTo>
                      <a:pt x="4052" y="3428"/>
                    </a:lnTo>
                    <a:lnTo>
                      <a:pt x="4409" y="3263"/>
                    </a:lnTo>
                    <a:lnTo>
                      <a:pt x="4772" y="3072"/>
                    </a:lnTo>
                    <a:lnTo>
                      <a:pt x="5138" y="2854"/>
                    </a:lnTo>
                    <a:lnTo>
                      <a:pt x="5506" y="2606"/>
                    </a:lnTo>
                    <a:lnTo>
                      <a:pt x="5877" y="2329"/>
                    </a:lnTo>
                    <a:lnTo>
                      <a:pt x="6246" y="2021"/>
                    </a:lnTo>
                    <a:lnTo>
                      <a:pt x="6614" y="1682"/>
                    </a:lnTo>
                    <a:lnTo>
                      <a:pt x="6981" y="1309"/>
                    </a:lnTo>
                    <a:lnTo>
                      <a:pt x="7342" y="905"/>
                    </a:lnTo>
                    <a:lnTo>
                      <a:pt x="7263" y="768"/>
                    </a:lnTo>
                    <a:lnTo>
                      <a:pt x="7161" y="642"/>
                    </a:lnTo>
                    <a:lnTo>
                      <a:pt x="7037" y="528"/>
                    </a:lnTo>
                    <a:lnTo>
                      <a:pt x="6893" y="425"/>
                    </a:lnTo>
                    <a:lnTo>
                      <a:pt x="6732" y="332"/>
                    </a:lnTo>
                    <a:lnTo>
                      <a:pt x="6552" y="251"/>
                    </a:lnTo>
                    <a:lnTo>
                      <a:pt x="6356" y="181"/>
                    </a:lnTo>
                    <a:lnTo>
                      <a:pt x="6147" y="122"/>
                    </a:lnTo>
                    <a:lnTo>
                      <a:pt x="5924" y="75"/>
                    </a:lnTo>
                    <a:lnTo>
                      <a:pt x="5688" y="39"/>
                    </a:lnTo>
                    <a:lnTo>
                      <a:pt x="5443" y="15"/>
                    </a:lnTo>
                    <a:lnTo>
                      <a:pt x="5189" y="1"/>
                    </a:lnTo>
                    <a:lnTo>
                      <a:pt x="4926" y="0"/>
                    </a:lnTo>
                    <a:lnTo>
                      <a:pt x="4657" y="10"/>
                    </a:lnTo>
                    <a:lnTo>
                      <a:pt x="4384" y="32"/>
                    </a:lnTo>
                    <a:lnTo>
                      <a:pt x="4107" y="65"/>
                    </a:lnTo>
                    <a:lnTo>
                      <a:pt x="3827" y="111"/>
                    </a:lnTo>
                    <a:lnTo>
                      <a:pt x="3547" y="168"/>
                    </a:lnTo>
                    <a:lnTo>
                      <a:pt x="3267" y="237"/>
                    </a:lnTo>
                    <a:lnTo>
                      <a:pt x="2989" y="318"/>
                    </a:lnTo>
                    <a:lnTo>
                      <a:pt x="2714" y="410"/>
                    </a:lnTo>
                    <a:lnTo>
                      <a:pt x="2444" y="515"/>
                    </a:lnTo>
                    <a:lnTo>
                      <a:pt x="2180" y="633"/>
                    </a:lnTo>
                    <a:lnTo>
                      <a:pt x="1923" y="762"/>
                    </a:lnTo>
                    <a:lnTo>
                      <a:pt x="1674" y="904"/>
                    </a:lnTo>
                    <a:lnTo>
                      <a:pt x="1436" y="1058"/>
                    </a:lnTo>
                    <a:lnTo>
                      <a:pt x="1210" y="1224"/>
                    </a:lnTo>
                    <a:lnTo>
                      <a:pt x="996" y="1403"/>
                    </a:lnTo>
                    <a:lnTo>
                      <a:pt x="796" y="1595"/>
                    </a:lnTo>
                    <a:lnTo>
                      <a:pt x="612" y="1798"/>
                    </a:lnTo>
                    <a:lnTo>
                      <a:pt x="444" y="2014"/>
                    </a:lnTo>
                    <a:lnTo>
                      <a:pt x="296" y="2244"/>
                    </a:lnTo>
                    <a:close/>
                  </a:path>
                </a:pathLst>
              </a:custGeom>
              <a:solidFill>
                <a:srgbClr val="D97C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7" name="Freeform 256">
                <a:extLst>
                  <a:ext uri="{FF2B5EF4-FFF2-40B4-BE49-F238E27FC236}">
                    <a16:creationId xmlns:a16="http://schemas.microsoft.com/office/drawing/2014/main" id="{E0225BD0-BB26-9146-9ECC-93F17EE630F5}"/>
                  </a:ext>
                </a:extLst>
              </p:cNvPr>
              <p:cNvSpPr>
                <a:spLocks/>
              </p:cNvSpPr>
              <p:nvPr/>
            </p:nvSpPr>
            <p:spPr bwMode="auto">
              <a:xfrm>
                <a:off x="3951" y="2934"/>
                <a:ext cx="520" cy="276"/>
              </a:xfrm>
              <a:custGeom>
                <a:avLst/>
                <a:gdLst>
                  <a:gd name="T0" fmla="*/ 0 w 6763"/>
                  <a:gd name="T1" fmla="*/ 1 h 3592"/>
                  <a:gd name="T2" fmla="*/ 0 w 6763"/>
                  <a:gd name="T3" fmla="*/ 1 h 3592"/>
                  <a:gd name="T4" fmla="*/ 0 w 6763"/>
                  <a:gd name="T5" fmla="*/ 1 h 3592"/>
                  <a:gd name="T6" fmla="*/ 0 w 6763"/>
                  <a:gd name="T7" fmla="*/ 1 h 3592"/>
                  <a:gd name="T8" fmla="*/ 0 w 6763"/>
                  <a:gd name="T9" fmla="*/ 1 h 3592"/>
                  <a:gd name="T10" fmla="*/ 0 w 6763"/>
                  <a:gd name="T11" fmla="*/ 2 h 3592"/>
                  <a:gd name="T12" fmla="*/ 0 w 6763"/>
                  <a:gd name="T13" fmla="*/ 2 h 3592"/>
                  <a:gd name="T14" fmla="*/ 1 w 6763"/>
                  <a:gd name="T15" fmla="*/ 2 h 3592"/>
                  <a:gd name="T16" fmla="*/ 1 w 6763"/>
                  <a:gd name="T17" fmla="*/ 2 h 3592"/>
                  <a:gd name="T18" fmla="*/ 1 w 6763"/>
                  <a:gd name="T19" fmla="*/ 2 h 3592"/>
                  <a:gd name="T20" fmla="*/ 1 w 6763"/>
                  <a:gd name="T21" fmla="*/ 2 h 3592"/>
                  <a:gd name="T22" fmla="*/ 2 w 6763"/>
                  <a:gd name="T23" fmla="*/ 1 h 3592"/>
                  <a:gd name="T24" fmla="*/ 2 w 6763"/>
                  <a:gd name="T25" fmla="*/ 1 h 3592"/>
                  <a:gd name="T26" fmla="*/ 2 w 6763"/>
                  <a:gd name="T27" fmla="*/ 1 h 3592"/>
                  <a:gd name="T28" fmla="*/ 3 w 6763"/>
                  <a:gd name="T29" fmla="*/ 1 h 3592"/>
                  <a:gd name="T30" fmla="*/ 3 w 6763"/>
                  <a:gd name="T31" fmla="*/ 1 h 3592"/>
                  <a:gd name="T32" fmla="*/ 3 w 6763"/>
                  <a:gd name="T33" fmla="*/ 0 h 3592"/>
                  <a:gd name="T34" fmla="*/ 3 w 6763"/>
                  <a:gd name="T35" fmla="*/ 0 h 3592"/>
                  <a:gd name="T36" fmla="*/ 3 w 6763"/>
                  <a:gd name="T37" fmla="*/ 0 h 3592"/>
                  <a:gd name="T38" fmla="*/ 3 w 6763"/>
                  <a:gd name="T39" fmla="*/ 0 h 3592"/>
                  <a:gd name="T40" fmla="*/ 3 w 6763"/>
                  <a:gd name="T41" fmla="*/ 0 h 3592"/>
                  <a:gd name="T42" fmla="*/ 2 w 6763"/>
                  <a:gd name="T43" fmla="*/ 0 h 3592"/>
                  <a:gd name="T44" fmla="*/ 2 w 6763"/>
                  <a:gd name="T45" fmla="*/ 0 h 3592"/>
                  <a:gd name="T46" fmla="*/ 2 w 6763"/>
                  <a:gd name="T47" fmla="*/ 0 h 3592"/>
                  <a:gd name="T48" fmla="*/ 2 w 6763"/>
                  <a:gd name="T49" fmla="*/ 0 h 3592"/>
                  <a:gd name="T50" fmla="*/ 1 w 6763"/>
                  <a:gd name="T51" fmla="*/ 0 h 3592"/>
                  <a:gd name="T52" fmla="*/ 1 w 6763"/>
                  <a:gd name="T53" fmla="*/ 0 h 3592"/>
                  <a:gd name="T54" fmla="*/ 1 w 6763"/>
                  <a:gd name="T55" fmla="*/ 0 h 3592"/>
                  <a:gd name="T56" fmla="*/ 1 w 6763"/>
                  <a:gd name="T57" fmla="*/ 0 h 3592"/>
                  <a:gd name="T58" fmla="*/ 1 w 6763"/>
                  <a:gd name="T59" fmla="*/ 1 h 3592"/>
                  <a:gd name="T60" fmla="*/ 0 w 6763"/>
                  <a:gd name="T61" fmla="*/ 1 h 3592"/>
                  <a:gd name="T62" fmla="*/ 0 w 6763"/>
                  <a:gd name="T63" fmla="*/ 1 h 35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63" h="3592">
                    <a:moveTo>
                      <a:pt x="295" y="2054"/>
                    </a:moveTo>
                    <a:lnTo>
                      <a:pt x="170" y="2208"/>
                    </a:lnTo>
                    <a:lnTo>
                      <a:pt x="81" y="2359"/>
                    </a:lnTo>
                    <a:lnTo>
                      <a:pt x="24" y="2505"/>
                    </a:lnTo>
                    <a:lnTo>
                      <a:pt x="0" y="2645"/>
                    </a:lnTo>
                    <a:lnTo>
                      <a:pt x="6" y="2779"/>
                    </a:lnTo>
                    <a:lnTo>
                      <a:pt x="41" y="2906"/>
                    </a:lnTo>
                    <a:lnTo>
                      <a:pt x="104" y="3025"/>
                    </a:lnTo>
                    <a:lnTo>
                      <a:pt x="194" y="3134"/>
                    </a:lnTo>
                    <a:lnTo>
                      <a:pt x="309" y="3234"/>
                    </a:lnTo>
                    <a:lnTo>
                      <a:pt x="447" y="3324"/>
                    </a:lnTo>
                    <a:lnTo>
                      <a:pt x="609" y="3402"/>
                    </a:lnTo>
                    <a:lnTo>
                      <a:pt x="791" y="3467"/>
                    </a:lnTo>
                    <a:lnTo>
                      <a:pt x="992" y="3520"/>
                    </a:lnTo>
                    <a:lnTo>
                      <a:pt x="1213" y="3559"/>
                    </a:lnTo>
                    <a:lnTo>
                      <a:pt x="1450" y="3583"/>
                    </a:lnTo>
                    <a:lnTo>
                      <a:pt x="1703" y="3592"/>
                    </a:lnTo>
                    <a:lnTo>
                      <a:pt x="1971" y="3584"/>
                    </a:lnTo>
                    <a:lnTo>
                      <a:pt x="2250" y="3559"/>
                    </a:lnTo>
                    <a:lnTo>
                      <a:pt x="2542" y="3515"/>
                    </a:lnTo>
                    <a:lnTo>
                      <a:pt x="2845" y="3454"/>
                    </a:lnTo>
                    <a:lnTo>
                      <a:pt x="3155" y="3372"/>
                    </a:lnTo>
                    <a:lnTo>
                      <a:pt x="3473" y="3270"/>
                    </a:lnTo>
                    <a:lnTo>
                      <a:pt x="3797" y="3146"/>
                    </a:lnTo>
                    <a:lnTo>
                      <a:pt x="4125" y="2999"/>
                    </a:lnTo>
                    <a:lnTo>
                      <a:pt x="4458" y="2830"/>
                    </a:lnTo>
                    <a:lnTo>
                      <a:pt x="4792" y="2637"/>
                    </a:lnTo>
                    <a:lnTo>
                      <a:pt x="5127" y="2419"/>
                    </a:lnTo>
                    <a:lnTo>
                      <a:pt x="5461" y="2176"/>
                    </a:lnTo>
                    <a:lnTo>
                      <a:pt x="5793" y="1906"/>
                    </a:lnTo>
                    <a:lnTo>
                      <a:pt x="6122" y="1610"/>
                    </a:lnTo>
                    <a:lnTo>
                      <a:pt x="6446" y="1285"/>
                    </a:lnTo>
                    <a:lnTo>
                      <a:pt x="6763" y="931"/>
                    </a:lnTo>
                    <a:lnTo>
                      <a:pt x="6729" y="788"/>
                    </a:lnTo>
                    <a:lnTo>
                      <a:pt x="6668" y="656"/>
                    </a:lnTo>
                    <a:lnTo>
                      <a:pt x="6583" y="537"/>
                    </a:lnTo>
                    <a:lnTo>
                      <a:pt x="6476" y="431"/>
                    </a:lnTo>
                    <a:lnTo>
                      <a:pt x="6348" y="335"/>
                    </a:lnTo>
                    <a:lnTo>
                      <a:pt x="6199" y="253"/>
                    </a:lnTo>
                    <a:lnTo>
                      <a:pt x="6034" y="181"/>
                    </a:lnTo>
                    <a:lnTo>
                      <a:pt x="5851" y="122"/>
                    </a:lnTo>
                    <a:lnTo>
                      <a:pt x="5652" y="75"/>
                    </a:lnTo>
                    <a:lnTo>
                      <a:pt x="5441" y="38"/>
                    </a:lnTo>
                    <a:lnTo>
                      <a:pt x="5216" y="14"/>
                    </a:lnTo>
                    <a:lnTo>
                      <a:pt x="4982" y="1"/>
                    </a:lnTo>
                    <a:lnTo>
                      <a:pt x="4737" y="0"/>
                    </a:lnTo>
                    <a:lnTo>
                      <a:pt x="4484" y="10"/>
                    </a:lnTo>
                    <a:lnTo>
                      <a:pt x="4226" y="31"/>
                    </a:lnTo>
                    <a:lnTo>
                      <a:pt x="3963" y="63"/>
                    </a:lnTo>
                    <a:lnTo>
                      <a:pt x="3697" y="108"/>
                    </a:lnTo>
                    <a:lnTo>
                      <a:pt x="3428" y="162"/>
                    </a:lnTo>
                    <a:lnTo>
                      <a:pt x="3159" y="229"/>
                    </a:lnTo>
                    <a:lnTo>
                      <a:pt x="2890" y="305"/>
                    </a:lnTo>
                    <a:lnTo>
                      <a:pt x="2625" y="393"/>
                    </a:lnTo>
                    <a:lnTo>
                      <a:pt x="2364" y="491"/>
                    </a:lnTo>
                    <a:lnTo>
                      <a:pt x="2108" y="600"/>
                    </a:lnTo>
                    <a:lnTo>
                      <a:pt x="1859" y="720"/>
                    </a:lnTo>
                    <a:lnTo>
                      <a:pt x="1618" y="851"/>
                    </a:lnTo>
                    <a:lnTo>
                      <a:pt x="1388" y="992"/>
                    </a:lnTo>
                    <a:lnTo>
                      <a:pt x="1168" y="1144"/>
                    </a:lnTo>
                    <a:lnTo>
                      <a:pt x="962" y="1305"/>
                    </a:lnTo>
                    <a:lnTo>
                      <a:pt x="770" y="1477"/>
                    </a:lnTo>
                    <a:lnTo>
                      <a:pt x="594" y="1659"/>
                    </a:lnTo>
                    <a:lnTo>
                      <a:pt x="435" y="1851"/>
                    </a:lnTo>
                    <a:lnTo>
                      <a:pt x="295" y="2054"/>
                    </a:lnTo>
                    <a:close/>
                  </a:path>
                </a:pathLst>
              </a:custGeom>
              <a:solidFill>
                <a:srgbClr val="DA81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 name="Freeform 257">
                <a:extLst>
                  <a:ext uri="{FF2B5EF4-FFF2-40B4-BE49-F238E27FC236}">
                    <a16:creationId xmlns:a16="http://schemas.microsoft.com/office/drawing/2014/main" id="{457D8208-F834-1F42-BDDC-3F4522B82953}"/>
                  </a:ext>
                </a:extLst>
              </p:cNvPr>
              <p:cNvSpPr>
                <a:spLocks/>
              </p:cNvSpPr>
              <p:nvPr/>
            </p:nvSpPr>
            <p:spPr bwMode="auto">
              <a:xfrm>
                <a:off x="3967" y="2935"/>
                <a:ext cx="476" cy="251"/>
              </a:xfrm>
              <a:custGeom>
                <a:avLst/>
                <a:gdLst>
                  <a:gd name="T0" fmla="*/ 0 w 6194"/>
                  <a:gd name="T1" fmla="*/ 1 h 3261"/>
                  <a:gd name="T2" fmla="*/ 0 w 6194"/>
                  <a:gd name="T3" fmla="*/ 1 h 3261"/>
                  <a:gd name="T4" fmla="*/ 0 w 6194"/>
                  <a:gd name="T5" fmla="*/ 1 h 3261"/>
                  <a:gd name="T6" fmla="*/ 0 w 6194"/>
                  <a:gd name="T7" fmla="*/ 1 h 3261"/>
                  <a:gd name="T8" fmla="*/ 0 w 6194"/>
                  <a:gd name="T9" fmla="*/ 1 h 3261"/>
                  <a:gd name="T10" fmla="*/ 0 w 6194"/>
                  <a:gd name="T11" fmla="*/ 1 h 3261"/>
                  <a:gd name="T12" fmla="*/ 0 w 6194"/>
                  <a:gd name="T13" fmla="*/ 1 h 3261"/>
                  <a:gd name="T14" fmla="*/ 1 w 6194"/>
                  <a:gd name="T15" fmla="*/ 1 h 3261"/>
                  <a:gd name="T16" fmla="*/ 1 w 6194"/>
                  <a:gd name="T17" fmla="*/ 1 h 3261"/>
                  <a:gd name="T18" fmla="*/ 1 w 6194"/>
                  <a:gd name="T19" fmla="*/ 1 h 3261"/>
                  <a:gd name="T20" fmla="*/ 1 w 6194"/>
                  <a:gd name="T21" fmla="*/ 1 h 3261"/>
                  <a:gd name="T22" fmla="*/ 2 w 6194"/>
                  <a:gd name="T23" fmla="*/ 1 h 3261"/>
                  <a:gd name="T24" fmla="*/ 2 w 6194"/>
                  <a:gd name="T25" fmla="*/ 1 h 3261"/>
                  <a:gd name="T26" fmla="*/ 2 w 6194"/>
                  <a:gd name="T27" fmla="*/ 1 h 3261"/>
                  <a:gd name="T28" fmla="*/ 2 w 6194"/>
                  <a:gd name="T29" fmla="*/ 1 h 3261"/>
                  <a:gd name="T30" fmla="*/ 3 w 6194"/>
                  <a:gd name="T31" fmla="*/ 1 h 3261"/>
                  <a:gd name="T32" fmla="*/ 3 w 6194"/>
                  <a:gd name="T33" fmla="*/ 0 h 3261"/>
                  <a:gd name="T34" fmla="*/ 3 w 6194"/>
                  <a:gd name="T35" fmla="*/ 0 h 3261"/>
                  <a:gd name="T36" fmla="*/ 3 w 6194"/>
                  <a:gd name="T37" fmla="*/ 0 h 3261"/>
                  <a:gd name="T38" fmla="*/ 3 w 6194"/>
                  <a:gd name="T39" fmla="*/ 0 h 3261"/>
                  <a:gd name="T40" fmla="*/ 2 w 6194"/>
                  <a:gd name="T41" fmla="*/ 0 h 3261"/>
                  <a:gd name="T42" fmla="*/ 2 w 6194"/>
                  <a:gd name="T43" fmla="*/ 0 h 3261"/>
                  <a:gd name="T44" fmla="*/ 2 w 6194"/>
                  <a:gd name="T45" fmla="*/ 0 h 3261"/>
                  <a:gd name="T46" fmla="*/ 2 w 6194"/>
                  <a:gd name="T47" fmla="*/ 0 h 3261"/>
                  <a:gd name="T48" fmla="*/ 2 w 6194"/>
                  <a:gd name="T49" fmla="*/ 0 h 3261"/>
                  <a:gd name="T50" fmla="*/ 1 w 6194"/>
                  <a:gd name="T51" fmla="*/ 0 h 3261"/>
                  <a:gd name="T52" fmla="*/ 1 w 6194"/>
                  <a:gd name="T53" fmla="*/ 0 h 3261"/>
                  <a:gd name="T54" fmla="*/ 1 w 6194"/>
                  <a:gd name="T55" fmla="*/ 0 h 3261"/>
                  <a:gd name="T56" fmla="*/ 1 w 6194"/>
                  <a:gd name="T57" fmla="*/ 0 h 3261"/>
                  <a:gd name="T58" fmla="*/ 0 w 6194"/>
                  <a:gd name="T59" fmla="*/ 1 h 3261"/>
                  <a:gd name="T60" fmla="*/ 0 w 6194"/>
                  <a:gd name="T61" fmla="*/ 1 h 3261"/>
                  <a:gd name="T62" fmla="*/ 0 w 6194"/>
                  <a:gd name="T63" fmla="*/ 1 h 32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94" h="3261">
                    <a:moveTo>
                      <a:pt x="295" y="1864"/>
                    </a:moveTo>
                    <a:lnTo>
                      <a:pt x="171" y="2011"/>
                    </a:lnTo>
                    <a:lnTo>
                      <a:pt x="83" y="2153"/>
                    </a:lnTo>
                    <a:lnTo>
                      <a:pt x="26" y="2288"/>
                    </a:lnTo>
                    <a:lnTo>
                      <a:pt x="0" y="2418"/>
                    </a:lnTo>
                    <a:lnTo>
                      <a:pt x="4" y="2541"/>
                    </a:lnTo>
                    <a:lnTo>
                      <a:pt x="36" y="2656"/>
                    </a:lnTo>
                    <a:lnTo>
                      <a:pt x="95" y="2763"/>
                    </a:lnTo>
                    <a:lnTo>
                      <a:pt x="180" y="2861"/>
                    </a:lnTo>
                    <a:lnTo>
                      <a:pt x="288" y="2951"/>
                    </a:lnTo>
                    <a:lnTo>
                      <a:pt x="419" y="3031"/>
                    </a:lnTo>
                    <a:lnTo>
                      <a:pt x="571" y="3100"/>
                    </a:lnTo>
                    <a:lnTo>
                      <a:pt x="744" y="3157"/>
                    </a:lnTo>
                    <a:lnTo>
                      <a:pt x="934" y="3203"/>
                    </a:lnTo>
                    <a:lnTo>
                      <a:pt x="1141" y="3235"/>
                    </a:lnTo>
                    <a:lnTo>
                      <a:pt x="1364" y="3256"/>
                    </a:lnTo>
                    <a:lnTo>
                      <a:pt x="1602" y="3261"/>
                    </a:lnTo>
                    <a:lnTo>
                      <a:pt x="1852" y="3253"/>
                    </a:lnTo>
                    <a:lnTo>
                      <a:pt x="2113" y="3230"/>
                    </a:lnTo>
                    <a:lnTo>
                      <a:pt x="2384" y="3190"/>
                    </a:lnTo>
                    <a:lnTo>
                      <a:pt x="2664" y="3135"/>
                    </a:lnTo>
                    <a:lnTo>
                      <a:pt x="2952" y="3062"/>
                    </a:lnTo>
                    <a:lnTo>
                      <a:pt x="3245" y="2972"/>
                    </a:lnTo>
                    <a:lnTo>
                      <a:pt x="3543" y="2863"/>
                    </a:lnTo>
                    <a:lnTo>
                      <a:pt x="3843" y="2735"/>
                    </a:lnTo>
                    <a:lnTo>
                      <a:pt x="4145" y="2589"/>
                    </a:lnTo>
                    <a:lnTo>
                      <a:pt x="4447" y="2421"/>
                    </a:lnTo>
                    <a:lnTo>
                      <a:pt x="4747" y="2234"/>
                    </a:lnTo>
                    <a:lnTo>
                      <a:pt x="5046" y="2023"/>
                    </a:lnTo>
                    <a:lnTo>
                      <a:pt x="5341" y="1792"/>
                    </a:lnTo>
                    <a:lnTo>
                      <a:pt x="5629" y="1537"/>
                    </a:lnTo>
                    <a:lnTo>
                      <a:pt x="5911" y="1260"/>
                    </a:lnTo>
                    <a:lnTo>
                      <a:pt x="6184" y="958"/>
                    </a:lnTo>
                    <a:lnTo>
                      <a:pt x="6194" y="807"/>
                    </a:lnTo>
                    <a:lnTo>
                      <a:pt x="6175" y="670"/>
                    </a:lnTo>
                    <a:lnTo>
                      <a:pt x="6129" y="546"/>
                    </a:lnTo>
                    <a:lnTo>
                      <a:pt x="6058" y="435"/>
                    </a:lnTo>
                    <a:lnTo>
                      <a:pt x="5964" y="338"/>
                    </a:lnTo>
                    <a:lnTo>
                      <a:pt x="5847" y="253"/>
                    </a:lnTo>
                    <a:lnTo>
                      <a:pt x="5710" y="180"/>
                    </a:lnTo>
                    <a:lnTo>
                      <a:pt x="5554" y="121"/>
                    </a:lnTo>
                    <a:lnTo>
                      <a:pt x="5381" y="73"/>
                    </a:lnTo>
                    <a:lnTo>
                      <a:pt x="5192" y="38"/>
                    </a:lnTo>
                    <a:lnTo>
                      <a:pt x="4989" y="14"/>
                    </a:lnTo>
                    <a:lnTo>
                      <a:pt x="4773" y="1"/>
                    </a:lnTo>
                    <a:lnTo>
                      <a:pt x="4548" y="0"/>
                    </a:lnTo>
                    <a:lnTo>
                      <a:pt x="4311" y="10"/>
                    </a:lnTo>
                    <a:lnTo>
                      <a:pt x="4069" y="31"/>
                    </a:lnTo>
                    <a:lnTo>
                      <a:pt x="3819" y="63"/>
                    </a:lnTo>
                    <a:lnTo>
                      <a:pt x="3565" y="104"/>
                    </a:lnTo>
                    <a:lnTo>
                      <a:pt x="3308" y="158"/>
                    </a:lnTo>
                    <a:lnTo>
                      <a:pt x="2792" y="293"/>
                    </a:lnTo>
                    <a:lnTo>
                      <a:pt x="2536" y="375"/>
                    </a:lnTo>
                    <a:lnTo>
                      <a:pt x="2284" y="467"/>
                    </a:lnTo>
                    <a:lnTo>
                      <a:pt x="2036" y="569"/>
                    </a:lnTo>
                    <a:lnTo>
                      <a:pt x="1795" y="679"/>
                    </a:lnTo>
                    <a:lnTo>
                      <a:pt x="1562" y="798"/>
                    </a:lnTo>
                    <a:lnTo>
                      <a:pt x="1339" y="926"/>
                    </a:lnTo>
                    <a:lnTo>
                      <a:pt x="1128" y="1062"/>
                    </a:lnTo>
                    <a:lnTo>
                      <a:pt x="929" y="1207"/>
                    </a:lnTo>
                    <a:lnTo>
                      <a:pt x="745" y="1360"/>
                    </a:lnTo>
                    <a:lnTo>
                      <a:pt x="576" y="1521"/>
                    </a:lnTo>
                    <a:lnTo>
                      <a:pt x="426" y="1688"/>
                    </a:lnTo>
                    <a:lnTo>
                      <a:pt x="295" y="1864"/>
                    </a:lnTo>
                    <a:close/>
                  </a:path>
                </a:pathLst>
              </a:custGeom>
              <a:solidFill>
                <a:srgbClr val="DC84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9" name="Freeform 258">
                <a:extLst>
                  <a:ext uri="{FF2B5EF4-FFF2-40B4-BE49-F238E27FC236}">
                    <a16:creationId xmlns:a16="http://schemas.microsoft.com/office/drawing/2014/main" id="{2D108219-4FE4-5E4E-816B-69F3B28721D9}"/>
                  </a:ext>
                </a:extLst>
              </p:cNvPr>
              <p:cNvSpPr>
                <a:spLocks/>
              </p:cNvSpPr>
              <p:nvPr/>
            </p:nvSpPr>
            <p:spPr bwMode="auto">
              <a:xfrm>
                <a:off x="3982" y="2936"/>
                <a:ext cx="437" cy="226"/>
              </a:xfrm>
              <a:custGeom>
                <a:avLst/>
                <a:gdLst>
                  <a:gd name="T0" fmla="*/ 0 w 5681"/>
                  <a:gd name="T1" fmla="*/ 1 h 2930"/>
                  <a:gd name="T2" fmla="*/ 0 w 5681"/>
                  <a:gd name="T3" fmla="*/ 1 h 2930"/>
                  <a:gd name="T4" fmla="*/ 0 w 5681"/>
                  <a:gd name="T5" fmla="*/ 1 h 2930"/>
                  <a:gd name="T6" fmla="*/ 0 w 5681"/>
                  <a:gd name="T7" fmla="*/ 1 h 2930"/>
                  <a:gd name="T8" fmla="*/ 0 w 5681"/>
                  <a:gd name="T9" fmla="*/ 1 h 2930"/>
                  <a:gd name="T10" fmla="*/ 0 w 5681"/>
                  <a:gd name="T11" fmla="*/ 1 h 2930"/>
                  <a:gd name="T12" fmla="*/ 0 w 5681"/>
                  <a:gd name="T13" fmla="*/ 1 h 2930"/>
                  <a:gd name="T14" fmla="*/ 1 w 5681"/>
                  <a:gd name="T15" fmla="*/ 1 h 2930"/>
                  <a:gd name="T16" fmla="*/ 1 w 5681"/>
                  <a:gd name="T17" fmla="*/ 1 h 2930"/>
                  <a:gd name="T18" fmla="*/ 1 w 5681"/>
                  <a:gd name="T19" fmla="*/ 1 h 2930"/>
                  <a:gd name="T20" fmla="*/ 1 w 5681"/>
                  <a:gd name="T21" fmla="*/ 1 h 2930"/>
                  <a:gd name="T22" fmla="*/ 1 w 5681"/>
                  <a:gd name="T23" fmla="*/ 1 h 2930"/>
                  <a:gd name="T24" fmla="*/ 2 w 5681"/>
                  <a:gd name="T25" fmla="*/ 1 h 2930"/>
                  <a:gd name="T26" fmla="*/ 2 w 5681"/>
                  <a:gd name="T27" fmla="*/ 1 h 2930"/>
                  <a:gd name="T28" fmla="*/ 2 w 5681"/>
                  <a:gd name="T29" fmla="*/ 1 h 2930"/>
                  <a:gd name="T30" fmla="*/ 2 w 5681"/>
                  <a:gd name="T31" fmla="*/ 1 h 2930"/>
                  <a:gd name="T32" fmla="*/ 3 w 5681"/>
                  <a:gd name="T33" fmla="*/ 0 h 2930"/>
                  <a:gd name="T34" fmla="*/ 3 w 5681"/>
                  <a:gd name="T35" fmla="*/ 0 h 2930"/>
                  <a:gd name="T36" fmla="*/ 3 w 5681"/>
                  <a:gd name="T37" fmla="*/ 0 h 2930"/>
                  <a:gd name="T38" fmla="*/ 3 w 5681"/>
                  <a:gd name="T39" fmla="*/ 0 h 2930"/>
                  <a:gd name="T40" fmla="*/ 2 w 5681"/>
                  <a:gd name="T41" fmla="*/ 0 h 2930"/>
                  <a:gd name="T42" fmla="*/ 2 w 5681"/>
                  <a:gd name="T43" fmla="*/ 0 h 2930"/>
                  <a:gd name="T44" fmla="*/ 2 w 5681"/>
                  <a:gd name="T45" fmla="*/ 0 h 2930"/>
                  <a:gd name="T46" fmla="*/ 2 w 5681"/>
                  <a:gd name="T47" fmla="*/ 0 h 2930"/>
                  <a:gd name="T48" fmla="*/ 2 w 5681"/>
                  <a:gd name="T49" fmla="*/ 0 h 2930"/>
                  <a:gd name="T50" fmla="*/ 1 w 5681"/>
                  <a:gd name="T51" fmla="*/ 0 h 2930"/>
                  <a:gd name="T52" fmla="*/ 1 w 5681"/>
                  <a:gd name="T53" fmla="*/ 0 h 2930"/>
                  <a:gd name="T54" fmla="*/ 1 w 5681"/>
                  <a:gd name="T55" fmla="*/ 0 h 2930"/>
                  <a:gd name="T56" fmla="*/ 1 w 5681"/>
                  <a:gd name="T57" fmla="*/ 0 h 2930"/>
                  <a:gd name="T58" fmla="*/ 0 w 5681"/>
                  <a:gd name="T59" fmla="*/ 0 h 2930"/>
                  <a:gd name="T60" fmla="*/ 0 w 5681"/>
                  <a:gd name="T61" fmla="*/ 1 h 2930"/>
                  <a:gd name="T62" fmla="*/ 0 w 5681"/>
                  <a:gd name="T63" fmla="*/ 1 h 29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81" h="2930">
                    <a:moveTo>
                      <a:pt x="293" y="1675"/>
                    </a:moveTo>
                    <a:lnTo>
                      <a:pt x="171" y="1813"/>
                    </a:lnTo>
                    <a:lnTo>
                      <a:pt x="83" y="1945"/>
                    </a:lnTo>
                    <a:lnTo>
                      <a:pt x="26" y="2070"/>
                    </a:lnTo>
                    <a:lnTo>
                      <a:pt x="0" y="2190"/>
                    </a:lnTo>
                    <a:lnTo>
                      <a:pt x="1" y="2301"/>
                    </a:lnTo>
                    <a:lnTo>
                      <a:pt x="30" y="2405"/>
                    </a:lnTo>
                    <a:lnTo>
                      <a:pt x="85" y="2501"/>
                    </a:lnTo>
                    <a:lnTo>
                      <a:pt x="164" y="2589"/>
                    </a:lnTo>
                    <a:lnTo>
                      <a:pt x="265" y="2667"/>
                    </a:lnTo>
                    <a:lnTo>
                      <a:pt x="389" y="2737"/>
                    </a:lnTo>
                    <a:lnTo>
                      <a:pt x="532" y="2796"/>
                    </a:lnTo>
                    <a:lnTo>
                      <a:pt x="694" y="2845"/>
                    </a:lnTo>
                    <a:lnTo>
                      <a:pt x="872" y="2884"/>
                    </a:lnTo>
                    <a:lnTo>
                      <a:pt x="1068" y="2912"/>
                    </a:lnTo>
                    <a:lnTo>
                      <a:pt x="1276" y="2927"/>
                    </a:lnTo>
                    <a:lnTo>
                      <a:pt x="1499" y="2930"/>
                    </a:lnTo>
                    <a:lnTo>
                      <a:pt x="1731" y="2922"/>
                    </a:lnTo>
                    <a:lnTo>
                      <a:pt x="1974" y="2900"/>
                    </a:lnTo>
                    <a:lnTo>
                      <a:pt x="2226" y="2865"/>
                    </a:lnTo>
                    <a:lnTo>
                      <a:pt x="2484" y="2816"/>
                    </a:lnTo>
                    <a:lnTo>
                      <a:pt x="2747" y="2753"/>
                    </a:lnTo>
                    <a:lnTo>
                      <a:pt x="3016" y="2674"/>
                    </a:lnTo>
                    <a:lnTo>
                      <a:pt x="3286" y="2581"/>
                    </a:lnTo>
                    <a:lnTo>
                      <a:pt x="3559" y="2473"/>
                    </a:lnTo>
                    <a:lnTo>
                      <a:pt x="3831" y="2348"/>
                    </a:lnTo>
                    <a:lnTo>
                      <a:pt x="4100" y="2206"/>
                    </a:lnTo>
                    <a:lnTo>
                      <a:pt x="4368" y="2048"/>
                    </a:lnTo>
                    <a:lnTo>
                      <a:pt x="4630" y="1872"/>
                    </a:lnTo>
                    <a:lnTo>
                      <a:pt x="4886" y="1677"/>
                    </a:lnTo>
                    <a:lnTo>
                      <a:pt x="5135" y="1466"/>
                    </a:lnTo>
                    <a:lnTo>
                      <a:pt x="5375" y="1235"/>
                    </a:lnTo>
                    <a:lnTo>
                      <a:pt x="5605" y="985"/>
                    </a:lnTo>
                    <a:lnTo>
                      <a:pt x="5636" y="904"/>
                    </a:lnTo>
                    <a:lnTo>
                      <a:pt x="5659" y="827"/>
                    </a:lnTo>
                    <a:lnTo>
                      <a:pt x="5681" y="684"/>
                    </a:lnTo>
                    <a:lnTo>
                      <a:pt x="5674" y="556"/>
                    </a:lnTo>
                    <a:lnTo>
                      <a:pt x="5639" y="441"/>
                    </a:lnTo>
                    <a:lnTo>
                      <a:pt x="5579" y="341"/>
                    </a:lnTo>
                    <a:lnTo>
                      <a:pt x="5493" y="255"/>
                    </a:lnTo>
                    <a:lnTo>
                      <a:pt x="5385" y="181"/>
                    </a:lnTo>
                    <a:lnTo>
                      <a:pt x="5256" y="121"/>
                    </a:lnTo>
                    <a:lnTo>
                      <a:pt x="5108" y="73"/>
                    </a:lnTo>
                    <a:lnTo>
                      <a:pt x="4943" y="37"/>
                    </a:lnTo>
                    <a:lnTo>
                      <a:pt x="4761" y="13"/>
                    </a:lnTo>
                    <a:lnTo>
                      <a:pt x="4565" y="1"/>
                    </a:lnTo>
                    <a:lnTo>
                      <a:pt x="4357" y="0"/>
                    </a:lnTo>
                    <a:lnTo>
                      <a:pt x="4138" y="10"/>
                    </a:lnTo>
                    <a:lnTo>
                      <a:pt x="3910" y="31"/>
                    </a:lnTo>
                    <a:lnTo>
                      <a:pt x="3675" y="61"/>
                    </a:lnTo>
                    <a:lnTo>
                      <a:pt x="3433" y="102"/>
                    </a:lnTo>
                    <a:lnTo>
                      <a:pt x="3189" y="153"/>
                    </a:lnTo>
                    <a:lnTo>
                      <a:pt x="2693" y="281"/>
                    </a:lnTo>
                    <a:lnTo>
                      <a:pt x="2447" y="358"/>
                    </a:lnTo>
                    <a:lnTo>
                      <a:pt x="2202" y="443"/>
                    </a:lnTo>
                    <a:lnTo>
                      <a:pt x="1963" y="536"/>
                    </a:lnTo>
                    <a:lnTo>
                      <a:pt x="1730" y="637"/>
                    </a:lnTo>
                    <a:lnTo>
                      <a:pt x="1505" y="745"/>
                    </a:lnTo>
                    <a:lnTo>
                      <a:pt x="1289" y="860"/>
                    </a:lnTo>
                    <a:lnTo>
                      <a:pt x="1085" y="981"/>
                    </a:lnTo>
                    <a:lnTo>
                      <a:pt x="893" y="1108"/>
                    </a:lnTo>
                    <a:lnTo>
                      <a:pt x="717" y="1242"/>
                    </a:lnTo>
                    <a:lnTo>
                      <a:pt x="557" y="1382"/>
                    </a:lnTo>
                    <a:lnTo>
                      <a:pt x="416" y="1526"/>
                    </a:lnTo>
                    <a:lnTo>
                      <a:pt x="293" y="1675"/>
                    </a:lnTo>
                    <a:close/>
                  </a:path>
                </a:pathLst>
              </a:custGeom>
              <a:solidFill>
                <a:srgbClr val="DD8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0" name="Freeform 259">
                <a:extLst>
                  <a:ext uri="{FF2B5EF4-FFF2-40B4-BE49-F238E27FC236}">
                    <a16:creationId xmlns:a16="http://schemas.microsoft.com/office/drawing/2014/main" id="{4F9107F4-0672-0A44-BF75-317FB4148D72}"/>
                  </a:ext>
                </a:extLst>
              </p:cNvPr>
              <p:cNvSpPr>
                <a:spLocks/>
              </p:cNvSpPr>
              <p:nvPr/>
            </p:nvSpPr>
            <p:spPr bwMode="auto">
              <a:xfrm>
                <a:off x="3997" y="2937"/>
                <a:ext cx="402" cy="200"/>
              </a:xfrm>
              <a:custGeom>
                <a:avLst/>
                <a:gdLst>
                  <a:gd name="T0" fmla="*/ 0 w 5224"/>
                  <a:gd name="T1" fmla="*/ 1 h 2600"/>
                  <a:gd name="T2" fmla="*/ 0 w 5224"/>
                  <a:gd name="T3" fmla="*/ 1 h 2600"/>
                  <a:gd name="T4" fmla="*/ 0 w 5224"/>
                  <a:gd name="T5" fmla="*/ 1 h 2600"/>
                  <a:gd name="T6" fmla="*/ 0 w 5224"/>
                  <a:gd name="T7" fmla="*/ 1 h 2600"/>
                  <a:gd name="T8" fmla="*/ 0 w 5224"/>
                  <a:gd name="T9" fmla="*/ 1 h 2600"/>
                  <a:gd name="T10" fmla="*/ 0 w 5224"/>
                  <a:gd name="T11" fmla="*/ 1 h 2600"/>
                  <a:gd name="T12" fmla="*/ 0 w 5224"/>
                  <a:gd name="T13" fmla="*/ 1 h 2600"/>
                  <a:gd name="T14" fmla="*/ 1 w 5224"/>
                  <a:gd name="T15" fmla="*/ 1 h 2600"/>
                  <a:gd name="T16" fmla="*/ 1 w 5224"/>
                  <a:gd name="T17" fmla="*/ 1 h 2600"/>
                  <a:gd name="T18" fmla="*/ 1 w 5224"/>
                  <a:gd name="T19" fmla="*/ 1 h 2600"/>
                  <a:gd name="T20" fmla="*/ 1 w 5224"/>
                  <a:gd name="T21" fmla="*/ 1 h 2600"/>
                  <a:gd name="T22" fmla="*/ 1 w 5224"/>
                  <a:gd name="T23" fmla="*/ 1 h 2600"/>
                  <a:gd name="T24" fmla="*/ 2 w 5224"/>
                  <a:gd name="T25" fmla="*/ 1 h 2600"/>
                  <a:gd name="T26" fmla="*/ 2 w 5224"/>
                  <a:gd name="T27" fmla="*/ 1 h 2600"/>
                  <a:gd name="T28" fmla="*/ 2 w 5224"/>
                  <a:gd name="T29" fmla="*/ 1 h 2600"/>
                  <a:gd name="T30" fmla="*/ 2 w 5224"/>
                  <a:gd name="T31" fmla="*/ 1 h 2600"/>
                  <a:gd name="T32" fmla="*/ 2 w 5224"/>
                  <a:gd name="T33" fmla="*/ 0 h 2600"/>
                  <a:gd name="T34" fmla="*/ 2 w 5224"/>
                  <a:gd name="T35" fmla="*/ 0 h 2600"/>
                  <a:gd name="T36" fmla="*/ 2 w 5224"/>
                  <a:gd name="T37" fmla="*/ 0 h 2600"/>
                  <a:gd name="T38" fmla="*/ 2 w 5224"/>
                  <a:gd name="T39" fmla="*/ 0 h 2600"/>
                  <a:gd name="T40" fmla="*/ 2 w 5224"/>
                  <a:gd name="T41" fmla="*/ 0 h 2600"/>
                  <a:gd name="T42" fmla="*/ 2 w 5224"/>
                  <a:gd name="T43" fmla="*/ 0 h 2600"/>
                  <a:gd name="T44" fmla="*/ 2 w 5224"/>
                  <a:gd name="T45" fmla="*/ 0 h 2600"/>
                  <a:gd name="T46" fmla="*/ 2 w 5224"/>
                  <a:gd name="T47" fmla="*/ 0 h 2600"/>
                  <a:gd name="T48" fmla="*/ 2 w 5224"/>
                  <a:gd name="T49" fmla="*/ 0 h 2600"/>
                  <a:gd name="T50" fmla="*/ 2 w 5224"/>
                  <a:gd name="T51" fmla="*/ 0 h 2600"/>
                  <a:gd name="T52" fmla="*/ 1 w 5224"/>
                  <a:gd name="T53" fmla="*/ 0 h 2600"/>
                  <a:gd name="T54" fmla="*/ 1 w 5224"/>
                  <a:gd name="T55" fmla="*/ 0 h 2600"/>
                  <a:gd name="T56" fmla="*/ 1 w 5224"/>
                  <a:gd name="T57" fmla="*/ 0 h 2600"/>
                  <a:gd name="T58" fmla="*/ 1 w 5224"/>
                  <a:gd name="T59" fmla="*/ 0 h 2600"/>
                  <a:gd name="T60" fmla="*/ 0 w 5224"/>
                  <a:gd name="T61" fmla="*/ 0 h 2600"/>
                  <a:gd name="T62" fmla="*/ 0 w 5224"/>
                  <a:gd name="T63" fmla="*/ 1 h 2600"/>
                  <a:gd name="T64" fmla="*/ 0 w 5224"/>
                  <a:gd name="T65" fmla="*/ 1 h 2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24" h="2600">
                    <a:moveTo>
                      <a:pt x="295" y="1486"/>
                    </a:moveTo>
                    <a:lnTo>
                      <a:pt x="175" y="1615"/>
                    </a:lnTo>
                    <a:lnTo>
                      <a:pt x="87" y="1737"/>
                    </a:lnTo>
                    <a:lnTo>
                      <a:pt x="29" y="1853"/>
                    </a:lnTo>
                    <a:lnTo>
                      <a:pt x="1" y="1961"/>
                    </a:lnTo>
                    <a:lnTo>
                      <a:pt x="0" y="2061"/>
                    </a:lnTo>
                    <a:lnTo>
                      <a:pt x="26" y="2155"/>
                    </a:lnTo>
                    <a:lnTo>
                      <a:pt x="77" y="2239"/>
                    </a:lnTo>
                    <a:lnTo>
                      <a:pt x="151" y="2316"/>
                    </a:lnTo>
                    <a:lnTo>
                      <a:pt x="246" y="2384"/>
                    </a:lnTo>
                    <a:lnTo>
                      <a:pt x="361" y="2443"/>
                    </a:lnTo>
                    <a:lnTo>
                      <a:pt x="497" y="2493"/>
                    </a:lnTo>
                    <a:lnTo>
                      <a:pt x="649" y="2535"/>
                    </a:lnTo>
                    <a:lnTo>
                      <a:pt x="816" y="2566"/>
                    </a:lnTo>
                    <a:lnTo>
                      <a:pt x="998" y="2588"/>
                    </a:lnTo>
                    <a:lnTo>
                      <a:pt x="1193" y="2599"/>
                    </a:lnTo>
                    <a:lnTo>
                      <a:pt x="1399" y="2600"/>
                    </a:lnTo>
                    <a:lnTo>
                      <a:pt x="1614" y="2591"/>
                    </a:lnTo>
                    <a:lnTo>
                      <a:pt x="1839" y="2571"/>
                    </a:lnTo>
                    <a:lnTo>
                      <a:pt x="2070" y="2540"/>
                    </a:lnTo>
                    <a:lnTo>
                      <a:pt x="2307" y="2497"/>
                    </a:lnTo>
                    <a:lnTo>
                      <a:pt x="2547" y="2443"/>
                    </a:lnTo>
                    <a:lnTo>
                      <a:pt x="2791" y="2376"/>
                    </a:lnTo>
                    <a:lnTo>
                      <a:pt x="3034" y="2299"/>
                    </a:lnTo>
                    <a:lnTo>
                      <a:pt x="3278" y="2209"/>
                    </a:lnTo>
                    <a:lnTo>
                      <a:pt x="3519" y="2106"/>
                    </a:lnTo>
                    <a:lnTo>
                      <a:pt x="3758" y="1990"/>
                    </a:lnTo>
                    <a:lnTo>
                      <a:pt x="3991" y="1861"/>
                    </a:lnTo>
                    <a:lnTo>
                      <a:pt x="4217" y="1719"/>
                    </a:lnTo>
                    <a:lnTo>
                      <a:pt x="4436" y="1564"/>
                    </a:lnTo>
                    <a:lnTo>
                      <a:pt x="4645" y="1394"/>
                    </a:lnTo>
                    <a:lnTo>
                      <a:pt x="4843" y="1210"/>
                    </a:lnTo>
                    <a:lnTo>
                      <a:pt x="5029" y="1012"/>
                    </a:lnTo>
                    <a:lnTo>
                      <a:pt x="5082" y="927"/>
                    </a:lnTo>
                    <a:lnTo>
                      <a:pt x="5127" y="847"/>
                    </a:lnTo>
                    <a:lnTo>
                      <a:pt x="5162" y="771"/>
                    </a:lnTo>
                    <a:lnTo>
                      <a:pt x="5190" y="698"/>
                    </a:lnTo>
                    <a:lnTo>
                      <a:pt x="5210" y="629"/>
                    </a:lnTo>
                    <a:lnTo>
                      <a:pt x="5223" y="565"/>
                    </a:lnTo>
                    <a:lnTo>
                      <a:pt x="5224" y="447"/>
                    </a:lnTo>
                    <a:lnTo>
                      <a:pt x="5197" y="344"/>
                    </a:lnTo>
                    <a:lnTo>
                      <a:pt x="5142" y="255"/>
                    </a:lnTo>
                    <a:lnTo>
                      <a:pt x="5064" y="181"/>
                    </a:lnTo>
                    <a:lnTo>
                      <a:pt x="4962" y="120"/>
                    </a:lnTo>
                    <a:lnTo>
                      <a:pt x="4839" y="71"/>
                    </a:lnTo>
                    <a:lnTo>
                      <a:pt x="4696" y="36"/>
                    </a:lnTo>
                    <a:lnTo>
                      <a:pt x="4536" y="13"/>
                    </a:lnTo>
                    <a:lnTo>
                      <a:pt x="4360" y="0"/>
                    </a:lnTo>
                    <a:lnTo>
                      <a:pt x="4170" y="0"/>
                    </a:lnTo>
                    <a:lnTo>
                      <a:pt x="3968" y="10"/>
                    </a:lnTo>
                    <a:lnTo>
                      <a:pt x="3754" y="31"/>
                    </a:lnTo>
                    <a:lnTo>
                      <a:pt x="3533" y="61"/>
                    </a:lnTo>
                    <a:lnTo>
                      <a:pt x="3305" y="99"/>
                    </a:lnTo>
                    <a:lnTo>
                      <a:pt x="3071" y="148"/>
                    </a:lnTo>
                    <a:lnTo>
                      <a:pt x="2596" y="268"/>
                    </a:lnTo>
                    <a:lnTo>
                      <a:pt x="2124" y="419"/>
                    </a:lnTo>
                    <a:lnTo>
                      <a:pt x="1893" y="504"/>
                    </a:lnTo>
                    <a:lnTo>
                      <a:pt x="1668" y="595"/>
                    </a:lnTo>
                    <a:lnTo>
                      <a:pt x="1451" y="693"/>
                    </a:lnTo>
                    <a:lnTo>
                      <a:pt x="1243" y="793"/>
                    </a:lnTo>
                    <a:lnTo>
                      <a:pt x="1046" y="901"/>
                    </a:lnTo>
                    <a:lnTo>
                      <a:pt x="862" y="1011"/>
                    </a:lnTo>
                    <a:lnTo>
                      <a:pt x="693" y="1125"/>
                    </a:lnTo>
                    <a:lnTo>
                      <a:pt x="541" y="1243"/>
                    </a:lnTo>
                    <a:lnTo>
                      <a:pt x="408" y="1363"/>
                    </a:lnTo>
                    <a:lnTo>
                      <a:pt x="295" y="1486"/>
                    </a:lnTo>
                    <a:close/>
                  </a:path>
                </a:pathLst>
              </a:custGeom>
              <a:solidFill>
                <a:srgbClr val="DF8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1" name="Freeform 260">
                <a:extLst>
                  <a:ext uri="{FF2B5EF4-FFF2-40B4-BE49-F238E27FC236}">
                    <a16:creationId xmlns:a16="http://schemas.microsoft.com/office/drawing/2014/main" id="{BC5D00F3-A98E-F345-A962-0A9E5919C528}"/>
                  </a:ext>
                </a:extLst>
              </p:cNvPr>
              <p:cNvSpPr>
                <a:spLocks/>
              </p:cNvSpPr>
              <p:nvPr/>
            </p:nvSpPr>
            <p:spPr bwMode="auto">
              <a:xfrm>
                <a:off x="4013" y="2938"/>
                <a:ext cx="370" cy="175"/>
              </a:xfrm>
              <a:custGeom>
                <a:avLst/>
                <a:gdLst>
                  <a:gd name="T0" fmla="*/ 0 w 4815"/>
                  <a:gd name="T1" fmla="*/ 1 h 2271"/>
                  <a:gd name="T2" fmla="*/ 0 w 4815"/>
                  <a:gd name="T3" fmla="*/ 0 h 2271"/>
                  <a:gd name="T4" fmla="*/ 0 w 4815"/>
                  <a:gd name="T5" fmla="*/ 0 h 2271"/>
                  <a:gd name="T6" fmla="*/ 1 w 4815"/>
                  <a:gd name="T7" fmla="*/ 0 h 2271"/>
                  <a:gd name="T8" fmla="*/ 1 w 4815"/>
                  <a:gd name="T9" fmla="*/ 0 h 2271"/>
                  <a:gd name="T10" fmla="*/ 1 w 4815"/>
                  <a:gd name="T11" fmla="*/ 0 h 2271"/>
                  <a:gd name="T12" fmla="*/ 2 w 4815"/>
                  <a:gd name="T13" fmla="*/ 0 h 2271"/>
                  <a:gd name="T14" fmla="*/ 2 w 4815"/>
                  <a:gd name="T15" fmla="*/ 0 h 2271"/>
                  <a:gd name="T16" fmla="*/ 2 w 4815"/>
                  <a:gd name="T17" fmla="*/ 0 h 2271"/>
                  <a:gd name="T18" fmla="*/ 2 w 4815"/>
                  <a:gd name="T19" fmla="*/ 0 h 2271"/>
                  <a:gd name="T20" fmla="*/ 2 w 4815"/>
                  <a:gd name="T21" fmla="*/ 0 h 2271"/>
                  <a:gd name="T22" fmla="*/ 2 w 4815"/>
                  <a:gd name="T23" fmla="*/ 0 h 2271"/>
                  <a:gd name="T24" fmla="*/ 2 w 4815"/>
                  <a:gd name="T25" fmla="*/ 0 h 2271"/>
                  <a:gd name="T26" fmla="*/ 2 w 4815"/>
                  <a:gd name="T27" fmla="*/ 0 h 2271"/>
                  <a:gd name="T28" fmla="*/ 2 w 4815"/>
                  <a:gd name="T29" fmla="*/ 0 h 2271"/>
                  <a:gd name="T30" fmla="*/ 2 w 4815"/>
                  <a:gd name="T31" fmla="*/ 0 h 2271"/>
                  <a:gd name="T32" fmla="*/ 2 w 4815"/>
                  <a:gd name="T33" fmla="*/ 0 h 2271"/>
                  <a:gd name="T34" fmla="*/ 2 w 4815"/>
                  <a:gd name="T35" fmla="*/ 1 h 2271"/>
                  <a:gd name="T36" fmla="*/ 2 w 4815"/>
                  <a:gd name="T37" fmla="*/ 1 h 2271"/>
                  <a:gd name="T38" fmla="*/ 2 w 4815"/>
                  <a:gd name="T39" fmla="*/ 1 h 2271"/>
                  <a:gd name="T40" fmla="*/ 1 w 4815"/>
                  <a:gd name="T41" fmla="*/ 1 h 2271"/>
                  <a:gd name="T42" fmla="*/ 1 w 4815"/>
                  <a:gd name="T43" fmla="*/ 1 h 2271"/>
                  <a:gd name="T44" fmla="*/ 1 w 4815"/>
                  <a:gd name="T45" fmla="*/ 1 h 2271"/>
                  <a:gd name="T46" fmla="*/ 1 w 4815"/>
                  <a:gd name="T47" fmla="*/ 1 h 2271"/>
                  <a:gd name="T48" fmla="*/ 1 w 4815"/>
                  <a:gd name="T49" fmla="*/ 1 h 2271"/>
                  <a:gd name="T50" fmla="*/ 0 w 4815"/>
                  <a:gd name="T51" fmla="*/ 1 h 2271"/>
                  <a:gd name="T52" fmla="*/ 0 w 4815"/>
                  <a:gd name="T53" fmla="*/ 1 h 2271"/>
                  <a:gd name="T54" fmla="*/ 0 w 4815"/>
                  <a:gd name="T55" fmla="*/ 1 h 2271"/>
                  <a:gd name="T56" fmla="*/ 0 w 4815"/>
                  <a:gd name="T57" fmla="*/ 1 h 2271"/>
                  <a:gd name="T58" fmla="*/ 0 w 4815"/>
                  <a:gd name="T59" fmla="*/ 1 h 2271"/>
                  <a:gd name="T60" fmla="*/ 0 w 4815"/>
                  <a:gd name="T61" fmla="*/ 1 h 2271"/>
                  <a:gd name="T62" fmla="*/ 0 w 4815"/>
                  <a:gd name="T63" fmla="*/ 1 h 2271"/>
                  <a:gd name="T64" fmla="*/ 0 w 4815"/>
                  <a:gd name="T65" fmla="*/ 1 h 2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15" h="2271">
                    <a:moveTo>
                      <a:pt x="297" y="1296"/>
                    </a:moveTo>
                    <a:lnTo>
                      <a:pt x="401" y="1200"/>
                    </a:lnTo>
                    <a:lnTo>
                      <a:pt x="525" y="1103"/>
                    </a:lnTo>
                    <a:lnTo>
                      <a:pt x="669" y="1007"/>
                    </a:lnTo>
                    <a:lnTo>
                      <a:pt x="830" y="913"/>
                    </a:lnTo>
                    <a:lnTo>
                      <a:pt x="1006" y="819"/>
                    </a:lnTo>
                    <a:lnTo>
                      <a:pt x="1196" y="727"/>
                    </a:lnTo>
                    <a:lnTo>
                      <a:pt x="1396" y="639"/>
                    </a:lnTo>
                    <a:lnTo>
                      <a:pt x="1606" y="554"/>
                    </a:lnTo>
                    <a:lnTo>
                      <a:pt x="2046" y="394"/>
                    </a:lnTo>
                    <a:lnTo>
                      <a:pt x="2500" y="256"/>
                    </a:lnTo>
                    <a:lnTo>
                      <a:pt x="2954" y="143"/>
                    </a:lnTo>
                    <a:lnTo>
                      <a:pt x="3176" y="97"/>
                    </a:lnTo>
                    <a:lnTo>
                      <a:pt x="3391" y="59"/>
                    </a:lnTo>
                    <a:lnTo>
                      <a:pt x="3599" y="30"/>
                    </a:lnTo>
                    <a:lnTo>
                      <a:pt x="3797" y="10"/>
                    </a:lnTo>
                    <a:lnTo>
                      <a:pt x="3982" y="0"/>
                    </a:lnTo>
                    <a:lnTo>
                      <a:pt x="4155" y="1"/>
                    </a:lnTo>
                    <a:lnTo>
                      <a:pt x="4311" y="13"/>
                    </a:lnTo>
                    <a:lnTo>
                      <a:pt x="4450" y="35"/>
                    </a:lnTo>
                    <a:lnTo>
                      <a:pt x="4570" y="71"/>
                    </a:lnTo>
                    <a:lnTo>
                      <a:pt x="4668" y="119"/>
                    </a:lnTo>
                    <a:lnTo>
                      <a:pt x="4743" y="181"/>
                    </a:lnTo>
                    <a:lnTo>
                      <a:pt x="4793" y="256"/>
                    </a:lnTo>
                    <a:lnTo>
                      <a:pt x="4814" y="347"/>
                    </a:lnTo>
                    <a:lnTo>
                      <a:pt x="4815" y="398"/>
                    </a:lnTo>
                    <a:lnTo>
                      <a:pt x="4808" y="452"/>
                    </a:lnTo>
                    <a:lnTo>
                      <a:pt x="4794" y="511"/>
                    </a:lnTo>
                    <a:lnTo>
                      <a:pt x="4771" y="573"/>
                    </a:lnTo>
                    <a:lnTo>
                      <a:pt x="4740" y="640"/>
                    </a:lnTo>
                    <a:lnTo>
                      <a:pt x="4700" y="711"/>
                    </a:lnTo>
                    <a:lnTo>
                      <a:pt x="4651" y="787"/>
                    </a:lnTo>
                    <a:lnTo>
                      <a:pt x="4594" y="866"/>
                    </a:lnTo>
                    <a:lnTo>
                      <a:pt x="4528" y="950"/>
                    </a:lnTo>
                    <a:lnTo>
                      <a:pt x="4452" y="1039"/>
                    </a:lnTo>
                    <a:lnTo>
                      <a:pt x="4310" y="1184"/>
                    </a:lnTo>
                    <a:lnTo>
                      <a:pt x="4154" y="1322"/>
                    </a:lnTo>
                    <a:lnTo>
                      <a:pt x="3984" y="1449"/>
                    </a:lnTo>
                    <a:lnTo>
                      <a:pt x="3804" y="1566"/>
                    </a:lnTo>
                    <a:lnTo>
                      <a:pt x="3613" y="1674"/>
                    </a:lnTo>
                    <a:lnTo>
                      <a:pt x="3414" y="1774"/>
                    </a:lnTo>
                    <a:lnTo>
                      <a:pt x="3208" y="1864"/>
                    </a:lnTo>
                    <a:lnTo>
                      <a:pt x="2997" y="1945"/>
                    </a:lnTo>
                    <a:lnTo>
                      <a:pt x="2782" y="2017"/>
                    </a:lnTo>
                    <a:lnTo>
                      <a:pt x="2565" y="2079"/>
                    </a:lnTo>
                    <a:lnTo>
                      <a:pt x="2129" y="2178"/>
                    </a:lnTo>
                    <a:lnTo>
                      <a:pt x="1915" y="2214"/>
                    </a:lnTo>
                    <a:lnTo>
                      <a:pt x="1703" y="2241"/>
                    </a:lnTo>
                    <a:lnTo>
                      <a:pt x="1497" y="2259"/>
                    </a:lnTo>
                    <a:lnTo>
                      <a:pt x="1299" y="2269"/>
                    </a:lnTo>
                    <a:lnTo>
                      <a:pt x="1108" y="2271"/>
                    </a:lnTo>
                    <a:lnTo>
                      <a:pt x="927" y="2262"/>
                    </a:lnTo>
                    <a:lnTo>
                      <a:pt x="759" y="2247"/>
                    </a:lnTo>
                    <a:lnTo>
                      <a:pt x="601" y="2223"/>
                    </a:lnTo>
                    <a:lnTo>
                      <a:pt x="460" y="2190"/>
                    </a:lnTo>
                    <a:lnTo>
                      <a:pt x="335" y="2149"/>
                    </a:lnTo>
                    <a:lnTo>
                      <a:pt x="227" y="2100"/>
                    </a:lnTo>
                    <a:lnTo>
                      <a:pt x="137" y="2043"/>
                    </a:lnTo>
                    <a:lnTo>
                      <a:pt x="70" y="1977"/>
                    </a:lnTo>
                    <a:lnTo>
                      <a:pt x="23" y="1903"/>
                    </a:lnTo>
                    <a:lnTo>
                      <a:pt x="0" y="1822"/>
                    </a:lnTo>
                    <a:lnTo>
                      <a:pt x="3" y="1732"/>
                    </a:lnTo>
                    <a:lnTo>
                      <a:pt x="32" y="1635"/>
                    </a:lnTo>
                    <a:lnTo>
                      <a:pt x="91" y="1530"/>
                    </a:lnTo>
                    <a:lnTo>
                      <a:pt x="177" y="1416"/>
                    </a:lnTo>
                    <a:lnTo>
                      <a:pt x="297" y="1296"/>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2" name="Freeform 261">
                <a:extLst>
                  <a:ext uri="{FF2B5EF4-FFF2-40B4-BE49-F238E27FC236}">
                    <a16:creationId xmlns:a16="http://schemas.microsoft.com/office/drawing/2014/main" id="{13186265-3B00-F646-8148-A9FDE007AB60}"/>
                  </a:ext>
                </a:extLst>
              </p:cNvPr>
              <p:cNvSpPr>
                <a:spLocks/>
              </p:cNvSpPr>
              <p:nvPr/>
            </p:nvSpPr>
            <p:spPr bwMode="auto">
              <a:xfrm>
                <a:off x="4842" y="3009"/>
                <a:ext cx="423" cy="414"/>
              </a:xfrm>
              <a:custGeom>
                <a:avLst/>
                <a:gdLst>
                  <a:gd name="T0" fmla="*/ 1 w 5499"/>
                  <a:gd name="T1" fmla="*/ 0 h 5394"/>
                  <a:gd name="T2" fmla="*/ 1 w 5499"/>
                  <a:gd name="T3" fmla="*/ 0 h 5394"/>
                  <a:gd name="T4" fmla="*/ 1 w 5499"/>
                  <a:gd name="T5" fmla="*/ 0 h 5394"/>
                  <a:gd name="T6" fmla="*/ 1 w 5499"/>
                  <a:gd name="T7" fmla="*/ 0 h 5394"/>
                  <a:gd name="T8" fmla="*/ 1 w 5499"/>
                  <a:gd name="T9" fmla="*/ 0 h 5394"/>
                  <a:gd name="T10" fmla="*/ 1 w 5499"/>
                  <a:gd name="T11" fmla="*/ 0 h 5394"/>
                  <a:gd name="T12" fmla="*/ 0 w 5499"/>
                  <a:gd name="T13" fmla="*/ 0 h 5394"/>
                  <a:gd name="T14" fmla="*/ 0 w 5499"/>
                  <a:gd name="T15" fmla="*/ 1 h 5394"/>
                  <a:gd name="T16" fmla="*/ 0 w 5499"/>
                  <a:gd name="T17" fmla="*/ 1 h 5394"/>
                  <a:gd name="T18" fmla="*/ 0 w 5499"/>
                  <a:gd name="T19" fmla="*/ 1 h 5394"/>
                  <a:gd name="T20" fmla="*/ 0 w 5499"/>
                  <a:gd name="T21" fmla="*/ 1 h 5394"/>
                  <a:gd name="T22" fmla="*/ 0 w 5499"/>
                  <a:gd name="T23" fmla="*/ 1 h 5394"/>
                  <a:gd name="T24" fmla="*/ 0 w 5499"/>
                  <a:gd name="T25" fmla="*/ 1 h 5394"/>
                  <a:gd name="T26" fmla="*/ 0 w 5499"/>
                  <a:gd name="T27" fmla="*/ 2 h 5394"/>
                  <a:gd name="T28" fmla="*/ 0 w 5499"/>
                  <a:gd name="T29" fmla="*/ 2 h 5394"/>
                  <a:gd name="T30" fmla="*/ 0 w 5499"/>
                  <a:gd name="T31" fmla="*/ 2 h 5394"/>
                  <a:gd name="T32" fmla="*/ 0 w 5499"/>
                  <a:gd name="T33" fmla="*/ 2 h 5394"/>
                  <a:gd name="T34" fmla="*/ 0 w 5499"/>
                  <a:gd name="T35" fmla="*/ 2 h 5394"/>
                  <a:gd name="T36" fmla="*/ 0 w 5499"/>
                  <a:gd name="T37" fmla="*/ 2 h 5394"/>
                  <a:gd name="T38" fmla="*/ 0 w 5499"/>
                  <a:gd name="T39" fmla="*/ 2 h 5394"/>
                  <a:gd name="T40" fmla="*/ 0 w 5499"/>
                  <a:gd name="T41" fmla="*/ 2 h 5394"/>
                  <a:gd name="T42" fmla="*/ 1 w 5499"/>
                  <a:gd name="T43" fmla="*/ 2 h 5394"/>
                  <a:gd name="T44" fmla="*/ 1 w 5499"/>
                  <a:gd name="T45" fmla="*/ 2 h 5394"/>
                  <a:gd name="T46" fmla="*/ 1 w 5499"/>
                  <a:gd name="T47" fmla="*/ 2 h 5394"/>
                  <a:gd name="T48" fmla="*/ 1 w 5499"/>
                  <a:gd name="T49" fmla="*/ 2 h 5394"/>
                  <a:gd name="T50" fmla="*/ 1 w 5499"/>
                  <a:gd name="T51" fmla="*/ 2 h 5394"/>
                  <a:gd name="T52" fmla="*/ 2 w 5499"/>
                  <a:gd name="T53" fmla="*/ 2 h 5394"/>
                  <a:gd name="T54" fmla="*/ 2 w 5499"/>
                  <a:gd name="T55" fmla="*/ 1 h 5394"/>
                  <a:gd name="T56" fmla="*/ 2 w 5499"/>
                  <a:gd name="T57" fmla="*/ 1 h 5394"/>
                  <a:gd name="T58" fmla="*/ 2 w 5499"/>
                  <a:gd name="T59" fmla="*/ 1 h 5394"/>
                  <a:gd name="T60" fmla="*/ 2 w 5499"/>
                  <a:gd name="T61" fmla="*/ 1 h 5394"/>
                  <a:gd name="T62" fmla="*/ 2 w 5499"/>
                  <a:gd name="T63" fmla="*/ 1 h 5394"/>
                  <a:gd name="T64" fmla="*/ 2 w 5499"/>
                  <a:gd name="T65" fmla="*/ 1 h 5394"/>
                  <a:gd name="T66" fmla="*/ 3 w 5499"/>
                  <a:gd name="T67" fmla="*/ 0 h 5394"/>
                  <a:gd name="T68" fmla="*/ 2 w 5499"/>
                  <a:gd name="T69" fmla="*/ 0 h 5394"/>
                  <a:gd name="T70" fmla="*/ 2 w 5499"/>
                  <a:gd name="T71" fmla="*/ 0 h 5394"/>
                  <a:gd name="T72" fmla="*/ 2 w 5499"/>
                  <a:gd name="T73" fmla="*/ 0 h 5394"/>
                  <a:gd name="T74" fmla="*/ 2 w 5499"/>
                  <a:gd name="T75" fmla="*/ 0 h 5394"/>
                  <a:gd name="T76" fmla="*/ 2 w 5499"/>
                  <a:gd name="T77" fmla="*/ 0 h 5394"/>
                  <a:gd name="T78" fmla="*/ 2 w 5499"/>
                  <a:gd name="T79" fmla="*/ 0 h 5394"/>
                  <a:gd name="T80" fmla="*/ 2 w 5499"/>
                  <a:gd name="T81" fmla="*/ 0 h 5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99" h="5394">
                    <a:moveTo>
                      <a:pt x="3536" y="37"/>
                    </a:moveTo>
                    <a:lnTo>
                      <a:pt x="3265" y="9"/>
                    </a:lnTo>
                    <a:lnTo>
                      <a:pt x="3006" y="0"/>
                    </a:lnTo>
                    <a:lnTo>
                      <a:pt x="2759" y="7"/>
                    </a:lnTo>
                    <a:lnTo>
                      <a:pt x="2523" y="31"/>
                    </a:lnTo>
                    <a:lnTo>
                      <a:pt x="2298" y="70"/>
                    </a:lnTo>
                    <a:lnTo>
                      <a:pt x="2085" y="127"/>
                    </a:lnTo>
                    <a:lnTo>
                      <a:pt x="1883" y="197"/>
                    </a:lnTo>
                    <a:lnTo>
                      <a:pt x="1692" y="282"/>
                    </a:lnTo>
                    <a:lnTo>
                      <a:pt x="1512" y="381"/>
                    </a:lnTo>
                    <a:lnTo>
                      <a:pt x="1342" y="492"/>
                    </a:lnTo>
                    <a:lnTo>
                      <a:pt x="1184" y="615"/>
                    </a:lnTo>
                    <a:lnTo>
                      <a:pt x="1036" y="751"/>
                    </a:lnTo>
                    <a:lnTo>
                      <a:pt x="898" y="897"/>
                    </a:lnTo>
                    <a:lnTo>
                      <a:pt x="771" y="1054"/>
                    </a:lnTo>
                    <a:lnTo>
                      <a:pt x="653" y="1221"/>
                    </a:lnTo>
                    <a:lnTo>
                      <a:pt x="546" y="1397"/>
                    </a:lnTo>
                    <a:lnTo>
                      <a:pt x="449" y="1583"/>
                    </a:lnTo>
                    <a:lnTo>
                      <a:pt x="362" y="1775"/>
                    </a:lnTo>
                    <a:lnTo>
                      <a:pt x="284" y="1976"/>
                    </a:lnTo>
                    <a:lnTo>
                      <a:pt x="215" y="2183"/>
                    </a:lnTo>
                    <a:lnTo>
                      <a:pt x="157" y="2396"/>
                    </a:lnTo>
                    <a:lnTo>
                      <a:pt x="107" y="2615"/>
                    </a:lnTo>
                    <a:lnTo>
                      <a:pt x="67" y="2839"/>
                    </a:lnTo>
                    <a:lnTo>
                      <a:pt x="36" y="3067"/>
                    </a:lnTo>
                    <a:lnTo>
                      <a:pt x="14" y="3299"/>
                    </a:lnTo>
                    <a:lnTo>
                      <a:pt x="1" y="3534"/>
                    </a:lnTo>
                    <a:lnTo>
                      <a:pt x="0" y="4009"/>
                    </a:lnTo>
                    <a:lnTo>
                      <a:pt x="34" y="4490"/>
                    </a:lnTo>
                    <a:lnTo>
                      <a:pt x="101" y="4972"/>
                    </a:lnTo>
                    <a:lnTo>
                      <a:pt x="116" y="5070"/>
                    </a:lnTo>
                    <a:lnTo>
                      <a:pt x="144" y="5154"/>
                    </a:lnTo>
                    <a:lnTo>
                      <a:pt x="185" y="5226"/>
                    </a:lnTo>
                    <a:lnTo>
                      <a:pt x="237" y="5283"/>
                    </a:lnTo>
                    <a:lnTo>
                      <a:pt x="299" y="5329"/>
                    </a:lnTo>
                    <a:lnTo>
                      <a:pt x="372" y="5362"/>
                    </a:lnTo>
                    <a:lnTo>
                      <a:pt x="454" y="5384"/>
                    </a:lnTo>
                    <a:lnTo>
                      <a:pt x="547" y="5394"/>
                    </a:lnTo>
                    <a:lnTo>
                      <a:pt x="647" y="5392"/>
                    </a:lnTo>
                    <a:lnTo>
                      <a:pt x="755" y="5381"/>
                    </a:lnTo>
                    <a:lnTo>
                      <a:pt x="872" y="5359"/>
                    </a:lnTo>
                    <a:lnTo>
                      <a:pt x="996" y="5328"/>
                    </a:lnTo>
                    <a:lnTo>
                      <a:pt x="1125" y="5286"/>
                    </a:lnTo>
                    <a:lnTo>
                      <a:pt x="1260" y="5236"/>
                    </a:lnTo>
                    <a:lnTo>
                      <a:pt x="1401" y="5178"/>
                    </a:lnTo>
                    <a:lnTo>
                      <a:pt x="1547" y="5112"/>
                    </a:lnTo>
                    <a:lnTo>
                      <a:pt x="1697" y="5037"/>
                    </a:lnTo>
                    <a:lnTo>
                      <a:pt x="1851" y="4954"/>
                    </a:lnTo>
                    <a:lnTo>
                      <a:pt x="2167" y="4769"/>
                    </a:lnTo>
                    <a:lnTo>
                      <a:pt x="2493" y="4560"/>
                    </a:lnTo>
                    <a:lnTo>
                      <a:pt x="2822" y="4328"/>
                    </a:lnTo>
                    <a:lnTo>
                      <a:pt x="3150" y="4078"/>
                    </a:lnTo>
                    <a:lnTo>
                      <a:pt x="3475" y="3812"/>
                    </a:lnTo>
                    <a:lnTo>
                      <a:pt x="3789" y="3535"/>
                    </a:lnTo>
                    <a:lnTo>
                      <a:pt x="4091" y="3248"/>
                    </a:lnTo>
                    <a:lnTo>
                      <a:pt x="4375" y="2955"/>
                    </a:lnTo>
                    <a:lnTo>
                      <a:pt x="4637" y="2660"/>
                    </a:lnTo>
                    <a:lnTo>
                      <a:pt x="4872" y="2365"/>
                    </a:lnTo>
                    <a:lnTo>
                      <a:pt x="5077" y="2075"/>
                    </a:lnTo>
                    <a:lnTo>
                      <a:pt x="5166" y="1932"/>
                    </a:lnTo>
                    <a:lnTo>
                      <a:pt x="5246" y="1791"/>
                    </a:lnTo>
                    <a:lnTo>
                      <a:pt x="5317" y="1652"/>
                    </a:lnTo>
                    <a:lnTo>
                      <a:pt x="5376" y="1517"/>
                    </a:lnTo>
                    <a:lnTo>
                      <a:pt x="5425" y="1385"/>
                    </a:lnTo>
                    <a:lnTo>
                      <a:pt x="5461" y="1257"/>
                    </a:lnTo>
                    <a:lnTo>
                      <a:pt x="5486" y="1133"/>
                    </a:lnTo>
                    <a:lnTo>
                      <a:pt x="5499" y="1012"/>
                    </a:lnTo>
                    <a:lnTo>
                      <a:pt x="5499" y="898"/>
                    </a:lnTo>
                    <a:lnTo>
                      <a:pt x="5484" y="789"/>
                    </a:lnTo>
                    <a:lnTo>
                      <a:pt x="5455" y="684"/>
                    </a:lnTo>
                    <a:lnTo>
                      <a:pt x="5411" y="587"/>
                    </a:lnTo>
                    <a:lnTo>
                      <a:pt x="5353" y="496"/>
                    </a:lnTo>
                    <a:lnTo>
                      <a:pt x="5278" y="412"/>
                    </a:lnTo>
                    <a:lnTo>
                      <a:pt x="5187" y="335"/>
                    </a:lnTo>
                    <a:lnTo>
                      <a:pt x="5078" y="266"/>
                    </a:lnTo>
                    <a:lnTo>
                      <a:pt x="4953" y="205"/>
                    </a:lnTo>
                    <a:lnTo>
                      <a:pt x="4809" y="152"/>
                    </a:lnTo>
                    <a:lnTo>
                      <a:pt x="4647" y="108"/>
                    </a:lnTo>
                    <a:lnTo>
                      <a:pt x="4465" y="74"/>
                    </a:lnTo>
                    <a:lnTo>
                      <a:pt x="4264" y="50"/>
                    </a:lnTo>
                    <a:lnTo>
                      <a:pt x="4042" y="35"/>
                    </a:lnTo>
                    <a:lnTo>
                      <a:pt x="3800" y="31"/>
                    </a:lnTo>
                    <a:lnTo>
                      <a:pt x="3536" y="37"/>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3" name="Freeform 262">
                <a:extLst>
                  <a:ext uri="{FF2B5EF4-FFF2-40B4-BE49-F238E27FC236}">
                    <a16:creationId xmlns:a16="http://schemas.microsoft.com/office/drawing/2014/main" id="{58F6F684-A8A8-0A42-BE11-E5E8220DC6E0}"/>
                  </a:ext>
                </a:extLst>
              </p:cNvPr>
              <p:cNvSpPr>
                <a:spLocks/>
              </p:cNvSpPr>
              <p:nvPr/>
            </p:nvSpPr>
            <p:spPr bwMode="auto">
              <a:xfrm>
                <a:off x="4851" y="3014"/>
                <a:ext cx="400" cy="391"/>
              </a:xfrm>
              <a:custGeom>
                <a:avLst/>
                <a:gdLst>
                  <a:gd name="T0" fmla="*/ 0 w 5197"/>
                  <a:gd name="T1" fmla="*/ 2 h 5087"/>
                  <a:gd name="T2" fmla="*/ 0 w 5197"/>
                  <a:gd name="T3" fmla="*/ 2 h 5087"/>
                  <a:gd name="T4" fmla="*/ 0 w 5197"/>
                  <a:gd name="T5" fmla="*/ 2 h 5087"/>
                  <a:gd name="T6" fmla="*/ 0 w 5197"/>
                  <a:gd name="T7" fmla="*/ 2 h 5087"/>
                  <a:gd name="T8" fmla="*/ 0 w 5197"/>
                  <a:gd name="T9" fmla="*/ 2 h 5087"/>
                  <a:gd name="T10" fmla="*/ 0 w 5197"/>
                  <a:gd name="T11" fmla="*/ 2 h 5087"/>
                  <a:gd name="T12" fmla="*/ 0 w 5197"/>
                  <a:gd name="T13" fmla="*/ 2 h 5087"/>
                  <a:gd name="T14" fmla="*/ 1 w 5197"/>
                  <a:gd name="T15" fmla="*/ 2 h 5087"/>
                  <a:gd name="T16" fmla="*/ 1 w 5197"/>
                  <a:gd name="T17" fmla="*/ 2 h 5087"/>
                  <a:gd name="T18" fmla="*/ 1 w 5197"/>
                  <a:gd name="T19" fmla="*/ 2 h 5087"/>
                  <a:gd name="T20" fmla="*/ 1 w 5197"/>
                  <a:gd name="T21" fmla="*/ 2 h 5087"/>
                  <a:gd name="T22" fmla="*/ 2 w 5197"/>
                  <a:gd name="T23" fmla="*/ 2 h 5087"/>
                  <a:gd name="T24" fmla="*/ 2 w 5197"/>
                  <a:gd name="T25" fmla="*/ 1 h 5087"/>
                  <a:gd name="T26" fmla="*/ 2 w 5197"/>
                  <a:gd name="T27" fmla="*/ 1 h 5087"/>
                  <a:gd name="T28" fmla="*/ 2 w 5197"/>
                  <a:gd name="T29" fmla="*/ 1 h 5087"/>
                  <a:gd name="T30" fmla="*/ 2 w 5197"/>
                  <a:gd name="T31" fmla="*/ 1 h 5087"/>
                  <a:gd name="T32" fmla="*/ 2 w 5197"/>
                  <a:gd name="T33" fmla="*/ 1 h 5087"/>
                  <a:gd name="T34" fmla="*/ 2 w 5197"/>
                  <a:gd name="T35" fmla="*/ 0 h 5087"/>
                  <a:gd name="T36" fmla="*/ 2 w 5197"/>
                  <a:gd name="T37" fmla="*/ 0 h 5087"/>
                  <a:gd name="T38" fmla="*/ 2 w 5197"/>
                  <a:gd name="T39" fmla="*/ 0 h 5087"/>
                  <a:gd name="T40" fmla="*/ 2 w 5197"/>
                  <a:gd name="T41" fmla="*/ 0 h 5087"/>
                  <a:gd name="T42" fmla="*/ 2 w 5197"/>
                  <a:gd name="T43" fmla="*/ 0 h 5087"/>
                  <a:gd name="T44" fmla="*/ 2 w 5197"/>
                  <a:gd name="T45" fmla="*/ 0 h 5087"/>
                  <a:gd name="T46" fmla="*/ 2 w 5197"/>
                  <a:gd name="T47" fmla="*/ 0 h 5087"/>
                  <a:gd name="T48" fmla="*/ 2 w 5197"/>
                  <a:gd name="T49" fmla="*/ 0 h 5087"/>
                  <a:gd name="T50" fmla="*/ 2 w 5197"/>
                  <a:gd name="T51" fmla="*/ 0 h 5087"/>
                  <a:gd name="T52" fmla="*/ 1 w 5197"/>
                  <a:gd name="T53" fmla="*/ 0 h 5087"/>
                  <a:gd name="T54" fmla="*/ 1 w 5197"/>
                  <a:gd name="T55" fmla="*/ 0 h 5087"/>
                  <a:gd name="T56" fmla="*/ 1 w 5197"/>
                  <a:gd name="T57" fmla="*/ 0 h 5087"/>
                  <a:gd name="T58" fmla="*/ 1 w 5197"/>
                  <a:gd name="T59" fmla="*/ 0 h 5087"/>
                  <a:gd name="T60" fmla="*/ 1 w 5197"/>
                  <a:gd name="T61" fmla="*/ 0 h 5087"/>
                  <a:gd name="T62" fmla="*/ 0 w 5197"/>
                  <a:gd name="T63" fmla="*/ 0 h 5087"/>
                  <a:gd name="T64" fmla="*/ 0 w 5197"/>
                  <a:gd name="T65" fmla="*/ 0 h 5087"/>
                  <a:gd name="T66" fmla="*/ 0 w 5197"/>
                  <a:gd name="T67" fmla="*/ 1 h 5087"/>
                  <a:gd name="T68" fmla="*/ 0 w 5197"/>
                  <a:gd name="T69" fmla="*/ 1 h 5087"/>
                  <a:gd name="T70" fmla="*/ 0 w 5197"/>
                  <a:gd name="T71" fmla="*/ 1 h 5087"/>
                  <a:gd name="T72" fmla="*/ 0 w 5197"/>
                  <a:gd name="T73" fmla="*/ 1 h 5087"/>
                  <a:gd name="T74" fmla="*/ 0 w 5197"/>
                  <a:gd name="T75" fmla="*/ 1 h 5087"/>
                  <a:gd name="T76" fmla="*/ 0 w 5197"/>
                  <a:gd name="T77" fmla="*/ 2 h 5087"/>
                  <a:gd name="T78" fmla="*/ 0 w 5197"/>
                  <a:gd name="T79" fmla="*/ 2 h 50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97" h="5087">
                    <a:moveTo>
                      <a:pt x="90" y="4647"/>
                    </a:moveTo>
                    <a:lnTo>
                      <a:pt x="105" y="4746"/>
                    </a:lnTo>
                    <a:lnTo>
                      <a:pt x="132" y="4831"/>
                    </a:lnTo>
                    <a:lnTo>
                      <a:pt x="171" y="4903"/>
                    </a:lnTo>
                    <a:lnTo>
                      <a:pt x="221" y="4963"/>
                    </a:lnTo>
                    <a:lnTo>
                      <a:pt x="280" y="5010"/>
                    </a:lnTo>
                    <a:lnTo>
                      <a:pt x="349" y="5047"/>
                    </a:lnTo>
                    <a:lnTo>
                      <a:pt x="428" y="5071"/>
                    </a:lnTo>
                    <a:lnTo>
                      <a:pt x="514" y="5084"/>
                    </a:lnTo>
                    <a:lnTo>
                      <a:pt x="610" y="5087"/>
                    </a:lnTo>
                    <a:lnTo>
                      <a:pt x="713" y="5080"/>
                    </a:lnTo>
                    <a:lnTo>
                      <a:pt x="822" y="5062"/>
                    </a:lnTo>
                    <a:lnTo>
                      <a:pt x="940" y="5035"/>
                    </a:lnTo>
                    <a:lnTo>
                      <a:pt x="1061" y="5000"/>
                    </a:lnTo>
                    <a:lnTo>
                      <a:pt x="1190" y="4955"/>
                    </a:lnTo>
                    <a:lnTo>
                      <a:pt x="1324" y="4902"/>
                    </a:lnTo>
                    <a:lnTo>
                      <a:pt x="1461" y="4842"/>
                    </a:lnTo>
                    <a:lnTo>
                      <a:pt x="1748" y="4697"/>
                    </a:lnTo>
                    <a:lnTo>
                      <a:pt x="2048" y="4525"/>
                    </a:lnTo>
                    <a:lnTo>
                      <a:pt x="2356" y="4330"/>
                    </a:lnTo>
                    <a:lnTo>
                      <a:pt x="2667" y="4113"/>
                    </a:lnTo>
                    <a:lnTo>
                      <a:pt x="2977" y="3878"/>
                    </a:lnTo>
                    <a:lnTo>
                      <a:pt x="3284" y="3628"/>
                    </a:lnTo>
                    <a:lnTo>
                      <a:pt x="3582" y="3366"/>
                    </a:lnTo>
                    <a:lnTo>
                      <a:pt x="3867" y="3095"/>
                    </a:lnTo>
                    <a:lnTo>
                      <a:pt x="4135" y="2819"/>
                    </a:lnTo>
                    <a:lnTo>
                      <a:pt x="4383" y="2539"/>
                    </a:lnTo>
                    <a:lnTo>
                      <a:pt x="4604" y="2259"/>
                    </a:lnTo>
                    <a:lnTo>
                      <a:pt x="4798" y="1983"/>
                    </a:lnTo>
                    <a:lnTo>
                      <a:pt x="4958" y="1712"/>
                    </a:lnTo>
                    <a:lnTo>
                      <a:pt x="5025" y="1581"/>
                    </a:lnTo>
                    <a:lnTo>
                      <a:pt x="5081" y="1452"/>
                    </a:lnTo>
                    <a:lnTo>
                      <a:pt x="5127" y="1326"/>
                    </a:lnTo>
                    <a:lnTo>
                      <a:pt x="5162" y="1203"/>
                    </a:lnTo>
                    <a:lnTo>
                      <a:pt x="5186" y="1085"/>
                    </a:lnTo>
                    <a:lnTo>
                      <a:pt x="5197" y="970"/>
                    </a:lnTo>
                    <a:lnTo>
                      <a:pt x="5197" y="861"/>
                    </a:lnTo>
                    <a:lnTo>
                      <a:pt x="5184" y="757"/>
                    </a:lnTo>
                    <a:lnTo>
                      <a:pt x="5157" y="657"/>
                    </a:lnTo>
                    <a:lnTo>
                      <a:pt x="5116" y="563"/>
                    </a:lnTo>
                    <a:lnTo>
                      <a:pt x="5061" y="476"/>
                    </a:lnTo>
                    <a:lnTo>
                      <a:pt x="4990" y="396"/>
                    </a:lnTo>
                    <a:lnTo>
                      <a:pt x="4904" y="322"/>
                    </a:lnTo>
                    <a:lnTo>
                      <a:pt x="4803" y="255"/>
                    </a:lnTo>
                    <a:lnTo>
                      <a:pt x="4684" y="196"/>
                    </a:lnTo>
                    <a:lnTo>
                      <a:pt x="4548" y="145"/>
                    </a:lnTo>
                    <a:lnTo>
                      <a:pt x="4395" y="102"/>
                    </a:lnTo>
                    <a:lnTo>
                      <a:pt x="4225" y="69"/>
                    </a:lnTo>
                    <a:lnTo>
                      <a:pt x="4035" y="44"/>
                    </a:lnTo>
                    <a:lnTo>
                      <a:pt x="3826" y="30"/>
                    </a:lnTo>
                    <a:lnTo>
                      <a:pt x="3597" y="24"/>
                    </a:lnTo>
                    <a:lnTo>
                      <a:pt x="3349" y="30"/>
                    </a:lnTo>
                    <a:lnTo>
                      <a:pt x="3097" y="8"/>
                    </a:lnTo>
                    <a:lnTo>
                      <a:pt x="2855" y="0"/>
                    </a:lnTo>
                    <a:lnTo>
                      <a:pt x="2624" y="10"/>
                    </a:lnTo>
                    <a:lnTo>
                      <a:pt x="2404" y="35"/>
                    </a:lnTo>
                    <a:lnTo>
                      <a:pt x="2194" y="74"/>
                    </a:lnTo>
                    <a:lnTo>
                      <a:pt x="1994" y="127"/>
                    </a:lnTo>
                    <a:lnTo>
                      <a:pt x="1804" y="194"/>
                    </a:lnTo>
                    <a:lnTo>
                      <a:pt x="1624" y="274"/>
                    </a:lnTo>
                    <a:lnTo>
                      <a:pt x="1455" y="367"/>
                    </a:lnTo>
                    <a:lnTo>
                      <a:pt x="1295" y="471"/>
                    </a:lnTo>
                    <a:lnTo>
                      <a:pt x="1145" y="586"/>
                    </a:lnTo>
                    <a:lnTo>
                      <a:pt x="1004" y="712"/>
                    </a:lnTo>
                    <a:lnTo>
                      <a:pt x="873" y="849"/>
                    </a:lnTo>
                    <a:lnTo>
                      <a:pt x="752" y="995"/>
                    </a:lnTo>
                    <a:lnTo>
                      <a:pt x="640" y="1150"/>
                    </a:lnTo>
                    <a:lnTo>
                      <a:pt x="538" y="1314"/>
                    </a:lnTo>
                    <a:lnTo>
                      <a:pt x="444" y="1487"/>
                    </a:lnTo>
                    <a:lnTo>
                      <a:pt x="360" y="1666"/>
                    </a:lnTo>
                    <a:lnTo>
                      <a:pt x="285" y="1852"/>
                    </a:lnTo>
                    <a:lnTo>
                      <a:pt x="219" y="2044"/>
                    </a:lnTo>
                    <a:lnTo>
                      <a:pt x="161" y="2242"/>
                    </a:lnTo>
                    <a:lnTo>
                      <a:pt x="112" y="2446"/>
                    </a:lnTo>
                    <a:lnTo>
                      <a:pt x="73" y="2654"/>
                    </a:lnTo>
                    <a:lnTo>
                      <a:pt x="42" y="2866"/>
                    </a:lnTo>
                    <a:lnTo>
                      <a:pt x="19" y="3083"/>
                    </a:lnTo>
                    <a:lnTo>
                      <a:pt x="4" y="3301"/>
                    </a:lnTo>
                    <a:lnTo>
                      <a:pt x="0" y="3746"/>
                    </a:lnTo>
                    <a:lnTo>
                      <a:pt x="29" y="4196"/>
                    </a:lnTo>
                    <a:lnTo>
                      <a:pt x="90" y="4647"/>
                    </a:lnTo>
                    <a:close/>
                  </a:path>
                </a:pathLst>
              </a:custGeom>
              <a:solidFill>
                <a:srgbClr val="CC62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 name="Freeform 263">
                <a:extLst>
                  <a:ext uri="{FF2B5EF4-FFF2-40B4-BE49-F238E27FC236}">
                    <a16:creationId xmlns:a16="http://schemas.microsoft.com/office/drawing/2014/main" id="{07AECA51-E117-2947-95B0-C2EA8070B7D1}"/>
                  </a:ext>
                </a:extLst>
              </p:cNvPr>
              <p:cNvSpPr>
                <a:spLocks/>
              </p:cNvSpPr>
              <p:nvPr/>
            </p:nvSpPr>
            <p:spPr bwMode="auto">
              <a:xfrm>
                <a:off x="4859" y="3019"/>
                <a:ext cx="377" cy="368"/>
              </a:xfrm>
              <a:custGeom>
                <a:avLst/>
                <a:gdLst>
                  <a:gd name="T0" fmla="*/ 0 w 4897"/>
                  <a:gd name="T1" fmla="*/ 2 h 4780"/>
                  <a:gd name="T2" fmla="*/ 0 w 4897"/>
                  <a:gd name="T3" fmla="*/ 2 h 4780"/>
                  <a:gd name="T4" fmla="*/ 0 w 4897"/>
                  <a:gd name="T5" fmla="*/ 2 h 4780"/>
                  <a:gd name="T6" fmla="*/ 0 w 4897"/>
                  <a:gd name="T7" fmla="*/ 2 h 4780"/>
                  <a:gd name="T8" fmla="*/ 0 w 4897"/>
                  <a:gd name="T9" fmla="*/ 2 h 4780"/>
                  <a:gd name="T10" fmla="*/ 0 w 4897"/>
                  <a:gd name="T11" fmla="*/ 2 h 4780"/>
                  <a:gd name="T12" fmla="*/ 0 w 4897"/>
                  <a:gd name="T13" fmla="*/ 2 h 4780"/>
                  <a:gd name="T14" fmla="*/ 1 w 4897"/>
                  <a:gd name="T15" fmla="*/ 2 h 4780"/>
                  <a:gd name="T16" fmla="*/ 1 w 4897"/>
                  <a:gd name="T17" fmla="*/ 2 h 4780"/>
                  <a:gd name="T18" fmla="*/ 1 w 4897"/>
                  <a:gd name="T19" fmla="*/ 2 h 4780"/>
                  <a:gd name="T20" fmla="*/ 1 w 4897"/>
                  <a:gd name="T21" fmla="*/ 2 h 4780"/>
                  <a:gd name="T22" fmla="*/ 2 w 4897"/>
                  <a:gd name="T23" fmla="*/ 1 h 4780"/>
                  <a:gd name="T24" fmla="*/ 2 w 4897"/>
                  <a:gd name="T25" fmla="*/ 1 h 4780"/>
                  <a:gd name="T26" fmla="*/ 2 w 4897"/>
                  <a:gd name="T27" fmla="*/ 1 h 4780"/>
                  <a:gd name="T28" fmla="*/ 2 w 4897"/>
                  <a:gd name="T29" fmla="*/ 1 h 4780"/>
                  <a:gd name="T30" fmla="*/ 2 w 4897"/>
                  <a:gd name="T31" fmla="*/ 1 h 4780"/>
                  <a:gd name="T32" fmla="*/ 2 w 4897"/>
                  <a:gd name="T33" fmla="*/ 1 h 4780"/>
                  <a:gd name="T34" fmla="*/ 2 w 4897"/>
                  <a:gd name="T35" fmla="*/ 0 h 4780"/>
                  <a:gd name="T36" fmla="*/ 2 w 4897"/>
                  <a:gd name="T37" fmla="*/ 0 h 4780"/>
                  <a:gd name="T38" fmla="*/ 2 w 4897"/>
                  <a:gd name="T39" fmla="*/ 0 h 4780"/>
                  <a:gd name="T40" fmla="*/ 2 w 4897"/>
                  <a:gd name="T41" fmla="*/ 0 h 4780"/>
                  <a:gd name="T42" fmla="*/ 2 w 4897"/>
                  <a:gd name="T43" fmla="*/ 0 h 4780"/>
                  <a:gd name="T44" fmla="*/ 2 w 4897"/>
                  <a:gd name="T45" fmla="*/ 0 h 4780"/>
                  <a:gd name="T46" fmla="*/ 2 w 4897"/>
                  <a:gd name="T47" fmla="*/ 0 h 4780"/>
                  <a:gd name="T48" fmla="*/ 2 w 4897"/>
                  <a:gd name="T49" fmla="*/ 0 h 4780"/>
                  <a:gd name="T50" fmla="*/ 1 w 4897"/>
                  <a:gd name="T51" fmla="*/ 0 h 4780"/>
                  <a:gd name="T52" fmla="*/ 1 w 4897"/>
                  <a:gd name="T53" fmla="*/ 0 h 4780"/>
                  <a:gd name="T54" fmla="*/ 1 w 4897"/>
                  <a:gd name="T55" fmla="*/ 0 h 4780"/>
                  <a:gd name="T56" fmla="*/ 1 w 4897"/>
                  <a:gd name="T57" fmla="*/ 0 h 4780"/>
                  <a:gd name="T58" fmla="*/ 1 w 4897"/>
                  <a:gd name="T59" fmla="*/ 0 h 4780"/>
                  <a:gd name="T60" fmla="*/ 1 w 4897"/>
                  <a:gd name="T61" fmla="*/ 0 h 4780"/>
                  <a:gd name="T62" fmla="*/ 0 w 4897"/>
                  <a:gd name="T63" fmla="*/ 0 h 4780"/>
                  <a:gd name="T64" fmla="*/ 0 w 4897"/>
                  <a:gd name="T65" fmla="*/ 0 h 4780"/>
                  <a:gd name="T66" fmla="*/ 0 w 4897"/>
                  <a:gd name="T67" fmla="*/ 1 h 4780"/>
                  <a:gd name="T68" fmla="*/ 0 w 4897"/>
                  <a:gd name="T69" fmla="*/ 1 h 4780"/>
                  <a:gd name="T70" fmla="*/ 0 w 4897"/>
                  <a:gd name="T71" fmla="*/ 1 h 4780"/>
                  <a:gd name="T72" fmla="*/ 0 w 4897"/>
                  <a:gd name="T73" fmla="*/ 1 h 4780"/>
                  <a:gd name="T74" fmla="*/ 0 w 4897"/>
                  <a:gd name="T75" fmla="*/ 1 h 4780"/>
                  <a:gd name="T76" fmla="*/ 0 w 4897"/>
                  <a:gd name="T77" fmla="*/ 2 h 4780"/>
                  <a:gd name="T78" fmla="*/ 0 w 4897"/>
                  <a:gd name="T79" fmla="*/ 2 h 47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7" h="4780">
                    <a:moveTo>
                      <a:pt x="79" y="4320"/>
                    </a:moveTo>
                    <a:lnTo>
                      <a:pt x="94" y="4419"/>
                    </a:lnTo>
                    <a:lnTo>
                      <a:pt x="120" y="4505"/>
                    </a:lnTo>
                    <a:lnTo>
                      <a:pt x="157" y="4579"/>
                    </a:lnTo>
                    <a:lnTo>
                      <a:pt x="204" y="4641"/>
                    </a:lnTo>
                    <a:lnTo>
                      <a:pt x="261" y="4691"/>
                    </a:lnTo>
                    <a:lnTo>
                      <a:pt x="326" y="4729"/>
                    </a:lnTo>
                    <a:lnTo>
                      <a:pt x="400" y="4756"/>
                    </a:lnTo>
                    <a:lnTo>
                      <a:pt x="482" y="4773"/>
                    </a:lnTo>
                    <a:lnTo>
                      <a:pt x="573" y="4780"/>
                    </a:lnTo>
                    <a:lnTo>
                      <a:pt x="670" y="4776"/>
                    </a:lnTo>
                    <a:lnTo>
                      <a:pt x="774" y="4763"/>
                    </a:lnTo>
                    <a:lnTo>
                      <a:pt x="884" y="4742"/>
                    </a:lnTo>
                    <a:lnTo>
                      <a:pt x="999" y="4710"/>
                    </a:lnTo>
                    <a:lnTo>
                      <a:pt x="1120" y="4672"/>
                    </a:lnTo>
                    <a:lnTo>
                      <a:pt x="1246" y="4624"/>
                    </a:lnTo>
                    <a:lnTo>
                      <a:pt x="1376" y="4569"/>
                    </a:lnTo>
                    <a:lnTo>
                      <a:pt x="1647" y="4438"/>
                    </a:lnTo>
                    <a:lnTo>
                      <a:pt x="1929" y="4279"/>
                    </a:lnTo>
                    <a:lnTo>
                      <a:pt x="2219" y="4098"/>
                    </a:lnTo>
                    <a:lnTo>
                      <a:pt x="2511" y="3896"/>
                    </a:lnTo>
                    <a:lnTo>
                      <a:pt x="2804" y="3677"/>
                    </a:lnTo>
                    <a:lnTo>
                      <a:pt x="3093" y="3442"/>
                    </a:lnTo>
                    <a:lnTo>
                      <a:pt x="3373" y="3196"/>
                    </a:lnTo>
                    <a:lnTo>
                      <a:pt x="3642" y="2940"/>
                    </a:lnTo>
                    <a:lnTo>
                      <a:pt x="3894" y="2679"/>
                    </a:lnTo>
                    <a:lnTo>
                      <a:pt x="4127" y="2415"/>
                    </a:lnTo>
                    <a:lnTo>
                      <a:pt x="4337" y="2150"/>
                    </a:lnTo>
                    <a:lnTo>
                      <a:pt x="4519" y="1888"/>
                    </a:lnTo>
                    <a:lnTo>
                      <a:pt x="4670" y="1632"/>
                    </a:lnTo>
                    <a:lnTo>
                      <a:pt x="4733" y="1507"/>
                    </a:lnTo>
                    <a:lnTo>
                      <a:pt x="4786" y="1384"/>
                    </a:lnTo>
                    <a:lnTo>
                      <a:pt x="4829" y="1265"/>
                    </a:lnTo>
                    <a:lnTo>
                      <a:pt x="4863" y="1149"/>
                    </a:lnTo>
                    <a:lnTo>
                      <a:pt x="4886" y="1036"/>
                    </a:lnTo>
                    <a:lnTo>
                      <a:pt x="4897" y="926"/>
                    </a:lnTo>
                    <a:lnTo>
                      <a:pt x="4896" y="822"/>
                    </a:lnTo>
                    <a:lnTo>
                      <a:pt x="4884" y="722"/>
                    </a:lnTo>
                    <a:lnTo>
                      <a:pt x="4859" y="628"/>
                    </a:lnTo>
                    <a:lnTo>
                      <a:pt x="4821" y="538"/>
                    </a:lnTo>
                    <a:lnTo>
                      <a:pt x="4769" y="455"/>
                    </a:lnTo>
                    <a:lnTo>
                      <a:pt x="4703" y="377"/>
                    </a:lnTo>
                    <a:lnTo>
                      <a:pt x="4622" y="306"/>
                    </a:lnTo>
                    <a:lnTo>
                      <a:pt x="4527" y="242"/>
                    </a:lnTo>
                    <a:lnTo>
                      <a:pt x="4415" y="185"/>
                    </a:lnTo>
                    <a:lnTo>
                      <a:pt x="4288" y="137"/>
                    </a:lnTo>
                    <a:lnTo>
                      <a:pt x="4145" y="95"/>
                    </a:lnTo>
                    <a:lnTo>
                      <a:pt x="3985" y="62"/>
                    </a:lnTo>
                    <a:lnTo>
                      <a:pt x="3807" y="38"/>
                    </a:lnTo>
                    <a:lnTo>
                      <a:pt x="3610" y="22"/>
                    </a:lnTo>
                    <a:lnTo>
                      <a:pt x="3396" y="17"/>
                    </a:lnTo>
                    <a:lnTo>
                      <a:pt x="3163" y="21"/>
                    </a:lnTo>
                    <a:lnTo>
                      <a:pt x="2928" y="3"/>
                    </a:lnTo>
                    <a:lnTo>
                      <a:pt x="2705" y="0"/>
                    </a:lnTo>
                    <a:lnTo>
                      <a:pt x="2490" y="12"/>
                    </a:lnTo>
                    <a:lnTo>
                      <a:pt x="2285" y="37"/>
                    </a:lnTo>
                    <a:lnTo>
                      <a:pt x="2090" y="75"/>
                    </a:lnTo>
                    <a:lnTo>
                      <a:pt x="1904" y="126"/>
                    </a:lnTo>
                    <a:lnTo>
                      <a:pt x="1726" y="189"/>
                    </a:lnTo>
                    <a:lnTo>
                      <a:pt x="1557" y="263"/>
                    </a:lnTo>
                    <a:lnTo>
                      <a:pt x="1398" y="350"/>
                    </a:lnTo>
                    <a:lnTo>
                      <a:pt x="1247" y="448"/>
                    </a:lnTo>
                    <a:lnTo>
                      <a:pt x="1106" y="555"/>
                    </a:lnTo>
                    <a:lnTo>
                      <a:pt x="973" y="671"/>
                    </a:lnTo>
                    <a:lnTo>
                      <a:pt x="850" y="798"/>
                    </a:lnTo>
                    <a:lnTo>
                      <a:pt x="734" y="934"/>
                    </a:lnTo>
                    <a:lnTo>
                      <a:pt x="628" y="1077"/>
                    </a:lnTo>
                    <a:lnTo>
                      <a:pt x="530" y="1228"/>
                    </a:lnTo>
                    <a:lnTo>
                      <a:pt x="440" y="1387"/>
                    </a:lnTo>
                    <a:lnTo>
                      <a:pt x="359" y="1553"/>
                    </a:lnTo>
                    <a:lnTo>
                      <a:pt x="287" y="1726"/>
                    </a:lnTo>
                    <a:lnTo>
                      <a:pt x="222" y="1903"/>
                    </a:lnTo>
                    <a:lnTo>
                      <a:pt x="166" y="2087"/>
                    </a:lnTo>
                    <a:lnTo>
                      <a:pt x="118" y="2275"/>
                    </a:lnTo>
                    <a:lnTo>
                      <a:pt x="79" y="2468"/>
                    </a:lnTo>
                    <a:lnTo>
                      <a:pt x="47" y="2664"/>
                    </a:lnTo>
                    <a:lnTo>
                      <a:pt x="8" y="3067"/>
                    </a:lnTo>
                    <a:lnTo>
                      <a:pt x="0" y="3480"/>
                    </a:lnTo>
                    <a:lnTo>
                      <a:pt x="24" y="3900"/>
                    </a:lnTo>
                    <a:lnTo>
                      <a:pt x="79" y="4320"/>
                    </a:lnTo>
                    <a:close/>
                  </a:path>
                </a:pathLst>
              </a:custGeom>
              <a:solidFill>
                <a:srgbClr val="CE6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5" name="Freeform 264">
                <a:extLst>
                  <a:ext uri="{FF2B5EF4-FFF2-40B4-BE49-F238E27FC236}">
                    <a16:creationId xmlns:a16="http://schemas.microsoft.com/office/drawing/2014/main" id="{30FF59FB-977F-EE43-B136-482679F9ECC7}"/>
                  </a:ext>
                </a:extLst>
              </p:cNvPr>
              <p:cNvSpPr>
                <a:spLocks/>
              </p:cNvSpPr>
              <p:nvPr/>
            </p:nvSpPr>
            <p:spPr bwMode="auto">
              <a:xfrm>
                <a:off x="4868" y="3025"/>
                <a:ext cx="354" cy="344"/>
              </a:xfrm>
              <a:custGeom>
                <a:avLst/>
                <a:gdLst>
                  <a:gd name="T0" fmla="*/ 0 w 4595"/>
                  <a:gd name="T1" fmla="*/ 2 h 4474"/>
                  <a:gd name="T2" fmla="*/ 0 w 4595"/>
                  <a:gd name="T3" fmla="*/ 2 h 4474"/>
                  <a:gd name="T4" fmla="*/ 0 w 4595"/>
                  <a:gd name="T5" fmla="*/ 2 h 4474"/>
                  <a:gd name="T6" fmla="*/ 0 w 4595"/>
                  <a:gd name="T7" fmla="*/ 2 h 4474"/>
                  <a:gd name="T8" fmla="*/ 0 w 4595"/>
                  <a:gd name="T9" fmla="*/ 2 h 4474"/>
                  <a:gd name="T10" fmla="*/ 0 w 4595"/>
                  <a:gd name="T11" fmla="*/ 2 h 4474"/>
                  <a:gd name="T12" fmla="*/ 0 w 4595"/>
                  <a:gd name="T13" fmla="*/ 2 h 4474"/>
                  <a:gd name="T14" fmla="*/ 1 w 4595"/>
                  <a:gd name="T15" fmla="*/ 2 h 4474"/>
                  <a:gd name="T16" fmla="*/ 1 w 4595"/>
                  <a:gd name="T17" fmla="*/ 2 h 4474"/>
                  <a:gd name="T18" fmla="*/ 1 w 4595"/>
                  <a:gd name="T19" fmla="*/ 2 h 4474"/>
                  <a:gd name="T20" fmla="*/ 1 w 4595"/>
                  <a:gd name="T21" fmla="*/ 2 h 4474"/>
                  <a:gd name="T22" fmla="*/ 1 w 4595"/>
                  <a:gd name="T23" fmla="*/ 1 h 4474"/>
                  <a:gd name="T24" fmla="*/ 2 w 4595"/>
                  <a:gd name="T25" fmla="*/ 1 h 4474"/>
                  <a:gd name="T26" fmla="*/ 2 w 4595"/>
                  <a:gd name="T27" fmla="*/ 1 h 4474"/>
                  <a:gd name="T28" fmla="*/ 2 w 4595"/>
                  <a:gd name="T29" fmla="*/ 1 h 4474"/>
                  <a:gd name="T30" fmla="*/ 2 w 4595"/>
                  <a:gd name="T31" fmla="*/ 1 h 4474"/>
                  <a:gd name="T32" fmla="*/ 2 w 4595"/>
                  <a:gd name="T33" fmla="*/ 0 h 4474"/>
                  <a:gd name="T34" fmla="*/ 2 w 4595"/>
                  <a:gd name="T35" fmla="*/ 0 h 4474"/>
                  <a:gd name="T36" fmla="*/ 2 w 4595"/>
                  <a:gd name="T37" fmla="*/ 0 h 4474"/>
                  <a:gd name="T38" fmla="*/ 2 w 4595"/>
                  <a:gd name="T39" fmla="*/ 0 h 4474"/>
                  <a:gd name="T40" fmla="*/ 2 w 4595"/>
                  <a:gd name="T41" fmla="*/ 0 h 4474"/>
                  <a:gd name="T42" fmla="*/ 2 w 4595"/>
                  <a:gd name="T43" fmla="*/ 0 h 4474"/>
                  <a:gd name="T44" fmla="*/ 2 w 4595"/>
                  <a:gd name="T45" fmla="*/ 0 h 4474"/>
                  <a:gd name="T46" fmla="*/ 2 w 4595"/>
                  <a:gd name="T47" fmla="*/ 0 h 4474"/>
                  <a:gd name="T48" fmla="*/ 1 w 4595"/>
                  <a:gd name="T49" fmla="*/ 0 h 4474"/>
                  <a:gd name="T50" fmla="*/ 1 w 4595"/>
                  <a:gd name="T51" fmla="*/ 0 h 4474"/>
                  <a:gd name="T52" fmla="*/ 1 w 4595"/>
                  <a:gd name="T53" fmla="*/ 0 h 4474"/>
                  <a:gd name="T54" fmla="*/ 1 w 4595"/>
                  <a:gd name="T55" fmla="*/ 0 h 4474"/>
                  <a:gd name="T56" fmla="*/ 1 w 4595"/>
                  <a:gd name="T57" fmla="*/ 0 h 4474"/>
                  <a:gd name="T58" fmla="*/ 1 w 4595"/>
                  <a:gd name="T59" fmla="*/ 0 h 4474"/>
                  <a:gd name="T60" fmla="*/ 0 w 4595"/>
                  <a:gd name="T61" fmla="*/ 0 h 4474"/>
                  <a:gd name="T62" fmla="*/ 0 w 4595"/>
                  <a:gd name="T63" fmla="*/ 0 h 4474"/>
                  <a:gd name="T64" fmla="*/ 0 w 4595"/>
                  <a:gd name="T65" fmla="*/ 0 h 4474"/>
                  <a:gd name="T66" fmla="*/ 0 w 4595"/>
                  <a:gd name="T67" fmla="*/ 1 h 4474"/>
                  <a:gd name="T68" fmla="*/ 0 w 4595"/>
                  <a:gd name="T69" fmla="*/ 1 h 4474"/>
                  <a:gd name="T70" fmla="*/ 0 w 4595"/>
                  <a:gd name="T71" fmla="*/ 1 h 4474"/>
                  <a:gd name="T72" fmla="*/ 0 w 4595"/>
                  <a:gd name="T73" fmla="*/ 1 h 4474"/>
                  <a:gd name="T74" fmla="*/ 0 w 4595"/>
                  <a:gd name="T75" fmla="*/ 1 h 4474"/>
                  <a:gd name="T76" fmla="*/ 0 w 4595"/>
                  <a:gd name="T77" fmla="*/ 2 h 44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95" h="4474">
                    <a:moveTo>
                      <a:pt x="68" y="3995"/>
                    </a:moveTo>
                    <a:lnTo>
                      <a:pt x="82" y="4094"/>
                    </a:lnTo>
                    <a:lnTo>
                      <a:pt x="107" y="4181"/>
                    </a:lnTo>
                    <a:lnTo>
                      <a:pt x="142" y="4256"/>
                    </a:lnTo>
                    <a:lnTo>
                      <a:pt x="186" y="4319"/>
                    </a:lnTo>
                    <a:lnTo>
                      <a:pt x="240" y="4371"/>
                    </a:lnTo>
                    <a:lnTo>
                      <a:pt x="302" y="4411"/>
                    </a:lnTo>
                    <a:lnTo>
                      <a:pt x="372" y="4443"/>
                    </a:lnTo>
                    <a:lnTo>
                      <a:pt x="449" y="4462"/>
                    </a:lnTo>
                    <a:lnTo>
                      <a:pt x="534" y="4473"/>
                    </a:lnTo>
                    <a:lnTo>
                      <a:pt x="625" y="4474"/>
                    </a:lnTo>
                    <a:lnTo>
                      <a:pt x="723" y="4465"/>
                    </a:lnTo>
                    <a:lnTo>
                      <a:pt x="827" y="4448"/>
                    </a:lnTo>
                    <a:lnTo>
                      <a:pt x="935" y="4423"/>
                    </a:lnTo>
                    <a:lnTo>
                      <a:pt x="1049" y="4388"/>
                    </a:lnTo>
                    <a:lnTo>
                      <a:pt x="1167" y="4347"/>
                    </a:lnTo>
                    <a:lnTo>
                      <a:pt x="1289" y="4298"/>
                    </a:lnTo>
                    <a:lnTo>
                      <a:pt x="1544" y="4179"/>
                    </a:lnTo>
                    <a:lnTo>
                      <a:pt x="1808" y="4035"/>
                    </a:lnTo>
                    <a:lnTo>
                      <a:pt x="2080" y="3867"/>
                    </a:lnTo>
                    <a:lnTo>
                      <a:pt x="2356" y="3681"/>
                    </a:lnTo>
                    <a:lnTo>
                      <a:pt x="2630" y="3476"/>
                    </a:lnTo>
                    <a:lnTo>
                      <a:pt x="2901" y="3257"/>
                    </a:lnTo>
                    <a:lnTo>
                      <a:pt x="3164" y="3026"/>
                    </a:lnTo>
                    <a:lnTo>
                      <a:pt x="3416" y="2787"/>
                    </a:lnTo>
                    <a:lnTo>
                      <a:pt x="3653" y="2541"/>
                    </a:lnTo>
                    <a:lnTo>
                      <a:pt x="3872" y="2293"/>
                    </a:lnTo>
                    <a:lnTo>
                      <a:pt x="4068" y="2043"/>
                    </a:lnTo>
                    <a:lnTo>
                      <a:pt x="4239" y="1795"/>
                    </a:lnTo>
                    <a:lnTo>
                      <a:pt x="4381" y="1553"/>
                    </a:lnTo>
                    <a:lnTo>
                      <a:pt x="4490" y="1318"/>
                    </a:lnTo>
                    <a:lnTo>
                      <a:pt x="4531" y="1205"/>
                    </a:lnTo>
                    <a:lnTo>
                      <a:pt x="4562" y="1095"/>
                    </a:lnTo>
                    <a:lnTo>
                      <a:pt x="4583" y="988"/>
                    </a:lnTo>
                    <a:lnTo>
                      <a:pt x="4595" y="883"/>
                    </a:lnTo>
                    <a:lnTo>
                      <a:pt x="4595" y="785"/>
                    </a:lnTo>
                    <a:lnTo>
                      <a:pt x="4583" y="689"/>
                    </a:lnTo>
                    <a:lnTo>
                      <a:pt x="4559" y="599"/>
                    </a:lnTo>
                    <a:lnTo>
                      <a:pt x="4524" y="514"/>
                    </a:lnTo>
                    <a:lnTo>
                      <a:pt x="4476" y="434"/>
                    </a:lnTo>
                    <a:lnTo>
                      <a:pt x="4415" y="360"/>
                    </a:lnTo>
                    <a:lnTo>
                      <a:pt x="4339" y="291"/>
                    </a:lnTo>
                    <a:lnTo>
                      <a:pt x="4250" y="230"/>
                    </a:lnTo>
                    <a:lnTo>
                      <a:pt x="4146" y="176"/>
                    </a:lnTo>
                    <a:lnTo>
                      <a:pt x="4028" y="128"/>
                    </a:lnTo>
                    <a:lnTo>
                      <a:pt x="3893" y="88"/>
                    </a:lnTo>
                    <a:lnTo>
                      <a:pt x="3743" y="56"/>
                    </a:lnTo>
                    <a:lnTo>
                      <a:pt x="3576" y="32"/>
                    </a:lnTo>
                    <a:lnTo>
                      <a:pt x="3393" y="17"/>
                    </a:lnTo>
                    <a:lnTo>
                      <a:pt x="3192" y="10"/>
                    </a:lnTo>
                    <a:lnTo>
                      <a:pt x="2975" y="12"/>
                    </a:lnTo>
                    <a:lnTo>
                      <a:pt x="2759" y="0"/>
                    </a:lnTo>
                    <a:lnTo>
                      <a:pt x="2553" y="1"/>
                    </a:lnTo>
                    <a:lnTo>
                      <a:pt x="2356" y="14"/>
                    </a:lnTo>
                    <a:lnTo>
                      <a:pt x="2166" y="39"/>
                    </a:lnTo>
                    <a:lnTo>
                      <a:pt x="1984" y="77"/>
                    </a:lnTo>
                    <a:lnTo>
                      <a:pt x="1811" y="126"/>
                    </a:lnTo>
                    <a:lnTo>
                      <a:pt x="1646" y="185"/>
                    </a:lnTo>
                    <a:lnTo>
                      <a:pt x="1489" y="255"/>
                    </a:lnTo>
                    <a:lnTo>
                      <a:pt x="1340" y="335"/>
                    </a:lnTo>
                    <a:lnTo>
                      <a:pt x="1200" y="426"/>
                    </a:lnTo>
                    <a:lnTo>
                      <a:pt x="1066" y="524"/>
                    </a:lnTo>
                    <a:lnTo>
                      <a:pt x="942" y="633"/>
                    </a:lnTo>
                    <a:lnTo>
                      <a:pt x="824" y="748"/>
                    </a:lnTo>
                    <a:lnTo>
                      <a:pt x="715" y="873"/>
                    </a:lnTo>
                    <a:lnTo>
                      <a:pt x="614" y="1005"/>
                    </a:lnTo>
                    <a:lnTo>
                      <a:pt x="520" y="1144"/>
                    </a:lnTo>
                    <a:lnTo>
                      <a:pt x="435" y="1289"/>
                    </a:lnTo>
                    <a:lnTo>
                      <a:pt x="357" y="1442"/>
                    </a:lnTo>
                    <a:lnTo>
                      <a:pt x="287" y="1599"/>
                    </a:lnTo>
                    <a:lnTo>
                      <a:pt x="225" y="1763"/>
                    </a:lnTo>
                    <a:lnTo>
                      <a:pt x="169" y="1931"/>
                    </a:lnTo>
                    <a:lnTo>
                      <a:pt x="123" y="2104"/>
                    </a:lnTo>
                    <a:lnTo>
                      <a:pt x="83" y="2282"/>
                    </a:lnTo>
                    <a:lnTo>
                      <a:pt x="52" y="2463"/>
                    </a:lnTo>
                    <a:lnTo>
                      <a:pt x="10" y="2835"/>
                    </a:lnTo>
                    <a:lnTo>
                      <a:pt x="0" y="3216"/>
                    </a:lnTo>
                    <a:lnTo>
                      <a:pt x="19" y="3604"/>
                    </a:lnTo>
                    <a:lnTo>
                      <a:pt x="68" y="3995"/>
                    </a:lnTo>
                    <a:close/>
                  </a:path>
                </a:pathLst>
              </a:custGeom>
              <a:solidFill>
                <a:srgbClr val="D16C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 name="Freeform 265">
                <a:extLst>
                  <a:ext uri="{FF2B5EF4-FFF2-40B4-BE49-F238E27FC236}">
                    <a16:creationId xmlns:a16="http://schemas.microsoft.com/office/drawing/2014/main" id="{262BBD3A-2730-F842-A921-B659F246D449}"/>
                  </a:ext>
                </a:extLst>
              </p:cNvPr>
              <p:cNvSpPr>
                <a:spLocks/>
              </p:cNvSpPr>
              <p:nvPr/>
            </p:nvSpPr>
            <p:spPr bwMode="auto">
              <a:xfrm>
                <a:off x="4877" y="3030"/>
                <a:ext cx="330" cy="321"/>
              </a:xfrm>
              <a:custGeom>
                <a:avLst/>
                <a:gdLst>
                  <a:gd name="T0" fmla="*/ 0 w 4293"/>
                  <a:gd name="T1" fmla="*/ 2 h 4174"/>
                  <a:gd name="T2" fmla="*/ 0 w 4293"/>
                  <a:gd name="T3" fmla="*/ 2 h 4174"/>
                  <a:gd name="T4" fmla="*/ 0 w 4293"/>
                  <a:gd name="T5" fmla="*/ 2 h 4174"/>
                  <a:gd name="T6" fmla="*/ 0 w 4293"/>
                  <a:gd name="T7" fmla="*/ 2 h 4174"/>
                  <a:gd name="T8" fmla="*/ 0 w 4293"/>
                  <a:gd name="T9" fmla="*/ 2 h 4174"/>
                  <a:gd name="T10" fmla="*/ 0 w 4293"/>
                  <a:gd name="T11" fmla="*/ 2 h 4174"/>
                  <a:gd name="T12" fmla="*/ 0 w 4293"/>
                  <a:gd name="T13" fmla="*/ 2 h 4174"/>
                  <a:gd name="T14" fmla="*/ 1 w 4293"/>
                  <a:gd name="T15" fmla="*/ 2 h 4174"/>
                  <a:gd name="T16" fmla="*/ 1 w 4293"/>
                  <a:gd name="T17" fmla="*/ 2 h 4174"/>
                  <a:gd name="T18" fmla="*/ 1 w 4293"/>
                  <a:gd name="T19" fmla="*/ 2 h 4174"/>
                  <a:gd name="T20" fmla="*/ 1 w 4293"/>
                  <a:gd name="T21" fmla="*/ 1 h 4174"/>
                  <a:gd name="T22" fmla="*/ 1 w 4293"/>
                  <a:gd name="T23" fmla="*/ 1 h 4174"/>
                  <a:gd name="T24" fmla="*/ 2 w 4293"/>
                  <a:gd name="T25" fmla="*/ 1 h 4174"/>
                  <a:gd name="T26" fmla="*/ 2 w 4293"/>
                  <a:gd name="T27" fmla="*/ 1 h 4174"/>
                  <a:gd name="T28" fmla="*/ 2 w 4293"/>
                  <a:gd name="T29" fmla="*/ 1 h 4174"/>
                  <a:gd name="T30" fmla="*/ 2 w 4293"/>
                  <a:gd name="T31" fmla="*/ 0 h 4174"/>
                  <a:gd name="T32" fmla="*/ 2 w 4293"/>
                  <a:gd name="T33" fmla="*/ 0 h 4174"/>
                  <a:gd name="T34" fmla="*/ 2 w 4293"/>
                  <a:gd name="T35" fmla="*/ 0 h 4174"/>
                  <a:gd name="T36" fmla="*/ 2 w 4293"/>
                  <a:gd name="T37" fmla="*/ 0 h 4174"/>
                  <a:gd name="T38" fmla="*/ 2 w 4293"/>
                  <a:gd name="T39" fmla="*/ 0 h 4174"/>
                  <a:gd name="T40" fmla="*/ 2 w 4293"/>
                  <a:gd name="T41" fmla="*/ 0 h 4174"/>
                  <a:gd name="T42" fmla="*/ 2 w 4293"/>
                  <a:gd name="T43" fmla="*/ 0 h 4174"/>
                  <a:gd name="T44" fmla="*/ 2 w 4293"/>
                  <a:gd name="T45" fmla="*/ 0 h 4174"/>
                  <a:gd name="T46" fmla="*/ 1 w 4293"/>
                  <a:gd name="T47" fmla="*/ 0 h 4174"/>
                  <a:gd name="T48" fmla="*/ 1 w 4293"/>
                  <a:gd name="T49" fmla="*/ 0 h 4174"/>
                  <a:gd name="T50" fmla="*/ 1 w 4293"/>
                  <a:gd name="T51" fmla="*/ 0 h 4174"/>
                  <a:gd name="T52" fmla="*/ 1 w 4293"/>
                  <a:gd name="T53" fmla="*/ 0 h 4174"/>
                  <a:gd name="T54" fmla="*/ 1 w 4293"/>
                  <a:gd name="T55" fmla="*/ 0 h 4174"/>
                  <a:gd name="T56" fmla="*/ 1 w 4293"/>
                  <a:gd name="T57" fmla="*/ 0 h 4174"/>
                  <a:gd name="T58" fmla="*/ 1 w 4293"/>
                  <a:gd name="T59" fmla="*/ 0 h 4174"/>
                  <a:gd name="T60" fmla="*/ 0 w 4293"/>
                  <a:gd name="T61" fmla="*/ 0 h 4174"/>
                  <a:gd name="T62" fmla="*/ 0 w 4293"/>
                  <a:gd name="T63" fmla="*/ 0 h 4174"/>
                  <a:gd name="T64" fmla="*/ 0 w 4293"/>
                  <a:gd name="T65" fmla="*/ 0 h 4174"/>
                  <a:gd name="T66" fmla="*/ 0 w 4293"/>
                  <a:gd name="T67" fmla="*/ 1 h 4174"/>
                  <a:gd name="T68" fmla="*/ 0 w 4293"/>
                  <a:gd name="T69" fmla="*/ 1 h 4174"/>
                  <a:gd name="T70" fmla="*/ 0 w 4293"/>
                  <a:gd name="T71" fmla="*/ 1 h 4174"/>
                  <a:gd name="T72" fmla="*/ 0 w 4293"/>
                  <a:gd name="T73" fmla="*/ 1 h 4174"/>
                  <a:gd name="T74" fmla="*/ 0 w 4293"/>
                  <a:gd name="T75" fmla="*/ 2 h 41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93" h="4174">
                    <a:moveTo>
                      <a:pt x="56" y="3672"/>
                    </a:moveTo>
                    <a:lnTo>
                      <a:pt x="71" y="3772"/>
                    </a:lnTo>
                    <a:lnTo>
                      <a:pt x="95" y="3859"/>
                    </a:lnTo>
                    <a:lnTo>
                      <a:pt x="128" y="3935"/>
                    </a:lnTo>
                    <a:lnTo>
                      <a:pt x="170" y="4000"/>
                    </a:lnTo>
                    <a:lnTo>
                      <a:pt x="221" y="4054"/>
                    </a:lnTo>
                    <a:lnTo>
                      <a:pt x="279" y="4098"/>
                    </a:lnTo>
                    <a:lnTo>
                      <a:pt x="345" y="4131"/>
                    </a:lnTo>
                    <a:lnTo>
                      <a:pt x="417" y="4155"/>
                    </a:lnTo>
                    <a:lnTo>
                      <a:pt x="497" y="4170"/>
                    </a:lnTo>
                    <a:lnTo>
                      <a:pt x="583" y="4174"/>
                    </a:lnTo>
                    <a:lnTo>
                      <a:pt x="673" y="4171"/>
                    </a:lnTo>
                    <a:lnTo>
                      <a:pt x="771" y="4158"/>
                    </a:lnTo>
                    <a:lnTo>
                      <a:pt x="872" y="4137"/>
                    </a:lnTo>
                    <a:lnTo>
                      <a:pt x="979" y="4109"/>
                    </a:lnTo>
                    <a:lnTo>
                      <a:pt x="1204" y="4030"/>
                    </a:lnTo>
                    <a:lnTo>
                      <a:pt x="1441" y="3924"/>
                    </a:lnTo>
                    <a:lnTo>
                      <a:pt x="1689" y="3793"/>
                    </a:lnTo>
                    <a:lnTo>
                      <a:pt x="1943" y="3640"/>
                    </a:lnTo>
                    <a:lnTo>
                      <a:pt x="2200" y="3467"/>
                    </a:lnTo>
                    <a:lnTo>
                      <a:pt x="2457" y="3279"/>
                    </a:lnTo>
                    <a:lnTo>
                      <a:pt x="2710" y="3075"/>
                    </a:lnTo>
                    <a:lnTo>
                      <a:pt x="2955" y="2860"/>
                    </a:lnTo>
                    <a:lnTo>
                      <a:pt x="3191" y="2636"/>
                    </a:lnTo>
                    <a:lnTo>
                      <a:pt x="3412" y="2406"/>
                    </a:lnTo>
                    <a:lnTo>
                      <a:pt x="3617" y="2172"/>
                    </a:lnTo>
                    <a:lnTo>
                      <a:pt x="3800" y="1938"/>
                    </a:lnTo>
                    <a:lnTo>
                      <a:pt x="3960" y="1705"/>
                    </a:lnTo>
                    <a:lnTo>
                      <a:pt x="4094" y="1476"/>
                    </a:lnTo>
                    <a:lnTo>
                      <a:pt x="4196" y="1256"/>
                    </a:lnTo>
                    <a:lnTo>
                      <a:pt x="4233" y="1148"/>
                    </a:lnTo>
                    <a:lnTo>
                      <a:pt x="4263" y="1043"/>
                    </a:lnTo>
                    <a:lnTo>
                      <a:pt x="4283" y="942"/>
                    </a:lnTo>
                    <a:lnTo>
                      <a:pt x="4293" y="844"/>
                    </a:lnTo>
                    <a:lnTo>
                      <a:pt x="4293" y="750"/>
                    </a:lnTo>
                    <a:lnTo>
                      <a:pt x="4283" y="659"/>
                    </a:lnTo>
                    <a:lnTo>
                      <a:pt x="4262" y="573"/>
                    </a:lnTo>
                    <a:lnTo>
                      <a:pt x="4229" y="492"/>
                    </a:lnTo>
                    <a:lnTo>
                      <a:pt x="4184" y="416"/>
                    </a:lnTo>
                    <a:lnTo>
                      <a:pt x="4127" y="345"/>
                    </a:lnTo>
                    <a:lnTo>
                      <a:pt x="4057" y="280"/>
                    </a:lnTo>
                    <a:lnTo>
                      <a:pt x="3974" y="221"/>
                    </a:lnTo>
                    <a:lnTo>
                      <a:pt x="3878" y="169"/>
                    </a:lnTo>
                    <a:lnTo>
                      <a:pt x="3767" y="123"/>
                    </a:lnTo>
                    <a:lnTo>
                      <a:pt x="3642" y="84"/>
                    </a:lnTo>
                    <a:lnTo>
                      <a:pt x="3503" y="53"/>
                    </a:lnTo>
                    <a:lnTo>
                      <a:pt x="3348" y="29"/>
                    </a:lnTo>
                    <a:lnTo>
                      <a:pt x="3177" y="13"/>
                    </a:lnTo>
                    <a:lnTo>
                      <a:pt x="2991" y="6"/>
                    </a:lnTo>
                    <a:lnTo>
                      <a:pt x="2788" y="7"/>
                    </a:lnTo>
                    <a:lnTo>
                      <a:pt x="2591" y="0"/>
                    </a:lnTo>
                    <a:lnTo>
                      <a:pt x="2403" y="4"/>
                    </a:lnTo>
                    <a:lnTo>
                      <a:pt x="2222" y="19"/>
                    </a:lnTo>
                    <a:lnTo>
                      <a:pt x="2048" y="45"/>
                    </a:lnTo>
                    <a:lnTo>
                      <a:pt x="1880" y="82"/>
                    </a:lnTo>
                    <a:lnTo>
                      <a:pt x="1720" y="129"/>
                    </a:lnTo>
                    <a:lnTo>
                      <a:pt x="1567" y="184"/>
                    </a:lnTo>
                    <a:lnTo>
                      <a:pt x="1422" y="249"/>
                    </a:lnTo>
                    <a:lnTo>
                      <a:pt x="1283" y="323"/>
                    </a:lnTo>
                    <a:lnTo>
                      <a:pt x="1152" y="406"/>
                    </a:lnTo>
                    <a:lnTo>
                      <a:pt x="1027" y="497"/>
                    </a:lnTo>
                    <a:lnTo>
                      <a:pt x="910" y="596"/>
                    </a:lnTo>
                    <a:lnTo>
                      <a:pt x="800" y="702"/>
                    </a:lnTo>
                    <a:lnTo>
                      <a:pt x="697" y="815"/>
                    </a:lnTo>
                    <a:lnTo>
                      <a:pt x="601" y="936"/>
                    </a:lnTo>
                    <a:lnTo>
                      <a:pt x="512" y="1062"/>
                    </a:lnTo>
                    <a:lnTo>
                      <a:pt x="430" y="1195"/>
                    </a:lnTo>
                    <a:lnTo>
                      <a:pt x="356" y="1334"/>
                    </a:lnTo>
                    <a:lnTo>
                      <a:pt x="288" y="1477"/>
                    </a:lnTo>
                    <a:lnTo>
                      <a:pt x="228" y="1626"/>
                    </a:lnTo>
                    <a:lnTo>
                      <a:pt x="175" y="1780"/>
                    </a:lnTo>
                    <a:lnTo>
                      <a:pt x="128" y="1937"/>
                    </a:lnTo>
                    <a:lnTo>
                      <a:pt x="57" y="2264"/>
                    </a:lnTo>
                    <a:lnTo>
                      <a:pt x="15" y="2604"/>
                    </a:lnTo>
                    <a:lnTo>
                      <a:pt x="0" y="2954"/>
                    </a:lnTo>
                    <a:lnTo>
                      <a:pt x="14" y="3311"/>
                    </a:lnTo>
                    <a:lnTo>
                      <a:pt x="56" y="3672"/>
                    </a:lnTo>
                    <a:close/>
                  </a:path>
                </a:pathLst>
              </a:custGeom>
              <a:solidFill>
                <a:srgbClr val="D372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7" name="Freeform 266">
                <a:extLst>
                  <a:ext uri="{FF2B5EF4-FFF2-40B4-BE49-F238E27FC236}">
                    <a16:creationId xmlns:a16="http://schemas.microsoft.com/office/drawing/2014/main" id="{54366827-B4A0-884A-9A4E-F909A9002A15}"/>
                  </a:ext>
                </a:extLst>
              </p:cNvPr>
              <p:cNvSpPr>
                <a:spLocks/>
              </p:cNvSpPr>
              <p:nvPr/>
            </p:nvSpPr>
            <p:spPr bwMode="auto">
              <a:xfrm>
                <a:off x="4885" y="3035"/>
                <a:ext cx="308" cy="298"/>
              </a:xfrm>
              <a:custGeom>
                <a:avLst/>
                <a:gdLst>
                  <a:gd name="T0" fmla="*/ 0 w 3992"/>
                  <a:gd name="T1" fmla="*/ 2 h 3876"/>
                  <a:gd name="T2" fmla="*/ 0 w 3992"/>
                  <a:gd name="T3" fmla="*/ 2 h 3876"/>
                  <a:gd name="T4" fmla="*/ 0 w 3992"/>
                  <a:gd name="T5" fmla="*/ 2 h 3876"/>
                  <a:gd name="T6" fmla="*/ 0 w 3992"/>
                  <a:gd name="T7" fmla="*/ 2 h 3876"/>
                  <a:gd name="T8" fmla="*/ 0 w 3992"/>
                  <a:gd name="T9" fmla="*/ 2 h 3876"/>
                  <a:gd name="T10" fmla="*/ 0 w 3992"/>
                  <a:gd name="T11" fmla="*/ 2 h 3876"/>
                  <a:gd name="T12" fmla="*/ 0 w 3992"/>
                  <a:gd name="T13" fmla="*/ 2 h 3876"/>
                  <a:gd name="T14" fmla="*/ 1 w 3992"/>
                  <a:gd name="T15" fmla="*/ 2 h 3876"/>
                  <a:gd name="T16" fmla="*/ 1 w 3992"/>
                  <a:gd name="T17" fmla="*/ 2 h 3876"/>
                  <a:gd name="T18" fmla="*/ 1 w 3992"/>
                  <a:gd name="T19" fmla="*/ 1 h 3876"/>
                  <a:gd name="T20" fmla="*/ 1 w 3992"/>
                  <a:gd name="T21" fmla="*/ 1 h 3876"/>
                  <a:gd name="T22" fmla="*/ 1 w 3992"/>
                  <a:gd name="T23" fmla="*/ 1 h 3876"/>
                  <a:gd name="T24" fmla="*/ 2 w 3992"/>
                  <a:gd name="T25" fmla="*/ 1 h 3876"/>
                  <a:gd name="T26" fmla="*/ 2 w 3992"/>
                  <a:gd name="T27" fmla="*/ 1 h 3876"/>
                  <a:gd name="T28" fmla="*/ 2 w 3992"/>
                  <a:gd name="T29" fmla="*/ 1 h 3876"/>
                  <a:gd name="T30" fmla="*/ 2 w 3992"/>
                  <a:gd name="T31" fmla="*/ 0 h 3876"/>
                  <a:gd name="T32" fmla="*/ 2 w 3992"/>
                  <a:gd name="T33" fmla="*/ 0 h 3876"/>
                  <a:gd name="T34" fmla="*/ 2 w 3992"/>
                  <a:gd name="T35" fmla="*/ 0 h 3876"/>
                  <a:gd name="T36" fmla="*/ 2 w 3992"/>
                  <a:gd name="T37" fmla="*/ 0 h 3876"/>
                  <a:gd name="T38" fmla="*/ 2 w 3992"/>
                  <a:gd name="T39" fmla="*/ 0 h 3876"/>
                  <a:gd name="T40" fmla="*/ 2 w 3992"/>
                  <a:gd name="T41" fmla="*/ 0 h 3876"/>
                  <a:gd name="T42" fmla="*/ 2 w 3992"/>
                  <a:gd name="T43" fmla="*/ 0 h 3876"/>
                  <a:gd name="T44" fmla="*/ 1 w 3992"/>
                  <a:gd name="T45" fmla="*/ 0 h 3876"/>
                  <a:gd name="T46" fmla="*/ 1 w 3992"/>
                  <a:gd name="T47" fmla="*/ 0 h 3876"/>
                  <a:gd name="T48" fmla="*/ 1 w 3992"/>
                  <a:gd name="T49" fmla="*/ 0 h 3876"/>
                  <a:gd name="T50" fmla="*/ 1 w 3992"/>
                  <a:gd name="T51" fmla="*/ 0 h 3876"/>
                  <a:gd name="T52" fmla="*/ 1 w 3992"/>
                  <a:gd name="T53" fmla="*/ 0 h 3876"/>
                  <a:gd name="T54" fmla="*/ 1 w 3992"/>
                  <a:gd name="T55" fmla="*/ 0 h 3876"/>
                  <a:gd name="T56" fmla="*/ 1 w 3992"/>
                  <a:gd name="T57" fmla="*/ 0 h 3876"/>
                  <a:gd name="T58" fmla="*/ 0 w 3992"/>
                  <a:gd name="T59" fmla="*/ 0 h 3876"/>
                  <a:gd name="T60" fmla="*/ 0 w 3992"/>
                  <a:gd name="T61" fmla="*/ 0 h 3876"/>
                  <a:gd name="T62" fmla="*/ 0 w 3992"/>
                  <a:gd name="T63" fmla="*/ 0 h 3876"/>
                  <a:gd name="T64" fmla="*/ 0 w 3992"/>
                  <a:gd name="T65" fmla="*/ 1 h 3876"/>
                  <a:gd name="T66" fmla="*/ 0 w 3992"/>
                  <a:gd name="T67" fmla="*/ 1 h 3876"/>
                  <a:gd name="T68" fmla="*/ 0 w 3992"/>
                  <a:gd name="T69" fmla="*/ 1 h 3876"/>
                  <a:gd name="T70" fmla="*/ 0 w 3992"/>
                  <a:gd name="T71" fmla="*/ 1 h 3876"/>
                  <a:gd name="T72" fmla="*/ 0 w 3992"/>
                  <a:gd name="T73" fmla="*/ 2 h 3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92" h="3876">
                    <a:moveTo>
                      <a:pt x="44" y="3350"/>
                    </a:moveTo>
                    <a:lnTo>
                      <a:pt x="59" y="3450"/>
                    </a:lnTo>
                    <a:lnTo>
                      <a:pt x="82" y="3537"/>
                    </a:lnTo>
                    <a:lnTo>
                      <a:pt x="113" y="3615"/>
                    </a:lnTo>
                    <a:lnTo>
                      <a:pt x="153" y="3682"/>
                    </a:lnTo>
                    <a:lnTo>
                      <a:pt x="200" y="3738"/>
                    </a:lnTo>
                    <a:lnTo>
                      <a:pt x="255" y="3784"/>
                    </a:lnTo>
                    <a:lnTo>
                      <a:pt x="316" y="3820"/>
                    </a:lnTo>
                    <a:lnTo>
                      <a:pt x="385" y="3848"/>
                    </a:lnTo>
                    <a:lnTo>
                      <a:pt x="458" y="3865"/>
                    </a:lnTo>
                    <a:lnTo>
                      <a:pt x="539" y="3875"/>
                    </a:lnTo>
                    <a:lnTo>
                      <a:pt x="624" y="3876"/>
                    </a:lnTo>
                    <a:lnTo>
                      <a:pt x="714" y="3867"/>
                    </a:lnTo>
                    <a:lnTo>
                      <a:pt x="809" y="3853"/>
                    </a:lnTo>
                    <a:lnTo>
                      <a:pt x="908" y="3829"/>
                    </a:lnTo>
                    <a:lnTo>
                      <a:pt x="1117" y="3762"/>
                    </a:lnTo>
                    <a:lnTo>
                      <a:pt x="1339" y="3669"/>
                    </a:lnTo>
                    <a:lnTo>
                      <a:pt x="1569" y="3551"/>
                    </a:lnTo>
                    <a:lnTo>
                      <a:pt x="1805" y="3413"/>
                    </a:lnTo>
                    <a:lnTo>
                      <a:pt x="2044" y="3254"/>
                    </a:lnTo>
                    <a:lnTo>
                      <a:pt x="2282" y="3081"/>
                    </a:lnTo>
                    <a:lnTo>
                      <a:pt x="2518" y="2892"/>
                    </a:lnTo>
                    <a:lnTo>
                      <a:pt x="2747" y="2693"/>
                    </a:lnTo>
                    <a:lnTo>
                      <a:pt x="2965" y="2485"/>
                    </a:lnTo>
                    <a:lnTo>
                      <a:pt x="3171" y="2271"/>
                    </a:lnTo>
                    <a:lnTo>
                      <a:pt x="3361" y="2052"/>
                    </a:lnTo>
                    <a:lnTo>
                      <a:pt x="3532" y="1833"/>
                    </a:lnTo>
                    <a:lnTo>
                      <a:pt x="3681" y="1615"/>
                    </a:lnTo>
                    <a:lnTo>
                      <a:pt x="3804" y="1400"/>
                    </a:lnTo>
                    <a:lnTo>
                      <a:pt x="3899" y="1192"/>
                    </a:lnTo>
                    <a:lnTo>
                      <a:pt x="3963" y="992"/>
                    </a:lnTo>
                    <a:lnTo>
                      <a:pt x="3982" y="896"/>
                    </a:lnTo>
                    <a:lnTo>
                      <a:pt x="3991" y="804"/>
                    </a:lnTo>
                    <a:lnTo>
                      <a:pt x="3992" y="714"/>
                    </a:lnTo>
                    <a:lnTo>
                      <a:pt x="3983" y="629"/>
                    </a:lnTo>
                    <a:lnTo>
                      <a:pt x="3963" y="548"/>
                    </a:lnTo>
                    <a:lnTo>
                      <a:pt x="3933" y="471"/>
                    </a:lnTo>
                    <a:lnTo>
                      <a:pt x="3891" y="399"/>
                    </a:lnTo>
                    <a:lnTo>
                      <a:pt x="3838" y="331"/>
                    </a:lnTo>
                    <a:lnTo>
                      <a:pt x="3774" y="269"/>
                    </a:lnTo>
                    <a:lnTo>
                      <a:pt x="3698" y="212"/>
                    </a:lnTo>
                    <a:lnTo>
                      <a:pt x="3608" y="163"/>
                    </a:lnTo>
                    <a:lnTo>
                      <a:pt x="3506" y="118"/>
                    </a:lnTo>
                    <a:lnTo>
                      <a:pt x="3391" y="80"/>
                    </a:lnTo>
                    <a:lnTo>
                      <a:pt x="3262" y="49"/>
                    </a:lnTo>
                    <a:lnTo>
                      <a:pt x="3118" y="26"/>
                    </a:lnTo>
                    <a:lnTo>
                      <a:pt x="2960" y="10"/>
                    </a:lnTo>
                    <a:lnTo>
                      <a:pt x="2787" y="2"/>
                    </a:lnTo>
                    <a:lnTo>
                      <a:pt x="2600" y="2"/>
                    </a:lnTo>
                    <a:lnTo>
                      <a:pt x="2423" y="0"/>
                    </a:lnTo>
                    <a:lnTo>
                      <a:pt x="2251" y="7"/>
                    </a:lnTo>
                    <a:lnTo>
                      <a:pt x="2087" y="25"/>
                    </a:lnTo>
                    <a:lnTo>
                      <a:pt x="1928" y="51"/>
                    </a:lnTo>
                    <a:lnTo>
                      <a:pt x="1775" y="87"/>
                    </a:lnTo>
                    <a:lnTo>
                      <a:pt x="1628" y="130"/>
                    </a:lnTo>
                    <a:lnTo>
                      <a:pt x="1488" y="182"/>
                    </a:lnTo>
                    <a:lnTo>
                      <a:pt x="1353" y="243"/>
                    </a:lnTo>
                    <a:lnTo>
                      <a:pt x="1225" y="311"/>
                    </a:lnTo>
                    <a:lnTo>
                      <a:pt x="1104" y="386"/>
                    </a:lnTo>
                    <a:lnTo>
                      <a:pt x="987" y="470"/>
                    </a:lnTo>
                    <a:lnTo>
                      <a:pt x="878" y="559"/>
                    </a:lnTo>
                    <a:lnTo>
                      <a:pt x="775" y="655"/>
                    </a:lnTo>
                    <a:lnTo>
                      <a:pt x="678" y="758"/>
                    </a:lnTo>
                    <a:lnTo>
                      <a:pt x="588" y="866"/>
                    </a:lnTo>
                    <a:lnTo>
                      <a:pt x="503" y="980"/>
                    </a:lnTo>
                    <a:lnTo>
                      <a:pt x="425" y="1100"/>
                    </a:lnTo>
                    <a:lnTo>
                      <a:pt x="353" y="1225"/>
                    </a:lnTo>
                    <a:lnTo>
                      <a:pt x="231" y="1489"/>
                    </a:lnTo>
                    <a:lnTo>
                      <a:pt x="133" y="1770"/>
                    </a:lnTo>
                    <a:lnTo>
                      <a:pt x="62" y="2066"/>
                    </a:lnTo>
                    <a:lnTo>
                      <a:pt x="17" y="2374"/>
                    </a:lnTo>
                    <a:lnTo>
                      <a:pt x="0" y="2692"/>
                    </a:lnTo>
                    <a:lnTo>
                      <a:pt x="8" y="3018"/>
                    </a:lnTo>
                    <a:lnTo>
                      <a:pt x="44" y="3350"/>
                    </a:lnTo>
                    <a:close/>
                  </a:path>
                </a:pathLst>
              </a:custGeom>
              <a:solidFill>
                <a:srgbClr val="D477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 name="Freeform 267">
                <a:extLst>
                  <a:ext uri="{FF2B5EF4-FFF2-40B4-BE49-F238E27FC236}">
                    <a16:creationId xmlns:a16="http://schemas.microsoft.com/office/drawing/2014/main" id="{D7E51B9B-DF45-8A45-B049-7C8D2CB6DF0F}"/>
                  </a:ext>
                </a:extLst>
              </p:cNvPr>
              <p:cNvSpPr>
                <a:spLocks/>
              </p:cNvSpPr>
              <p:nvPr/>
            </p:nvSpPr>
            <p:spPr bwMode="auto">
              <a:xfrm>
                <a:off x="4894" y="3040"/>
                <a:ext cx="284" cy="276"/>
              </a:xfrm>
              <a:custGeom>
                <a:avLst/>
                <a:gdLst>
                  <a:gd name="T0" fmla="*/ 0 w 3691"/>
                  <a:gd name="T1" fmla="*/ 1 h 3584"/>
                  <a:gd name="T2" fmla="*/ 0 w 3691"/>
                  <a:gd name="T3" fmla="*/ 2 h 3584"/>
                  <a:gd name="T4" fmla="*/ 0 w 3691"/>
                  <a:gd name="T5" fmla="*/ 2 h 3584"/>
                  <a:gd name="T6" fmla="*/ 0 w 3691"/>
                  <a:gd name="T7" fmla="*/ 2 h 3584"/>
                  <a:gd name="T8" fmla="*/ 0 w 3691"/>
                  <a:gd name="T9" fmla="*/ 2 h 3584"/>
                  <a:gd name="T10" fmla="*/ 0 w 3691"/>
                  <a:gd name="T11" fmla="*/ 2 h 3584"/>
                  <a:gd name="T12" fmla="*/ 0 w 3691"/>
                  <a:gd name="T13" fmla="*/ 2 h 3584"/>
                  <a:gd name="T14" fmla="*/ 1 w 3691"/>
                  <a:gd name="T15" fmla="*/ 2 h 3584"/>
                  <a:gd name="T16" fmla="*/ 1 w 3691"/>
                  <a:gd name="T17" fmla="*/ 1 h 3584"/>
                  <a:gd name="T18" fmla="*/ 1 w 3691"/>
                  <a:gd name="T19" fmla="*/ 1 h 3584"/>
                  <a:gd name="T20" fmla="*/ 1 w 3691"/>
                  <a:gd name="T21" fmla="*/ 1 h 3584"/>
                  <a:gd name="T22" fmla="*/ 1 w 3691"/>
                  <a:gd name="T23" fmla="*/ 1 h 3584"/>
                  <a:gd name="T24" fmla="*/ 1 w 3691"/>
                  <a:gd name="T25" fmla="*/ 1 h 3584"/>
                  <a:gd name="T26" fmla="*/ 2 w 3691"/>
                  <a:gd name="T27" fmla="*/ 1 h 3584"/>
                  <a:gd name="T28" fmla="*/ 2 w 3691"/>
                  <a:gd name="T29" fmla="*/ 0 h 3584"/>
                  <a:gd name="T30" fmla="*/ 2 w 3691"/>
                  <a:gd name="T31" fmla="*/ 0 h 3584"/>
                  <a:gd name="T32" fmla="*/ 2 w 3691"/>
                  <a:gd name="T33" fmla="*/ 0 h 3584"/>
                  <a:gd name="T34" fmla="*/ 2 w 3691"/>
                  <a:gd name="T35" fmla="*/ 0 h 3584"/>
                  <a:gd name="T36" fmla="*/ 2 w 3691"/>
                  <a:gd name="T37" fmla="*/ 0 h 3584"/>
                  <a:gd name="T38" fmla="*/ 2 w 3691"/>
                  <a:gd name="T39" fmla="*/ 0 h 3584"/>
                  <a:gd name="T40" fmla="*/ 1 w 3691"/>
                  <a:gd name="T41" fmla="*/ 0 h 3584"/>
                  <a:gd name="T42" fmla="*/ 1 w 3691"/>
                  <a:gd name="T43" fmla="*/ 0 h 3584"/>
                  <a:gd name="T44" fmla="*/ 1 w 3691"/>
                  <a:gd name="T45" fmla="*/ 0 h 3584"/>
                  <a:gd name="T46" fmla="*/ 1 w 3691"/>
                  <a:gd name="T47" fmla="*/ 0 h 3584"/>
                  <a:gd name="T48" fmla="*/ 1 w 3691"/>
                  <a:gd name="T49" fmla="*/ 0 h 3584"/>
                  <a:gd name="T50" fmla="*/ 1 w 3691"/>
                  <a:gd name="T51" fmla="*/ 0 h 3584"/>
                  <a:gd name="T52" fmla="*/ 1 w 3691"/>
                  <a:gd name="T53" fmla="*/ 0 h 3584"/>
                  <a:gd name="T54" fmla="*/ 1 w 3691"/>
                  <a:gd name="T55" fmla="*/ 0 h 3584"/>
                  <a:gd name="T56" fmla="*/ 0 w 3691"/>
                  <a:gd name="T57" fmla="*/ 0 h 3584"/>
                  <a:gd name="T58" fmla="*/ 0 w 3691"/>
                  <a:gd name="T59" fmla="*/ 0 h 3584"/>
                  <a:gd name="T60" fmla="*/ 0 w 3691"/>
                  <a:gd name="T61" fmla="*/ 1 h 3584"/>
                  <a:gd name="T62" fmla="*/ 0 w 3691"/>
                  <a:gd name="T63" fmla="*/ 1 h 3584"/>
                  <a:gd name="T64" fmla="*/ 0 w 3691"/>
                  <a:gd name="T65" fmla="*/ 1 h 3584"/>
                  <a:gd name="T66" fmla="*/ 0 w 3691"/>
                  <a:gd name="T67" fmla="*/ 1 h 35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1" h="3584">
                    <a:moveTo>
                      <a:pt x="34" y="3030"/>
                    </a:moveTo>
                    <a:lnTo>
                      <a:pt x="48" y="3130"/>
                    </a:lnTo>
                    <a:lnTo>
                      <a:pt x="70" y="3219"/>
                    </a:lnTo>
                    <a:lnTo>
                      <a:pt x="99" y="3298"/>
                    </a:lnTo>
                    <a:lnTo>
                      <a:pt x="136" y="3366"/>
                    </a:lnTo>
                    <a:lnTo>
                      <a:pt x="181" y="3425"/>
                    </a:lnTo>
                    <a:lnTo>
                      <a:pt x="232" y="3473"/>
                    </a:lnTo>
                    <a:lnTo>
                      <a:pt x="289" y="3513"/>
                    </a:lnTo>
                    <a:lnTo>
                      <a:pt x="353" y="3543"/>
                    </a:lnTo>
                    <a:lnTo>
                      <a:pt x="421" y="3565"/>
                    </a:lnTo>
                    <a:lnTo>
                      <a:pt x="495" y="3579"/>
                    </a:lnTo>
                    <a:lnTo>
                      <a:pt x="574" y="3584"/>
                    </a:lnTo>
                    <a:lnTo>
                      <a:pt x="659" y="3581"/>
                    </a:lnTo>
                    <a:lnTo>
                      <a:pt x="839" y="3553"/>
                    </a:lnTo>
                    <a:lnTo>
                      <a:pt x="1032" y="3497"/>
                    </a:lnTo>
                    <a:lnTo>
                      <a:pt x="1237" y="3416"/>
                    </a:lnTo>
                    <a:lnTo>
                      <a:pt x="1449" y="3312"/>
                    </a:lnTo>
                    <a:lnTo>
                      <a:pt x="1668" y="3187"/>
                    </a:lnTo>
                    <a:lnTo>
                      <a:pt x="1890" y="3045"/>
                    </a:lnTo>
                    <a:lnTo>
                      <a:pt x="2110" y="2885"/>
                    </a:lnTo>
                    <a:lnTo>
                      <a:pt x="2327" y="2714"/>
                    </a:lnTo>
                    <a:lnTo>
                      <a:pt x="2538" y="2530"/>
                    </a:lnTo>
                    <a:lnTo>
                      <a:pt x="2741" y="2338"/>
                    </a:lnTo>
                    <a:lnTo>
                      <a:pt x="2931" y="2139"/>
                    </a:lnTo>
                    <a:lnTo>
                      <a:pt x="3106" y="1936"/>
                    </a:lnTo>
                    <a:lnTo>
                      <a:pt x="3264" y="1731"/>
                    </a:lnTo>
                    <a:lnTo>
                      <a:pt x="3401" y="1527"/>
                    </a:lnTo>
                    <a:lnTo>
                      <a:pt x="3516" y="1327"/>
                    </a:lnTo>
                    <a:lnTo>
                      <a:pt x="3604" y="1132"/>
                    </a:lnTo>
                    <a:lnTo>
                      <a:pt x="3664" y="945"/>
                    </a:lnTo>
                    <a:lnTo>
                      <a:pt x="3691" y="767"/>
                    </a:lnTo>
                    <a:lnTo>
                      <a:pt x="3691" y="682"/>
                    </a:lnTo>
                    <a:lnTo>
                      <a:pt x="3682" y="602"/>
                    </a:lnTo>
                    <a:lnTo>
                      <a:pt x="3665" y="525"/>
                    </a:lnTo>
                    <a:lnTo>
                      <a:pt x="3637" y="452"/>
                    </a:lnTo>
                    <a:lnTo>
                      <a:pt x="3599" y="384"/>
                    </a:lnTo>
                    <a:lnTo>
                      <a:pt x="3551" y="320"/>
                    </a:lnTo>
                    <a:lnTo>
                      <a:pt x="3492" y="261"/>
                    </a:lnTo>
                    <a:lnTo>
                      <a:pt x="3421" y="207"/>
                    </a:lnTo>
                    <a:lnTo>
                      <a:pt x="3340" y="159"/>
                    </a:lnTo>
                    <a:lnTo>
                      <a:pt x="3246" y="116"/>
                    </a:lnTo>
                    <a:lnTo>
                      <a:pt x="3140" y="80"/>
                    </a:lnTo>
                    <a:lnTo>
                      <a:pt x="3022" y="50"/>
                    </a:lnTo>
                    <a:lnTo>
                      <a:pt x="2889" y="27"/>
                    </a:lnTo>
                    <a:lnTo>
                      <a:pt x="2744" y="10"/>
                    </a:lnTo>
                    <a:lnTo>
                      <a:pt x="2586" y="1"/>
                    </a:lnTo>
                    <a:lnTo>
                      <a:pt x="2413" y="0"/>
                    </a:lnTo>
                    <a:lnTo>
                      <a:pt x="2255" y="3"/>
                    </a:lnTo>
                    <a:lnTo>
                      <a:pt x="2101" y="14"/>
                    </a:lnTo>
                    <a:lnTo>
                      <a:pt x="1953" y="33"/>
                    </a:lnTo>
                    <a:lnTo>
                      <a:pt x="1809" y="60"/>
                    </a:lnTo>
                    <a:lnTo>
                      <a:pt x="1671" y="94"/>
                    </a:lnTo>
                    <a:lnTo>
                      <a:pt x="1538" y="136"/>
                    </a:lnTo>
                    <a:lnTo>
                      <a:pt x="1409" y="185"/>
                    </a:lnTo>
                    <a:lnTo>
                      <a:pt x="1286" y="240"/>
                    </a:lnTo>
                    <a:lnTo>
                      <a:pt x="1168" y="302"/>
                    </a:lnTo>
                    <a:lnTo>
                      <a:pt x="1056" y="370"/>
                    </a:lnTo>
                    <a:lnTo>
                      <a:pt x="847" y="525"/>
                    </a:lnTo>
                    <a:lnTo>
                      <a:pt x="660" y="703"/>
                    </a:lnTo>
                    <a:lnTo>
                      <a:pt x="495" y="902"/>
                    </a:lnTo>
                    <a:lnTo>
                      <a:pt x="353" y="1119"/>
                    </a:lnTo>
                    <a:lnTo>
                      <a:pt x="234" y="1355"/>
                    </a:lnTo>
                    <a:lnTo>
                      <a:pt x="138" y="1605"/>
                    </a:lnTo>
                    <a:lnTo>
                      <a:pt x="68" y="1870"/>
                    </a:lnTo>
                    <a:lnTo>
                      <a:pt x="21" y="2147"/>
                    </a:lnTo>
                    <a:lnTo>
                      <a:pt x="0" y="2434"/>
                    </a:lnTo>
                    <a:lnTo>
                      <a:pt x="4" y="2729"/>
                    </a:lnTo>
                    <a:lnTo>
                      <a:pt x="34" y="3030"/>
                    </a:lnTo>
                    <a:close/>
                  </a:path>
                </a:pathLst>
              </a:custGeom>
              <a:solidFill>
                <a:srgbClr val="D87B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9" name="Freeform 268">
                <a:extLst>
                  <a:ext uri="{FF2B5EF4-FFF2-40B4-BE49-F238E27FC236}">
                    <a16:creationId xmlns:a16="http://schemas.microsoft.com/office/drawing/2014/main" id="{D4C31F32-9B59-9848-98F7-88C7B4AF5C8E}"/>
                  </a:ext>
                </a:extLst>
              </p:cNvPr>
              <p:cNvSpPr>
                <a:spLocks/>
              </p:cNvSpPr>
              <p:nvPr/>
            </p:nvSpPr>
            <p:spPr bwMode="auto">
              <a:xfrm>
                <a:off x="4903" y="3045"/>
                <a:ext cx="260" cy="253"/>
              </a:xfrm>
              <a:custGeom>
                <a:avLst/>
                <a:gdLst>
                  <a:gd name="T0" fmla="*/ 0 w 3390"/>
                  <a:gd name="T1" fmla="*/ 1 h 3296"/>
                  <a:gd name="T2" fmla="*/ 0 w 3390"/>
                  <a:gd name="T3" fmla="*/ 1 h 3296"/>
                  <a:gd name="T4" fmla="*/ 0 w 3390"/>
                  <a:gd name="T5" fmla="*/ 1 h 3296"/>
                  <a:gd name="T6" fmla="*/ 0 w 3390"/>
                  <a:gd name="T7" fmla="*/ 1 h 3296"/>
                  <a:gd name="T8" fmla="*/ 0 w 3390"/>
                  <a:gd name="T9" fmla="*/ 1 h 3296"/>
                  <a:gd name="T10" fmla="*/ 0 w 3390"/>
                  <a:gd name="T11" fmla="*/ 1 h 3296"/>
                  <a:gd name="T12" fmla="*/ 0 w 3390"/>
                  <a:gd name="T13" fmla="*/ 1 h 3296"/>
                  <a:gd name="T14" fmla="*/ 0 w 3390"/>
                  <a:gd name="T15" fmla="*/ 1 h 3296"/>
                  <a:gd name="T16" fmla="*/ 0 w 3390"/>
                  <a:gd name="T17" fmla="*/ 1 h 3296"/>
                  <a:gd name="T18" fmla="*/ 0 w 3390"/>
                  <a:gd name="T19" fmla="*/ 1 h 3296"/>
                  <a:gd name="T20" fmla="*/ 0 w 3390"/>
                  <a:gd name="T21" fmla="*/ 1 h 3296"/>
                  <a:gd name="T22" fmla="*/ 0 w 3390"/>
                  <a:gd name="T23" fmla="*/ 1 h 3296"/>
                  <a:gd name="T24" fmla="*/ 0 w 3390"/>
                  <a:gd name="T25" fmla="*/ 1 h 3296"/>
                  <a:gd name="T26" fmla="*/ 0 w 3390"/>
                  <a:gd name="T27" fmla="*/ 1 h 3296"/>
                  <a:gd name="T28" fmla="*/ 0 w 3390"/>
                  <a:gd name="T29" fmla="*/ 1 h 3296"/>
                  <a:gd name="T30" fmla="*/ 1 w 3390"/>
                  <a:gd name="T31" fmla="*/ 1 h 3296"/>
                  <a:gd name="T32" fmla="*/ 1 w 3390"/>
                  <a:gd name="T33" fmla="*/ 1 h 3296"/>
                  <a:gd name="T34" fmla="*/ 1 w 3390"/>
                  <a:gd name="T35" fmla="*/ 1 h 3296"/>
                  <a:gd name="T36" fmla="*/ 1 w 3390"/>
                  <a:gd name="T37" fmla="*/ 1 h 3296"/>
                  <a:gd name="T38" fmla="*/ 1 w 3390"/>
                  <a:gd name="T39" fmla="*/ 1 h 3296"/>
                  <a:gd name="T40" fmla="*/ 1 w 3390"/>
                  <a:gd name="T41" fmla="*/ 1 h 3296"/>
                  <a:gd name="T42" fmla="*/ 1 w 3390"/>
                  <a:gd name="T43" fmla="*/ 1 h 3296"/>
                  <a:gd name="T44" fmla="*/ 1 w 3390"/>
                  <a:gd name="T45" fmla="*/ 1 h 3296"/>
                  <a:gd name="T46" fmla="*/ 1 w 3390"/>
                  <a:gd name="T47" fmla="*/ 1 h 3296"/>
                  <a:gd name="T48" fmla="*/ 1 w 3390"/>
                  <a:gd name="T49" fmla="*/ 1 h 3296"/>
                  <a:gd name="T50" fmla="*/ 1 w 3390"/>
                  <a:gd name="T51" fmla="*/ 1 h 3296"/>
                  <a:gd name="T52" fmla="*/ 1 w 3390"/>
                  <a:gd name="T53" fmla="*/ 1 h 3296"/>
                  <a:gd name="T54" fmla="*/ 1 w 3390"/>
                  <a:gd name="T55" fmla="*/ 1 h 3296"/>
                  <a:gd name="T56" fmla="*/ 1 w 3390"/>
                  <a:gd name="T57" fmla="*/ 0 h 3296"/>
                  <a:gd name="T58" fmla="*/ 2 w 3390"/>
                  <a:gd name="T59" fmla="*/ 0 h 3296"/>
                  <a:gd name="T60" fmla="*/ 2 w 3390"/>
                  <a:gd name="T61" fmla="*/ 0 h 3296"/>
                  <a:gd name="T62" fmla="*/ 2 w 3390"/>
                  <a:gd name="T63" fmla="*/ 0 h 3296"/>
                  <a:gd name="T64" fmla="*/ 2 w 3390"/>
                  <a:gd name="T65" fmla="*/ 0 h 3296"/>
                  <a:gd name="T66" fmla="*/ 2 w 3390"/>
                  <a:gd name="T67" fmla="*/ 0 h 3296"/>
                  <a:gd name="T68" fmla="*/ 2 w 3390"/>
                  <a:gd name="T69" fmla="*/ 0 h 3296"/>
                  <a:gd name="T70" fmla="*/ 1 w 3390"/>
                  <a:gd name="T71" fmla="*/ 0 h 3296"/>
                  <a:gd name="T72" fmla="*/ 1 w 3390"/>
                  <a:gd name="T73" fmla="*/ 0 h 3296"/>
                  <a:gd name="T74" fmla="*/ 1 w 3390"/>
                  <a:gd name="T75" fmla="*/ 0 h 3296"/>
                  <a:gd name="T76" fmla="*/ 1 w 3390"/>
                  <a:gd name="T77" fmla="*/ 0 h 3296"/>
                  <a:gd name="T78" fmla="*/ 1 w 3390"/>
                  <a:gd name="T79" fmla="*/ 0 h 3296"/>
                  <a:gd name="T80" fmla="*/ 1 w 3390"/>
                  <a:gd name="T81" fmla="*/ 0 h 3296"/>
                  <a:gd name="T82" fmla="*/ 1 w 3390"/>
                  <a:gd name="T83" fmla="*/ 0 h 3296"/>
                  <a:gd name="T84" fmla="*/ 1 w 3390"/>
                  <a:gd name="T85" fmla="*/ 0 h 3296"/>
                  <a:gd name="T86" fmla="*/ 1 w 3390"/>
                  <a:gd name="T87" fmla="*/ 0 h 3296"/>
                  <a:gd name="T88" fmla="*/ 1 w 3390"/>
                  <a:gd name="T89" fmla="*/ 0 h 3296"/>
                  <a:gd name="T90" fmla="*/ 1 w 3390"/>
                  <a:gd name="T91" fmla="*/ 0 h 3296"/>
                  <a:gd name="T92" fmla="*/ 1 w 3390"/>
                  <a:gd name="T93" fmla="*/ 0 h 3296"/>
                  <a:gd name="T94" fmla="*/ 1 w 3390"/>
                  <a:gd name="T95" fmla="*/ 0 h 3296"/>
                  <a:gd name="T96" fmla="*/ 1 w 3390"/>
                  <a:gd name="T97" fmla="*/ 0 h 3296"/>
                  <a:gd name="T98" fmla="*/ 1 w 3390"/>
                  <a:gd name="T99" fmla="*/ 0 h 3296"/>
                  <a:gd name="T100" fmla="*/ 1 w 3390"/>
                  <a:gd name="T101" fmla="*/ 0 h 3296"/>
                  <a:gd name="T102" fmla="*/ 0 w 3390"/>
                  <a:gd name="T103" fmla="*/ 0 h 3296"/>
                  <a:gd name="T104" fmla="*/ 0 w 3390"/>
                  <a:gd name="T105" fmla="*/ 0 h 3296"/>
                  <a:gd name="T106" fmla="*/ 0 w 3390"/>
                  <a:gd name="T107" fmla="*/ 0 h 3296"/>
                  <a:gd name="T108" fmla="*/ 0 w 3390"/>
                  <a:gd name="T109" fmla="*/ 0 h 3296"/>
                  <a:gd name="T110" fmla="*/ 0 w 3390"/>
                  <a:gd name="T111" fmla="*/ 0 h 3296"/>
                  <a:gd name="T112" fmla="*/ 0 w 3390"/>
                  <a:gd name="T113" fmla="*/ 1 h 3296"/>
                  <a:gd name="T114" fmla="*/ 0 w 3390"/>
                  <a:gd name="T115" fmla="*/ 1 h 3296"/>
                  <a:gd name="T116" fmla="*/ 0 w 3390"/>
                  <a:gd name="T117" fmla="*/ 1 h 3296"/>
                  <a:gd name="T118" fmla="*/ 0 w 3390"/>
                  <a:gd name="T119" fmla="*/ 1 h 3296"/>
                  <a:gd name="T120" fmla="*/ 0 w 3390"/>
                  <a:gd name="T121" fmla="*/ 1 h 3296"/>
                  <a:gd name="T122" fmla="*/ 0 w 3390"/>
                  <a:gd name="T123" fmla="*/ 1 h 3296"/>
                  <a:gd name="T124" fmla="*/ 0 w 3390"/>
                  <a:gd name="T125" fmla="*/ 1 h 3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90" h="3296">
                    <a:moveTo>
                      <a:pt x="24" y="2714"/>
                    </a:moveTo>
                    <a:lnTo>
                      <a:pt x="38" y="2814"/>
                    </a:lnTo>
                    <a:lnTo>
                      <a:pt x="59" y="2904"/>
                    </a:lnTo>
                    <a:lnTo>
                      <a:pt x="87" y="2984"/>
                    </a:lnTo>
                    <a:lnTo>
                      <a:pt x="121" y="3053"/>
                    </a:lnTo>
                    <a:lnTo>
                      <a:pt x="163" y="3114"/>
                    </a:lnTo>
                    <a:lnTo>
                      <a:pt x="209" y="3166"/>
                    </a:lnTo>
                    <a:lnTo>
                      <a:pt x="263" y="3207"/>
                    </a:lnTo>
                    <a:lnTo>
                      <a:pt x="322" y="3242"/>
                    </a:lnTo>
                    <a:lnTo>
                      <a:pt x="385" y="3267"/>
                    </a:lnTo>
                    <a:lnTo>
                      <a:pt x="454" y="3284"/>
                    </a:lnTo>
                    <a:lnTo>
                      <a:pt x="527" y="3294"/>
                    </a:lnTo>
                    <a:lnTo>
                      <a:pt x="604" y="3296"/>
                    </a:lnTo>
                    <a:lnTo>
                      <a:pt x="769" y="3279"/>
                    </a:lnTo>
                    <a:lnTo>
                      <a:pt x="947" y="3236"/>
                    </a:lnTo>
                    <a:lnTo>
                      <a:pt x="1136" y="3167"/>
                    </a:lnTo>
                    <a:lnTo>
                      <a:pt x="1331" y="3076"/>
                    </a:lnTo>
                    <a:lnTo>
                      <a:pt x="1532" y="2966"/>
                    </a:lnTo>
                    <a:lnTo>
                      <a:pt x="1735" y="2838"/>
                    </a:lnTo>
                    <a:lnTo>
                      <a:pt x="1938" y="2694"/>
                    </a:lnTo>
                    <a:lnTo>
                      <a:pt x="2136" y="2537"/>
                    </a:lnTo>
                    <a:lnTo>
                      <a:pt x="2331" y="2370"/>
                    </a:lnTo>
                    <a:lnTo>
                      <a:pt x="2516" y="2193"/>
                    </a:lnTo>
                    <a:lnTo>
                      <a:pt x="2691" y="2010"/>
                    </a:lnTo>
                    <a:lnTo>
                      <a:pt x="2852" y="1822"/>
                    </a:lnTo>
                    <a:lnTo>
                      <a:pt x="2997" y="1633"/>
                    </a:lnTo>
                    <a:lnTo>
                      <a:pt x="3124" y="1443"/>
                    </a:lnTo>
                    <a:lnTo>
                      <a:pt x="3229" y="1256"/>
                    </a:lnTo>
                    <a:lnTo>
                      <a:pt x="3310" y="1074"/>
                    </a:lnTo>
                    <a:lnTo>
                      <a:pt x="3364" y="899"/>
                    </a:lnTo>
                    <a:lnTo>
                      <a:pt x="3390" y="733"/>
                    </a:lnTo>
                    <a:lnTo>
                      <a:pt x="3390" y="654"/>
                    </a:lnTo>
                    <a:lnTo>
                      <a:pt x="3383" y="578"/>
                    </a:lnTo>
                    <a:lnTo>
                      <a:pt x="3367" y="506"/>
                    </a:lnTo>
                    <a:lnTo>
                      <a:pt x="3342" y="437"/>
                    </a:lnTo>
                    <a:lnTo>
                      <a:pt x="3308" y="372"/>
                    </a:lnTo>
                    <a:lnTo>
                      <a:pt x="3264" y="311"/>
                    </a:lnTo>
                    <a:lnTo>
                      <a:pt x="3210" y="255"/>
                    </a:lnTo>
                    <a:lnTo>
                      <a:pt x="3147" y="204"/>
                    </a:lnTo>
                    <a:lnTo>
                      <a:pt x="3072" y="158"/>
                    </a:lnTo>
                    <a:lnTo>
                      <a:pt x="2987" y="117"/>
                    </a:lnTo>
                    <a:lnTo>
                      <a:pt x="2890" y="82"/>
                    </a:lnTo>
                    <a:lnTo>
                      <a:pt x="2782" y="52"/>
                    </a:lnTo>
                    <a:lnTo>
                      <a:pt x="2662" y="29"/>
                    </a:lnTo>
                    <a:lnTo>
                      <a:pt x="2530" y="13"/>
                    </a:lnTo>
                    <a:lnTo>
                      <a:pt x="2384" y="3"/>
                    </a:lnTo>
                    <a:lnTo>
                      <a:pt x="2227" y="0"/>
                    </a:lnTo>
                    <a:lnTo>
                      <a:pt x="1951" y="23"/>
                    </a:lnTo>
                    <a:lnTo>
                      <a:pt x="1692" y="72"/>
                    </a:lnTo>
                    <a:lnTo>
                      <a:pt x="1448" y="145"/>
                    </a:lnTo>
                    <a:lnTo>
                      <a:pt x="1220" y="240"/>
                    </a:lnTo>
                    <a:lnTo>
                      <a:pt x="1010" y="358"/>
                    </a:lnTo>
                    <a:lnTo>
                      <a:pt x="816" y="495"/>
                    </a:lnTo>
                    <a:lnTo>
                      <a:pt x="642" y="652"/>
                    </a:lnTo>
                    <a:lnTo>
                      <a:pt x="487" y="826"/>
                    </a:lnTo>
                    <a:lnTo>
                      <a:pt x="352" y="1018"/>
                    </a:lnTo>
                    <a:lnTo>
                      <a:pt x="238" y="1224"/>
                    </a:lnTo>
                    <a:lnTo>
                      <a:pt x="145" y="1445"/>
                    </a:lnTo>
                    <a:lnTo>
                      <a:pt x="74" y="1678"/>
                    </a:lnTo>
                    <a:lnTo>
                      <a:pt x="25" y="1923"/>
                    </a:lnTo>
                    <a:lnTo>
                      <a:pt x="1" y="2178"/>
                    </a:lnTo>
                    <a:lnTo>
                      <a:pt x="0" y="2443"/>
                    </a:lnTo>
                    <a:lnTo>
                      <a:pt x="24" y="2714"/>
                    </a:lnTo>
                    <a:close/>
                  </a:path>
                </a:pathLst>
              </a:custGeom>
              <a:solidFill>
                <a:srgbClr val="DA80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 name="Freeform 269">
                <a:extLst>
                  <a:ext uri="{FF2B5EF4-FFF2-40B4-BE49-F238E27FC236}">
                    <a16:creationId xmlns:a16="http://schemas.microsoft.com/office/drawing/2014/main" id="{C725B123-5486-1747-B361-6321553BB3D2}"/>
                  </a:ext>
                </a:extLst>
              </p:cNvPr>
              <p:cNvSpPr>
                <a:spLocks/>
              </p:cNvSpPr>
              <p:nvPr/>
            </p:nvSpPr>
            <p:spPr bwMode="auto">
              <a:xfrm>
                <a:off x="4911" y="3049"/>
                <a:ext cx="238" cy="232"/>
              </a:xfrm>
              <a:custGeom>
                <a:avLst/>
                <a:gdLst>
                  <a:gd name="T0" fmla="*/ 0 w 3094"/>
                  <a:gd name="T1" fmla="*/ 1 h 3012"/>
                  <a:gd name="T2" fmla="*/ 0 w 3094"/>
                  <a:gd name="T3" fmla="*/ 1 h 3012"/>
                  <a:gd name="T4" fmla="*/ 0 w 3094"/>
                  <a:gd name="T5" fmla="*/ 1 h 3012"/>
                  <a:gd name="T6" fmla="*/ 0 w 3094"/>
                  <a:gd name="T7" fmla="*/ 1 h 3012"/>
                  <a:gd name="T8" fmla="*/ 0 w 3094"/>
                  <a:gd name="T9" fmla="*/ 1 h 3012"/>
                  <a:gd name="T10" fmla="*/ 0 w 3094"/>
                  <a:gd name="T11" fmla="*/ 1 h 3012"/>
                  <a:gd name="T12" fmla="*/ 0 w 3094"/>
                  <a:gd name="T13" fmla="*/ 1 h 3012"/>
                  <a:gd name="T14" fmla="*/ 0 w 3094"/>
                  <a:gd name="T15" fmla="*/ 1 h 3012"/>
                  <a:gd name="T16" fmla="*/ 0 w 3094"/>
                  <a:gd name="T17" fmla="*/ 1 h 3012"/>
                  <a:gd name="T18" fmla="*/ 0 w 3094"/>
                  <a:gd name="T19" fmla="*/ 1 h 3012"/>
                  <a:gd name="T20" fmla="*/ 0 w 3094"/>
                  <a:gd name="T21" fmla="*/ 1 h 3012"/>
                  <a:gd name="T22" fmla="*/ 0 w 3094"/>
                  <a:gd name="T23" fmla="*/ 1 h 3012"/>
                  <a:gd name="T24" fmla="*/ 0 w 3094"/>
                  <a:gd name="T25" fmla="*/ 1 h 3012"/>
                  <a:gd name="T26" fmla="*/ 0 w 3094"/>
                  <a:gd name="T27" fmla="*/ 1 h 3012"/>
                  <a:gd name="T28" fmla="*/ 0 w 3094"/>
                  <a:gd name="T29" fmla="*/ 1 h 3012"/>
                  <a:gd name="T30" fmla="*/ 1 w 3094"/>
                  <a:gd name="T31" fmla="*/ 1 h 3012"/>
                  <a:gd name="T32" fmla="*/ 1 w 3094"/>
                  <a:gd name="T33" fmla="*/ 1 h 3012"/>
                  <a:gd name="T34" fmla="*/ 1 w 3094"/>
                  <a:gd name="T35" fmla="*/ 1 h 3012"/>
                  <a:gd name="T36" fmla="*/ 1 w 3094"/>
                  <a:gd name="T37" fmla="*/ 1 h 3012"/>
                  <a:gd name="T38" fmla="*/ 1 w 3094"/>
                  <a:gd name="T39" fmla="*/ 1 h 3012"/>
                  <a:gd name="T40" fmla="*/ 1 w 3094"/>
                  <a:gd name="T41" fmla="*/ 1 h 3012"/>
                  <a:gd name="T42" fmla="*/ 1 w 3094"/>
                  <a:gd name="T43" fmla="*/ 1 h 3012"/>
                  <a:gd name="T44" fmla="*/ 1 w 3094"/>
                  <a:gd name="T45" fmla="*/ 1 h 3012"/>
                  <a:gd name="T46" fmla="*/ 1 w 3094"/>
                  <a:gd name="T47" fmla="*/ 1 h 3012"/>
                  <a:gd name="T48" fmla="*/ 1 w 3094"/>
                  <a:gd name="T49" fmla="*/ 1 h 3012"/>
                  <a:gd name="T50" fmla="*/ 1 w 3094"/>
                  <a:gd name="T51" fmla="*/ 1 h 3012"/>
                  <a:gd name="T52" fmla="*/ 1 w 3094"/>
                  <a:gd name="T53" fmla="*/ 1 h 3012"/>
                  <a:gd name="T54" fmla="*/ 1 w 3094"/>
                  <a:gd name="T55" fmla="*/ 0 h 3012"/>
                  <a:gd name="T56" fmla="*/ 1 w 3094"/>
                  <a:gd name="T57" fmla="*/ 0 h 3012"/>
                  <a:gd name="T58" fmla="*/ 1 w 3094"/>
                  <a:gd name="T59" fmla="*/ 0 h 3012"/>
                  <a:gd name="T60" fmla="*/ 1 w 3094"/>
                  <a:gd name="T61" fmla="*/ 0 h 3012"/>
                  <a:gd name="T62" fmla="*/ 1 w 3094"/>
                  <a:gd name="T63" fmla="*/ 0 h 3012"/>
                  <a:gd name="T64" fmla="*/ 1 w 3094"/>
                  <a:gd name="T65" fmla="*/ 0 h 3012"/>
                  <a:gd name="T66" fmla="*/ 1 w 3094"/>
                  <a:gd name="T67" fmla="*/ 0 h 3012"/>
                  <a:gd name="T68" fmla="*/ 1 w 3094"/>
                  <a:gd name="T69" fmla="*/ 0 h 3012"/>
                  <a:gd name="T70" fmla="*/ 1 w 3094"/>
                  <a:gd name="T71" fmla="*/ 0 h 3012"/>
                  <a:gd name="T72" fmla="*/ 1 w 3094"/>
                  <a:gd name="T73" fmla="*/ 0 h 3012"/>
                  <a:gd name="T74" fmla="*/ 1 w 3094"/>
                  <a:gd name="T75" fmla="*/ 0 h 3012"/>
                  <a:gd name="T76" fmla="*/ 1 w 3094"/>
                  <a:gd name="T77" fmla="*/ 0 h 3012"/>
                  <a:gd name="T78" fmla="*/ 1 w 3094"/>
                  <a:gd name="T79" fmla="*/ 0 h 3012"/>
                  <a:gd name="T80" fmla="*/ 1 w 3094"/>
                  <a:gd name="T81" fmla="*/ 0 h 3012"/>
                  <a:gd name="T82" fmla="*/ 1 w 3094"/>
                  <a:gd name="T83" fmla="*/ 0 h 3012"/>
                  <a:gd name="T84" fmla="*/ 1 w 3094"/>
                  <a:gd name="T85" fmla="*/ 0 h 3012"/>
                  <a:gd name="T86" fmla="*/ 1 w 3094"/>
                  <a:gd name="T87" fmla="*/ 0 h 3012"/>
                  <a:gd name="T88" fmla="*/ 1 w 3094"/>
                  <a:gd name="T89" fmla="*/ 0 h 3012"/>
                  <a:gd name="T90" fmla="*/ 1 w 3094"/>
                  <a:gd name="T91" fmla="*/ 0 h 3012"/>
                  <a:gd name="T92" fmla="*/ 1 w 3094"/>
                  <a:gd name="T93" fmla="*/ 0 h 3012"/>
                  <a:gd name="T94" fmla="*/ 1 w 3094"/>
                  <a:gd name="T95" fmla="*/ 0 h 3012"/>
                  <a:gd name="T96" fmla="*/ 1 w 3094"/>
                  <a:gd name="T97" fmla="*/ 0 h 3012"/>
                  <a:gd name="T98" fmla="*/ 0 w 3094"/>
                  <a:gd name="T99" fmla="*/ 0 h 3012"/>
                  <a:gd name="T100" fmla="*/ 0 w 3094"/>
                  <a:gd name="T101" fmla="*/ 0 h 3012"/>
                  <a:gd name="T102" fmla="*/ 0 w 3094"/>
                  <a:gd name="T103" fmla="*/ 0 h 3012"/>
                  <a:gd name="T104" fmla="*/ 0 w 3094"/>
                  <a:gd name="T105" fmla="*/ 0 h 3012"/>
                  <a:gd name="T106" fmla="*/ 0 w 3094"/>
                  <a:gd name="T107" fmla="*/ 0 h 3012"/>
                  <a:gd name="T108" fmla="*/ 0 w 3094"/>
                  <a:gd name="T109" fmla="*/ 0 h 3012"/>
                  <a:gd name="T110" fmla="*/ 0 w 3094"/>
                  <a:gd name="T111" fmla="*/ 1 h 3012"/>
                  <a:gd name="T112" fmla="*/ 0 w 3094"/>
                  <a:gd name="T113" fmla="*/ 1 h 3012"/>
                  <a:gd name="T114" fmla="*/ 0 w 3094"/>
                  <a:gd name="T115" fmla="*/ 1 h 3012"/>
                  <a:gd name="T116" fmla="*/ 0 w 3094"/>
                  <a:gd name="T117" fmla="*/ 1 h 3012"/>
                  <a:gd name="T118" fmla="*/ 0 w 3094"/>
                  <a:gd name="T119" fmla="*/ 1 h 3012"/>
                  <a:gd name="T120" fmla="*/ 0 w 3094"/>
                  <a:gd name="T121" fmla="*/ 1 h 30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94" h="3012">
                    <a:moveTo>
                      <a:pt x="18" y="2397"/>
                    </a:moveTo>
                    <a:lnTo>
                      <a:pt x="32" y="2498"/>
                    </a:lnTo>
                    <a:lnTo>
                      <a:pt x="51" y="2589"/>
                    </a:lnTo>
                    <a:lnTo>
                      <a:pt x="77" y="2670"/>
                    </a:lnTo>
                    <a:lnTo>
                      <a:pt x="110" y="2741"/>
                    </a:lnTo>
                    <a:lnTo>
                      <a:pt x="148" y="2804"/>
                    </a:lnTo>
                    <a:lnTo>
                      <a:pt x="192" y="2857"/>
                    </a:lnTo>
                    <a:lnTo>
                      <a:pt x="241" y="2903"/>
                    </a:lnTo>
                    <a:lnTo>
                      <a:pt x="294" y="2940"/>
                    </a:lnTo>
                    <a:lnTo>
                      <a:pt x="352" y="2969"/>
                    </a:lnTo>
                    <a:lnTo>
                      <a:pt x="416" y="2991"/>
                    </a:lnTo>
                    <a:lnTo>
                      <a:pt x="553" y="3012"/>
                    </a:lnTo>
                    <a:lnTo>
                      <a:pt x="704" y="3005"/>
                    </a:lnTo>
                    <a:lnTo>
                      <a:pt x="867" y="2974"/>
                    </a:lnTo>
                    <a:lnTo>
                      <a:pt x="1039" y="2917"/>
                    </a:lnTo>
                    <a:lnTo>
                      <a:pt x="1217" y="2840"/>
                    </a:lnTo>
                    <a:lnTo>
                      <a:pt x="1400" y="2745"/>
                    </a:lnTo>
                    <a:lnTo>
                      <a:pt x="1585" y="2631"/>
                    </a:lnTo>
                    <a:lnTo>
                      <a:pt x="1769" y="2502"/>
                    </a:lnTo>
                    <a:lnTo>
                      <a:pt x="1951" y="2362"/>
                    </a:lnTo>
                    <a:lnTo>
                      <a:pt x="2127" y="2209"/>
                    </a:lnTo>
                    <a:lnTo>
                      <a:pt x="2297" y="2048"/>
                    </a:lnTo>
                    <a:lnTo>
                      <a:pt x="2456" y="1881"/>
                    </a:lnTo>
                    <a:lnTo>
                      <a:pt x="2603" y="1708"/>
                    </a:lnTo>
                    <a:lnTo>
                      <a:pt x="2735" y="1534"/>
                    </a:lnTo>
                    <a:lnTo>
                      <a:pt x="2850" y="1360"/>
                    </a:lnTo>
                    <a:lnTo>
                      <a:pt x="2946" y="1186"/>
                    </a:lnTo>
                    <a:lnTo>
                      <a:pt x="3020" y="1017"/>
                    </a:lnTo>
                    <a:lnTo>
                      <a:pt x="3070" y="854"/>
                    </a:lnTo>
                    <a:lnTo>
                      <a:pt x="3094" y="699"/>
                    </a:lnTo>
                    <a:lnTo>
                      <a:pt x="3089" y="554"/>
                    </a:lnTo>
                    <a:lnTo>
                      <a:pt x="3074" y="485"/>
                    </a:lnTo>
                    <a:lnTo>
                      <a:pt x="3052" y="421"/>
                    </a:lnTo>
                    <a:lnTo>
                      <a:pt x="3021" y="361"/>
                    </a:lnTo>
                    <a:lnTo>
                      <a:pt x="2982" y="303"/>
                    </a:lnTo>
                    <a:lnTo>
                      <a:pt x="2934" y="250"/>
                    </a:lnTo>
                    <a:lnTo>
                      <a:pt x="2876" y="201"/>
                    </a:lnTo>
                    <a:lnTo>
                      <a:pt x="2809" y="158"/>
                    </a:lnTo>
                    <a:lnTo>
                      <a:pt x="2732" y="118"/>
                    </a:lnTo>
                    <a:lnTo>
                      <a:pt x="2644" y="84"/>
                    </a:lnTo>
                    <a:lnTo>
                      <a:pt x="2547" y="56"/>
                    </a:lnTo>
                    <a:lnTo>
                      <a:pt x="2438" y="33"/>
                    </a:lnTo>
                    <a:lnTo>
                      <a:pt x="2319" y="16"/>
                    </a:lnTo>
                    <a:lnTo>
                      <a:pt x="2188" y="5"/>
                    </a:lnTo>
                    <a:lnTo>
                      <a:pt x="2045" y="0"/>
                    </a:lnTo>
                    <a:lnTo>
                      <a:pt x="1806" y="33"/>
                    </a:lnTo>
                    <a:lnTo>
                      <a:pt x="1578" y="84"/>
                    </a:lnTo>
                    <a:lnTo>
                      <a:pt x="1361" y="153"/>
                    </a:lnTo>
                    <a:lnTo>
                      <a:pt x="1158" y="241"/>
                    </a:lnTo>
                    <a:lnTo>
                      <a:pt x="967" y="345"/>
                    </a:lnTo>
                    <a:lnTo>
                      <a:pt x="790" y="465"/>
                    </a:lnTo>
                    <a:lnTo>
                      <a:pt x="629" y="601"/>
                    </a:lnTo>
                    <a:lnTo>
                      <a:pt x="484" y="751"/>
                    </a:lnTo>
                    <a:lnTo>
                      <a:pt x="356" y="915"/>
                    </a:lnTo>
                    <a:lnTo>
                      <a:pt x="246" y="1093"/>
                    </a:lnTo>
                    <a:lnTo>
                      <a:pt x="156" y="1284"/>
                    </a:lnTo>
                    <a:lnTo>
                      <a:pt x="85" y="1485"/>
                    </a:lnTo>
                    <a:lnTo>
                      <a:pt x="35" y="1699"/>
                    </a:lnTo>
                    <a:lnTo>
                      <a:pt x="6" y="1923"/>
                    </a:lnTo>
                    <a:lnTo>
                      <a:pt x="0" y="2156"/>
                    </a:lnTo>
                    <a:lnTo>
                      <a:pt x="18" y="2397"/>
                    </a:lnTo>
                    <a:close/>
                  </a:path>
                </a:pathLst>
              </a:custGeom>
              <a:solidFill>
                <a:srgbClr val="DC85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1" name="Freeform 270">
                <a:extLst>
                  <a:ext uri="{FF2B5EF4-FFF2-40B4-BE49-F238E27FC236}">
                    <a16:creationId xmlns:a16="http://schemas.microsoft.com/office/drawing/2014/main" id="{F82BD15B-DAB0-7845-8086-436A4A2438B8}"/>
                  </a:ext>
                </a:extLst>
              </p:cNvPr>
              <p:cNvSpPr>
                <a:spLocks/>
              </p:cNvSpPr>
              <p:nvPr/>
            </p:nvSpPr>
            <p:spPr bwMode="auto">
              <a:xfrm>
                <a:off x="4919" y="3054"/>
                <a:ext cx="215" cy="210"/>
              </a:xfrm>
              <a:custGeom>
                <a:avLst/>
                <a:gdLst>
                  <a:gd name="T0" fmla="*/ 0 w 2797"/>
                  <a:gd name="T1" fmla="*/ 1 h 2730"/>
                  <a:gd name="T2" fmla="*/ 0 w 2797"/>
                  <a:gd name="T3" fmla="*/ 1 h 2730"/>
                  <a:gd name="T4" fmla="*/ 0 w 2797"/>
                  <a:gd name="T5" fmla="*/ 1 h 2730"/>
                  <a:gd name="T6" fmla="*/ 0 w 2797"/>
                  <a:gd name="T7" fmla="*/ 1 h 2730"/>
                  <a:gd name="T8" fmla="*/ 0 w 2797"/>
                  <a:gd name="T9" fmla="*/ 1 h 2730"/>
                  <a:gd name="T10" fmla="*/ 0 w 2797"/>
                  <a:gd name="T11" fmla="*/ 1 h 2730"/>
                  <a:gd name="T12" fmla="*/ 0 w 2797"/>
                  <a:gd name="T13" fmla="*/ 1 h 2730"/>
                  <a:gd name="T14" fmla="*/ 0 w 2797"/>
                  <a:gd name="T15" fmla="*/ 1 h 2730"/>
                  <a:gd name="T16" fmla="*/ 0 w 2797"/>
                  <a:gd name="T17" fmla="*/ 1 h 2730"/>
                  <a:gd name="T18" fmla="*/ 0 w 2797"/>
                  <a:gd name="T19" fmla="*/ 1 h 2730"/>
                  <a:gd name="T20" fmla="*/ 0 w 2797"/>
                  <a:gd name="T21" fmla="*/ 1 h 2730"/>
                  <a:gd name="T22" fmla="*/ 0 w 2797"/>
                  <a:gd name="T23" fmla="*/ 1 h 2730"/>
                  <a:gd name="T24" fmla="*/ 0 w 2797"/>
                  <a:gd name="T25" fmla="*/ 1 h 2730"/>
                  <a:gd name="T26" fmla="*/ 0 w 2797"/>
                  <a:gd name="T27" fmla="*/ 1 h 2730"/>
                  <a:gd name="T28" fmla="*/ 1 w 2797"/>
                  <a:gd name="T29" fmla="*/ 1 h 2730"/>
                  <a:gd name="T30" fmla="*/ 1 w 2797"/>
                  <a:gd name="T31" fmla="*/ 1 h 2730"/>
                  <a:gd name="T32" fmla="*/ 1 w 2797"/>
                  <a:gd name="T33" fmla="*/ 1 h 2730"/>
                  <a:gd name="T34" fmla="*/ 1 w 2797"/>
                  <a:gd name="T35" fmla="*/ 1 h 2730"/>
                  <a:gd name="T36" fmla="*/ 1 w 2797"/>
                  <a:gd name="T37" fmla="*/ 1 h 2730"/>
                  <a:gd name="T38" fmla="*/ 1 w 2797"/>
                  <a:gd name="T39" fmla="*/ 1 h 2730"/>
                  <a:gd name="T40" fmla="*/ 1 w 2797"/>
                  <a:gd name="T41" fmla="*/ 1 h 2730"/>
                  <a:gd name="T42" fmla="*/ 1 w 2797"/>
                  <a:gd name="T43" fmla="*/ 1 h 2730"/>
                  <a:gd name="T44" fmla="*/ 1 w 2797"/>
                  <a:gd name="T45" fmla="*/ 1 h 2730"/>
                  <a:gd name="T46" fmla="*/ 1 w 2797"/>
                  <a:gd name="T47" fmla="*/ 1 h 2730"/>
                  <a:gd name="T48" fmla="*/ 1 w 2797"/>
                  <a:gd name="T49" fmla="*/ 1 h 2730"/>
                  <a:gd name="T50" fmla="*/ 1 w 2797"/>
                  <a:gd name="T51" fmla="*/ 1 h 2730"/>
                  <a:gd name="T52" fmla="*/ 1 w 2797"/>
                  <a:gd name="T53" fmla="*/ 0 h 2730"/>
                  <a:gd name="T54" fmla="*/ 1 w 2797"/>
                  <a:gd name="T55" fmla="*/ 0 h 2730"/>
                  <a:gd name="T56" fmla="*/ 1 w 2797"/>
                  <a:gd name="T57" fmla="*/ 0 h 2730"/>
                  <a:gd name="T58" fmla="*/ 1 w 2797"/>
                  <a:gd name="T59" fmla="*/ 0 h 2730"/>
                  <a:gd name="T60" fmla="*/ 1 w 2797"/>
                  <a:gd name="T61" fmla="*/ 0 h 2730"/>
                  <a:gd name="T62" fmla="*/ 1 w 2797"/>
                  <a:gd name="T63" fmla="*/ 0 h 2730"/>
                  <a:gd name="T64" fmla="*/ 1 w 2797"/>
                  <a:gd name="T65" fmla="*/ 0 h 2730"/>
                  <a:gd name="T66" fmla="*/ 1 w 2797"/>
                  <a:gd name="T67" fmla="*/ 0 h 2730"/>
                  <a:gd name="T68" fmla="*/ 1 w 2797"/>
                  <a:gd name="T69" fmla="*/ 0 h 2730"/>
                  <a:gd name="T70" fmla="*/ 1 w 2797"/>
                  <a:gd name="T71" fmla="*/ 0 h 2730"/>
                  <a:gd name="T72" fmla="*/ 1 w 2797"/>
                  <a:gd name="T73" fmla="*/ 0 h 2730"/>
                  <a:gd name="T74" fmla="*/ 1 w 2797"/>
                  <a:gd name="T75" fmla="*/ 0 h 2730"/>
                  <a:gd name="T76" fmla="*/ 1 w 2797"/>
                  <a:gd name="T77" fmla="*/ 0 h 2730"/>
                  <a:gd name="T78" fmla="*/ 1 w 2797"/>
                  <a:gd name="T79" fmla="*/ 0 h 2730"/>
                  <a:gd name="T80" fmla="*/ 1 w 2797"/>
                  <a:gd name="T81" fmla="*/ 0 h 2730"/>
                  <a:gd name="T82" fmla="*/ 1 w 2797"/>
                  <a:gd name="T83" fmla="*/ 0 h 2730"/>
                  <a:gd name="T84" fmla="*/ 1 w 2797"/>
                  <a:gd name="T85" fmla="*/ 0 h 2730"/>
                  <a:gd name="T86" fmla="*/ 1 w 2797"/>
                  <a:gd name="T87" fmla="*/ 0 h 2730"/>
                  <a:gd name="T88" fmla="*/ 1 w 2797"/>
                  <a:gd name="T89" fmla="*/ 0 h 2730"/>
                  <a:gd name="T90" fmla="*/ 0 w 2797"/>
                  <a:gd name="T91" fmla="*/ 0 h 2730"/>
                  <a:gd name="T92" fmla="*/ 0 w 2797"/>
                  <a:gd name="T93" fmla="*/ 0 h 2730"/>
                  <a:gd name="T94" fmla="*/ 0 w 2797"/>
                  <a:gd name="T95" fmla="*/ 0 h 2730"/>
                  <a:gd name="T96" fmla="*/ 0 w 2797"/>
                  <a:gd name="T97" fmla="*/ 0 h 2730"/>
                  <a:gd name="T98" fmla="*/ 0 w 2797"/>
                  <a:gd name="T99" fmla="*/ 0 h 2730"/>
                  <a:gd name="T100" fmla="*/ 0 w 2797"/>
                  <a:gd name="T101" fmla="*/ 0 h 2730"/>
                  <a:gd name="T102" fmla="*/ 0 w 2797"/>
                  <a:gd name="T103" fmla="*/ 0 h 2730"/>
                  <a:gd name="T104" fmla="*/ 0 w 2797"/>
                  <a:gd name="T105" fmla="*/ 1 h 2730"/>
                  <a:gd name="T106" fmla="*/ 0 w 2797"/>
                  <a:gd name="T107" fmla="*/ 1 h 2730"/>
                  <a:gd name="T108" fmla="*/ 0 w 2797"/>
                  <a:gd name="T109" fmla="*/ 1 h 2730"/>
                  <a:gd name="T110" fmla="*/ 0 w 2797"/>
                  <a:gd name="T111" fmla="*/ 1 h 2730"/>
                  <a:gd name="T112" fmla="*/ 0 w 2797"/>
                  <a:gd name="T113" fmla="*/ 1 h 2730"/>
                  <a:gd name="T114" fmla="*/ 0 w 2797"/>
                  <a:gd name="T115" fmla="*/ 1 h 27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97" h="2730">
                    <a:moveTo>
                      <a:pt x="12" y="2079"/>
                    </a:moveTo>
                    <a:lnTo>
                      <a:pt x="25" y="2179"/>
                    </a:lnTo>
                    <a:lnTo>
                      <a:pt x="43" y="2271"/>
                    </a:lnTo>
                    <a:lnTo>
                      <a:pt x="67" y="2353"/>
                    </a:lnTo>
                    <a:lnTo>
                      <a:pt x="97" y="2427"/>
                    </a:lnTo>
                    <a:lnTo>
                      <a:pt x="133" y="2491"/>
                    </a:lnTo>
                    <a:lnTo>
                      <a:pt x="172" y="2547"/>
                    </a:lnTo>
                    <a:lnTo>
                      <a:pt x="217" y="2596"/>
                    </a:lnTo>
                    <a:lnTo>
                      <a:pt x="266" y="2637"/>
                    </a:lnTo>
                    <a:lnTo>
                      <a:pt x="376" y="2695"/>
                    </a:lnTo>
                    <a:lnTo>
                      <a:pt x="501" y="2725"/>
                    </a:lnTo>
                    <a:lnTo>
                      <a:pt x="639" y="2730"/>
                    </a:lnTo>
                    <a:lnTo>
                      <a:pt x="785" y="2709"/>
                    </a:lnTo>
                    <a:lnTo>
                      <a:pt x="940" y="2666"/>
                    </a:lnTo>
                    <a:lnTo>
                      <a:pt x="1102" y="2603"/>
                    </a:lnTo>
                    <a:lnTo>
                      <a:pt x="1267" y="2520"/>
                    </a:lnTo>
                    <a:lnTo>
                      <a:pt x="1433" y="2423"/>
                    </a:lnTo>
                    <a:lnTo>
                      <a:pt x="1600" y="2309"/>
                    </a:lnTo>
                    <a:lnTo>
                      <a:pt x="1764" y="2183"/>
                    </a:lnTo>
                    <a:lnTo>
                      <a:pt x="1924" y="2047"/>
                    </a:lnTo>
                    <a:lnTo>
                      <a:pt x="2075" y="1901"/>
                    </a:lnTo>
                    <a:lnTo>
                      <a:pt x="2219" y="1749"/>
                    </a:lnTo>
                    <a:lnTo>
                      <a:pt x="2352" y="1593"/>
                    </a:lnTo>
                    <a:lnTo>
                      <a:pt x="2471" y="1434"/>
                    </a:lnTo>
                    <a:lnTo>
                      <a:pt x="2575" y="1273"/>
                    </a:lnTo>
                    <a:lnTo>
                      <a:pt x="2662" y="1113"/>
                    </a:lnTo>
                    <a:lnTo>
                      <a:pt x="2729" y="957"/>
                    </a:lnTo>
                    <a:lnTo>
                      <a:pt x="2775" y="806"/>
                    </a:lnTo>
                    <a:lnTo>
                      <a:pt x="2797" y="663"/>
                    </a:lnTo>
                    <a:lnTo>
                      <a:pt x="2792" y="528"/>
                    </a:lnTo>
                    <a:lnTo>
                      <a:pt x="2760" y="404"/>
                    </a:lnTo>
                    <a:lnTo>
                      <a:pt x="2699" y="292"/>
                    </a:lnTo>
                    <a:lnTo>
                      <a:pt x="2655" y="242"/>
                    </a:lnTo>
                    <a:lnTo>
                      <a:pt x="2604" y="197"/>
                    </a:lnTo>
                    <a:lnTo>
                      <a:pt x="2544" y="154"/>
                    </a:lnTo>
                    <a:lnTo>
                      <a:pt x="2475" y="116"/>
                    </a:lnTo>
                    <a:lnTo>
                      <a:pt x="2397" y="84"/>
                    </a:lnTo>
                    <a:lnTo>
                      <a:pt x="2311" y="56"/>
                    </a:lnTo>
                    <a:lnTo>
                      <a:pt x="2213" y="34"/>
                    </a:lnTo>
                    <a:lnTo>
                      <a:pt x="2107" y="17"/>
                    </a:lnTo>
                    <a:lnTo>
                      <a:pt x="1989" y="5"/>
                    </a:lnTo>
                    <a:lnTo>
                      <a:pt x="1862" y="0"/>
                    </a:lnTo>
                    <a:lnTo>
                      <a:pt x="1659" y="40"/>
                    </a:lnTo>
                    <a:lnTo>
                      <a:pt x="1464" y="94"/>
                    </a:lnTo>
                    <a:lnTo>
                      <a:pt x="1274" y="160"/>
                    </a:lnTo>
                    <a:lnTo>
                      <a:pt x="1094" y="238"/>
                    </a:lnTo>
                    <a:lnTo>
                      <a:pt x="924" y="329"/>
                    </a:lnTo>
                    <a:lnTo>
                      <a:pt x="763" y="432"/>
                    </a:lnTo>
                    <a:lnTo>
                      <a:pt x="615" y="547"/>
                    </a:lnTo>
                    <a:lnTo>
                      <a:pt x="480" y="673"/>
                    </a:lnTo>
                    <a:lnTo>
                      <a:pt x="359" y="811"/>
                    </a:lnTo>
                    <a:lnTo>
                      <a:pt x="254" y="960"/>
                    </a:lnTo>
                    <a:lnTo>
                      <a:pt x="165" y="1120"/>
                    </a:lnTo>
                    <a:lnTo>
                      <a:pt x="94" y="1291"/>
                    </a:lnTo>
                    <a:lnTo>
                      <a:pt x="42" y="1472"/>
                    </a:lnTo>
                    <a:lnTo>
                      <a:pt x="10" y="1665"/>
                    </a:lnTo>
                    <a:lnTo>
                      <a:pt x="0" y="1867"/>
                    </a:lnTo>
                    <a:lnTo>
                      <a:pt x="12" y="2079"/>
                    </a:lnTo>
                    <a:close/>
                  </a:path>
                </a:pathLst>
              </a:custGeom>
              <a:solidFill>
                <a:srgbClr val="DE8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2" name="Freeform 271">
                <a:extLst>
                  <a:ext uri="{FF2B5EF4-FFF2-40B4-BE49-F238E27FC236}">
                    <a16:creationId xmlns:a16="http://schemas.microsoft.com/office/drawing/2014/main" id="{A3F3A82D-CFBB-0F4F-8634-EAF1E53495D8}"/>
                  </a:ext>
                </a:extLst>
              </p:cNvPr>
              <p:cNvSpPr>
                <a:spLocks/>
              </p:cNvSpPr>
              <p:nvPr/>
            </p:nvSpPr>
            <p:spPr bwMode="auto">
              <a:xfrm>
                <a:off x="4927" y="3059"/>
                <a:ext cx="193" cy="189"/>
              </a:xfrm>
              <a:custGeom>
                <a:avLst/>
                <a:gdLst>
                  <a:gd name="T0" fmla="*/ 1 w 2500"/>
                  <a:gd name="T1" fmla="*/ 0 h 2456"/>
                  <a:gd name="T2" fmla="*/ 1 w 2500"/>
                  <a:gd name="T3" fmla="*/ 0 h 2456"/>
                  <a:gd name="T4" fmla="*/ 1 w 2500"/>
                  <a:gd name="T5" fmla="*/ 0 h 2456"/>
                  <a:gd name="T6" fmla="*/ 0 w 2500"/>
                  <a:gd name="T7" fmla="*/ 0 h 2456"/>
                  <a:gd name="T8" fmla="*/ 0 w 2500"/>
                  <a:gd name="T9" fmla="*/ 0 h 2456"/>
                  <a:gd name="T10" fmla="*/ 0 w 2500"/>
                  <a:gd name="T11" fmla="*/ 0 h 2456"/>
                  <a:gd name="T12" fmla="*/ 0 w 2500"/>
                  <a:gd name="T13" fmla="*/ 0 h 2456"/>
                  <a:gd name="T14" fmla="*/ 0 w 2500"/>
                  <a:gd name="T15" fmla="*/ 0 h 2456"/>
                  <a:gd name="T16" fmla="*/ 0 w 2500"/>
                  <a:gd name="T17" fmla="*/ 0 h 2456"/>
                  <a:gd name="T18" fmla="*/ 0 w 2500"/>
                  <a:gd name="T19" fmla="*/ 0 h 2456"/>
                  <a:gd name="T20" fmla="*/ 0 w 2500"/>
                  <a:gd name="T21" fmla="*/ 0 h 2456"/>
                  <a:gd name="T22" fmla="*/ 0 w 2500"/>
                  <a:gd name="T23" fmla="*/ 0 h 2456"/>
                  <a:gd name="T24" fmla="*/ 0 w 2500"/>
                  <a:gd name="T25" fmla="*/ 1 h 2456"/>
                  <a:gd name="T26" fmla="*/ 0 w 2500"/>
                  <a:gd name="T27" fmla="*/ 1 h 2456"/>
                  <a:gd name="T28" fmla="*/ 0 w 2500"/>
                  <a:gd name="T29" fmla="*/ 1 h 2456"/>
                  <a:gd name="T30" fmla="*/ 0 w 2500"/>
                  <a:gd name="T31" fmla="*/ 1 h 2456"/>
                  <a:gd name="T32" fmla="*/ 0 w 2500"/>
                  <a:gd name="T33" fmla="*/ 1 h 2456"/>
                  <a:gd name="T34" fmla="*/ 0 w 2500"/>
                  <a:gd name="T35" fmla="*/ 1 h 2456"/>
                  <a:gd name="T36" fmla="*/ 0 w 2500"/>
                  <a:gd name="T37" fmla="*/ 1 h 2456"/>
                  <a:gd name="T38" fmla="*/ 0 w 2500"/>
                  <a:gd name="T39" fmla="*/ 1 h 2456"/>
                  <a:gd name="T40" fmla="*/ 0 w 2500"/>
                  <a:gd name="T41" fmla="*/ 1 h 2456"/>
                  <a:gd name="T42" fmla="*/ 0 w 2500"/>
                  <a:gd name="T43" fmla="*/ 1 h 2456"/>
                  <a:gd name="T44" fmla="*/ 0 w 2500"/>
                  <a:gd name="T45" fmla="*/ 1 h 2456"/>
                  <a:gd name="T46" fmla="*/ 0 w 2500"/>
                  <a:gd name="T47" fmla="*/ 1 h 2456"/>
                  <a:gd name="T48" fmla="*/ 0 w 2500"/>
                  <a:gd name="T49" fmla="*/ 1 h 2456"/>
                  <a:gd name="T50" fmla="*/ 0 w 2500"/>
                  <a:gd name="T51" fmla="*/ 1 h 2456"/>
                  <a:gd name="T52" fmla="*/ 0 w 2500"/>
                  <a:gd name="T53" fmla="*/ 1 h 2456"/>
                  <a:gd name="T54" fmla="*/ 0 w 2500"/>
                  <a:gd name="T55" fmla="*/ 1 h 2456"/>
                  <a:gd name="T56" fmla="*/ 0 w 2500"/>
                  <a:gd name="T57" fmla="*/ 1 h 2456"/>
                  <a:gd name="T58" fmla="*/ 1 w 2500"/>
                  <a:gd name="T59" fmla="*/ 1 h 2456"/>
                  <a:gd name="T60" fmla="*/ 1 w 2500"/>
                  <a:gd name="T61" fmla="*/ 1 h 2456"/>
                  <a:gd name="T62" fmla="*/ 1 w 2500"/>
                  <a:gd name="T63" fmla="*/ 1 h 2456"/>
                  <a:gd name="T64" fmla="*/ 1 w 2500"/>
                  <a:gd name="T65" fmla="*/ 1 h 2456"/>
                  <a:gd name="T66" fmla="*/ 1 w 2500"/>
                  <a:gd name="T67" fmla="*/ 1 h 2456"/>
                  <a:gd name="T68" fmla="*/ 1 w 2500"/>
                  <a:gd name="T69" fmla="*/ 1 h 2456"/>
                  <a:gd name="T70" fmla="*/ 1 w 2500"/>
                  <a:gd name="T71" fmla="*/ 1 h 2456"/>
                  <a:gd name="T72" fmla="*/ 1 w 2500"/>
                  <a:gd name="T73" fmla="*/ 1 h 2456"/>
                  <a:gd name="T74" fmla="*/ 1 w 2500"/>
                  <a:gd name="T75" fmla="*/ 1 h 2456"/>
                  <a:gd name="T76" fmla="*/ 1 w 2500"/>
                  <a:gd name="T77" fmla="*/ 1 h 2456"/>
                  <a:gd name="T78" fmla="*/ 1 w 2500"/>
                  <a:gd name="T79" fmla="*/ 0 h 2456"/>
                  <a:gd name="T80" fmla="*/ 1 w 2500"/>
                  <a:gd name="T81" fmla="*/ 0 h 2456"/>
                  <a:gd name="T82" fmla="*/ 1 w 2500"/>
                  <a:gd name="T83" fmla="*/ 0 h 2456"/>
                  <a:gd name="T84" fmla="*/ 1 w 2500"/>
                  <a:gd name="T85" fmla="*/ 0 h 2456"/>
                  <a:gd name="T86" fmla="*/ 1 w 2500"/>
                  <a:gd name="T87" fmla="*/ 0 h 2456"/>
                  <a:gd name="T88" fmla="*/ 1 w 2500"/>
                  <a:gd name="T89" fmla="*/ 0 h 2456"/>
                  <a:gd name="T90" fmla="*/ 1 w 2500"/>
                  <a:gd name="T91" fmla="*/ 0 h 2456"/>
                  <a:gd name="T92" fmla="*/ 1 w 2500"/>
                  <a:gd name="T93" fmla="*/ 0 h 2456"/>
                  <a:gd name="T94" fmla="*/ 1 w 2500"/>
                  <a:gd name="T95" fmla="*/ 0 h 2456"/>
                  <a:gd name="T96" fmla="*/ 1 w 2500"/>
                  <a:gd name="T97" fmla="*/ 0 h 2456"/>
                  <a:gd name="T98" fmla="*/ 1 w 2500"/>
                  <a:gd name="T99" fmla="*/ 0 h 2456"/>
                  <a:gd name="T100" fmla="*/ 1 w 2500"/>
                  <a:gd name="T101" fmla="*/ 0 h 2456"/>
                  <a:gd name="T102" fmla="*/ 1 w 2500"/>
                  <a:gd name="T103" fmla="*/ 0 h 2456"/>
                  <a:gd name="T104" fmla="*/ 1 w 2500"/>
                  <a:gd name="T105" fmla="*/ 0 h 2456"/>
                  <a:gd name="T106" fmla="*/ 1 w 2500"/>
                  <a:gd name="T107" fmla="*/ 0 h 2456"/>
                  <a:gd name="T108" fmla="*/ 1 w 2500"/>
                  <a:gd name="T109" fmla="*/ 0 h 2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00" h="2456">
                    <a:moveTo>
                      <a:pt x="1680" y="0"/>
                    </a:moveTo>
                    <a:lnTo>
                      <a:pt x="1350" y="105"/>
                    </a:lnTo>
                    <a:lnTo>
                      <a:pt x="1189" y="168"/>
                    </a:lnTo>
                    <a:lnTo>
                      <a:pt x="1032" y="239"/>
                    </a:lnTo>
                    <a:lnTo>
                      <a:pt x="881" y="316"/>
                    </a:lnTo>
                    <a:lnTo>
                      <a:pt x="738" y="402"/>
                    </a:lnTo>
                    <a:lnTo>
                      <a:pt x="602" y="496"/>
                    </a:lnTo>
                    <a:lnTo>
                      <a:pt x="476" y="598"/>
                    </a:lnTo>
                    <a:lnTo>
                      <a:pt x="363" y="709"/>
                    </a:lnTo>
                    <a:lnTo>
                      <a:pt x="262" y="829"/>
                    </a:lnTo>
                    <a:lnTo>
                      <a:pt x="176" y="959"/>
                    </a:lnTo>
                    <a:lnTo>
                      <a:pt x="105" y="1098"/>
                    </a:lnTo>
                    <a:lnTo>
                      <a:pt x="51" y="1248"/>
                    </a:lnTo>
                    <a:lnTo>
                      <a:pt x="15" y="1409"/>
                    </a:lnTo>
                    <a:lnTo>
                      <a:pt x="0" y="1580"/>
                    </a:lnTo>
                    <a:lnTo>
                      <a:pt x="6" y="1762"/>
                    </a:lnTo>
                    <a:lnTo>
                      <a:pt x="19" y="1863"/>
                    </a:lnTo>
                    <a:lnTo>
                      <a:pt x="36" y="1956"/>
                    </a:lnTo>
                    <a:lnTo>
                      <a:pt x="58" y="2039"/>
                    </a:lnTo>
                    <a:lnTo>
                      <a:pt x="86" y="2114"/>
                    </a:lnTo>
                    <a:lnTo>
                      <a:pt x="118" y="2181"/>
                    </a:lnTo>
                    <a:lnTo>
                      <a:pt x="154" y="2240"/>
                    </a:lnTo>
                    <a:lnTo>
                      <a:pt x="239" y="2336"/>
                    </a:lnTo>
                    <a:lnTo>
                      <a:pt x="338" y="2402"/>
                    </a:lnTo>
                    <a:lnTo>
                      <a:pt x="450" y="2442"/>
                    </a:lnTo>
                    <a:lnTo>
                      <a:pt x="573" y="2456"/>
                    </a:lnTo>
                    <a:lnTo>
                      <a:pt x="705" y="2447"/>
                    </a:lnTo>
                    <a:lnTo>
                      <a:pt x="844" y="2417"/>
                    </a:lnTo>
                    <a:lnTo>
                      <a:pt x="987" y="2367"/>
                    </a:lnTo>
                    <a:lnTo>
                      <a:pt x="1135" y="2299"/>
                    </a:lnTo>
                    <a:lnTo>
                      <a:pt x="1284" y="2215"/>
                    </a:lnTo>
                    <a:lnTo>
                      <a:pt x="1432" y="2117"/>
                    </a:lnTo>
                    <a:lnTo>
                      <a:pt x="1578" y="2007"/>
                    </a:lnTo>
                    <a:lnTo>
                      <a:pt x="1720" y="1886"/>
                    </a:lnTo>
                    <a:lnTo>
                      <a:pt x="1856" y="1757"/>
                    </a:lnTo>
                    <a:lnTo>
                      <a:pt x="1984" y="1621"/>
                    </a:lnTo>
                    <a:lnTo>
                      <a:pt x="2102" y="1479"/>
                    </a:lnTo>
                    <a:lnTo>
                      <a:pt x="2209" y="1334"/>
                    </a:lnTo>
                    <a:lnTo>
                      <a:pt x="2301" y="1189"/>
                    </a:lnTo>
                    <a:lnTo>
                      <a:pt x="2378" y="1043"/>
                    </a:lnTo>
                    <a:lnTo>
                      <a:pt x="2439" y="900"/>
                    </a:lnTo>
                    <a:lnTo>
                      <a:pt x="2480" y="762"/>
                    </a:lnTo>
                    <a:lnTo>
                      <a:pt x="2500" y="629"/>
                    </a:lnTo>
                    <a:lnTo>
                      <a:pt x="2497" y="504"/>
                    </a:lnTo>
                    <a:lnTo>
                      <a:pt x="2470" y="388"/>
                    </a:lnTo>
                    <a:lnTo>
                      <a:pt x="2416" y="284"/>
                    </a:lnTo>
                    <a:lnTo>
                      <a:pt x="2334" y="193"/>
                    </a:lnTo>
                    <a:lnTo>
                      <a:pt x="2281" y="153"/>
                    </a:lnTo>
                    <a:lnTo>
                      <a:pt x="2220" y="118"/>
                    </a:lnTo>
                    <a:lnTo>
                      <a:pt x="2152" y="87"/>
                    </a:lnTo>
                    <a:lnTo>
                      <a:pt x="2075" y="60"/>
                    </a:lnTo>
                    <a:lnTo>
                      <a:pt x="1989" y="37"/>
                    </a:lnTo>
                    <a:lnTo>
                      <a:pt x="1896" y="19"/>
                    </a:lnTo>
                    <a:lnTo>
                      <a:pt x="1793" y="8"/>
                    </a:lnTo>
                    <a:lnTo>
                      <a:pt x="1680" y="0"/>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 name="Freeform 272">
                <a:extLst>
                  <a:ext uri="{FF2B5EF4-FFF2-40B4-BE49-F238E27FC236}">
                    <a16:creationId xmlns:a16="http://schemas.microsoft.com/office/drawing/2014/main" id="{A6ABF27B-839F-944A-BE62-6FE1EA2D8C8D}"/>
                  </a:ext>
                </a:extLst>
              </p:cNvPr>
              <p:cNvSpPr>
                <a:spLocks/>
              </p:cNvSpPr>
              <p:nvPr/>
            </p:nvSpPr>
            <p:spPr bwMode="auto">
              <a:xfrm>
                <a:off x="4014" y="2940"/>
                <a:ext cx="370" cy="172"/>
              </a:xfrm>
              <a:custGeom>
                <a:avLst/>
                <a:gdLst>
                  <a:gd name="T0" fmla="*/ 0 w 4816"/>
                  <a:gd name="T1" fmla="*/ 1 h 2231"/>
                  <a:gd name="T2" fmla="*/ 0 w 4816"/>
                  <a:gd name="T3" fmla="*/ 1 h 2231"/>
                  <a:gd name="T4" fmla="*/ 0 w 4816"/>
                  <a:gd name="T5" fmla="*/ 1 h 2231"/>
                  <a:gd name="T6" fmla="*/ 0 w 4816"/>
                  <a:gd name="T7" fmla="*/ 0 h 2231"/>
                  <a:gd name="T8" fmla="*/ 1 w 4816"/>
                  <a:gd name="T9" fmla="*/ 0 h 2231"/>
                  <a:gd name="T10" fmla="*/ 1 w 4816"/>
                  <a:gd name="T11" fmla="*/ 0 h 2231"/>
                  <a:gd name="T12" fmla="*/ 1 w 4816"/>
                  <a:gd name="T13" fmla="*/ 0 h 2231"/>
                  <a:gd name="T14" fmla="*/ 1 w 4816"/>
                  <a:gd name="T15" fmla="*/ 0 h 2231"/>
                  <a:gd name="T16" fmla="*/ 2 w 4816"/>
                  <a:gd name="T17" fmla="*/ 0 h 2231"/>
                  <a:gd name="T18" fmla="*/ 2 w 4816"/>
                  <a:gd name="T19" fmla="*/ 0 h 2231"/>
                  <a:gd name="T20" fmla="*/ 2 w 4816"/>
                  <a:gd name="T21" fmla="*/ 0 h 2231"/>
                  <a:gd name="T22" fmla="*/ 2 w 4816"/>
                  <a:gd name="T23" fmla="*/ 0 h 2231"/>
                  <a:gd name="T24" fmla="*/ 2 w 4816"/>
                  <a:gd name="T25" fmla="*/ 0 h 2231"/>
                  <a:gd name="T26" fmla="*/ 2 w 4816"/>
                  <a:gd name="T27" fmla="*/ 0 h 2231"/>
                  <a:gd name="T28" fmla="*/ 2 w 4816"/>
                  <a:gd name="T29" fmla="*/ 0 h 2231"/>
                  <a:gd name="T30" fmla="*/ 2 w 4816"/>
                  <a:gd name="T31" fmla="*/ 0 h 2231"/>
                  <a:gd name="T32" fmla="*/ 2 w 4816"/>
                  <a:gd name="T33" fmla="*/ 0 h 2231"/>
                  <a:gd name="T34" fmla="*/ 2 w 4816"/>
                  <a:gd name="T35" fmla="*/ 0 h 2231"/>
                  <a:gd name="T36" fmla="*/ 2 w 4816"/>
                  <a:gd name="T37" fmla="*/ 1 h 2231"/>
                  <a:gd name="T38" fmla="*/ 2 w 4816"/>
                  <a:gd name="T39" fmla="*/ 1 h 2231"/>
                  <a:gd name="T40" fmla="*/ 2 w 4816"/>
                  <a:gd name="T41" fmla="*/ 1 h 2231"/>
                  <a:gd name="T42" fmla="*/ 1 w 4816"/>
                  <a:gd name="T43" fmla="*/ 1 h 2231"/>
                  <a:gd name="T44" fmla="*/ 1 w 4816"/>
                  <a:gd name="T45" fmla="*/ 1 h 2231"/>
                  <a:gd name="T46" fmla="*/ 1 w 4816"/>
                  <a:gd name="T47" fmla="*/ 1 h 2231"/>
                  <a:gd name="T48" fmla="*/ 1 w 4816"/>
                  <a:gd name="T49" fmla="*/ 1 h 2231"/>
                  <a:gd name="T50" fmla="*/ 1 w 4816"/>
                  <a:gd name="T51" fmla="*/ 1 h 2231"/>
                  <a:gd name="T52" fmla="*/ 0 w 4816"/>
                  <a:gd name="T53" fmla="*/ 1 h 2231"/>
                  <a:gd name="T54" fmla="*/ 0 w 4816"/>
                  <a:gd name="T55" fmla="*/ 1 h 2231"/>
                  <a:gd name="T56" fmla="*/ 0 w 4816"/>
                  <a:gd name="T57" fmla="*/ 1 h 2231"/>
                  <a:gd name="T58" fmla="*/ 0 w 4816"/>
                  <a:gd name="T59" fmla="*/ 1 h 2231"/>
                  <a:gd name="T60" fmla="*/ 0 w 4816"/>
                  <a:gd name="T61" fmla="*/ 1 h 2231"/>
                  <a:gd name="T62" fmla="*/ 0 w 4816"/>
                  <a:gd name="T63" fmla="*/ 1 h 2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16" h="2231">
                    <a:moveTo>
                      <a:pt x="0" y="1726"/>
                    </a:moveTo>
                    <a:lnTo>
                      <a:pt x="48" y="1598"/>
                    </a:lnTo>
                    <a:lnTo>
                      <a:pt x="124" y="1473"/>
                    </a:lnTo>
                    <a:lnTo>
                      <a:pt x="227" y="1348"/>
                    </a:lnTo>
                    <a:lnTo>
                      <a:pt x="353" y="1226"/>
                    </a:lnTo>
                    <a:lnTo>
                      <a:pt x="500" y="1108"/>
                    </a:lnTo>
                    <a:lnTo>
                      <a:pt x="668" y="993"/>
                    </a:lnTo>
                    <a:lnTo>
                      <a:pt x="851" y="881"/>
                    </a:lnTo>
                    <a:lnTo>
                      <a:pt x="1049" y="775"/>
                    </a:lnTo>
                    <a:lnTo>
                      <a:pt x="1261" y="673"/>
                    </a:lnTo>
                    <a:lnTo>
                      <a:pt x="1482" y="578"/>
                    </a:lnTo>
                    <a:lnTo>
                      <a:pt x="1712" y="487"/>
                    </a:lnTo>
                    <a:lnTo>
                      <a:pt x="1949" y="403"/>
                    </a:lnTo>
                    <a:lnTo>
                      <a:pt x="2432" y="255"/>
                    </a:lnTo>
                    <a:lnTo>
                      <a:pt x="2914" y="137"/>
                    </a:lnTo>
                    <a:lnTo>
                      <a:pt x="3148" y="90"/>
                    </a:lnTo>
                    <a:lnTo>
                      <a:pt x="3376" y="54"/>
                    </a:lnTo>
                    <a:lnTo>
                      <a:pt x="3596" y="26"/>
                    </a:lnTo>
                    <a:lnTo>
                      <a:pt x="3804" y="8"/>
                    </a:lnTo>
                    <a:lnTo>
                      <a:pt x="3998" y="0"/>
                    </a:lnTo>
                    <a:lnTo>
                      <a:pt x="4177" y="3"/>
                    </a:lnTo>
                    <a:lnTo>
                      <a:pt x="4340" y="18"/>
                    </a:lnTo>
                    <a:lnTo>
                      <a:pt x="4481" y="44"/>
                    </a:lnTo>
                    <a:lnTo>
                      <a:pt x="4601" y="81"/>
                    </a:lnTo>
                    <a:lnTo>
                      <a:pt x="4696" y="132"/>
                    </a:lnTo>
                    <a:lnTo>
                      <a:pt x="4765" y="196"/>
                    </a:lnTo>
                    <a:lnTo>
                      <a:pt x="4806" y="273"/>
                    </a:lnTo>
                    <a:lnTo>
                      <a:pt x="4815" y="317"/>
                    </a:lnTo>
                    <a:lnTo>
                      <a:pt x="4816" y="364"/>
                    </a:lnTo>
                    <a:lnTo>
                      <a:pt x="4809" y="415"/>
                    </a:lnTo>
                    <a:lnTo>
                      <a:pt x="4793" y="469"/>
                    </a:lnTo>
                    <a:lnTo>
                      <a:pt x="4768" y="528"/>
                    </a:lnTo>
                    <a:lnTo>
                      <a:pt x="4735" y="590"/>
                    </a:lnTo>
                    <a:lnTo>
                      <a:pt x="4692" y="656"/>
                    </a:lnTo>
                    <a:lnTo>
                      <a:pt x="4640" y="725"/>
                    </a:lnTo>
                    <a:lnTo>
                      <a:pt x="4524" y="885"/>
                    </a:lnTo>
                    <a:lnTo>
                      <a:pt x="4395" y="1033"/>
                    </a:lnTo>
                    <a:lnTo>
                      <a:pt x="4254" y="1174"/>
                    </a:lnTo>
                    <a:lnTo>
                      <a:pt x="4102" y="1304"/>
                    </a:lnTo>
                    <a:lnTo>
                      <a:pt x="3941" y="1425"/>
                    </a:lnTo>
                    <a:lnTo>
                      <a:pt x="3770" y="1537"/>
                    </a:lnTo>
                    <a:lnTo>
                      <a:pt x="3593" y="1640"/>
                    </a:lnTo>
                    <a:lnTo>
                      <a:pt x="3409" y="1735"/>
                    </a:lnTo>
                    <a:lnTo>
                      <a:pt x="3221" y="1820"/>
                    </a:lnTo>
                    <a:lnTo>
                      <a:pt x="3027" y="1897"/>
                    </a:lnTo>
                    <a:lnTo>
                      <a:pt x="2633" y="2026"/>
                    </a:lnTo>
                    <a:lnTo>
                      <a:pt x="2237" y="2123"/>
                    </a:lnTo>
                    <a:lnTo>
                      <a:pt x="1845" y="2189"/>
                    </a:lnTo>
                    <a:lnTo>
                      <a:pt x="1655" y="2210"/>
                    </a:lnTo>
                    <a:lnTo>
                      <a:pt x="1469" y="2224"/>
                    </a:lnTo>
                    <a:lnTo>
                      <a:pt x="1289" y="2231"/>
                    </a:lnTo>
                    <a:lnTo>
                      <a:pt x="1117" y="2231"/>
                    </a:lnTo>
                    <a:lnTo>
                      <a:pt x="952" y="2224"/>
                    </a:lnTo>
                    <a:lnTo>
                      <a:pt x="797" y="2209"/>
                    </a:lnTo>
                    <a:lnTo>
                      <a:pt x="652" y="2189"/>
                    </a:lnTo>
                    <a:lnTo>
                      <a:pt x="519" y="2161"/>
                    </a:lnTo>
                    <a:lnTo>
                      <a:pt x="397" y="2128"/>
                    </a:lnTo>
                    <a:lnTo>
                      <a:pt x="291" y="2089"/>
                    </a:lnTo>
                    <a:lnTo>
                      <a:pt x="198" y="2043"/>
                    </a:lnTo>
                    <a:lnTo>
                      <a:pt x="122" y="1991"/>
                    </a:lnTo>
                    <a:lnTo>
                      <a:pt x="63" y="1932"/>
                    </a:lnTo>
                    <a:lnTo>
                      <a:pt x="22" y="1870"/>
                    </a:lnTo>
                    <a:lnTo>
                      <a:pt x="1" y="1801"/>
                    </a:lnTo>
                    <a:lnTo>
                      <a:pt x="0" y="1726"/>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4" name="Freeform 273">
                <a:extLst>
                  <a:ext uri="{FF2B5EF4-FFF2-40B4-BE49-F238E27FC236}">
                    <a16:creationId xmlns:a16="http://schemas.microsoft.com/office/drawing/2014/main" id="{F69FC05D-9697-0140-BDA2-E2A710980CB6}"/>
                  </a:ext>
                </a:extLst>
              </p:cNvPr>
              <p:cNvSpPr>
                <a:spLocks/>
              </p:cNvSpPr>
              <p:nvPr/>
            </p:nvSpPr>
            <p:spPr bwMode="auto">
              <a:xfrm>
                <a:off x="4029" y="2948"/>
                <a:ext cx="340" cy="155"/>
              </a:xfrm>
              <a:custGeom>
                <a:avLst/>
                <a:gdLst>
                  <a:gd name="T0" fmla="*/ 0 w 4416"/>
                  <a:gd name="T1" fmla="*/ 1 h 2011"/>
                  <a:gd name="T2" fmla="*/ 0 w 4416"/>
                  <a:gd name="T3" fmla="*/ 1 h 2011"/>
                  <a:gd name="T4" fmla="*/ 0 w 4416"/>
                  <a:gd name="T5" fmla="*/ 1 h 2011"/>
                  <a:gd name="T6" fmla="*/ 0 w 4416"/>
                  <a:gd name="T7" fmla="*/ 1 h 2011"/>
                  <a:gd name="T8" fmla="*/ 0 w 4416"/>
                  <a:gd name="T9" fmla="*/ 1 h 2011"/>
                  <a:gd name="T10" fmla="*/ 0 w 4416"/>
                  <a:gd name="T11" fmla="*/ 1 h 2011"/>
                  <a:gd name="T12" fmla="*/ 0 w 4416"/>
                  <a:gd name="T13" fmla="*/ 1 h 2011"/>
                  <a:gd name="T14" fmla="*/ 0 w 4416"/>
                  <a:gd name="T15" fmla="*/ 1 h 2011"/>
                  <a:gd name="T16" fmla="*/ 0 w 4416"/>
                  <a:gd name="T17" fmla="*/ 1 h 2011"/>
                  <a:gd name="T18" fmla="*/ 0 w 4416"/>
                  <a:gd name="T19" fmla="*/ 1 h 2011"/>
                  <a:gd name="T20" fmla="*/ 0 w 4416"/>
                  <a:gd name="T21" fmla="*/ 1 h 2011"/>
                  <a:gd name="T22" fmla="*/ 0 w 4416"/>
                  <a:gd name="T23" fmla="*/ 1 h 2011"/>
                  <a:gd name="T24" fmla="*/ 0 w 4416"/>
                  <a:gd name="T25" fmla="*/ 1 h 2011"/>
                  <a:gd name="T26" fmla="*/ 1 w 4416"/>
                  <a:gd name="T27" fmla="*/ 1 h 2011"/>
                  <a:gd name="T28" fmla="*/ 1 w 4416"/>
                  <a:gd name="T29" fmla="*/ 1 h 2011"/>
                  <a:gd name="T30" fmla="*/ 1 w 4416"/>
                  <a:gd name="T31" fmla="*/ 1 h 2011"/>
                  <a:gd name="T32" fmla="*/ 1 w 4416"/>
                  <a:gd name="T33" fmla="*/ 1 h 2011"/>
                  <a:gd name="T34" fmla="*/ 1 w 4416"/>
                  <a:gd name="T35" fmla="*/ 1 h 2011"/>
                  <a:gd name="T36" fmla="*/ 1 w 4416"/>
                  <a:gd name="T37" fmla="*/ 1 h 2011"/>
                  <a:gd name="T38" fmla="*/ 1 w 4416"/>
                  <a:gd name="T39" fmla="*/ 1 h 2011"/>
                  <a:gd name="T40" fmla="*/ 1 w 4416"/>
                  <a:gd name="T41" fmla="*/ 1 h 2011"/>
                  <a:gd name="T42" fmla="*/ 1 w 4416"/>
                  <a:gd name="T43" fmla="*/ 1 h 2011"/>
                  <a:gd name="T44" fmla="*/ 1 w 4416"/>
                  <a:gd name="T45" fmla="*/ 1 h 2011"/>
                  <a:gd name="T46" fmla="*/ 2 w 4416"/>
                  <a:gd name="T47" fmla="*/ 1 h 2011"/>
                  <a:gd name="T48" fmla="*/ 2 w 4416"/>
                  <a:gd name="T49" fmla="*/ 1 h 2011"/>
                  <a:gd name="T50" fmla="*/ 2 w 4416"/>
                  <a:gd name="T51" fmla="*/ 1 h 2011"/>
                  <a:gd name="T52" fmla="*/ 2 w 4416"/>
                  <a:gd name="T53" fmla="*/ 0 h 2011"/>
                  <a:gd name="T54" fmla="*/ 2 w 4416"/>
                  <a:gd name="T55" fmla="*/ 0 h 2011"/>
                  <a:gd name="T56" fmla="*/ 2 w 4416"/>
                  <a:gd name="T57" fmla="*/ 0 h 2011"/>
                  <a:gd name="T58" fmla="*/ 2 w 4416"/>
                  <a:gd name="T59" fmla="*/ 0 h 2011"/>
                  <a:gd name="T60" fmla="*/ 2 w 4416"/>
                  <a:gd name="T61" fmla="*/ 0 h 2011"/>
                  <a:gd name="T62" fmla="*/ 2 w 4416"/>
                  <a:gd name="T63" fmla="*/ 0 h 2011"/>
                  <a:gd name="T64" fmla="*/ 2 w 4416"/>
                  <a:gd name="T65" fmla="*/ 0 h 2011"/>
                  <a:gd name="T66" fmla="*/ 2 w 4416"/>
                  <a:gd name="T67" fmla="*/ 0 h 2011"/>
                  <a:gd name="T68" fmla="*/ 2 w 4416"/>
                  <a:gd name="T69" fmla="*/ 0 h 2011"/>
                  <a:gd name="T70" fmla="*/ 2 w 4416"/>
                  <a:gd name="T71" fmla="*/ 0 h 2011"/>
                  <a:gd name="T72" fmla="*/ 2 w 4416"/>
                  <a:gd name="T73" fmla="*/ 0 h 2011"/>
                  <a:gd name="T74" fmla="*/ 2 w 4416"/>
                  <a:gd name="T75" fmla="*/ 0 h 2011"/>
                  <a:gd name="T76" fmla="*/ 2 w 4416"/>
                  <a:gd name="T77" fmla="*/ 0 h 2011"/>
                  <a:gd name="T78" fmla="*/ 2 w 4416"/>
                  <a:gd name="T79" fmla="*/ 0 h 2011"/>
                  <a:gd name="T80" fmla="*/ 2 w 4416"/>
                  <a:gd name="T81" fmla="*/ 0 h 2011"/>
                  <a:gd name="T82" fmla="*/ 2 w 4416"/>
                  <a:gd name="T83" fmla="*/ 0 h 2011"/>
                  <a:gd name="T84" fmla="*/ 2 w 4416"/>
                  <a:gd name="T85" fmla="*/ 0 h 2011"/>
                  <a:gd name="T86" fmla="*/ 2 w 4416"/>
                  <a:gd name="T87" fmla="*/ 0 h 2011"/>
                  <a:gd name="T88" fmla="*/ 1 w 4416"/>
                  <a:gd name="T89" fmla="*/ 0 h 2011"/>
                  <a:gd name="T90" fmla="*/ 1 w 4416"/>
                  <a:gd name="T91" fmla="*/ 0 h 2011"/>
                  <a:gd name="T92" fmla="*/ 1 w 4416"/>
                  <a:gd name="T93" fmla="*/ 0 h 2011"/>
                  <a:gd name="T94" fmla="*/ 1 w 4416"/>
                  <a:gd name="T95" fmla="*/ 0 h 2011"/>
                  <a:gd name="T96" fmla="*/ 1 w 4416"/>
                  <a:gd name="T97" fmla="*/ 0 h 2011"/>
                  <a:gd name="T98" fmla="*/ 1 w 4416"/>
                  <a:gd name="T99" fmla="*/ 0 h 2011"/>
                  <a:gd name="T100" fmla="*/ 1 w 4416"/>
                  <a:gd name="T101" fmla="*/ 0 h 2011"/>
                  <a:gd name="T102" fmla="*/ 1 w 4416"/>
                  <a:gd name="T103" fmla="*/ 0 h 2011"/>
                  <a:gd name="T104" fmla="*/ 1 w 4416"/>
                  <a:gd name="T105" fmla="*/ 0 h 2011"/>
                  <a:gd name="T106" fmla="*/ 0 w 4416"/>
                  <a:gd name="T107" fmla="*/ 0 h 2011"/>
                  <a:gd name="T108" fmla="*/ 0 w 4416"/>
                  <a:gd name="T109" fmla="*/ 0 h 2011"/>
                  <a:gd name="T110" fmla="*/ 0 w 4416"/>
                  <a:gd name="T111" fmla="*/ 0 h 2011"/>
                  <a:gd name="T112" fmla="*/ 0 w 4416"/>
                  <a:gd name="T113" fmla="*/ 0 h 2011"/>
                  <a:gd name="T114" fmla="*/ 0 w 4416"/>
                  <a:gd name="T115" fmla="*/ 1 h 2011"/>
                  <a:gd name="T116" fmla="*/ 0 w 4416"/>
                  <a:gd name="T117" fmla="*/ 1 h 2011"/>
                  <a:gd name="T118" fmla="*/ 0 w 4416"/>
                  <a:gd name="T119" fmla="*/ 1 h 2011"/>
                  <a:gd name="T120" fmla="*/ 0 w 4416"/>
                  <a:gd name="T121" fmla="*/ 1 h 2011"/>
                  <a:gd name="T122" fmla="*/ 0 w 4416"/>
                  <a:gd name="T123" fmla="*/ 1 h 2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16" h="2011">
                    <a:moveTo>
                      <a:pt x="0" y="1555"/>
                    </a:moveTo>
                    <a:lnTo>
                      <a:pt x="0" y="1623"/>
                    </a:lnTo>
                    <a:lnTo>
                      <a:pt x="19" y="1686"/>
                    </a:lnTo>
                    <a:lnTo>
                      <a:pt x="55" y="1743"/>
                    </a:lnTo>
                    <a:lnTo>
                      <a:pt x="110" y="1795"/>
                    </a:lnTo>
                    <a:lnTo>
                      <a:pt x="178" y="1843"/>
                    </a:lnTo>
                    <a:lnTo>
                      <a:pt x="261" y="1885"/>
                    </a:lnTo>
                    <a:lnTo>
                      <a:pt x="358" y="1920"/>
                    </a:lnTo>
                    <a:lnTo>
                      <a:pt x="469" y="1950"/>
                    </a:lnTo>
                    <a:lnTo>
                      <a:pt x="590" y="1974"/>
                    </a:lnTo>
                    <a:lnTo>
                      <a:pt x="722" y="1993"/>
                    </a:lnTo>
                    <a:lnTo>
                      <a:pt x="864" y="2005"/>
                    </a:lnTo>
                    <a:lnTo>
                      <a:pt x="1015" y="2011"/>
                    </a:lnTo>
                    <a:lnTo>
                      <a:pt x="1173" y="2011"/>
                    </a:lnTo>
                    <a:lnTo>
                      <a:pt x="1337" y="2003"/>
                    </a:lnTo>
                    <a:lnTo>
                      <a:pt x="1507" y="1991"/>
                    </a:lnTo>
                    <a:lnTo>
                      <a:pt x="1682" y="1970"/>
                    </a:lnTo>
                    <a:lnTo>
                      <a:pt x="2041" y="1910"/>
                    </a:lnTo>
                    <a:lnTo>
                      <a:pt x="2406" y="1821"/>
                    </a:lnTo>
                    <a:lnTo>
                      <a:pt x="2769" y="1704"/>
                    </a:lnTo>
                    <a:lnTo>
                      <a:pt x="2948" y="1634"/>
                    </a:lnTo>
                    <a:lnTo>
                      <a:pt x="3123" y="1556"/>
                    </a:lnTo>
                    <a:lnTo>
                      <a:pt x="3292" y="1471"/>
                    </a:lnTo>
                    <a:lnTo>
                      <a:pt x="3458" y="1377"/>
                    </a:lnTo>
                    <a:lnTo>
                      <a:pt x="3616" y="1276"/>
                    </a:lnTo>
                    <a:lnTo>
                      <a:pt x="3766" y="1167"/>
                    </a:lnTo>
                    <a:lnTo>
                      <a:pt x="3908" y="1049"/>
                    </a:lnTo>
                    <a:lnTo>
                      <a:pt x="4041" y="923"/>
                    </a:lnTo>
                    <a:lnTo>
                      <a:pt x="4162" y="789"/>
                    </a:lnTo>
                    <a:lnTo>
                      <a:pt x="4273" y="645"/>
                    </a:lnTo>
                    <a:lnTo>
                      <a:pt x="4317" y="584"/>
                    </a:lnTo>
                    <a:lnTo>
                      <a:pt x="4353" y="525"/>
                    </a:lnTo>
                    <a:lnTo>
                      <a:pt x="4381" y="469"/>
                    </a:lnTo>
                    <a:lnTo>
                      <a:pt x="4401" y="416"/>
                    </a:lnTo>
                    <a:lnTo>
                      <a:pt x="4416" y="323"/>
                    </a:lnTo>
                    <a:lnTo>
                      <a:pt x="4403" y="242"/>
                    </a:lnTo>
                    <a:lnTo>
                      <a:pt x="4362" y="173"/>
                    </a:lnTo>
                    <a:lnTo>
                      <a:pt x="4296" y="116"/>
                    </a:lnTo>
                    <a:lnTo>
                      <a:pt x="4205" y="71"/>
                    </a:lnTo>
                    <a:lnTo>
                      <a:pt x="4094" y="37"/>
                    </a:lnTo>
                    <a:lnTo>
                      <a:pt x="3962" y="15"/>
                    </a:lnTo>
                    <a:lnTo>
                      <a:pt x="3813" y="2"/>
                    </a:lnTo>
                    <a:lnTo>
                      <a:pt x="3648" y="0"/>
                    </a:lnTo>
                    <a:lnTo>
                      <a:pt x="3469" y="7"/>
                    </a:lnTo>
                    <a:lnTo>
                      <a:pt x="3279" y="24"/>
                    </a:lnTo>
                    <a:lnTo>
                      <a:pt x="3078" y="49"/>
                    </a:lnTo>
                    <a:lnTo>
                      <a:pt x="2869" y="83"/>
                    </a:lnTo>
                    <a:lnTo>
                      <a:pt x="2655" y="125"/>
                    </a:lnTo>
                    <a:lnTo>
                      <a:pt x="2216" y="232"/>
                    </a:lnTo>
                    <a:lnTo>
                      <a:pt x="1776" y="365"/>
                    </a:lnTo>
                    <a:lnTo>
                      <a:pt x="1561" y="441"/>
                    </a:lnTo>
                    <a:lnTo>
                      <a:pt x="1351" y="524"/>
                    </a:lnTo>
                    <a:lnTo>
                      <a:pt x="1149" y="610"/>
                    </a:lnTo>
                    <a:lnTo>
                      <a:pt x="958" y="702"/>
                    </a:lnTo>
                    <a:lnTo>
                      <a:pt x="777" y="797"/>
                    </a:lnTo>
                    <a:lnTo>
                      <a:pt x="610" y="897"/>
                    </a:lnTo>
                    <a:lnTo>
                      <a:pt x="458" y="1000"/>
                    </a:lnTo>
                    <a:lnTo>
                      <a:pt x="324" y="1106"/>
                    </a:lnTo>
                    <a:lnTo>
                      <a:pt x="209" y="1216"/>
                    </a:lnTo>
                    <a:lnTo>
                      <a:pt x="116" y="1327"/>
                    </a:lnTo>
                    <a:lnTo>
                      <a:pt x="45" y="1440"/>
                    </a:lnTo>
                    <a:lnTo>
                      <a:pt x="0" y="1555"/>
                    </a:lnTo>
                    <a:close/>
                  </a:path>
                </a:pathLst>
              </a:custGeom>
              <a:solidFill>
                <a:srgbClr val="E49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5" name="Freeform 274">
                <a:extLst>
                  <a:ext uri="{FF2B5EF4-FFF2-40B4-BE49-F238E27FC236}">
                    <a16:creationId xmlns:a16="http://schemas.microsoft.com/office/drawing/2014/main" id="{1081D399-4AA4-374D-824E-07C2C58396FE}"/>
                  </a:ext>
                </a:extLst>
              </p:cNvPr>
              <p:cNvSpPr>
                <a:spLocks/>
              </p:cNvSpPr>
              <p:nvPr/>
            </p:nvSpPr>
            <p:spPr bwMode="auto">
              <a:xfrm>
                <a:off x="4044" y="2956"/>
                <a:ext cx="309" cy="138"/>
              </a:xfrm>
              <a:custGeom>
                <a:avLst/>
                <a:gdLst>
                  <a:gd name="T0" fmla="*/ 0 w 4016"/>
                  <a:gd name="T1" fmla="*/ 1 h 1792"/>
                  <a:gd name="T2" fmla="*/ 0 w 4016"/>
                  <a:gd name="T3" fmla="*/ 1 h 1792"/>
                  <a:gd name="T4" fmla="*/ 0 w 4016"/>
                  <a:gd name="T5" fmla="*/ 1 h 1792"/>
                  <a:gd name="T6" fmla="*/ 0 w 4016"/>
                  <a:gd name="T7" fmla="*/ 1 h 1792"/>
                  <a:gd name="T8" fmla="*/ 0 w 4016"/>
                  <a:gd name="T9" fmla="*/ 1 h 1792"/>
                  <a:gd name="T10" fmla="*/ 0 w 4016"/>
                  <a:gd name="T11" fmla="*/ 1 h 1792"/>
                  <a:gd name="T12" fmla="*/ 0 w 4016"/>
                  <a:gd name="T13" fmla="*/ 1 h 1792"/>
                  <a:gd name="T14" fmla="*/ 0 w 4016"/>
                  <a:gd name="T15" fmla="*/ 1 h 1792"/>
                  <a:gd name="T16" fmla="*/ 0 w 4016"/>
                  <a:gd name="T17" fmla="*/ 1 h 1792"/>
                  <a:gd name="T18" fmla="*/ 0 w 4016"/>
                  <a:gd name="T19" fmla="*/ 1 h 1792"/>
                  <a:gd name="T20" fmla="*/ 0 w 4016"/>
                  <a:gd name="T21" fmla="*/ 1 h 1792"/>
                  <a:gd name="T22" fmla="*/ 0 w 4016"/>
                  <a:gd name="T23" fmla="*/ 1 h 1792"/>
                  <a:gd name="T24" fmla="*/ 0 w 4016"/>
                  <a:gd name="T25" fmla="*/ 1 h 1792"/>
                  <a:gd name="T26" fmla="*/ 0 w 4016"/>
                  <a:gd name="T27" fmla="*/ 1 h 1792"/>
                  <a:gd name="T28" fmla="*/ 1 w 4016"/>
                  <a:gd name="T29" fmla="*/ 1 h 1792"/>
                  <a:gd name="T30" fmla="*/ 1 w 4016"/>
                  <a:gd name="T31" fmla="*/ 1 h 1792"/>
                  <a:gd name="T32" fmla="*/ 1 w 4016"/>
                  <a:gd name="T33" fmla="*/ 1 h 1792"/>
                  <a:gd name="T34" fmla="*/ 1 w 4016"/>
                  <a:gd name="T35" fmla="*/ 1 h 1792"/>
                  <a:gd name="T36" fmla="*/ 1 w 4016"/>
                  <a:gd name="T37" fmla="*/ 1 h 1792"/>
                  <a:gd name="T38" fmla="*/ 1 w 4016"/>
                  <a:gd name="T39" fmla="*/ 1 h 1792"/>
                  <a:gd name="T40" fmla="*/ 1 w 4016"/>
                  <a:gd name="T41" fmla="*/ 1 h 1792"/>
                  <a:gd name="T42" fmla="*/ 1 w 4016"/>
                  <a:gd name="T43" fmla="*/ 1 h 1792"/>
                  <a:gd name="T44" fmla="*/ 1 w 4016"/>
                  <a:gd name="T45" fmla="*/ 1 h 1792"/>
                  <a:gd name="T46" fmla="*/ 2 w 4016"/>
                  <a:gd name="T47" fmla="*/ 0 h 1792"/>
                  <a:gd name="T48" fmla="*/ 2 w 4016"/>
                  <a:gd name="T49" fmla="*/ 0 h 1792"/>
                  <a:gd name="T50" fmla="*/ 2 w 4016"/>
                  <a:gd name="T51" fmla="*/ 0 h 1792"/>
                  <a:gd name="T52" fmla="*/ 2 w 4016"/>
                  <a:gd name="T53" fmla="*/ 0 h 1792"/>
                  <a:gd name="T54" fmla="*/ 2 w 4016"/>
                  <a:gd name="T55" fmla="*/ 0 h 1792"/>
                  <a:gd name="T56" fmla="*/ 2 w 4016"/>
                  <a:gd name="T57" fmla="*/ 0 h 1792"/>
                  <a:gd name="T58" fmla="*/ 2 w 4016"/>
                  <a:gd name="T59" fmla="*/ 0 h 1792"/>
                  <a:gd name="T60" fmla="*/ 2 w 4016"/>
                  <a:gd name="T61" fmla="*/ 0 h 1792"/>
                  <a:gd name="T62" fmla="*/ 2 w 4016"/>
                  <a:gd name="T63" fmla="*/ 0 h 1792"/>
                  <a:gd name="T64" fmla="*/ 2 w 4016"/>
                  <a:gd name="T65" fmla="*/ 0 h 1792"/>
                  <a:gd name="T66" fmla="*/ 2 w 4016"/>
                  <a:gd name="T67" fmla="*/ 0 h 1792"/>
                  <a:gd name="T68" fmla="*/ 2 w 4016"/>
                  <a:gd name="T69" fmla="*/ 0 h 1792"/>
                  <a:gd name="T70" fmla="*/ 2 w 4016"/>
                  <a:gd name="T71" fmla="*/ 0 h 1792"/>
                  <a:gd name="T72" fmla="*/ 2 w 4016"/>
                  <a:gd name="T73" fmla="*/ 0 h 1792"/>
                  <a:gd name="T74" fmla="*/ 2 w 4016"/>
                  <a:gd name="T75" fmla="*/ 0 h 1792"/>
                  <a:gd name="T76" fmla="*/ 2 w 4016"/>
                  <a:gd name="T77" fmla="*/ 0 h 1792"/>
                  <a:gd name="T78" fmla="*/ 1 w 4016"/>
                  <a:gd name="T79" fmla="*/ 0 h 1792"/>
                  <a:gd name="T80" fmla="*/ 1 w 4016"/>
                  <a:gd name="T81" fmla="*/ 0 h 1792"/>
                  <a:gd name="T82" fmla="*/ 1 w 4016"/>
                  <a:gd name="T83" fmla="*/ 0 h 1792"/>
                  <a:gd name="T84" fmla="*/ 1 w 4016"/>
                  <a:gd name="T85" fmla="*/ 0 h 1792"/>
                  <a:gd name="T86" fmla="*/ 1 w 4016"/>
                  <a:gd name="T87" fmla="*/ 0 h 1792"/>
                  <a:gd name="T88" fmla="*/ 1 w 4016"/>
                  <a:gd name="T89" fmla="*/ 0 h 1792"/>
                  <a:gd name="T90" fmla="*/ 1 w 4016"/>
                  <a:gd name="T91" fmla="*/ 0 h 1792"/>
                  <a:gd name="T92" fmla="*/ 1 w 4016"/>
                  <a:gd name="T93" fmla="*/ 0 h 1792"/>
                  <a:gd name="T94" fmla="*/ 0 w 4016"/>
                  <a:gd name="T95" fmla="*/ 0 h 1792"/>
                  <a:gd name="T96" fmla="*/ 0 w 4016"/>
                  <a:gd name="T97" fmla="*/ 0 h 1792"/>
                  <a:gd name="T98" fmla="*/ 0 w 4016"/>
                  <a:gd name="T99" fmla="*/ 0 h 1792"/>
                  <a:gd name="T100" fmla="*/ 0 w 4016"/>
                  <a:gd name="T101" fmla="*/ 0 h 1792"/>
                  <a:gd name="T102" fmla="*/ 0 w 4016"/>
                  <a:gd name="T103" fmla="*/ 0 h 1792"/>
                  <a:gd name="T104" fmla="*/ 0 w 4016"/>
                  <a:gd name="T105" fmla="*/ 0 h 1792"/>
                  <a:gd name="T106" fmla="*/ 0 w 4016"/>
                  <a:gd name="T107" fmla="*/ 0 h 1792"/>
                  <a:gd name="T108" fmla="*/ 0 w 4016"/>
                  <a:gd name="T109" fmla="*/ 1 h 1792"/>
                  <a:gd name="T110" fmla="*/ 0 w 4016"/>
                  <a:gd name="T111" fmla="*/ 1 h 1792"/>
                  <a:gd name="T112" fmla="*/ 0 w 4016"/>
                  <a:gd name="T113" fmla="*/ 1 h 17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16" h="1792">
                    <a:moveTo>
                      <a:pt x="1" y="1384"/>
                    </a:moveTo>
                    <a:lnTo>
                      <a:pt x="0" y="1446"/>
                    </a:lnTo>
                    <a:lnTo>
                      <a:pt x="16" y="1502"/>
                    </a:lnTo>
                    <a:lnTo>
                      <a:pt x="48" y="1554"/>
                    </a:lnTo>
                    <a:lnTo>
                      <a:pt x="96" y="1602"/>
                    </a:lnTo>
                    <a:lnTo>
                      <a:pt x="157" y="1643"/>
                    </a:lnTo>
                    <a:lnTo>
                      <a:pt x="232" y="1681"/>
                    </a:lnTo>
                    <a:lnTo>
                      <a:pt x="319" y="1713"/>
                    </a:lnTo>
                    <a:lnTo>
                      <a:pt x="418" y="1739"/>
                    </a:lnTo>
                    <a:lnTo>
                      <a:pt x="528" y="1761"/>
                    </a:lnTo>
                    <a:lnTo>
                      <a:pt x="647" y="1777"/>
                    </a:lnTo>
                    <a:lnTo>
                      <a:pt x="775" y="1787"/>
                    </a:lnTo>
                    <a:lnTo>
                      <a:pt x="912" y="1792"/>
                    </a:lnTo>
                    <a:lnTo>
                      <a:pt x="1055" y="1791"/>
                    </a:lnTo>
                    <a:lnTo>
                      <a:pt x="1204" y="1784"/>
                    </a:lnTo>
                    <a:lnTo>
                      <a:pt x="1517" y="1753"/>
                    </a:lnTo>
                    <a:lnTo>
                      <a:pt x="1844" y="1698"/>
                    </a:lnTo>
                    <a:lnTo>
                      <a:pt x="2178" y="1616"/>
                    </a:lnTo>
                    <a:lnTo>
                      <a:pt x="2510" y="1510"/>
                    </a:lnTo>
                    <a:lnTo>
                      <a:pt x="2834" y="1377"/>
                    </a:lnTo>
                    <a:lnTo>
                      <a:pt x="2990" y="1301"/>
                    </a:lnTo>
                    <a:lnTo>
                      <a:pt x="3143" y="1218"/>
                    </a:lnTo>
                    <a:lnTo>
                      <a:pt x="3289" y="1127"/>
                    </a:lnTo>
                    <a:lnTo>
                      <a:pt x="3430" y="1029"/>
                    </a:lnTo>
                    <a:lnTo>
                      <a:pt x="3562" y="924"/>
                    </a:lnTo>
                    <a:lnTo>
                      <a:pt x="3686" y="813"/>
                    </a:lnTo>
                    <a:lnTo>
                      <a:pt x="3800" y="693"/>
                    </a:lnTo>
                    <a:lnTo>
                      <a:pt x="3904" y="566"/>
                    </a:lnTo>
                    <a:lnTo>
                      <a:pt x="3971" y="459"/>
                    </a:lnTo>
                    <a:lnTo>
                      <a:pt x="4007" y="364"/>
                    </a:lnTo>
                    <a:lnTo>
                      <a:pt x="4016" y="281"/>
                    </a:lnTo>
                    <a:lnTo>
                      <a:pt x="3999" y="209"/>
                    </a:lnTo>
                    <a:lnTo>
                      <a:pt x="3958" y="149"/>
                    </a:lnTo>
                    <a:lnTo>
                      <a:pt x="3894" y="99"/>
                    </a:lnTo>
                    <a:lnTo>
                      <a:pt x="3809" y="61"/>
                    </a:lnTo>
                    <a:lnTo>
                      <a:pt x="3705" y="31"/>
                    </a:lnTo>
                    <a:lnTo>
                      <a:pt x="3584" y="12"/>
                    </a:lnTo>
                    <a:lnTo>
                      <a:pt x="3447" y="1"/>
                    </a:lnTo>
                    <a:lnTo>
                      <a:pt x="3296" y="0"/>
                    </a:lnTo>
                    <a:lnTo>
                      <a:pt x="3134" y="8"/>
                    </a:lnTo>
                    <a:lnTo>
                      <a:pt x="2960" y="22"/>
                    </a:lnTo>
                    <a:lnTo>
                      <a:pt x="2778" y="46"/>
                    </a:lnTo>
                    <a:lnTo>
                      <a:pt x="2590" y="76"/>
                    </a:lnTo>
                    <a:lnTo>
                      <a:pt x="2396" y="115"/>
                    </a:lnTo>
                    <a:lnTo>
                      <a:pt x="1999" y="209"/>
                    </a:lnTo>
                    <a:lnTo>
                      <a:pt x="1602" y="329"/>
                    </a:lnTo>
                    <a:lnTo>
                      <a:pt x="1220" y="470"/>
                    </a:lnTo>
                    <a:lnTo>
                      <a:pt x="1037" y="547"/>
                    </a:lnTo>
                    <a:lnTo>
                      <a:pt x="865" y="628"/>
                    </a:lnTo>
                    <a:lnTo>
                      <a:pt x="702" y="713"/>
                    </a:lnTo>
                    <a:lnTo>
                      <a:pt x="552" y="802"/>
                    </a:lnTo>
                    <a:lnTo>
                      <a:pt x="414" y="893"/>
                    </a:lnTo>
                    <a:lnTo>
                      <a:pt x="293" y="988"/>
                    </a:lnTo>
                    <a:lnTo>
                      <a:pt x="190" y="1085"/>
                    </a:lnTo>
                    <a:lnTo>
                      <a:pt x="105" y="1182"/>
                    </a:lnTo>
                    <a:lnTo>
                      <a:pt x="42" y="1282"/>
                    </a:lnTo>
                    <a:lnTo>
                      <a:pt x="1" y="1384"/>
                    </a:lnTo>
                    <a:close/>
                  </a:path>
                </a:pathLst>
              </a:custGeom>
              <a:solidFill>
                <a:srgbClr val="E89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 name="Freeform 275">
                <a:extLst>
                  <a:ext uri="{FF2B5EF4-FFF2-40B4-BE49-F238E27FC236}">
                    <a16:creationId xmlns:a16="http://schemas.microsoft.com/office/drawing/2014/main" id="{91B893DF-2871-1047-BF53-40316806B120}"/>
                  </a:ext>
                </a:extLst>
              </p:cNvPr>
              <p:cNvSpPr>
                <a:spLocks/>
              </p:cNvSpPr>
              <p:nvPr/>
            </p:nvSpPr>
            <p:spPr bwMode="auto">
              <a:xfrm>
                <a:off x="4060" y="2964"/>
                <a:ext cx="278" cy="121"/>
              </a:xfrm>
              <a:custGeom>
                <a:avLst/>
                <a:gdLst>
                  <a:gd name="T0" fmla="*/ 0 w 3617"/>
                  <a:gd name="T1" fmla="*/ 1 h 1573"/>
                  <a:gd name="T2" fmla="*/ 0 w 3617"/>
                  <a:gd name="T3" fmla="*/ 1 h 1573"/>
                  <a:gd name="T4" fmla="*/ 0 w 3617"/>
                  <a:gd name="T5" fmla="*/ 1 h 1573"/>
                  <a:gd name="T6" fmla="*/ 0 w 3617"/>
                  <a:gd name="T7" fmla="*/ 1 h 1573"/>
                  <a:gd name="T8" fmla="*/ 0 w 3617"/>
                  <a:gd name="T9" fmla="*/ 1 h 1573"/>
                  <a:gd name="T10" fmla="*/ 0 w 3617"/>
                  <a:gd name="T11" fmla="*/ 1 h 1573"/>
                  <a:gd name="T12" fmla="*/ 0 w 3617"/>
                  <a:gd name="T13" fmla="*/ 1 h 1573"/>
                  <a:gd name="T14" fmla="*/ 0 w 3617"/>
                  <a:gd name="T15" fmla="*/ 1 h 1573"/>
                  <a:gd name="T16" fmla="*/ 0 w 3617"/>
                  <a:gd name="T17" fmla="*/ 1 h 1573"/>
                  <a:gd name="T18" fmla="*/ 0 w 3617"/>
                  <a:gd name="T19" fmla="*/ 1 h 1573"/>
                  <a:gd name="T20" fmla="*/ 0 w 3617"/>
                  <a:gd name="T21" fmla="*/ 1 h 1573"/>
                  <a:gd name="T22" fmla="*/ 0 w 3617"/>
                  <a:gd name="T23" fmla="*/ 1 h 1573"/>
                  <a:gd name="T24" fmla="*/ 0 w 3617"/>
                  <a:gd name="T25" fmla="*/ 1 h 1573"/>
                  <a:gd name="T26" fmla="*/ 0 w 3617"/>
                  <a:gd name="T27" fmla="*/ 1 h 1573"/>
                  <a:gd name="T28" fmla="*/ 1 w 3617"/>
                  <a:gd name="T29" fmla="*/ 1 h 1573"/>
                  <a:gd name="T30" fmla="*/ 1 w 3617"/>
                  <a:gd name="T31" fmla="*/ 1 h 1573"/>
                  <a:gd name="T32" fmla="*/ 1 w 3617"/>
                  <a:gd name="T33" fmla="*/ 1 h 1573"/>
                  <a:gd name="T34" fmla="*/ 1 w 3617"/>
                  <a:gd name="T35" fmla="*/ 1 h 1573"/>
                  <a:gd name="T36" fmla="*/ 1 w 3617"/>
                  <a:gd name="T37" fmla="*/ 1 h 1573"/>
                  <a:gd name="T38" fmla="*/ 1 w 3617"/>
                  <a:gd name="T39" fmla="*/ 0 h 1573"/>
                  <a:gd name="T40" fmla="*/ 1 w 3617"/>
                  <a:gd name="T41" fmla="*/ 0 h 1573"/>
                  <a:gd name="T42" fmla="*/ 1 w 3617"/>
                  <a:gd name="T43" fmla="*/ 0 h 1573"/>
                  <a:gd name="T44" fmla="*/ 1 w 3617"/>
                  <a:gd name="T45" fmla="*/ 0 h 1573"/>
                  <a:gd name="T46" fmla="*/ 2 w 3617"/>
                  <a:gd name="T47" fmla="*/ 0 h 1573"/>
                  <a:gd name="T48" fmla="*/ 2 w 3617"/>
                  <a:gd name="T49" fmla="*/ 0 h 1573"/>
                  <a:gd name="T50" fmla="*/ 2 w 3617"/>
                  <a:gd name="T51" fmla="*/ 0 h 1573"/>
                  <a:gd name="T52" fmla="*/ 2 w 3617"/>
                  <a:gd name="T53" fmla="*/ 0 h 1573"/>
                  <a:gd name="T54" fmla="*/ 2 w 3617"/>
                  <a:gd name="T55" fmla="*/ 0 h 1573"/>
                  <a:gd name="T56" fmla="*/ 2 w 3617"/>
                  <a:gd name="T57" fmla="*/ 0 h 1573"/>
                  <a:gd name="T58" fmla="*/ 2 w 3617"/>
                  <a:gd name="T59" fmla="*/ 0 h 1573"/>
                  <a:gd name="T60" fmla="*/ 2 w 3617"/>
                  <a:gd name="T61" fmla="*/ 0 h 1573"/>
                  <a:gd name="T62" fmla="*/ 2 w 3617"/>
                  <a:gd name="T63" fmla="*/ 0 h 1573"/>
                  <a:gd name="T64" fmla="*/ 2 w 3617"/>
                  <a:gd name="T65" fmla="*/ 0 h 1573"/>
                  <a:gd name="T66" fmla="*/ 2 w 3617"/>
                  <a:gd name="T67" fmla="*/ 0 h 1573"/>
                  <a:gd name="T68" fmla="*/ 1 w 3617"/>
                  <a:gd name="T69" fmla="*/ 0 h 1573"/>
                  <a:gd name="T70" fmla="*/ 1 w 3617"/>
                  <a:gd name="T71" fmla="*/ 0 h 1573"/>
                  <a:gd name="T72" fmla="*/ 1 w 3617"/>
                  <a:gd name="T73" fmla="*/ 0 h 1573"/>
                  <a:gd name="T74" fmla="*/ 1 w 3617"/>
                  <a:gd name="T75" fmla="*/ 0 h 1573"/>
                  <a:gd name="T76" fmla="*/ 1 w 3617"/>
                  <a:gd name="T77" fmla="*/ 0 h 1573"/>
                  <a:gd name="T78" fmla="*/ 1 w 3617"/>
                  <a:gd name="T79" fmla="*/ 0 h 1573"/>
                  <a:gd name="T80" fmla="*/ 1 w 3617"/>
                  <a:gd name="T81" fmla="*/ 0 h 1573"/>
                  <a:gd name="T82" fmla="*/ 1 w 3617"/>
                  <a:gd name="T83" fmla="*/ 0 h 1573"/>
                  <a:gd name="T84" fmla="*/ 1 w 3617"/>
                  <a:gd name="T85" fmla="*/ 0 h 1573"/>
                  <a:gd name="T86" fmla="*/ 0 w 3617"/>
                  <a:gd name="T87" fmla="*/ 0 h 1573"/>
                  <a:gd name="T88" fmla="*/ 0 w 3617"/>
                  <a:gd name="T89" fmla="*/ 0 h 1573"/>
                  <a:gd name="T90" fmla="*/ 0 w 3617"/>
                  <a:gd name="T91" fmla="*/ 0 h 1573"/>
                  <a:gd name="T92" fmla="*/ 0 w 3617"/>
                  <a:gd name="T93" fmla="*/ 0 h 1573"/>
                  <a:gd name="T94" fmla="*/ 0 w 3617"/>
                  <a:gd name="T95" fmla="*/ 0 h 1573"/>
                  <a:gd name="T96" fmla="*/ 0 w 3617"/>
                  <a:gd name="T97" fmla="*/ 0 h 1573"/>
                  <a:gd name="T98" fmla="*/ 0 w 3617"/>
                  <a:gd name="T99" fmla="*/ 0 h 1573"/>
                  <a:gd name="T100" fmla="*/ 0 w 3617"/>
                  <a:gd name="T101" fmla="*/ 0 h 1573"/>
                  <a:gd name="T102" fmla="*/ 0 w 3617"/>
                  <a:gd name="T103" fmla="*/ 0 h 1573"/>
                  <a:gd name="T104" fmla="*/ 0 w 3617"/>
                  <a:gd name="T105" fmla="*/ 1 h 1573"/>
                  <a:gd name="T106" fmla="*/ 0 w 3617"/>
                  <a:gd name="T107" fmla="*/ 1 h 1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17" h="1573">
                    <a:moveTo>
                      <a:pt x="2" y="1214"/>
                    </a:moveTo>
                    <a:lnTo>
                      <a:pt x="0" y="1269"/>
                    </a:lnTo>
                    <a:lnTo>
                      <a:pt x="13" y="1320"/>
                    </a:lnTo>
                    <a:lnTo>
                      <a:pt x="41" y="1366"/>
                    </a:lnTo>
                    <a:lnTo>
                      <a:pt x="83" y="1407"/>
                    </a:lnTo>
                    <a:lnTo>
                      <a:pt x="137" y="1445"/>
                    </a:lnTo>
                    <a:lnTo>
                      <a:pt x="203" y="1478"/>
                    </a:lnTo>
                    <a:lnTo>
                      <a:pt x="281" y="1506"/>
                    </a:lnTo>
                    <a:lnTo>
                      <a:pt x="369" y="1529"/>
                    </a:lnTo>
                    <a:lnTo>
                      <a:pt x="467" y="1548"/>
                    </a:lnTo>
                    <a:lnTo>
                      <a:pt x="573" y="1561"/>
                    </a:lnTo>
                    <a:lnTo>
                      <a:pt x="688" y="1570"/>
                    </a:lnTo>
                    <a:lnTo>
                      <a:pt x="810" y="1573"/>
                    </a:lnTo>
                    <a:lnTo>
                      <a:pt x="1073" y="1564"/>
                    </a:lnTo>
                    <a:lnTo>
                      <a:pt x="1354" y="1535"/>
                    </a:lnTo>
                    <a:lnTo>
                      <a:pt x="1649" y="1485"/>
                    </a:lnTo>
                    <a:lnTo>
                      <a:pt x="1951" y="1413"/>
                    </a:lnTo>
                    <a:lnTo>
                      <a:pt x="2252" y="1318"/>
                    </a:lnTo>
                    <a:lnTo>
                      <a:pt x="2547" y="1199"/>
                    </a:lnTo>
                    <a:lnTo>
                      <a:pt x="2830" y="1059"/>
                    </a:lnTo>
                    <a:lnTo>
                      <a:pt x="2964" y="979"/>
                    </a:lnTo>
                    <a:lnTo>
                      <a:pt x="3093" y="893"/>
                    </a:lnTo>
                    <a:lnTo>
                      <a:pt x="3216" y="801"/>
                    </a:lnTo>
                    <a:lnTo>
                      <a:pt x="3330" y="703"/>
                    </a:lnTo>
                    <a:lnTo>
                      <a:pt x="3438" y="599"/>
                    </a:lnTo>
                    <a:lnTo>
                      <a:pt x="3536" y="487"/>
                    </a:lnTo>
                    <a:lnTo>
                      <a:pt x="3588" y="395"/>
                    </a:lnTo>
                    <a:lnTo>
                      <a:pt x="3614" y="313"/>
                    </a:lnTo>
                    <a:lnTo>
                      <a:pt x="3617" y="240"/>
                    </a:lnTo>
                    <a:lnTo>
                      <a:pt x="3597" y="178"/>
                    </a:lnTo>
                    <a:lnTo>
                      <a:pt x="3555" y="126"/>
                    </a:lnTo>
                    <a:lnTo>
                      <a:pt x="3494" y="84"/>
                    </a:lnTo>
                    <a:lnTo>
                      <a:pt x="3414" y="50"/>
                    </a:lnTo>
                    <a:lnTo>
                      <a:pt x="3318" y="25"/>
                    </a:lnTo>
                    <a:lnTo>
                      <a:pt x="3208" y="9"/>
                    </a:lnTo>
                    <a:lnTo>
                      <a:pt x="3083" y="0"/>
                    </a:lnTo>
                    <a:lnTo>
                      <a:pt x="2946" y="0"/>
                    </a:lnTo>
                    <a:lnTo>
                      <a:pt x="2800" y="7"/>
                    </a:lnTo>
                    <a:lnTo>
                      <a:pt x="2644" y="21"/>
                    </a:lnTo>
                    <a:lnTo>
                      <a:pt x="2480" y="42"/>
                    </a:lnTo>
                    <a:lnTo>
                      <a:pt x="2138" y="103"/>
                    </a:lnTo>
                    <a:lnTo>
                      <a:pt x="1783" y="188"/>
                    </a:lnTo>
                    <a:lnTo>
                      <a:pt x="1429" y="293"/>
                    </a:lnTo>
                    <a:lnTo>
                      <a:pt x="1089" y="417"/>
                    </a:lnTo>
                    <a:lnTo>
                      <a:pt x="927" y="484"/>
                    </a:lnTo>
                    <a:lnTo>
                      <a:pt x="773" y="555"/>
                    </a:lnTo>
                    <a:lnTo>
                      <a:pt x="628" y="630"/>
                    </a:lnTo>
                    <a:lnTo>
                      <a:pt x="494" y="707"/>
                    </a:lnTo>
                    <a:lnTo>
                      <a:pt x="372" y="787"/>
                    </a:lnTo>
                    <a:lnTo>
                      <a:pt x="265" y="869"/>
                    </a:lnTo>
                    <a:lnTo>
                      <a:pt x="172" y="953"/>
                    </a:lnTo>
                    <a:lnTo>
                      <a:pt x="97" y="1039"/>
                    </a:lnTo>
                    <a:lnTo>
                      <a:pt x="39" y="1125"/>
                    </a:lnTo>
                    <a:lnTo>
                      <a:pt x="2" y="1214"/>
                    </a:lnTo>
                    <a:close/>
                  </a:path>
                </a:pathLst>
              </a:custGeom>
              <a:solidFill>
                <a:srgbClr val="EBA8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7" name="Freeform 276">
                <a:extLst>
                  <a:ext uri="{FF2B5EF4-FFF2-40B4-BE49-F238E27FC236}">
                    <a16:creationId xmlns:a16="http://schemas.microsoft.com/office/drawing/2014/main" id="{A1E4641D-7576-5541-9A7F-D76A6C33CE44}"/>
                  </a:ext>
                </a:extLst>
              </p:cNvPr>
              <p:cNvSpPr>
                <a:spLocks/>
              </p:cNvSpPr>
              <p:nvPr/>
            </p:nvSpPr>
            <p:spPr bwMode="auto">
              <a:xfrm>
                <a:off x="4075" y="2972"/>
                <a:ext cx="248" cy="105"/>
              </a:xfrm>
              <a:custGeom>
                <a:avLst/>
                <a:gdLst>
                  <a:gd name="T0" fmla="*/ 0 w 3222"/>
                  <a:gd name="T1" fmla="*/ 0 h 1355"/>
                  <a:gd name="T2" fmla="*/ 0 w 3222"/>
                  <a:gd name="T3" fmla="*/ 1 h 1355"/>
                  <a:gd name="T4" fmla="*/ 0 w 3222"/>
                  <a:gd name="T5" fmla="*/ 1 h 1355"/>
                  <a:gd name="T6" fmla="*/ 0 w 3222"/>
                  <a:gd name="T7" fmla="*/ 1 h 1355"/>
                  <a:gd name="T8" fmla="*/ 0 w 3222"/>
                  <a:gd name="T9" fmla="*/ 1 h 1355"/>
                  <a:gd name="T10" fmla="*/ 0 w 3222"/>
                  <a:gd name="T11" fmla="*/ 1 h 1355"/>
                  <a:gd name="T12" fmla="*/ 0 w 3222"/>
                  <a:gd name="T13" fmla="*/ 1 h 1355"/>
                  <a:gd name="T14" fmla="*/ 0 w 3222"/>
                  <a:gd name="T15" fmla="*/ 1 h 1355"/>
                  <a:gd name="T16" fmla="*/ 0 w 3222"/>
                  <a:gd name="T17" fmla="*/ 1 h 1355"/>
                  <a:gd name="T18" fmla="*/ 0 w 3222"/>
                  <a:gd name="T19" fmla="*/ 1 h 1355"/>
                  <a:gd name="T20" fmla="*/ 0 w 3222"/>
                  <a:gd name="T21" fmla="*/ 1 h 1355"/>
                  <a:gd name="T22" fmla="*/ 0 w 3222"/>
                  <a:gd name="T23" fmla="*/ 1 h 1355"/>
                  <a:gd name="T24" fmla="*/ 0 w 3222"/>
                  <a:gd name="T25" fmla="*/ 1 h 1355"/>
                  <a:gd name="T26" fmla="*/ 1 w 3222"/>
                  <a:gd name="T27" fmla="*/ 1 h 1355"/>
                  <a:gd name="T28" fmla="*/ 1 w 3222"/>
                  <a:gd name="T29" fmla="*/ 1 h 1355"/>
                  <a:gd name="T30" fmla="*/ 1 w 3222"/>
                  <a:gd name="T31" fmla="*/ 1 h 1355"/>
                  <a:gd name="T32" fmla="*/ 1 w 3222"/>
                  <a:gd name="T33" fmla="*/ 1 h 1355"/>
                  <a:gd name="T34" fmla="*/ 1 w 3222"/>
                  <a:gd name="T35" fmla="*/ 0 h 1355"/>
                  <a:gd name="T36" fmla="*/ 1 w 3222"/>
                  <a:gd name="T37" fmla="*/ 0 h 1355"/>
                  <a:gd name="T38" fmla="*/ 1 w 3222"/>
                  <a:gd name="T39" fmla="*/ 0 h 1355"/>
                  <a:gd name="T40" fmla="*/ 1 w 3222"/>
                  <a:gd name="T41" fmla="*/ 0 h 1355"/>
                  <a:gd name="T42" fmla="*/ 1 w 3222"/>
                  <a:gd name="T43" fmla="*/ 0 h 1355"/>
                  <a:gd name="T44" fmla="*/ 1 w 3222"/>
                  <a:gd name="T45" fmla="*/ 0 h 1355"/>
                  <a:gd name="T46" fmla="*/ 1 w 3222"/>
                  <a:gd name="T47" fmla="*/ 0 h 1355"/>
                  <a:gd name="T48" fmla="*/ 1 w 3222"/>
                  <a:gd name="T49" fmla="*/ 0 h 1355"/>
                  <a:gd name="T50" fmla="*/ 1 w 3222"/>
                  <a:gd name="T51" fmla="*/ 0 h 1355"/>
                  <a:gd name="T52" fmla="*/ 1 w 3222"/>
                  <a:gd name="T53" fmla="*/ 0 h 1355"/>
                  <a:gd name="T54" fmla="*/ 1 w 3222"/>
                  <a:gd name="T55" fmla="*/ 0 h 1355"/>
                  <a:gd name="T56" fmla="*/ 1 w 3222"/>
                  <a:gd name="T57" fmla="*/ 0 h 1355"/>
                  <a:gd name="T58" fmla="*/ 1 w 3222"/>
                  <a:gd name="T59" fmla="*/ 0 h 1355"/>
                  <a:gd name="T60" fmla="*/ 1 w 3222"/>
                  <a:gd name="T61" fmla="*/ 0 h 1355"/>
                  <a:gd name="T62" fmla="*/ 1 w 3222"/>
                  <a:gd name="T63" fmla="*/ 0 h 1355"/>
                  <a:gd name="T64" fmla="*/ 1 w 3222"/>
                  <a:gd name="T65" fmla="*/ 0 h 1355"/>
                  <a:gd name="T66" fmla="*/ 1 w 3222"/>
                  <a:gd name="T67" fmla="*/ 0 h 1355"/>
                  <a:gd name="T68" fmla="*/ 1 w 3222"/>
                  <a:gd name="T69" fmla="*/ 0 h 1355"/>
                  <a:gd name="T70" fmla="*/ 1 w 3222"/>
                  <a:gd name="T71" fmla="*/ 0 h 1355"/>
                  <a:gd name="T72" fmla="*/ 1 w 3222"/>
                  <a:gd name="T73" fmla="*/ 0 h 1355"/>
                  <a:gd name="T74" fmla="*/ 1 w 3222"/>
                  <a:gd name="T75" fmla="*/ 0 h 1355"/>
                  <a:gd name="T76" fmla="*/ 1 w 3222"/>
                  <a:gd name="T77" fmla="*/ 0 h 1355"/>
                  <a:gd name="T78" fmla="*/ 1 w 3222"/>
                  <a:gd name="T79" fmla="*/ 0 h 1355"/>
                  <a:gd name="T80" fmla="*/ 0 w 3222"/>
                  <a:gd name="T81" fmla="*/ 0 h 1355"/>
                  <a:gd name="T82" fmla="*/ 0 w 3222"/>
                  <a:gd name="T83" fmla="*/ 0 h 1355"/>
                  <a:gd name="T84" fmla="*/ 0 w 3222"/>
                  <a:gd name="T85" fmla="*/ 0 h 1355"/>
                  <a:gd name="T86" fmla="*/ 0 w 3222"/>
                  <a:gd name="T87" fmla="*/ 0 h 1355"/>
                  <a:gd name="T88" fmla="*/ 0 w 3222"/>
                  <a:gd name="T89" fmla="*/ 0 h 1355"/>
                  <a:gd name="T90" fmla="*/ 0 w 3222"/>
                  <a:gd name="T91" fmla="*/ 0 h 1355"/>
                  <a:gd name="T92" fmla="*/ 0 w 3222"/>
                  <a:gd name="T93" fmla="*/ 0 h 1355"/>
                  <a:gd name="T94" fmla="*/ 0 w 3222"/>
                  <a:gd name="T95" fmla="*/ 0 h 1355"/>
                  <a:gd name="T96" fmla="*/ 0 w 3222"/>
                  <a:gd name="T97" fmla="*/ 0 h 1355"/>
                  <a:gd name="T98" fmla="*/ 0 w 3222"/>
                  <a:gd name="T99" fmla="*/ 0 h 1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22" h="1355">
                    <a:moveTo>
                      <a:pt x="4" y="1043"/>
                    </a:moveTo>
                    <a:lnTo>
                      <a:pt x="0" y="1092"/>
                    </a:lnTo>
                    <a:lnTo>
                      <a:pt x="11" y="1137"/>
                    </a:lnTo>
                    <a:lnTo>
                      <a:pt x="34" y="1178"/>
                    </a:lnTo>
                    <a:lnTo>
                      <a:pt x="69" y="1215"/>
                    </a:lnTo>
                    <a:lnTo>
                      <a:pt x="117" y="1247"/>
                    </a:lnTo>
                    <a:lnTo>
                      <a:pt x="174" y="1275"/>
                    </a:lnTo>
                    <a:lnTo>
                      <a:pt x="242" y="1299"/>
                    </a:lnTo>
                    <a:lnTo>
                      <a:pt x="319" y="1319"/>
                    </a:lnTo>
                    <a:lnTo>
                      <a:pt x="405" y="1335"/>
                    </a:lnTo>
                    <a:lnTo>
                      <a:pt x="499" y="1346"/>
                    </a:lnTo>
                    <a:lnTo>
                      <a:pt x="708" y="1355"/>
                    </a:lnTo>
                    <a:lnTo>
                      <a:pt x="940" y="1346"/>
                    </a:lnTo>
                    <a:lnTo>
                      <a:pt x="1191" y="1319"/>
                    </a:lnTo>
                    <a:lnTo>
                      <a:pt x="1453" y="1274"/>
                    </a:lnTo>
                    <a:lnTo>
                      <a:pt x="1723" y="1210"/>
                    </a:lnTo>
                    <a:lnTo>
                      <a:pt x="1993" y="1125"/>
                    </a:lnTo>
                    <a:lnTo>
                      <a:pt x="2259" y="1022"/>
                    </a:lnTo>
                    <a:lnTo>
                      <a:pt x="2515" y="901"/>
                    </a:lnTo>
                    <a:lnTo>
                      <a:pt x="2757" y="757"/>
                    </a:lnTo>
                    <a:lnTo>
                      <a:pt x="2976" y="594"/>
                    </a:lnTo>
                    <a:lnTo>
                      <a:pt x="3076" y="505"/>
                    </a:lnTo>
                    <a:lnTo>
                      <a:pt x="3169" y="410"/>
                    </a:lnTo>
                    <a:lnTo>
                      <a:pt x="3206" y="331"/>
                    </a:lnTo>
                    <a:lnTo>
                      <a:pt x="3222" y="262"/>
                    </a:lnTo>
                    <a:lnTo>
                      <a:pt x="3217" y="200"/>
                    </a:lnTo>
                    <a:lnTo>
                      <a:pt x="3193" y="148"/>
                    </a:lnTo>
                    <a:lnTo>
                      <a:pt x="3151" y="104"/>
                    </a:lnTo>
                    <a:lnTo>
                      <a:pt x="3093" y="69"/>
                    </a:lnTo>
                    <a:lnTo>
                      <a:pt x="3019" y="41"/>
                    </a:lnTo>
                    <a:lnTo>
                      <a:pt x="2931" y="20"/>
                    </a:lnTo>
                    <a:lnTo>
                      <a:pt x="2830" y="7"/>
                    </a:lnTo>
                    <a:lnTo>
                      <a:pt x="2718" y="0"/>
                    </a:lnTo>
                    <a:lnTo>
                      <a:pt x="2596" y="1"/>
                    </a:lnTo>
                    <a:lnTo>
                      <a:pt x="2464" y="8"/>
                    </a:lnTo>
                    <a:lnTo>
                      <a:pt x="2326" y="21"/>
                    </a:lnTo>
                    <a:lnTo>
                      <a:pt x="2181" y="40"/>
                    </a:lnTo>
                    <a:lnTo>
                      <a:pt x="1880" y="93"/>
                    </a:lnTo>
                    <a:lnTo>
                      <a:pt x="1567" y="167"/>
                    </a:lnTo>
                    <a:lnTo>
                      <a:pt x="1256" y="257"/>
                    </a:lnTo>
                    <a:lnTo>
                      <a:pt x="958" y="364"/>
                    </a:lnTo>
                    <a:lnTo>
                      <a:pt x="681" y="483"/>
                    </a:lnTo>
                    <a:lnTo>
                      <a:pt x="554" y="547"/>
                    </a:lnTo>
                    <a:lnTo>
                      <a:pt x="436" y="612"/>
                    </a:lnTo>
                    <a:lnTo>
                      <a:pt x="330" y="681"/>
                    </a:lnTo>
                    <a:lnTo>
                      <a:pt x="236" y="751"/>
                    </a:lnTo>
                    <a:lnTo>
                      <a:pt x="154" y="823"/>
                    </a:lnTo>
                    <a:lnTo>
                      <a:pt x="88" y="895"/>
                    </a:lnTo>
                    <a:lnTo>
                      <a:pt x="37" y="969"/>
                    </a:lnTo>
                    <a:lnTo>
                      <a:pt x="4" y="1043"/>
                    </a:lnTo>
                    <a:close/>
                  </a:path>
                </a:pathLst>
              </a:custGeom>
              <a:solidFill>
                <a:srgbClr val="EDAF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8" name="Freeform 277">
                <a:extLst>
                  <a:ext uri="{FF2B5EF4-FFF2-40B4-BE49-F238E27FC236}">
                    <a16:creationId xmlns:a16="http://schemas.microsoft.com/office/drawing/2014/main" id="{47DEB5E9-6E09-314B-94B9-68C4F085CA34}"/>
                  </a:ext>
                </a:extLst>
              </p:cNvPr>
              <p:cNvSpPr>
                <a:spLocks/>
              </p:cNvSpPr>
              <p:nvPr/>
            </p:nvSpPr>
            <p:spPr bwMode="auto">
              <a:xfrm>
                <a:off x="4090" y="2981"/>
                <a:ext cx="218" cy="87"/>
              </a:xfrm>
              <a:custGeom>
                <a:avLst/>
                <a:gdLst>
                  <a:gd name="T0" fmla="*/ 0 w 2828"/>
                  <a:gd name="T1" fmla="*/ 0 h 1135"/>
                  <a:gd name="T2" fmla="*/ 0 w 2828"/>
                  <a:gd name="T3" fmla="*/ 0 h 1135"/>
                  <a:gd name="T4" fmla="*/ 0 w 2828"/>
                  <a:gd name="T5" fmla="*/ 0 h 1135"/>
                  <a:gd name="T6" fmla="*/ 0 w 2828"/>
                  <a:gd name="T7" fmla="*/ 0 h 1135"/>
                  <a:gd name="T8" fmla="*/ 0 w 2828"/>
                  <a:gd name="T9" fmla="*/ 0 h 1135"/>
                  <a:gd name="T10" fmla="*/ 0 w 2828"/>
                  <a:gd name="T11" fmla="*/ 0 h 1135"/>
                  <a:gd name="T12" fmla="*/ 0 w 2828"/>
                  <a:gd name="T13" fmla="*/ 0 h 1135"/>
                  <a:gd name="T14" fmla="*/ 0 w 2828"/>
                  <a:gd name="T15" fmla="*/ 0 h 1135"/>
                  <a:gd name="T16" fmla="*/ 0 w 2828"/>
                  <a:gd name="T17" fmla="*/ 1 h 1135"/>
                  <a:gd name="T18" fmla="*/ 0 w 2828"/>
                  <a:gd name="T19" fmla="*/ 1 h 1135"/>
                  <a:gd name="T20" fmla="*/ 0 w 2828"/>
                  <a:gd name="T21" fmla="*/ 1 h 1135"/>
                  <a:gd name="T22" fmla="*/ 0 w 2828"/>
                  <a:gd name="T23" fmla="*/ 1 h 1135"/>
                  <a:gd name="T24" fmla="*/ 0 w 2828"/>
                  <a:gd name="T25" fmla="*/ 0 h 1135"/>
                  <a:gd name="T26" fmla="*/ 1 w 2828"/>
                  <a:gd name="T27" fmla="*/ 0 h 1135"/>
                  <a:gd name="T28" fmla="*/ 1 w 2828"/>
                  <a:gd name="T29" fmla="*/ 0 h 1135"/>
                  <a:gd name="T30" fmla="*/ 1 w 2828"/>
                  <a:gd name="T31" fmla="*/ 0 h 1135"/>
                  <a:gd name="T32" fmla="*/ 1 w 2828"/>
                  <a:gd name="T33" fmla="*/ 0 h 1135"/>
                  <a:gd name="T34" fmla="*/ 1 w 2828"/>
                  <a:gd name="T35" fmla="*/ 0 h 1135"/>
                  <a:gd name="T36" fmla="*/ 1 w 2828"/>
                  <a:gd name="T37" fmla="*/ 0 h 1135"/>
                  <a:gd name="T38" fmla="*/ 1 w 2828"/>
                  <a:gd name="T39" fmla="*/ 0 h 1135"/>
                  <a:gd name="T40" fmla="*/ 1 w 2828"/>
                  <a:gd name="T41" fmla="*/ 0 h 1135"/>
                  <a:gd name="T42" fmla="*/ 1 w 2828"/>
                  <a:gd name="T43" fmla="*/ 0 h 1135"/>
                  <a:gd name="T44" fmla="*/ 1 w 2828"/>
                  <a:gd name="T45" fmla="*/ 0 h 1135"/>
                  <a:gd name="T46" fmla="*/ 1 w 2828"/>
                  <a:gd name="T47" fmla="*/ 0 h 1135"/>
                  <a:gd name="T48" fmla="*/ 1 w 2828"/>
                  <a:gd name="T49" fmla="*/ 0 h 1135"/>
                  <a:gd name="T50" fmla="*/ 1 w 2828"/>
                  <a:gd name="T51" fmla="*/ 0 h 1135"/>
                  <a:gd name="T52" fmla="*/ 1 w 2828"/>
                  <a:gd name="T53" fmla="*/ 0 h 1135"/>
                  <a:gd name="T54" fmla="*/ 1 w 2828"/>
                  <a:gd name="T55" fmla="*/ 0 h 1135"/>
                  <a:gd name="T56" fmla="*/ 1 w 2828"/>
                  <a:gd name="T57" fmla="*/ 0 h 1135"/>
                  <a:gd name="T58" fmla="*/ 1 w 2828"/>
                  <a:gd name="T59" fmla="*/ 0 h 1135"/>
                  <a:gd name="T60" fmla="*/ 1 w 2828"/>
                  <a:gd name="T61" fmla="*/ 0 h 1135"/>
                  <a:gd name="T62" fmla="*/ 1 w 2828"/>
                  <a:gd name="T63" fmla="*/ 0 h 1135"/>
                  <a:gd name="T64" fmla="*/ 1 w 2828"/>
                  <a:gd name="T65" fmla="*/ 0 h 1135"/>
                  <a:gd name="T66" fmla="*/ 1 w 2828"/>
                  <a:gd name="T67" fmla="*/ 0 h 1135"/>
                  <a:gd name="T68" fmla="*/ 1 w 2828"/>
                  <a:gd name="T69" fmla="*/ 0 h 1135"/>
                  <a:gd name="T70" fmla="*/ 1 w 2828"/>
                  <a:gd name="T71" fmla="*/ 0 h 1135"/>
                  <a:gd name="T72" fmla="*/ 0 w 2828"/>
                  <a:gd name="T73" fmla="*/ 0 h 1135"/>
                  <a:gd name="T74" fmla="*/ 0 w 2828"/>
                  <a:gd name="T75" fmla="*/ 0 h 1135"/>
                  <a:gd name="T76" fmla="*/ 0 w 2828"/>
                  <a:gd name="T77" fmla="*/ 0 h 1135"/>
                  <a:gd name="T78" fmla="*/ 0 w 2828"/>
                  <a:gd name="T79" fmla="*/ 0 h 1135"/>
                  <a:gd name="T80" fmla="*/ 0 w 2828"/>
                  <a:gd name="T81" fmla="*/ 0 h 1135"/>
                  <a:gd name="T82" fmla="*/ 0 w 2828"/>
                  <a:gd name="T83" fmla="*/ 0 h 1135"/>
                  <a:gd name="T84" fmla="*/ 0 w 2828"/>
                  <a:gd name="T85" fmla="*/ 0 h 1135"/>
                  <a:gd name="T86" fmla="*/ 0 w 2828"/>
                  <a:gd name="T87" fmla="*/ 0 h 1135"/>
                  <a:gd name="T88" fmla="*/ 0 w 2828"/>
                  <a:gd name="T89" fmla="*/ 0 h 1135"/>
                  <a:gd name="T90" fmla="*/ 0 w 2828"/>
                  <a:gd name="T91" fmla="*/ 0 h 1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28" h="1135">
                    <a:moveTo>
                      <a:pt x="4" y="872"/>
                    </a:moveTo>
                    <a:lnTo>
                      <a:pt x="0" y="914"/>
                    </a:lnTo>
                    <a:lnTo>
                      <a:pt x="8" y="953"/>
                    </a:lnTo>
                    <a:lnTo>
                      <a:pt x="26" y="988"/>
                    </a:lnTo>
                    <a:lnTo>
                      <a:pt x="56" y="1019"/>
                    </a:lnTo>
                    <a:lnTo>
                      <a:pt x="96" y="1047"/>
                    </a:lnTo>
                    <a:lnTo>
                      <a:pt x="145" y="1071"/>
                    </a:lnTo>
                    <a:lnTo>
                      <a:pt x="203" y="1091"/>
                    </a:lnTo>
                    <a:lnTo>
                      <a:pt x="269" y="1108"/>
                    </a:lnTo>
                    <a:lnTo>
                      <a:pt x="424" y="1130"/>
                    </a:lnTo>
                    <a:lnTo>
                      <a:pt x="605" y="1135"/>
                    </a:lnTo>
                    <a:lnTo>
                      <a:pt x="808" y="1126"/>
                    </a:lnTo>
                    <a:lnTo>
                      <a:pt x="1026" y="1101"/>
                    </a:lnTo>
                    <a:lnTo>
                      <a:pt x="1257" y="1061"/>
                    </a:lnTo>
                    <a:lnTo>
                      <a:pt x="1494" y="1004"/>
                    </a:lnTo>
                    <a:lnTo>
                      <a:pt x="1735" y="932"/>
                    </a:lnTo>
                    <a:lnTo>
                      <a:pt x="1972" y="843"/>
                    </a:lnTo>
                    <a:lnTo>
                      <a:pt x="2202" y="739"/>
                    </a:lnTo>
                    <a:lnTo>
                      <a:pt x="2419" y="620"/>
                    </a:lnTo>
                    <a:lnTo>
                      <a:pt x="2620" y="483"/>
                    </a:lnTo>
                    <a:lnTo>
                      <a:pt x="2800" y="329"/>
                    </a:lnTo>
                    <a:lnTo>
                      <a:pt x="2823" y="265"/>
                    </a:lnTo>
                    <a:lnTo>
                      <a:pt x="2828" y="208"/>
                    </a:lnTo>
                    <a:lnTo>
                      <a:pt x="2817" y="159"/>
                    </a:lnTo>
                    <a:lnTo>
                      <a:pt x="2789" y="116"/>
                    </a:lnTo>
                    <a:lnTo>
                      <a:pt x="2747" y="81"/>
                    </a:lnTo>
                    <a:lnTo>
                      <a:pt x="2691" y="52"/>
                    </a:lnTo>
                    <a:lnTo>
                      <a:pt x="2622" y="30"/>
                    </a:lnTo>
                    <a:lnTo>
                      <a:pt x="2542" y="13"/>
                    </a:lnTo>
                    <a:lnTo>
                      <a:pt x="2452" y="4"/>
                    </a:lnTo>
                    <a:lnTo>
                      <a:pt x="2353" y="0"/>
                    </a:lnTo>
                    <a:lnTo>
                      <a:pt x="2245" y="1"/>
                    </a:lnTo>
                    <a:lnTo>
                      <a:pt x="2129" y="7"/>
                    </a:lnTo>
                    <a:lnTo>
                      <a:pt x="1882" y="35"/>
                    </a:lnTo>
                    <a:lnTo>
                      <a:pt x="1620" y="81"/>
                    </a:lnTo>
                    <a:lnTo>
                      <a:pt x="1351" y="143"/>
                    </a:lnTo>
                    <a:lnTo>
                      <a:pt x="1083" y="220"/>
                    </a:lnTo>
                    <a:lnTo>
                      <a:pt x="826" y="310"/>
                    </a:lnTo>
                    <a:lnTo>
                      <a:pt x="588" y="408"/>
                    </a:lnTo>
                    <a:lnTo>
                      <a:pt x="379" y="517"/>
                    </a:lnTo>
                    <a:lnTo>
                      <a:pt x="287" y="573"/>
                    </a:lnTo>
                    <a:lnTo>
                      <a:pt x="205" y="631"/>
                    </a:lnTo>
                    <a:lnTo>
                      <a:pt x="135" y="689"/>
                    </a:lnTo>
                    <a:lnTo>
                      <a:pt x="78" y="750"/>
                    </a:lnTo>
                    <a:lnTo>
                      <a:pt x="34" y="810"/>
                    </a:lnTo>
                    <a:lnTo>
                      <a:pt x="4" y="872"/>
                    </a:lnTo>
                    <a:close/>
                  </a:path>
                </a:pathLst>
              </a:custGeom>
              <a:solidFill>
                <a:srgbClr val="F2B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9" name="Freeform 278">
                <a:extLst>
                  <a:ext uri="{FF2B5EF4-FFF2-40B4-BE49-F238E27FC236}">
                    <a16:creationId xmlns:a16="http://schemas.microsoft.com/office/drawing/2014/main" id="{8294E2BF-0EFE-054E-9A0A-02B96105A790}"/>
                  </a:ext>
                </a:extLst>
              </p:cNvPr>
              <p:cNvSpPr>
                <a:spLocks/>
              </p:cNvSpPr>
              <p:nvPr/>
            </p:nvSpPr>
            <p:spPr bwMode="auto">
              <a:xfrm>
                <a:off x="4105" y="2989"/>
                <a:ext cx="188" cy="70"/>
              </a:xfrm>
              <a:custGeom>
                <a:avLst/>
                <a:gdLst>
                  <a:gd name="T0" fmla="*/ 0 w 2441"/>
                  <a:gd name="T1" fmla="*/ 0 h 917"/>
                  <a:gd name="T2" fmla="*/ 0 w 2441"/>
                  <a:gd name="T3" fmla="*/ 0 h 917"/>
                  <a:gd name="T4" fmla="*/ 0 w 2441"/>
                  <a:gd name="T5" fmla="*/ 0 h 917"/>
                  <a:gd name="T6" fmla="*/ 0 w 2441"/>
                  <a:gd name="T7" fmla="*/ 0 h 917"/>
                  <a:gd name="T8" fmla="*/ 0 w 2441"/>
                  <a:gd name="T9" fmla="*/ 0 h 917"/>
                  <a:gd name="T10" fmla="*/ 0 w 2441"/>
                  <a:gd name="T11" fmla="*/ 0 h 917"/>
                  <a:gd name="T12" fmla="*/ 0 w 2441"/>
                  <a:gd name="T13" fmla="*/ 0 h 917"/>
                  <a:gd name="T14" fmla="*/ 0 w 2441"/>
                  <a:gd name="T15" fmla="*/ 0 h 917"/>
                  <a:gd name="T16" fmla="*/ 0 w 2441"/>
                  <a:gd name="T17" fmla="*/ 0 h 917"/>
                  <a:gd name="T18" fmla="*/ 0 w 2441"/>
                  <a:gd name="T19" fmla="*/ 0 h 917"/>
                  <a:gd name="T20" fmla="*/ 0 w 2441"/>
                  <a:gd name="T21" fmla="*/ 0 h 917"/>
                  <a:gd name="T22" fmla="*/ 0 w 2441"/>
                  <a:gd name="T23" fmla="*/ 0 h 917"/>
                  <a:gd name="T24" fmla="*/ 0 w 2441"/>
                  <a:gd name="T25" fmla="*/ 0 h 917"/>
                  <a:gd name="T26" fmla="*/ 1 w 2441"/>
                  <a:gd name="T27" fmla="*/ 0 h 917"/>
                  <a:gd name="T28" fmla="*/ 1 w 2441"/>
                  <a:gd name="T29" fmla="*/ 0 h 917"/>
                  <a:gd name="T30" fmla="*/ 1 w 2441"/>
                  <a:gd name="T31" fmla="*/ 0 h 917"/>
                  <a:gd name="T32" fmla="*/ 1 w 2441"/>
                  <a:gd name="T33" fmla="*/ 0 h 917"/>
                  <a:gd name="T34" fmla="*/ 1 w 2441"/>
                  <a:gd name="T35" fmla="*/ 0 h 917"/>
                  <a:gd name="T36" fmla="*/ 1 w 2441"/>
                  <a:gd name="T37" fmla="*/ 0 h 917"/>
                  <a:gd name="T38" fmla="*/ 1 w 2441"/>
                  <a:gd name="T39" fmla="*/ 0 h 917"/>
                  <a:gd name="T40" fmla="*/ 1 w 2441"/>
                  <a:gd name="T41" fmla="*/ 0 h 917"/>
                  <a:gd name="T42" fmla="*/ 1 w 2441"/>
                  <a:gd name="T43" fmla="*/ 0 h 917"/>
                  <a:gd name="T44" fmla="*/ 1 w 2441"/>
                  <a:gd name="T45" fmla="*/ 0 h 917"/>
                  <a:gd name="T46" fmla="*/ 1 w 2441"/>
                  <a:gd name="T47" fmla="*/ 0 h 917"/>
                  <a:gd name="T48" fmla="*/ 1 w 2441"/>
                  <a:gd name="T49" fmla="*/ 0 h 917"/>
                  <a:gd name="T50" fmla="*/ 1 w 2441"/>
                  <a:gd name="T51" fmla="*/ 0 h 917"/>
                  <a:gd name="T52" fmla="*/ 1 w 2441"/>
                  <a:gd name="T53" fmla="*/ 0 h 917"/>
                  <a:gd name="T54" fmla="*/ 1 w 2441"/>
                  <a:gd name="T55" fmla="*/ 0 h 917"/>
                  <a:gd name="T56" fmla="*/ 1 w 2441"/>
                  <a:gd name="T57" fmla="*/ 0 h 917"/>
                  <a:gd name="T58" fmla="*/ 1 w 2441"/>
                  <a:gd name="T59" fmla="*/ 0 h 917"/>
                  <a:gd name="T60" fmla="*/ 1 w 2441"/>
                  <a:gd name="T61" fmla="*/ 0 h 917"/>
                  <a:gd name="T62" fmla="*/ 1 w 2441"/>
                  <a:gd name="T63" fmla="*/ 0 h 917"/>
                  <a:gd name="T64" fmla="*/ 1 w 2441"/>
                  <a:gd name="T65" fmla="*/ 0 h 917"/>
                  <a:gd name="T66" fmla="*/ 1 w 2441"/>
                  <a:gd name="T67" fmla="*/ 0 h 917"/>
                  <a:gd name="T68" fmla="*/ 0 w 2441"/>
                  <a:gd name="T69" fmla="*/ 0 h 917"/>
                  <a:gd name="T70" fmla="*/ 0 w 2441"/>
                  <a:gd name="T71" fmla="*/ 0 h 917"/>
                  <a:gd name="T72" fmla="*/ 0 w 2441"/>
                  <a:gd name="T73" fmla="*/ 0 h 917"/>
                  <a:gd name="T74" fmla="*/ 0 w 2441"/>
                  <a:gd name="T75" fmla="*/ 0 h 917"/>
                  <a:gd name="T76" fmla="*/ 0 w 2441"/>
                  <a:gd name="T77" fmla="*/ 0 h 917"/>
                  <a:gd name="T78" fmla="*/ 0 w 2441"/>
                  <a:gd name="T79" fmla="*/ 0 h 917"/>
                  <a:gd name="T80" fmla="*/ 0 w 2441"/>
                  <a:gd name="T81" fmla="*/ 0 h 917"/>
                  <a:gd name="T82" fmla="*/ 0 w 2441"/>
                  <a:gd name="T83" fmla="*/ 0 h 9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1" h="917">
                    <a:moveTo>
                      <a:pt x="6" y="702"/>
                    </a:moveTo>
                    <a:lnTo>
                      <a:pt x="0" y="738"/>
                    </a:lnTo>
                    <a:lnTo>
                      <a:pt x="5" y="771"/>
                    </a:lnTo>
                    <a:lnTo>
                      <a:pt x="20" y="801"/>
                    </a:lnTo>
                    <a:lnTo>
                      <a:pt x="44" y="827"/>
                    </a:lnTo>
                    <a:lnTo>
                      <a:pt x="76" y="850"/>
                    </a:lnTo>
                    <a:lnTo>
                      <a:pt x="116" y="870"/>
                    </a:lnTo>
                    <a:lnTo>
                      <a:pt x="219" y="899"/>
                    </a:lnTo>
                    <a:lnTo>
                      <a:pt x="351" y="914"/>
                    </a:lnTo>
                    <a:lnTo>
                      <a:pt x="504" y="917"/>
                    </a:lnTo>
                    <a:lnTo>
                      <a:pt x="676" y="907"/>
                    </a:lnTo>
                    <a:lnTo>
                      <a:pt x="864" y="885"/>
                    </a:lnTo>
                    <a:lnTo>
                      <a:pt x="1061" y="849"/>
                    </a:lnTo>
                    <a:lnTo>
                      <a:pt x="1267" y="801"/>
                    </a:lnTo>
                    <a:lnTo>
                      <a:pt x="1476" y="741"/>
                    </a:lnTo>
                    <a:lnTo>
                      <a:pt x="1684" y="668"/>
                    </a:lnTo>
                    <a:lnTo>
                      <a:pt x="1888" y="581"/>
                    </a:lnTo>
                    <a:lnTo>
                      <a:pt x="2083" y="485"/>
                    </a:lnTo>
                    <a:lnTo>
                      <a:pt x="2266" y="374"/>
                    </a:lnTo>
                    <a:lnTo>
                      <a:pt x="2433" y="252"/>
                    </a:lnTo>
                    <a:lnTo>
                      <a:pt x="2441" y="201"/>
                    </a:lnTo>
                    <a:lnTo>
                      <a:pt x="2436" y="157"/>
                    </a:lnTo>
                    <a:lnTo>
                      <a:pt x="2417" y="118"/>
                    </a:lnTo>
                    <a:lnTo>
                      <a:pt x="2386" y="86"/>
                    </a:lnTo>
                    <a:lnTo>
                      <a:pt x="2343" y="59"/>
                    </a:lnTo>
                    <a:lnTo>
                      <a:pt x="2290" y="37"/>
                    </a:lnTo>
                    <a:lnTo>
                      <a:pt x="2228" y="20"/>
                    </a:lnTo>
                    <a:lnTo>
                      <a:pt x="2155" y="8"/>
                    </a:lnTo>
                    <a:lnTo>
                      <a:pt x="2075" y="2"/>
                    </a:lnTo>
                    <a:lnTo>
                      <a:pt x="1987" y="0"/>
                    </a:lnTo>
                    <a:lnTo>
                      <a:pt x="1795" y="8"/>
                    </a:lnTo>
                    <a:lnTo>
                      <a:pt x="1584" y="32"/>
                    </a:lnTo>
                    <a:lnTo>
                      <a:pt x="1362" y="70"/>
                    </a:lnTo>
                    <a:lnTo>
                      <a:pt x="1134" y="122"/>
                    </a:lnTo>
                    <a:lnTo>
                      <a:pt x="910" y="185"/>
                    </a:lnTo>
                    <a:lnTo>
                      <a:pt x="695" y="257"/>
                    </a:lnTo>
                    <a:lnTo>
                      <a:pt x="496" y="337"/>
                    </a:lnTo>
                    <a:lnTo>
                      <a:pt x="321" y="422"/>
                    </a:lnTo>
                    <a:lnTo>
                      <a:pt x="177" y="513"/>
                    </a:lnTo>
                    <a:lnTo>
                      <a:pt x="69" y="606"/>
                    </a:lnTo>
                    <a:lnTo>
                      <a:pt x="31" y="654"/>
                    </a:lnTo>
                    <a:lnTo>
                      <a:pt x="6" y="702"/>
                    </a:lnTo>
                    <a:close/>
                  </a:path>
                </a:pathLst>
              </a:custGeom>
              <a:solidFill>
                <a:srgbClr val="F5C0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0" name="Freeform 279">
                <a:extLst>
                  <a:ext uri="{FF2B5EF4-FFF2-40B4-BE49-F238E27FC236}">
                    <a16:creationId xmlns:a16="http://schemas.microsoft.com/office/drawing/2014/main" id="{0CE0571A-2AED-2445-9E41-D70FA92EF992}"/>
                  </a:ext>
                </a:extLst>
              </p:cNvPr>
              <p:cNvSpPr>
                <a:spLocks/>
              </p:cNvSpPr>
              <p:nvPr/>
            </p:nvSpPr>
            <p:spPr bwMode="auto">
              <a:xfrm>
                <a:off x="4121" y="2997"/>
                <a:ext cx="159" cy="53"/>
              </a:xfrm>
              <a:custGeom>
                <a:avLst/>
                <a:gdLst>
                  <a:gd name="T0" fmla="*/ 0 w 2064"/>
                  <a:gd name="T1" fmla="*/ 0 h 700"/>
                  <a:gd name="T2" fmla="*/ 0 w 2064"/>
                  <a:gd name="T3" fmla="*/ 0 h 700"/>
                  <a:gd name="T4" fmla="*/ 0 w 2064"/>
                  <a:gd name="T5" fmla="*/ 0 h 700"/>
                  <a:gd name="T6" fmla="*/ 0 w 2064"/>
                  <a:gd name="T7" fmla="*/ 0 h 700"/>
                  <a:gd name="T8" fmla="*/ 0 w 2064"/>
                  <a:gd name="T9" fmla="*/ 0 h 700"/>
                  <a:gd name="T10" fmla="*/ 0 w 2064"/>
                  <a:gd name="T11" fmla="*/ 0 h 700"/>
                  <a:gd name="T12" fmla="*/ 0 w 2064"/>
                  <a:gd name="T13" fmla="*/ 0 h 700"/>
                  <a:gd name="T14" fmla="*/ 0 w 2064"/>
                  <a:gd name="T15" fmla="*/ 0 h 700"/>
                  <a:gd name="T16" fmla="*/ 0 w 2064"/>
                  <a:gd name="T17" fmla="*/ 0 h 700"/>
                  <a:gd name="T18" fmla="*/ 0 w 2064"/>
                  <a:gd name="T19" fmla="*/ 0 h 700"/>
                  <a:gd name="T20" fmla="*/ 0 w 2064"/>
                  <a:gd name="T21" fmla="*/ 0 h 700"/>
                  <a:gd name="T22" fmla="*/ 0 w 2064"/>
                  <a:gd name="T23" fmla="*/ 0 h 700"/>
                  <a:gd name="T24" fmla="*/ 1 w 2064"/>
                  <a:gd name="T25" fmla="*/ 0 h 700"/>
                  <a:gd name="T26" fmla="*/ 1 w 2064"/>
                  <a:gd name="T27" fmla="*/ 0 h 700"/>
                  <a:gd name="T28" fmla="*/ 1 w 2064"/>
                  <a:gd name="T29" fmla="*/ 0 h 700"/>
                  <a:gd name="T30" fmla="*/ 1 w 2064"/>
                  <a:gd name="T31" fmla="*/ 0 h 700"/>
                  <a:gd name="T32" fmla="*/ 1 w 2064"/>
                  <a:gd name="T33" fmla="*/ 0 h 700"/>
                  <a:gd name="T34" fmla="*/ 1 w 2064"/>
                  <a:gd name="T35" fmla="*/ 0 h 700"/>
                  <a:gd name="T36" fmla="*/ 1 w 2064"/>
                  <a:gd name="T37" fmla="*/ 0 h 700"/>
                  <a:gd name="T38" fmla="*/ 1 w 2064"/>
                  <a:gd name="T39" fmla="*/ 0 h 700"/>
                  <a:gd name="T40" fmla="*/ 1 w 2064"/>
                  <a:gd name="T41" fmla="*/ 0 h 700"/>
                  <a:gd name="T42" fmla="*/ 1 w 2064"/>
                  <a:gd name="T43" fmla="*/ 0 h 700"/>
                  <a:gd name="T44" fmla="*/ 1 w 2064"/>
                  <a:gd name="T45" fmla="*/ 0 h 700"/>
                  <a:gd name="T46" fmla="*/ 1 w 2064"/>
                  <a:gd name="T47" fmla="*/ 0 h 700"/>
                  <a:gd name="T48" fmla="*/ 1 w 2064"/>
                  <a:gd name="T49" fmla="*/ 0 h 700"/>
                  <a:gd name="T50" fmla="*/ 1 w 2064"/>
                  <a:gd name="T51" fmla="*/ 0 h 700"/>
                  <a:gd name="T52" fmla="*/ 1 w 2064"/>
                  <a:gd name="T53" fmla="*/ 0 h 700"/>
                  <a:gd name="T54" fmla="*/ 1 w 2064"/>
                  <a:gd name="T55" fmla="*/ 0 h 700"/>
                  <a:gd name="T56" fmla="*/ 0 w 2064"/>
                  <a:gd name="T57" fmla="*/ 0 h 700"/>
                  <a:gd name="T58" fmla="*/ 0 w 2064"/>
                  <a:gd name="T59" fmla="*/ 0 h 700"/>
                  <a:gd name="T60" fmla="*/ 0 w 2064"/>
                  <a:gd name="T61" fmla="*/ 0 h 700"/>
                  <a:gd name="T62" fmla="*/ 0 w 2064"/>
                  <a:gd name="T63" fmla="*/ 0 h 700"/>
                  <a:gd name="T64" fmla="*/ 0 w 2064"/>
                  <a:gd name="T65" fmla="*/ 0 h 700"/>
                  <a:gd name="T66" fmla="*/ 0 w 2064"/>
                  <a:gd name="T67" fmla="*/ 0 h 700"/>
                  <a:gd name="T68" fmla="*/ 0 w 2064"/>
                  <a:gd name="T69" fmla="*/ 0 h 700"/>
                  <a:gd name="T70" fmla="*/ 0 w 2064"/>
                  <a:gd name="T71" fmla="*/ 0 h 7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4" h="700">
                    <a:moveTo>
                      <a:pt x="6" y="531"/>
                    </a:moveTo>
                    <a:lnTo>
                      <a:pt x="0" y="562"/>
                    </a:lnTo>
                    <a:lnTo>
                      <a:pt x="2" y="589"/>
                    </a:lnTo>
                    <a:lnTo>
                      <a:pt x="30" y="633"/>
                    </a:lnTo>
                    <a:lnTo>
                      <a:pt x="86" y="667"/>
                    </a:lnTo>
                    <a:lnTo>
                      <a:pt x="169" y="689"/>
                    </a:lnTo>
                    <a:lnTo>
                      <a:pt x="274" y="700"/>
                    </a:lnTo>
                    <a:lnTo>
                      <a:pt x="400" y="700"/>
                    </a:lnTo>
                    <a:lnTo>
                      <a:pt x="543" y="689"/>
                    </a:lnTo>
                    <a:lnTo>
                      <a:pt x="699" y="669"/>
                    </a:lnTo>
                    <a:lnTo>
                      <a:pt x="865" y="638"/>
                    </a:lnTo>
                    <a:lnTo>
                      <a:pt x="1039" y="598"/>
                    </a:lnTo>
                    <a:lnTo>
                      <a:pt x="1396" y="490"/>
                    </a:lnTo>
                    <a:lnTo>
                      <a:pt x="1574" y="423"/>
                    </a:lnTo>
                    <a:lnTo>
                      <a:pt x="1746" y="348"/>
                    </a:lnTo>
                    <a:lnTo>
                      <a:pt x="1910" y="265"/>
                    </a:lnTo>
                    <a:lnTo>
                      <a:pt x="2064" y="174"/>
                    </a:lnTo>
                    <a:lnTo>
                      <a:pt x="2058" y="138"/>
                    </a:lnTo>
                    <a:lnTo>
                      <a:pt x="2042" y="106"/>
                    </a:lnTo>
                    <a:lnTo>
                      <a:pt x="2017" y="79"/>
                    </a:lnTo>
                    <a:lnTo>
                      <a:pt x="1982" y="55"/>
                    </a:lnTo>
                    <a:lnTo>
                      <a:pt x="1939" y="36"/>
                    </a:lnTo>
                    <a:lnTo>
                      <a:pt x="1889" y="21"/>
                    </a:lnTo>
                    <a:lnTo>
                      <a:pt x="1767" y="4"/>
                    </a:lnTo>
                    <a:lnTo>
                      <a:pt x="1622" y="0"/>
                    </a:lnTo>
                    <a:lnTo>
                      <a:pt x="1459" y="9"/>
                    </a:lnTo>
                    <a:lnTo>
                      <a:pt x="1285" y="30"/>
                    </a:lnTo>
                    <a:lnTo>
                      <a:pt x="1103" y="61"/>
                    </a:lnTo>
                    <a:lnTo>
                      <a:pt x="917" y="102"/>
                    </a:lnTo>
                    <a:lnTo>
                      <a:pt x="736" y="149"/>
                    </a:lnTo>
                    <a:lnTo>
                      <a:pt x="563" y="205"/>
                    </a:lnTo>
                    <a:lnTo>
                      <a:pt x="403" y="264"/>
                    </a:lnTo>
                    <a:lnTo>
                      <a:pt x="263" y="328"/>
                    </a:lnTo>
                    <a:lnTo>
                      <a:pt x="146" y="395"/>
                    </a:lnTo>
                    <a:lnTo>
                      <a:pt x="59" y="464"/>
                    </a:lnTo>
                    <a:lnTo>
                      <a:pt x="6" y="531"/>
                    </a:lnTo>
                    <a:close/>
                  </a:path>
                </a:pathLst>
              </a:custGeom>
              <a:solidFill>
                <a:srgbClr val="F8C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1" name="Freeform 280">
                <a:extLst>
                  <a:ext uri="{FF2B5EF4-FFF2-40B4-BE49-F238E27FC236}">
                    <a16:creationId xmlns:a16="http://schemas.microsoft.com/office/drawing/2014/main" id="{2E9B94CF-09AA-474F-AF44-793DB65031A7}"/>
                  </a:ext>
                </a:extLst>
              </p:cNvPr>
              <p:cNvSpPr>
                <a:spLocks/>
              </p:cNvSpPr>
              <p:nvPr/>
            </p:nvSpPr>
            <p:spPr bwMode="auto">
              <a:xfrm>
                <a:off x="4136" y="3005"/>
                <a:ext cx="130" cy="37"/>
              </a:xfrm>
              <a:custGeom>
                <a:avLst/>
                <a:gdLst>
                  <a:gd name="T0" fmla="*/ 0 w 1697"/>
                  <a:gd name="T1" fmla="*/ 0 h 486"/>
                  <a:gd name="T2" fmla="*/ 0 w 1697"/>
                  <a:gd name="T3" fmla="*/ 0 h 486"/>
                  <a:gd name="T4" fmla="*/ 0 w 1697"/>
                  <a:gd name="T5" fmla="*/ 0 h 486"/>
                  <a:gd name="T6" fmla="*/ 0 w 1697"/>
                  <a:gd name="T7" fmla="*/ 0 h 486"/>
                  <a:gd name="T8" fmla="*/ 0 w 1697"/>
                  <a:gd name="T9" fmla="*/ 0 h 486"/>
                  <a:gd name="T10" fmla="*/ 0 w 1697"/>
                  <a:gd name="T11" fmla="*/ 0 h 486"/>
                  <a:gd name="T12" fmla="*/ 0 w 1697"/>
                  <a:gd name="T13" fmla="*/ 0 h 486"/>
                  <a:gd name="T14" fmla="*/ 0 w 1697"/>
                  <a:gd name="T15" fmla="*/ 0 h 486"/>
                  <a:gd name="T16" fmla="*/ 0 w 1697"/>
                  <a:gd name="T17" fmla="*/ 0 h 486"/>
                  <a:gd name="T18" fmla="*/ 0 w 1697"/>
                  <a:gd name="T19" fmla="*/ 0 h 486"/>
                  <a:gd name="T20" fmla="*/ 0 w 1697"/>
                  <a:gd name="T21" fmla="*/ 0 h 486"/>
                  <a:gd name="T22" fmla="*/ 1 w 1697"/>
                  <a:gd name="T23" fmla="*/ 0 h 486"/>
                  <a:gd name="T24" fmla="*/ 1 w 1697"/>
                  <a:gd name="T25" fmla="*/ 0 h 486"/>
                  <a:gd name="T26" fmla="*/ 1 w 1697"/>
                  <a:gd name="T27" fmla="*/ 0 h 486"/>
                  <a:gd name="T28" fmla="*/ 1 w 1697"/>
                  <a:gd name="T29" fmla="*/ 0 h 486"/>
                  <a:gd name="T30" fmla="*/ 1 w 1697"/>
                  <a:gd name="T31" fmla="*/ 0 h 486"/>
                  <a:gd name="T32" fmla="*/ 1 w 1697"/>
                  <a:gd name="T33" fmla="*/ 0 h 486"/>
                  <a:gd name="T34" fmla="*/ 1 w 1697"/>
                  <a:gd name="T35" fmla="*/ 0 h 486"/>
                  <a:gd name="T36" fmla="*/ 1 w 1697"/>
                  <a:gd name="T37" fmla="*/ 0 h 486"/>
                  <a:gd name="T38" fmla="*/ 1 w 1697"/>
                  <a:gd name="T39" fmla="*/ 0 h 486"/>
                  <a:gd name="T40" fmla="*/ 0 w 1697"/>
                  <a:gd name="T41" fmla="*/ 0 h 486"/>
                  <a:gd name="T42" fmla="*/ 0 w 1697"/>
                  <a:gd name="T43" fmla="*/ 0 h 486"/>
                  <a:gd name="T44" fmla="*/ 0 w 1697"/>
                  <a:gd name="T45" fmla="*/ 0 h 486"/>
                  <a:gd name="T46" fmla="*/ 0 w 1697"/>
                  <a:gd name="T47" fmla="*/ 0 h 486"/>
                  <a:gd name="T48" fmla="*/ 0 w 1697"/>
                  <a:gd name="T49" fmla="*/ 0 h 486"/>
                  <a:gd name="T50" fmla="*/ 0 w 1697"/>
                  <a:gd name="T51" fmla="*/ 0 h 486"/>
                  <a:gd name="T52" fmla="*/ 0 w 1697"/>
                  <a:gd name="T53" fmla="*/ 0 h 486"/>
                  <a:gd name="T54" fmla="*/ 0 w 1697"/>
                  <a:gd name="T55" fmla="*/ 0 h 4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97" h="486">
                    <a:moveTo>
                      <a:pt x="9" y="363"/>
                    </a:moveTo>
                    <a:lnTo>
                      <a:pt x="0" y="408"/>
                    </a:lnTo>
                    <a:lnTo>
                      <a:pt x="17" y="442"/>
                    </a:lnTo>
                    <a:lnTo>
                      <a:pt x="59" y="466"/>
                    </a:lnTo>
                    <a:lnTo>
                      <a:pt x="121" y="480"/>
                    </a:lnTo>
                    <a:lnTo>
                      <a:pt x="201" y="486"/>
                    </a:lnTo>
                    <a:lnTo>
                      <a:pt x="300" y="483"/>
                    </a:lnTo>
                    <a:lnTo>
                      <a:pt x="412" y="471"/>
                    </a:lnTo>
                    <a:lnTo>
                      <a:pt x="536" y="452"/>
                    </a:lnTo>
                    <a:lnTo>
                      <a:pt x="670" y="427"/>
                    </a:lnTo>
                    <a:lnTo>
                      <a:pt x="813" y="395"/>
                    </a:lnTo>
                    <a:lnTo>
                      <a:pt x="1111" y="314"/>
                    </a:lnTo>
                    <a:lnTo>
                      <a:pt x="1411" y="213"/>
                    </a:lnTo>
                    <a:lnTo>
                      <a:pt x="1697" y="97"/>
                    </a:lnTo>
                    <a:lnTo>
                      <a:pt x="1651" y="56"/>
                    </a:lnTo>
                    <a:lnTo>
                      <a:pt x="1581" y="26"/>
                    </a:lnTo>
                    <a:lnTo>
                      <a:pt x="1489" y="8"/>
                    </a:lnTo>
                    <a:lnTo>
                      <a:pt x="1381" y="0"/>
                    </a:lnTo>
                    <a:lnTo>
                      <a:pt x="1258" y="1"/>
                    </a:lnTo>
                    <a:lnTo>
                      <a:pt x="1126" y="11"/>
                    </a:lnTo>
                    <a:lnTo>
                      <a:pt x="845" y="52"/>
                    </a:lnTo>
                    <a:lnTo>
                      <a:pt x="564" y="115"/>
                    </a:lnTo>
                    <a:lnTo>
                      <a:pt x="433" y="153"/>
                    </a:lnTo>
                    <a:lnTo>
                      <a:pt x="313" y="193"/>
                    </a:lnTo>
                    <a:lnTo>
                      <a:pt x="206" y="236"/>
                    </a:lnTo>
                    <a:lnTo>
                      <a:pt x="118" y="279"/>
                    </a:lnTo>
                    <a:lnTo>
                      <a:pt x="50" y="321"/>
                    </a:lnTo>
                    <a:lnTo>
                      <a:pt x="9" y="363"/>
                    </a:lnTo>
                    <a:close/>
                  </a:path>
                </a:pathLst>
              </a:custGeom>
              <a:solidFill>
                <a:srgbClr val="FCD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2" name="Freeform 281">
                <a:extLst>
                  <a:ext uri="{FF2B5EF4-FFF2-40B4-BE49-F238E27FC236}">
                    <a16:creationId xmlns:a16="http://schemas.microsoft.com/office/drawing/2014/main" id="{4B59208D-AE64-EC4D-9240-E0B72A09C1B3}"/>
                  </a:ext>
                </a:extLst>
              </p:cNvPr>
              <p:cNvSpPr>
                <a:spLocks/>
              </p:cNvSpPr>
              <p:nvPr/>
            </p:nvSpPr>
            <p:spPr bwMode="auto">
              <a:xfrm>
                <a:off x="4151" y="3012"/>
                <a:ext cx="102" cy="21"/>
              </a:xfrm>
              <a:custGeom>
                <a:avLst/>
                <a:gdLst>
                  <a:gd name="T0" fmla="*/ 0 w 1331"/>
                  <a:gd name="T1" fmla="*/ 0 h 278"/>
                  <a:gd name="T2" fmla="*/ 0 w 1331"/>
                  <a:gd name="T3" fmla="*/ 0 h 278"/>
                  <a:gd name="T4" fmla="*/ 0 w 1331"/>
                  <a:gd name="T5" fmla="*/ 0 h 278"/>
                  <a:gd name="T6" fmla="*/ 0 w 1331"/>
                  <a:gd name="T7" fmla="*/ 0 h 278"/>
                  <a:gd name="T8" fmla="*/ 0 w 1331"/>
                  <a:gd name="T9" fmla="*/ 0 h 278"/>
                  <a:gd name="T10" fmla="*/ 0 w 1331"/>
                  <a:gd name="T11" fmla="*/ 0 h 278"/>
                  <a:gd name="T12" fmla="*/ 0 w 1331"/>
                  <a:gd name="T13" fmla="*/ 0 h 278"/>
                  <a:gd name="T14" fmla="*/ 0 w 1331"/>
                  <a:gd name="T15" fmla="*/ 0 h 278"/>
                  <a:gd name="T16" fmla="*/ 0 w 1331"/>
                  <a:gd name="T17" fmla="*/ 0 h 278"/>
                  <a:gd name="T18" fmla="*/ 0 w 1331"/>
                  <a:gd name="T19" fmla="*/ 0 h 278"/>
                  <a:gd name="T20" fmla="*/ 1 w 1331"/>
                  <a:gd name="T21" fmla="*/ 0 h 278"/>
                  <a:gd name="T22" fmla="*/ 1 w 1331"/>
                  <a:gd name="T23" fmla="*/ 0 h 278"/>
                  <a:gd name="T24" fmla="*/ 1 w 1331"/>
                  <a:gd name="T25" fmla="*/ 0 h 278"/>
                  <a:gd name="T26" fmla="*/ 0 w 1331"/>
                  <a:gd name="T27" fmla="*/ 0 h 278"/>
                  <a:gd name="T28" fmla="*/ 0 w 1331"/>
                  <a:gd name="T29" fmla="*/ 0 h 278"/>
                  <a:gd name="T30" fmla="*/ 0 w 1331"/>
                  <a:gd name="T31" fmla="*/ 0 h 278"/>
                  <a:gd name="T32" fmla="*/ 0 w 1331"/>
                  <a:gd name="T33" fmla="*/ 0 h 278"/>
                  <a:gd name="T34" fmla="*/ 0 w 1331"/>
                  <a:gd name="T35" fmla="*/ 0 h 278"/>
                  <a:gd name="T36" fmla="*/ 0 w 1331"/>
                  <a:gd name="T37" fmla="*/ 0 h 278"/>
                  <a:gd name="T38" fmla="*/ 0 w 1331"/>
                  <a:gd name="T39" fmla="*/ 0 h 278"/>
                  <a:gd name="T40" fmla="*/ 0 w 1331"/>
                  <a:gd name="T41" fmla="*/ 0 h 278"/>
                  <a:gd name="T42" fmla="*/ 0 w 1331"/>
                  <a:gd name="T43" fmla="*/ 0 h 278"/>
                  <a:gd name="T44" fmla="*/ 0 w 1331"/>
                  <a:gd name="T45" fmla="*/ 0 h 278"/>
                  <a:gd name="T46" fmla="*/ 0 w 1331"/>
                  <a:gd name="T47" fmla="*/ 0 h 278"/>
                  <a:gd name="T48" fmla="*/ 0 w 1331"/>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1" h="278">
                    <a:moveTo>
                      <a:pt x="11" y="201"/>
                    </a:moveTo>
                    <a:lnTo>
                      <a:pt x="44" y="186"/>
                    </a:lnTo>
                    <a:lnTo>
                      <a:pt x="90" y="168"/>
                    </a:lnTo>
                    <a:lnTo>
                      <a:pt x="151" y="149"/>
                    </a:lnTo>
                    <a:lnTo>
                      <a:pt x="223" y="128"/>
                    </a:lnTo>
                    <a:lnTo>
                      <a:pt x="393" y="88"/>
                    </a:lnTo>
                    <a:lnTo>
                      <a:pt x="588" y="49"/>
                    </a:lnTo>
                    <a:lnTo>
                      <a:pt x="794" y="19"/>
                    </a:lnTo>
                    <a:lnTo>
                      <a:pt x="996" y="3"/>
                    </a:lnTo>
                    <a:lnTo>
                      <a:pt x="1090" y="0"/>
                    </a:lnTo>
                    <a:lnTo>
                      <a:pt x="1179" y="4"/>
                    </a:lnTo>
                    <a:lnTo>
                      <a:pt x="1260" y="13"/>
                    </a:lnTo>
                    <a:lnTo>
                      <a:pt x="1331" y="28"/>
                    </a:lnTo>
                    <a:lnTo>
                      <a:pt x="825" y="145"/>
                    </a:lnTo>
                    <a:lnTo>
                      <a:pt x="587" y="200"/>
                    </a:lnTo>
                    <a:lnTo>
                      <a:pt x="478" y="224"/>
                    </a:lnTo>
                    <a:lnTo>
                      <a:pt x="375" y="244"/>
                    </a:lnTo>
                    <a:lnTo>
                      <a:pt x="282" y="261"/>
                    </a:lnTo>
                    <a:lnTo>
                      <a:pt x="200" y="272"/>
                    </a:lnTo>
                    <a:lnTo>
                      <a:pt x="130" y="278"/>
                    </a:lnTo>
                    <a:lnTo>
                      <a:pt x="73" y="278"/>
                    </a:lnTo>
                    <a:lnTo>
                      <a:pt x="31" y="271"/>
                    </a:lnTo>
                    <a:lnTo>
                      <a:pt x="6" y="256"/>
                    </a:lnTo>
                    <a:lnTo>
                      <a:pt x="0" y="234"/>
                    </a:lnTo>
                    <a:lnTo>
                      <a:pt x="11" y="201"/>
                    </a:lnTo>
                    <a:close/>
                  </a:path>
                </a:pathLst>
              </a:custGeom>
              <a:solidFill>
                <a:srgbClr val="FF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3" name="Freeform 282">
                <a:extLst>
                  <a:ext uri="{FF2B5EF4-FFF2-40B4-BE49-F238E27FC236}">
                    <a16:creationId xmlns:a16="http://schemas.microsoft.com/office/drawing/2014/main" id="{29CC8B23-B2A3-0742-ABE0-97340B8A2FE8}"/>
                  </a:ext>
                </a:extLst>
              </p:cNvPr>
              <p:cNvSpPr>
                <a:spLocks/>
              </p:cNvSpPr>
              <p:nvPr/>
            </p:nvSpPr>
            <p:spPr bwMode="auto">
              <a:xfrm>
                <a:off x="4928" y="3062"/>
                <a:ext cx="190" cy="185"/>
              </a:xfrm>
              <a:custGeom>
                <a:avLst/>
                <a:gdLst>
                  <a:gd name="T0" fmla="*/ 1 w 2470"/>
                  <a:gd name="T1" fmla="*/ 0 h 2402"/>
                  <a:gd name="T2" fmla="*/ 1 w 2470"/>
                  <a:gd name="T3" fmla="*/ 0 h 2402"/>
                  <a:gd name="T4" fmla="*/ 1 w 2470"/>
                  <a:gd name="T5" fmla="*/ 0 h 2402"/>
                  <a:gd name="T6" fmla="*/ 0 w 2470"/>
                  <a:gd name="T7" fmla="*/ 0 h 2402"/>
                  <a:gd name="T8" fmla="*/ 0 w 2470"/>
                  <a:gd name="T9" fmla="*/ 0 h 2402"/>
                  <a:gd name="T10" fmla="*/ 0 w 2470"/>
                  <a:gd name="T11" fmla="*/ 0 h 2402"/>
                  <a:gd name="T12" fmla="*/ 0 w 2470"/>
                  <a:gd name="T13" fmla="*/ 0 h 2402"/>
                  <a:gd name="T14" fmla="*/ 0 w 2470"/>
                  <a:gd name="T15" fmla="*/ 0 h 2402"/>
                  <a:gd name="T16" fmla="*/ 0 w 2470"/>
                  <a:gd name="T17" fmla="*/ 0 h 2402"/>
                  <a:gd name="T18" fmla="*/ 0 w 2470"/>
                  <a:gd name="T19" fmla="*/ 0 h 2402"/>
                  <a:gd name="T20" fmla="*/ 0 w 2470"/>
                  <a:gd name="T21" fmla="*/ 0 h 2402"/>
                  <a:gd name="T22" fmla="*/ 0 w 2470"/>
                  <a:gd name="T23" fmla="*/ 1 h 2402"/>
                  <a:gd name="T24" fmla="*/ 0 w 2470"/>
                  <a:gd name="T25" fmla="*/ 1 h 2402"/>
                  <a:gd name="T26" fmla="*/ 0 w 2470"/>
                  <a:gd name="T27" fmla="*/ 1 h 2402"/>
                  <a:gd name="T28" fmla="*/ 0 w 2470"/>
                  <a:gd name="T29" fmla="*/ 1 h 2402"/>
                  <a:gd name="T30" fmla="*/ 0 w 2470"/>
                  <a:gd name="T31" fmla="*/ 1 h 2402"/>
                  <a:gd name="T32" fmla="*/ 0 w 2470"/>
                  <a:gd name="T33" fmla="*/ 1 h 2402"/>
                  <a:gd name="T34" fmla="*/ 0 w 2470"/>
                  <a:gd name="T35" fmla="*/ 1 h 2402"/>
                  <a:gd name="T36" fmla="*/ 0 w 2470"/>
                  <a:gd name="T37" fmla="*/ 1 h 2402"/>
                  <a:gd name="T38" fmla="*/ 0 w 2470"/>
                  <a:gd name="T39" fmla="*/ 1 h 2402"/>
                  <a:gd name="T40" fmla="*/ 0 w 2470"/>
                  <a:gd name="T41" fmla="*/ 1 h 2402"/>
                  <a:gd name="T42" fmla="*/ 0 w 2470"/>
                  <a:gd name="T43" fmla="*/ 1 h 2402"/>
                  <a:gd name="T44" fmla="*/ 0 w 2470"/>
                  <a:gd name="T45" fmla="*/ 1 h 2402"/>
                  <a:gd name="T46" fmla="*/ 0 w 2470"/>
                  <a:gd name="T47" fmla="*/ 1 h 2402"/>
                  <a:gd name="T48" fmla="*/ 1 w 2470"/>
                  <a:gd name="T49" fmla="*/ 1 h 2402"/>
                  <a:gd name="T50" fmla="*/ 1 w 2470"/>
                  <a:gd name="T51" fmla="*/ 1 h 2402"/>
                  <a:gd name="T52" fmla="*/ 1 w 2470"/>
                  <a:gd name="T53" fmla="*/ 1 h 2402"/>
                  <a:gd name="T54" fmla="*/ 1 w 2470"/>
                  <a:gd name="T55" fmla="*/ 1 h 2402"/>
                  <a:gd name="T56" fmla="*/ 1 w 2470"/>
                  <a:gd name="T57" fmla="*/ 1 h 2402"/>
                  <a:gd name="T58" fmla="*/ 1 w 2470"/>
                  <a:gd name="T59" fmla="*/ 1 h 2402"/>
                  <a:gd name="T60" fmla="*/ 1 w 2470"/>
                  <a:gd name="T61" fmla="*/ 1 h 2402"/>
                  <a:gd name="T62" fmla="*/ 1 w 2470"/>
                  <a:gd name="T63" fmla="*/ 1 h 2402"/>
                  <a:gd name="T64" fmla="*/ 1 w 2470"/>
                  <a:gd name="T65" fmla="*/ 1 h 2402"/>
                  <a:gd name="T66" fmla="*/ 1 w 2470"/>
                  <a:gd name="T67" fmla="*/ 1 h 2402"/>
                  <a:gd name="T68" fmla="*/ 1 w 2470"/>
                  <a:gd name="T69" fmla="*/ 1 h 2402"/>
                  <a:gd name="T70" fmla="*/ 1 w 2470"/>
                  <a:gd name="T71" fmla="*/ 1 h 2402"/>
                  <a:gd name="T72" fmla="*/ 1 w 2470"/>
                  <a:gd name="T73" fmla="*/ 0 h 2402"/>
                  <a:gd name="T74" fmla="*/ 1 w 2470"/>
                  <a:gd name="T75" fmla="*/ 0 h 2402"/>
                  <a:gd name="T76" fmla="*/ 1 w 2470"/>
                  <a:gd name="T77" fmla="*/ 0 h 2402"/>
                  <a:gd name="T78" fmla="*/ 1 w 2470"/>
                  <a:gd name="T79" fmla="*/ 0 h 2402"/>
                  <a:gd name="T80" fmla="*/ 1 w 2470"/>
                  <a:gd name="T81" fmla="*/ 0 h 2402"/>
                  <a:gd name="T82" fmla="*/ 1 w 2470"/>
                  <a:gd name="T83" fmla="*/ 0 h 2402"/>
                  <a:gd name="T84" fmla="*/ 1 w 2470"/>
                  <a:gd name="T85" fmla="*/ 0 h 2402"/>
                  <a:gd name="T86" fmla="*/ 1 w 2470"/>
                  <a:gd name="T87" fmla="*/ 0 h 2402"/>
                  <a:gd name="T88" fmla="*/ 1 w 2470"/>
                  <a:gd name="T89" fmla="*/ 0 h 2402"/>
                  <a:gd name="T90" fmla="*/ 1 w 2470"/>
                  <a:gd name="T91" fmla="*/ 0 h 2402"/>
                  <a:gd name="T92" fmla="*/ 1 w 2470"/>
                  <a:gd name="T93" fmla="*/ 0 h 2402"/>
                  <a:gd name="T94" fmla="*/ 1 w 2470"/>
                  <a:gd name="T95" fmla="*/ 0 h 2402"/>
                  <a:gd name="T96" fmla="*/ 1 w 2470"/>
                  <a:gd name="T97" fmla="*/ 0 h 2402"/>
                  <a:gd name="T98" fmla="*/ 1 w 2470"/>
                  <a:gd name="T99" fmla="*/ 0 h 24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70" h="2402">
                    <a:moveTo>
                      <a:pt x="1684" y="0"/>
                    </a:moveTo>
                    <a:lnTo>
                      <a:pt x="1464" y="50"/>
                    </a:lnTo>
                    <a:lnTo>
                      <a:pt x="1255" y="115"/>
                    </a:lnTo>
                    <a:lnTo>
                      <a:pt x="1057" y="194"/>
                    </a:lnTo>
                    <a:lnTo>
                      <a:pt x="871" y="288"/>
                    </a:lnTo>
                    <a:lnTo>
                      <a:pt x="700" y="394"/>
                    </a:lnTo>
                    <a:lnTo>
                      <a:pt x="545" y="512"/>
                    </a:lnTo>
                    <a:lnTo>
                      <a:pt x="405" y="642"/>
                    </a:lnTo>
                    <a:lnTo>
                      <a:pt x="284" y="781"/>
                    </a:lnTo>
                    <a:lnTo>
                      <a:pt x="184" y="930"/>
                    </a:lnTo>
                    <a:lnTo>
                      <a:pt x="102" y="1087"/>
                    </a:lnTo>
                    <a:lnTo>
                      <a:pt x="44" y="1253"/>
                    </a:lnTo>
                    <a:lnTo>
                      <a:pt x="10" y="1425"/>
                    </a:lnTo>
                    <a:lnTo>
                      <a:pt x="0" y="1604"/>
                    </a:lnTo>
                    <a:lnTo>
                      <a:pt x="17" y="1788"/>
                    </a:lnTo>
                    <a:lnTo>
                      <a:pt x="62" y="1976"/>
                    </a:lnTo>
                    <a:lnTo>
                      <a:pt x="136" y="2169"/>
                    </a:lnTo>
                    <a:lnTo>
                      <a:pt x="237" y="2261"/>
                    </a:lnTo>
                    <a:lnTo>
                      <a:pt x="346" y="2330"/>
                    </a:lnTo>
                    <a:lnTo>
                      <a:pt x="462" y="2375"/>
                    </a:lnTo>
                    <a:lnTo>
                      <a:pt x="584" y="2399"/>
                    </a:lnTo>
                    <a:lnTo>
                      <a:pt x="711" y="2402"/>
                    </a:lnTo>
                    <a:lnTo>
                      <a:pt x="840" y="2385"/>
                    </a:lnTo>
                    <a:lnTo>
                      <a:pt x="972" y="2352"/>
                    </a:lnTo>
                    <a:lnTo>
                      <a:pt x="1106" y="2303"/>
                    </a:lnTo>
                    <a:lnTo>
                      <a:pt x="1240" y="2238"/>
                    </a:lnTo>
                    <a:lnTo>
                      <a:pt x="1372" y="2161"/>
                    </a:lnTo>
                    <a:lnTo>
                      <a:pt x="1502" y="2073"/>
                    </a:lnTo>
                    <a:lnTo>
                      <a:pt x="1629" y="1973"/>
                    </a:lnTo>
                    <a:lnTo>
                      <a:pt x="1751" y="1865"/>
                    </a:lnTo>
                    <a:lnTo>
                      <a:pt x="1867" y="1749"/>
                    </a:lnTo>
                    <a:lnTo>
                      <a:pt x="1976" y="1627"/>
                    </a:lnTo>
                    <a:lnTo>
                      <a:pt x="2078" y="1500"/>
                    </a:lnTo>
                    <a:lnTo>
                      <a:pt x="2171" y="1370"/>
                    </a:lnTo>
                    <a:lnTo>
                      <a:pt x="2253" y="1239"/>
                    </a:lnTo>
                    <a:lnTo>
                      <a:pt x="2323" y="1107"/>
                    </a:lnTo>
                    <a:lnTo>
                      <a:pt x="2381" y="976"/>
                    </a:lnTo>
                    <a:lnTo>
                      <a:pt x="2426" y="847"/>
                    </a:lnTo>
                    <a:lnTo>
                      <a:pt x="2456" y="722"/>
                    </a:lnTo>
                    <a:lnTo>
                      <a:pt x="2470" y="602"/>
                    </a:lnTo>
                    <a:lnTo>
                      <a:pt x="2466" y="490"/>
                    </a:lnTo>
                    <a:lnTo>
                      <a:pt x="2445" y="385"/>
                    </a:lnTo>
                    <a:lnTo>
                      <a:pt x="2403" y="290"/>
                    </a:lnTo>
                    <a:lnTo>
                      <a:pt x="2342" y="206"/>
                    </a:lnTo>
                    <a:lnTo>
                      <a:pt x="2258" y="134"/>
                    </a:lnTo>
                    <a:lnTo>
                      <a:pt x="2151" y="77"/>
                    </a:lnTo>
                    <a:lnTo>
                      <a:pt x="2021" y="34"/>
                    </a:lnTo>
                    <a:lnTo>
                      <a:pt x="1866" y="8"/>
                    </a:lnTo>
                    <a:lnTo>
                      <a:pt x="1779" y="1"/>
                    </a:lnTo>
                    <a:lnTo>
                      <a:pt x="1684" y="0"/>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 name="Freeform 283">
                <a:extLst>
                  <a:ext uri="{FF2B5EF4-FFF2-40B4-BE49-F238E27FC236}">
                    <a16:creationId xmlns:a16="http://schemas.microsoft.com/office/drawing/2014/main" id="{45D7FC58-CF82-4948-90C6-11EFE4453B58}"/>
                  </a:ext>
                </a:extLst>
              </p:cNvPr>
              <p:cNvSpPr>
                <a:spLocks/>
              </p:cNvSpPr>
              <p:nvPr/>
            </p:nvSpPr>
            <p:spPr bwMode="auto">
              <a:xfrm>
                <a:off x="4938" y="3071"/>
                <a:ext cx="170" cy="166"/>
              </a:xfrm>
              <a:custGeom>
                <a:avLst/>
                <a:gdLst>
                  <a:gd name="T0" fmla="*/ 0 w 2220"/>
                  <a:gd name="T1" fmla="*/ 1 h 2156"/>
                  <a:gd name="T2" fmla="*/ 0 w 2220"/>
                  <a:gd name="T3" fmla="*/ 1 h 2156"/>
                  <a:gd name="T4" fmla="*/ 0 w 2220"/>
                  <a:gd name="T5" fmla="*/ 1 h 2156"/>
                  <a:gd name="T6" fmla="*/ 0 w 2220"/>
                  <a:gd name="T7" fmla="*/ 1 h 2156"/>
                  <a:gd name="T8" fmla="*/ 0 w 2220"/>
                  <a:gd name="T9" fmla="*/ 1 h 2156"/>
                  <a:gd name="T10" fmla="*/ 0 w 2220"/>
                  <a:gd name="T11" fmla="*/ 1 h 2156"/>
                  <a:gd name="T12" fmla="*/ 0 w 2220"/>
                  <a:gd name="T13" fmla="*/ 1 h 2156"/>
                  <a:gd name="T14" fmla="*/ 0 w 2220"/>
                  <a:gd name="T15" fmla="*/ 1 h 2156"/>
                  <a:gd name="T16" fmla="*/ 0 w 2220"/>
                  <a:gd name="T17" fmla="*/ 1 h 2156"/>
                  <a:gd name="T18" fmla="*/ 1 w 2220"/>
                  <a:gd name="T19" fmla="*/ 1 h 2156"/>
                  <a:gd name="T20" fmla="*/ 1 w 2220"/>
                  <a:gd name="T21" fmla="*/ 1 h 2156"/>
                  <a:gd name="T22" fmla="*/ 1 w 2220"/>
                  <a:gd name="T23" fmla="*/ 1 h 2156"/>
                  <a:gd name="T24" fmla="*/ 1 w 2220"/>
                  <a:gd name="T25" fmla="*/ 1 h 2156"/>
                  <a:gd name="T26" fmla="*/ 1 w 2220"/>
                  <a:gd name="T27" fmla="*/ 1 h 2156"/>
                  <a:gd name="T28" fmla="*/ 1 w 2220"/>
                  <a:gd name="T29" fmla="*/ 1 h 2156"/>
                  <a:gd name="T30" fmla="*/ 1 w 2220"/>
                  <a:gd name="T31" fmla="*/ 1 h 2156"/>
                  <a:gd name="T32" fmla="*/ 1 w 2220"/>
                  <a:gd name="T33" fmla="*/ 1 h 2156"/>
                  <a:gd name="T34" fmla="*/ 1 w 2220"/>
                  <a:gd name="T35" fmla="*/ 0 h 2156"/>
                  <a:gd name="T36" fmla="*/ 1 w 2220"/>
                  <a:gd name="T37" fmla="*/ 0 h 2156"/>
                  <a:gd name="T38" fmla="*/ 1 w 2220"/>
                  <a:gd name="T39" fmla="*/ 0 h 2156"/>
                  <a:gd name="T40" fmla="*/ 1 w 2220"/>
                  <a:gd name="T41" fmla="*/ 0 h 2156"/>
                  <a:gd name="T42" fmla="*/ 1 w 2220"/>
                  <a:gd name="T43" fmla="*/ 0 h 2156"/>
                  <a:gd name="T44" fmla="*/ 1 w 2220"/>
                  <a:gd name="T45" fmla="*/ 0 h 2156"/>
                  <a:gd name="T46" fmla="*/ 1 w 2220"/>
                  <a:gd name="T47" fmla="*/ 0 h 2156"/>
                  <a:gd name="T48" fmla="*/ 1 w 2220"/>
                  <a:gd name="T49" fmla="*/ 0 h 2156"/>
                  <a:gd name="T50" fmla="*/ 1 w 2220"/>
                  <a:gd name="T51" fmla="*/ 0 h 2156"/>
                  <a:gd name="T52" fmla="*/ 1 w 2220"/>
                  <a:gd name="T53" fmla="*/ 0 h 2156"/>
                  <a:gd name="T54" fmla="*/ 1 w 2220"/>
                  <a:gd name="T55" fmla="*/ 0 h 2156"/>
                  <a:gd name="T56" fmla="*/ 1 w 2220"/>
                  <a:gd name="T57" fmla="*/ 0 h 2156"/>
                  <a:gd name="T58" fmla="*/ 1 w 2220"/>
                  <a:gd name="T59" fmla="*/ 0 h 2156"/>
                  <a:gd name="T60" fmla="*/ 1 w 2220"/>
                  <a:gd name="T61" fmla="*/ 0 h 2156"/>
                  <a:gd name="T62" fmla="*/ 1 w 2220"/>
                  <a:gd name="T63" fmla="*/ 0 h 2156"/>
                  <a:gd name="T64" fmla="*/ 1 w 2220"/>
                  <a:gd name="T65" fmla="*/ 0 h 2156"/>
                  <a:gd name="T66" fmla="*/ 0 w 2220"/>
                  <a:gd name="T67" fmla="*/ 0 h 2156"/>
                  <a:gd name="T68" fmla="*/ 0 w 2220"/>
                  <a:gd name="T69" fmla="*/ 0 h 2156"/>
                  <a:gd name="T70" fmla="*/ 0 w 2220"/>
                  <a:gd name="T71" fmla="*/ 0 h 2156"/>
                  <a:gd name="T72" fmla="*/ 0 w 2220"/>
                  <a:gd name="T73" fmla="*/ 0 h 2156"/>
                  <a:gd name="T74" fmla="*/ 0 w 2220"/>
                  <a:gd name="T75" fmla="*/ 0 h 2156"/>
                  <a:gd name="T76" fmla="*/ 0 w 2220"/>
                  <a:gd name="T77" fmla="*/ 0 h 2156"/>
                  <a:gd name="T78" fmla="*/ 0 w 2220"/>
                  <a:gd name="T79" fmla="*/ 0 h 2156"/>
                  <a:gd name="T80" fmla="*/ 0 w 2220"/>
                  <a:gd name="T81" fmla="*/ 0 h 2156"/>
                  <a:gd name="T82" fmla="*/ 0 w 2220"/>
                  <a:gd name="T83" fmla="*/ 1 h 2156"/>
                  <a:gd name="T84" fmla="*/ 0 w 2220"/>
                  <a:gd name="T85" fmla="*/ 1 h 2156"/>
                  <a:gd name="T86" fmla="*/ 0 w 2220"/>
                  <a:gd name="T87" fmla="*/ 1 h 2156"/>
                  <a:gd name="T88" fmla="*/ 0 w 2220"/>
                  <a:gd name="T89" fmla="*/ 1 h 2156"/>
                  <a:gd name="T90" fmla="*/ 0 w 2220"/>
                  <a:gd name="T91" fmla="*/ 1 h 2156"/>
                  <a:gd name="T92" fmla="*/ 0 w 2220"/>
                  <a:gd name="T93" fmla="*/ 1 h 2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20" h="2156">
                    <a:moveTo>
                      <a:pt x="115" y="1947"/>
                    </a:moveTo>
                    <a:lnTo>
                      <a:pt x="206" y="2030"/>
                    </a:lnTo>
                    <a:lnTo>
                      <a:pt x="303" y="2091"/>
                    </a:lnTo>
                    <a:lnTo>
                      <a:pt x="407" y="2132"/>
                    </a:lnTo>
                    <a:lnTo>
                      <a:pt x="516" y="2154"/>
                    </a:lnTo>
                    <a:lnTo>
                      <a:pt x="629" y="2156"/>
                    </a:lnTo>
                    <a:lnTo>
                      <a:pt x="746" y="2142"/>
                    </a:lnTo>
                    <a:lnTo>
                      <a:pt x="865" y="2112"/>
                    </a:lnTo>
                    <a:lnTo>
                      <a:pt x="984" y="2068"/>
                    </a:lnTo>
                    <a:lnTo>
                      <a:pt x="1105" y="2011"/>
                    </a:lnTo>
                    <a:lnTo>
                      <a:pt x="1225" y="1941"/>
                    </a:lnTo>
                    <a:lnTo>
                      <a:pt x="1341" y="1862"/>
                    </a:lnTo>
                    <a:lnTo>
                      <a:pt x="1456" y="1773"/>
                    </a:lnTo>
                    <a:lnTo>
                      <a:pt x="1566" y="1676"/>
                    </a:lnTo>
                    <a:lnTo>
                      <a:pt x="1672" y="1572"/>
                    </a:lnTo>
                    <a:lnTo>
                      <a:pt x="1864" y="1348"/>
                    </a:lnTo>
                    <a:lnTo>
                      <a:pt x="2022" y="1114"/>
                    </a:lnTo>
                    <a:lnTo>
                      <a:pt x="2086" y="996"/>
                    </a:lnTo>
                    <a:lnTo>
                      <a:pt x="2139" y="878"/>
                    </a:lnTo>
                    <a:lnTo>
                      <a:pt x="2180" y="762"/>
                    </a:lnTo>
                    <a:lnTo>
                      <a:pt x="2208" y="650"/>
                    </a:lnTo>
                    <a:lnTo>
                      <a:pt x="2220" y="543"/>
                    </a:lnTo>
                    <a:lnTo>
                      <a:pt x="2218" y="441"/>
                    </a:lnTo>
                    <a:lnTo>
                      <a:pt x="2200" y="347"/>
                    </a:lnTo>
                    <a:lnTo>
                      <a:pt x="2163" y="262"/>
                    </a:lnTo>
                    <a:lnTo>
                      <a:pt x="2108" y="186"/>
                    </a:lnTo>
                    <a:lnTo>
                      <a:pt x="2033" y="121"/>
                    </a:lnTo>
                    <a:lnTo>
                      <a:pt x="1937" y="69"/>
                    </a:lnTo>
                    <a:lnTo>
                      <a:pt x="1821" y="31"/>
                    </a:lnTo>
                    <a:lnTo>
                      <a:pt x="1681" y="7"/>
                    </a:lnTo>
                    <a:lnTo>
                      <a:pt x="1518" y="0"/>
                    </a:lnTo>
                    <a:lnTo>
                      <a:pt x="1318" y="45"/>
                    </a:lnTo>
                    <a:lnTo>
                      <a:pt x="1128" y="106"/>
                    </a:lnTo>
                    <a:lnTo>
                      <a:pt x="949" y="179"/>
                    </a:lnTo>
                    <a:lnTo>
                      <a:pt x="781" y="263"/>
                    </a:lnTo>
                    <a:lnTo>
                      <a:pt x="627" y="360"/>
                    </a:lnTo>
                    <a:lnTo>
                      <a:pt x="488" y="466"/>
                    </a:lnTo>
                    <a:lnTo>
                      <a:pt x="363" y="583"/>
                    </a:lnTo>
                    <a:lnTo>
                      <a:pt x="255" y="708"/>
                    </a:lnTo>
                    <a:lnTo>
                      <a:pt x="164" y="843"/>
                    </a:lnTo>
                    <a:lnTo>
                      <a:pt x="93" y="984"/>
                    </a:lnTo>
                    <a:lnTo>
                      <a:pt x="41" y="1132"/>
                    </a:lnTo>
                    <a:lnTo>
                      <a:pt x="9" y="1286"/>
                    </a:lnTo>
                    <a:lnTo>
                      <a:pt x="0" y="1446"/>
                    </a:lnTo>
                    <a:lnTo>
                      <a:pt x="15" y="1610"/>
                    </a:lnTo>
                    <a:lnTo>
                      <a:pt x="52" y="1776"/>
                    </a:lnTo>
                    <a:lnTo>
                      <a:pt x="115" y="1947"/>
                    </a:lnTo>
                    <a:close/>
                  </a:path>
                </a:pathLst>
              </a:custGeom>
              <a:solidFill>
                <a:srgbClr val="E49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5" name="Freeform 284">
                <a:extLst>
                  <a:ext uri="{FF2B5EF4-FFF2-40B4-BE49-F238E27FC236}">
                    <a16:creationId xmlns:a16="http://schemas.microsoft.com/office/drawing/2014/main" id="{2AA6F61C-2F62-9B41-B1E0-111A5602C5ED}"/>
                  </a:ext>
                </a:extLst>
              </p:cNvPr>
              <p:cNvSpPr>
                <a:spLocks/>
              </p:cNvSpPr>
              <p:nvPr/>
            </p:nvSpPr>
            <p:spPr bwMode="auto">
              <a:xfrm>
                <a:off x="4947" y="3081"/>
                <a:ext cx="151" cy="147"/>
              </a:xfrm>
              <a:custGeom>
                <a:avLst/>
                <a:gdLst>
                  <a:gd name="T0" fmla="*/ 0 w 1970"/>
                  <a:gd name="T1" fmla="*/ 1 h 1913"/>
                  <a:gd name="T2" fmla="*/ 0 w 1970"/>
                  <a:gd name="T3" fmla="*/ 1 h 1913"/>
                  <a:gd name="T4" fmla="*/ 0 w 1970"/>
                  <a:gd name="T5" fmla="*/ 1 h 1913"/>
                  <a:gd name="T6" fmla="*/ 0 w 1970"/>
                  <a:gd name="T7" fmla="*/ 1 h 1913"/>
                  <a:gd name="T8" fmla="*/ 0 w 1970"/>
                  <a:gd name="T9" fmla="*/ 1 h 1913"/>
                  <a:gd name="T10" fmla="*/ 0 w 1970"/>
                  <a:gd name="T11" fmla="*/ 1 h 1913"/>
                  <a:gd name="T12" fmla="*/ 0 w 1970"/>
                  <a:gd name="T13" fmla="*/ 1 h 1913"/>
                  <a:gd name="T14" fmla="*/ 0 w 1970"/>
                  <a:gd name="T15" fmla="*/ 1 h 1913"/>
                  <a:gd name="T16" fmla="*/ 0 w 1970"/>
                  <a:gd name="T17" fmla="*/ 1 h 1913"/>
                  <a:gd name="T18" fmla="*/ 0 w 1970"/>
                  <a:gd name="T19" fmla="*/ 1 h 1913"/>
                  <a:gd name="T20" fmla="*/ 1 w 1970"/>
                  <a:gd name="T21" fmla="*/ 1 h 1913"/>
                  <a:gd name="T22" fmla="*/ 1 w 1970"/>
                  <a:gd name="T23" fmla="*/ 1 h 1913"/>
                  <a:gd name="T24" fmla="*/ 1 w 1970"/>
                  <a:gd name="T25" fmla="*/ 1 h 1913"/>
                  <a:gd name="T26" fmla="*/ 1 w 1970"/>
                  <a:gd name="T27" fmla="*/ 0 h 1913"/>
                  <a:gd name="T28" fmla="*/ 1 w 1970"/>
                  <a:gd name="T29" fmla="*/ 0 h 1913"/>
                  <a:gd name="T30" fmla="*/ 1 w 1970"/>
                  <a:gd name="T31" fmla="*/ 0 h 1913"/>
                  <a:gd name="T32" fmla="*/ 1 w 1970"/>
                  <a:gd name="T33" fmla="*/ 0 h 1913"/>
                  <a:gd name="T34" fmla="*/ 1 w 1970"/>
                  <a:gd name="T35" fmla="*/ 0 h 1913"/>
                  <a:gd name="T36" fmla="*/ 1 w 1970"/>
                  <a:gd name="T37" fmla="*/ 0 h 1913"/>
                  <a:gd name="T38" fmla="*/ 1 w 1970"/>
                  <a:gd name="T39" fmla="*/ 0 h 1913"/>
                  <a:gd name="T40" fmla="*/ 1 w 1970"/>
                  <a:gd name="T41" fmla="*/ 0 h 1913"/>
                  <a:gd name="T42" fmla="*/ 1 w 1970"/>
                  <a:gd name="T43" fmla="*/ 0 h 1913"/>
                  <a:gd name="T44" fmla="*/ 1 w 1970"/>
                  <a:gd name="T45" fmla="*/ 0 h 1913"/>
                  <a:gd name="T46" fmla="*/ 1 w 1970"/>
                  <a:gd name="T47" fmla="*/ 0 h 1913"/>
                  <a:gd name="T48" fmla="*/ 1 w 1970"/>
                  <a:gd name="T49" fmla="*/ 0 h 1913"/>
                  <a:gd name="T50" fmla="*/ 1 w 1970"/>
                  <a:gd name="T51" fmla="*/ 0 h 1913"/>
                  <a:gd name="T52" fmla="*/ 1 w 1970"/>
                  <a:gd name="T53" fmla="*/ 0 h 1913"/>
                  <a:gd name="T54" fmla="*/ 1 w 1970"/>
                  <a:gd name="T55" fmla="*/ 0 h 1913"/>
                  <a:gd name="T56" fmla="*/ 0 w 1970"/>
                  <a:gd name="T57" fmla="*/ 0 h 1913"/>
                  <a:gd name="T58" fmla="*/ 0 w 1970"/>
                  <a:gd name="T59" fmla="*/ 0 h 1913"/>
                  <a:gd name="T60" fmla="*/ 0 w 1970"/>
                  <a:gd name="T61" fmla="*/ 0 h 1913"/>
                  <a:gd name="T62" fmla="*/ 0 w 1970"/>
                  <a:gd name="T63" fmla="*/ 0 h 1913"/>
                  <a:gd name="T64" fmla="*/ 0 w 1970"/>
                  <a:gd name="T65" fmla="*/ 0 h 1913"/>
                  <a:gd name="T66" fmla="*/ 0 w 1970"/>
                  <a:gd name="T67" fmla="*/ 0 h 1913"/>
                  <a:gd name="T68" fmla="*/ 0 w 1970"/>
                  <a:gd name="T69" fmla="*/ 0 h 1913"/>
                  <a:gd name="T70" fmla="*/ 0 w 1970"/>
                  <a:gd name="T71" fmla="*/ 0 h 1913"/>
                  <a:gd name="T72" fmla="*/ 0 w 1970"/>
                  <a:gd name="T73" fmla="*/ 0 h 1913"/>
                  <a:gd name="T74" fmla="*/ 0 w 1970"/>
                  <a:gd name="T75" fmla="*/ 0 h 1913"/>
                  <a:gd name="T76" fmla="*/ 0 w 1970"/>
                  <a:gd name="T77" fmla="*/ 1 h 1913"/>
                  <a:gd name="T78" fmla="*/ 0 w 1970"/>
                  <a:gd name="T79" fmla="*/ 1 h 1913"/>
                  <a:gd name="T80" fmla="*/ 0 w 1970"/>
                  <a:gd name="T81" fmla="*/ 1 h 1913"/>
                  <a:gd name="T82" fmla="*/ 0 w 1970"/>
                  <a:gd name="T83" fmla="*/ 1 h 1913"/>
                  <a:gd name="T84" fmla="*/ 0 w 1970"/>
                  <a:gd name="T85" fmla="*/ 1 h 19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70" h="1913">
                    <a:moveTo>
                      <a:pt x="95" y="1726"/>
                    </a:moveTo>
                    <a:lnTo>
                      <a:pt x="174" y="1801"/>
                    </a:lnTo>
                    <a:lnTo>
                      <a:pt x="260" y="1855"/>
                    </a:lnTo>
                    <a:lnTo>
                      <a:pt x="351" y="1891"/>
                    </a:lnTo>
                    <a:lnTo>
                      <a:pt x="447" y="1911"/>
                    </a:lnTo>
                    <a:lnTo>
                      <a:pt x="547" y="1913"/>
                    </a:lnTo>
                    <a:lnTo>
                      <a:pt x="651" y="1902"/>
                    </a:lnTo>
                    <a:lnTo>
                      <a:pt x="756" y="1875"/>
                    </a:lnTo>
                    <a:lnTo>
                      <a:pt x="863" y="1836"/>
                    </a:lnTo>
                    <a:lnTo>
                      <a:pt x="1077" y="1724"/>
                    </a:lnTo>
                    <a:lnTo>
                      <a:pt x="1283" y="1575"/>
                    </a:lnTo>
                    <a:lnTo>
                      <a:pt x="1476" y="1397"/>
                    </a:lnTo>
                    <a:lnTo>
                      <a:pt x="1647" y="1199"/>
                    </a:lnTo>
                    <a:lnTo>
                      <a:pt x="1789" y="991"/>
                    </a:lnTo>
                    <a:lnTo>
                      <a:pt x="1895" y="782"/>
                    </a:lnTo>
                    <a:lnTo>
                      <a:pt x="1933" y="679"/>
                    </a:lnTo>
                    <a:lnTo>
                      <a:pt x="1958" y="580"/>
                    </a:lnTo>
                    <a:lnTo>
                      <a:pt x="1970" y="484"/>
                    </a:lnTo>
                    <a:lnTo>
                      <a:pt x="1969" y="395"/>
                    </a:lnTo>
                    <a:lnTo>
                      <a:pt x="1953" y="311"/>
                    </a:lnTo>
                    <a:lnTo>
                      <a:pt x="1921" y="235"/>
                    </a:lnTo>
                    <a:lnTo>
                      <a:pt x="1873" y="168"/>
                    </a:lnTo>
                    <a:lnTo>
                      <a:pt x="1807" y="110"/>
                    </a:lnTo>
                    <a:lnTo>
                      <a:pt x="1723" y="64"/>
                    </a:lnTo>
                    <a:lnTo>
                      <a:pt x="1619" y="30"/>
                    </a:lnTo>
                    <a:lnTo>
                      <a:pt x="1495" y="8"/>
                    </a:lnTo>
                    <a:lnTo>
                      <a:pt x="1349" y="0"/>
                    </a:lnTo>
                    <a:lnTo>
                      <a:pt x="1169" y="43"/>
                    </a:lnTo>
                    <a:lnTo>
                      <a:pt x="998" y="98"/>
                    </a:lnTo>
                    <a:lnTo>
                      <a:pt x="839" y="164"/>
                    </a:lnTo>
                    <a:lnTo>
                      <a:pt x="690" y="240"/>
                    </a:lnTo>
                    <a:lnTo>
                      <a:pt x="553" y="326"/>
                    </a:lnTo>
                    <a:lnTo>
                      <a:pt x="430" y="422"/>
                    </a:lnTo>
                    <a:lnTo>
                      <a:pt x="320" y="526"/>
                    </a:lnTo>
                    <a:lnTo>
                      <a:pt x="225" y="638"/>
                    </a:lnTo>
                    <a:lnTo>
                      <a:pt x="145" y="757"/>
                    </a:lnTo>
                    <a:lnTo>
                      <a:pt x="82" y="883"/>
                    </a:lnTo>
                    <a:lnTo>
                      <a:pt x="36" y="1013"/>
                    </a:lnTo>
                    <a:lnTo>
                      <a:pt x="8" y="1149"/>
                    </a:lnTo>
                    <a:lnTo>
                      <a:pt x="0" y="1289"/>
                    </a:lnTo>
                    <a:lnTo>
                      <a:pt x="10" y="1432"/>
                    </a:lnTo>
                    <a:lnTo>
                      <a:pt x="42" y="1578"/>
                    </a:lnTo>
                    <a:lnTo>
                      <a:pt x="95" y="1726"/>
                    </a:lnTo>
                    <a:close/>
                  </a:path>
                </a:pathLst>
              </a:custGeom>
              <a:solidFill>
                <a:srgbClr val="E8A0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 name="Freeform 285">
                <a:extLst>
                  <a:ext uri="{FF2B5EF4-FFF2-40B4-BE49-F238E27FC236}">
                    <a16:creationId xmlns:a16="http://schemas.microsoft.com/office/drawing/2014/main" id="{F3F772E1-2150-F044-93FE-130854BB706B}"/>
                  </a:ext>
                </a:extLst>
              </p:cNvPr>
              <p:cNvSpPr>
                <a:spLocks/>
              </p:cNvSpPr>
              <p:nvPr/>
            </p:nvSpPr>
            <p:spPr bwMode="auto">
              <a:xfrm>
                <a:off x="4956" y="3090"/>
                <a:ext cx="132" cy="129"/>
              </a:xfrm>
              <a:custGeom>
                <a:avLst/>
                <a:gdLst>
                  <a:gd name="T0" fmla="*/ 0 w 1722"/>
                  <a:gd name="T1" fmla="*/ 1 h 1667"/>
                  <a:gd name="T2" fmla="*/ 0 w 1722"/>
                  <a:gd name="T3" fmla="*/ 1 h 1667"/>
                  <a:gd name="T4" fmla="*/ 0 w 1722"/>
                  <a:gd name="T5" fmla="*/ 1 h 1667"/>
                  <a:gd name="T6" fmla="*/ 0 w 1722"/>
                  <a:gd name="T7" fmla="*/ 1 h 1667"/>
                  <a:gd name="T8" fmla="*/ 0 w 1722"/>
                  <a:gd name="T9" fmla="*/ 1 h 1667"/>
                  <a:gd name="T10" fmla="*/ 0 w 1722"/>
                  <a:gd name="T11" fmla="*/ 1 h 1667"/>
                  <a:gd name="T12" fmla="*/ 0 w 1722"/>
                  <a:gd name="T13" fmla="*/ 1 h 1667"/>
                  <a:gd name="T14" fmla="*/ 0 w 1722"/>
                  <a:gd name="T15" fmla="*/ 1 h 1667"/>
                  <a:gd name="T16" fmla="*/ 0 w 1722"/>
                  <a:gd name="T17" fmla="*/ 1 h 1667"/>
                  <a:gd name="T18" fmla="*/ 0 w 1722"/>
                  <a:gd name="T19" fmla="*/ 1 h 1667"/>
                  <a:gd name="T20" fmla="*/ 1 w 1722"/>
                  <a:gd name="T21" fmla="*/ 1 h 1667"/>
                  <a:gd name="T22" fmla="*/ 1 w 1722"/>
                  <a:gd name="T23" fmla="*/ 1 h 1667"/>
                  <a:gd name="T24" fmla="*/ 1 w 1722"/>
                  <a:gd name="T25" fmla="*/ 0 h 1667"/>
                  <a:gd name="T26" fmla="*/ 1 w 1722"/>
                  <a:gd name="T27" fmla="*/ 0 h 1667"/>
                  <a:gd name="T28" fmla="*/ 1 w 1722"/>
                  <a:gd name="T29" fmla="*/ 0 h 1667"/>
                  <a:gd name="T30" fmla="*/ 1 w 1722"/>
                  <a:gd name="T31" fmla="*/ 0 h 1667"/>
                  <a:gd name="T32" fmla="*/ 1 w 1722"/>
                  <a:gd name="T33" fmla="*/ 0 h 1667"/>
                  <a:gd name="T34" fmla="*/ 1 w 1722"/>
                  <a:gd name="T35" fmla="*/ 0 h 1667"/>
                  <a:gd name="T36" fmla="*/ 1 w 1722"/>
                  <a:gd name="T37" fmla="*/ 0 h 1667"/>
                  <a:gd name="T38" fmla="*/ 1 w 1722"/>
                  <a:gd name="T39" fmla="*/ 0 h 1667"/>
                  <a:gd name="T40" fmla="*/ 1 w 1722"/>
                  <a:gd name="T41" fmla="*/ 0 h 1667"/>
                  <a:gd name="T42" fmla="*/ 1 w 1722"/>
                  <a:gd name="T43" fmla="*/ 0 h 1667"/>
                  <a:gd name="T44" fmla="*/ 1 w 1722"/>
                  <a:gd name="T45" fmla="*/ 0 h 1667"/>
                  <a:gd name="T46" fmla="*/ 1 w 1722"/>
                  <a:gd name="T47" fmla="*/ 0 h 1667"/>
                  <a:gd name="T48" fmla="*/ 1 w 1722"/>
                  <a:gd name="T49" fmla="*/ 0 h 1667"/>
                  <a:gd name="T50" fmla="*/ 1 w 1722"/>
                  <a:gd name="T51" fmla="*/ 0 h 1667"/>
                  <a:gd name="T52" fmla="*/ 1 w 1722"/>
                  <a:gd name="T53" fmla="*/ 0 h 1667"/>
                  <a:gd name="T54" fmla="*/ 0 w 1722"/>
                  <a:gd name="T55" fmla="*/ 0 h 1667"/>
                  <a:gd name="T56" fmla="*/ 0 w 1722"/>
                  <a:gd name="T57" fmla="*/ 0 h 1667"/>
                  <a:gd name="T58" fmla="*/ 0 w 1722"/>
                  <a:gd name="T59" fmla="*/ 0 h 1667"/>
                  <a:gd name="T60" fmla="*/ 0 w 1722"/>
                  <a:gd name="T61" fmla="*/ 0 h 1667"/>
                  <a:gd name="T62" fmla="*/ 0 w 1722"/>
                  <a:gd name="T63" fmla="*/ 0 h 1667"/>
                  <a:gd name="T64" fmla="*/ 0 w 1722"/>
                  <a:gd name="T65" fmla="*/ 0 h 1667"/>
                  <a:gd name="T66" fmla="*/ 0 w 1722"/>
                  <a:gd name="T67" fmla="*/ 0 h 1667"/>
                  <a:gd name="T68" fmla="*/ 0 w 1722"/>
                  <a:gd name="T69" fmla="*/ 0 h 1667"/>
                  <a:gd name="T70" fmla="*/ 0 w 1722"/>
                  <a:gd name="T71" fmla="*/ 0 h 1667"/>
                  <a:gd name="T72" fmla="*/ 0 w 1722"/>
                  <a:gd name="T73" fmla="*/ 0 h 1667"/>
                  <a:gd name="T74" fmla="*/ 0 w 1722"/>
                  <a:gd name="T75" fmla="*/ 0 h 1667"/>
                  <a:gd name="T76" fmla="*/ 0 w 1722"/>
                  <a:gd name="T77" fmla="*/ 0 h 1667"/>
                  <a:gd name="T78" fmla="*/ 0 w 1722"/>
                  <a:gd name="T79" fmla="*/ 1 h 1667"/>
                  <a:gd name="T80" fmla="*/ 0 w 1722"/>
                  <a:gd name="T81" fmla="*/ 1 h 1667"/>
                  <a:gd name="T82" fmla="*/ 0 w 1722"/>
                  <a:gd name="T83" fmla="*/ 1 h 1667"/>
                  <a:gd name="T84" fmla="*/ 0 w 1722"/>
                  <a:gd name="T85" fmla="*/ 1 h 16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22" h="1667">
                    <a:moveTo>
                      <a:pt x="76" y="1503"/>
                    </a:moveTo>
                    <a:lnTo>
                      <a:pt x="144" y="1569"/>
                    </a:lnTo>
                    <a:lnTo>
                      <a:pt x="218" y="1616"/>
                    </a:lnTo>
                    <a:lnTo>
                      <a:pt x="296" y="1648"/>
                    </a:lnTo>
                    <a:lnTo>
                      <a:pt x="380" y="1664"/>
                    </a:lnTo>
                    <a:lnTo>
                      <a:pt x="466" y="1667"/>
                    </a:lnTo>
                    <a:lnTo>
                      <a:pt x="557" y="1657"/>
                    </a:lnTo>
                    <a:lnTo>
                      <a:pt x="649" y="1634"/>
                    </a:lnTo>
                    <a:lnTo>
                      <a:pt x="742" y="1601"/>
                    </a:lnTo>
                    <a:lnTo>
                      <a:pt x="929" y="1503"/>
                    </a:lnTo>
                    <a:lnTo>
                      <a:pt x="1111" y="1373"/>
                    </a:lnTo>
                    <a:lnTo>
                      <a:pt x="1281" y="1219"/>
                    </a:lnTo>
                    <a:lnTo>
                      <a:pt x="1433" y="1046"/>
                    </a:lnTo>
                    <a:lnTo>
                      <a:pt x="1559" y="865"/>
                    </a:lnTo>
                    <a:lnTo>
                      <a:pt x="1655" y="683"/>
                    </a:lnTo>
                    <a:lnTo>
                      <a:pt x="1688" y="593"/>
                    </a:lnTo>
                    <a:lnTo>
                      <a:pt x="1711" y="507"/>
                    </a:lnTo>
                    <a:lnTo>
                      <a:pt x="1722" y="424"/>
                    </a:lnTo>
                    <a:lnTo>
                      <a:pt x="1722" y="345"/>
                    </a:lnTo>
                    <a:lnTo>
                      <a:pt x="1709" y="272"/>
                    </a:lnTo>
                    <a:lnTo>
                      <a:pt x="1682" y="205"/>
                    </a:lnTo>
                    <a:lnTo>
                      <a:pt x="1640" y="147"/>
                    </a:lnTo>
                    <a:lnTo>
                      <a:pt x="1583" y="96"/>
                    </a:lnTo>
                    <a:lnTo>
                      <a:pt x="1510" y="55"/>
                    </a:lnTo>
                    <a:lnTo>
                      <a:pt x="1419" y="25"/>
                    </a:lnTo>
                    <a:lnTo>
                      <a:pt x="1311" y="7"/>
                    </a:lnTo>
                    <a:lnTo>
                      <a:pt x="1183" y="0"/>
                    </a:lnTo>
                    <a:lnTo>
                      <a:pt x="1024" y="39"/>
                    </a:lnTo>
                    <a:lnTo>
                      <a:pt x="873" y="88"/>
                    </a:lnTo>
                    <a:lnTo>
                      <a:pt x="732" y="146"/>
                    </a:lnTo>
                    <a:lnTo>
                      <a:pt x="602" y="215"/>
                    </a:lnTo>
                    <a:lnTo>
                      <a:pt x="482" y="291"/>
                    </a:lnTo>
                    <a:lnTo>
                      <a:pt x="375" y="375"/>
                    </a:lnTo>
                    <a:lnTo>
                      <a:pt x="279" y="466"/>
                    </a:lnTo>
                    <a:lnTo>
                      <a:pt x="197" y="565"/>
                    </a:lnTo>
                    <a:lnTo>
                      <a:pt x="128" y="669"/>
                    </a:lnTo>
                    <a:lnTo>
                      <a:pt x="74" y="778"/>
                    </a:lnTo>
                    <a:lnTo>
                      <a:pt x="33" y="892"/>
                    </a:lnTo>
                    <a:lnTo>
                      <a:pt x="10" y="1009"/>
                    </a:lnTo>
                    <a:lnTo>
                      <a:pt x="0" y="1129"/>
                    </a:lnTo>
                    <a:lnTo>
                      <a:pt x="9" y="1252"/>
                    </a:lnTo>
                    <a:lnTo>
                      <a:pt x="33" y="1377"/>
                    </a:lnTo>
                    <a:lnTo>
                      <a:pt x="76" y="1503"/>
                    </a:lnTo>
                    <a:close/>
                  </a:path>
                </a:pathLst>
              </a:custGeom>
              <a:solidFill>
                <a:srgbClr val="EBAB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7" name="Freeform 286">
                <a:extLst>
                  <a:ext uri="{FF2B5EF4-FFF2-40B4-BE49-F238E27FC236}">
                    <a16:creationId xmlns:a16="http://schemas.microsoft.com/office/drawing/2014/main" id="{CF4753ED-5879-2341-8D43-CA5928C68D2E}"/>
                  </a:ext>
                </a:extLst>
              </p:cNvPr>
              <p:cNvSpPr>
                <a:spLocks/>
              </p:cNvSpPr>
              <p:nvPr/>
            </p:nvSpPr>
            <p:spPr bwMode="auto">
              <a:xfrm>
                <a:off x="4965" y="3100"/>
                <a:ext cx="113" cy="109"/>
              </a:xfrm>
              <a:custGeom>
                <a:avLst/>
                <a:gdLst>
                  <a:gd name="T0" fmla="*/ 0 w 1473"/>
                  <a:gd name="T1" fmla="*/ 1 h 1424"/>
                  <a:gd name="T2" fmla="*/ 0 w 1473"/>
                  <a:gd name="T3" fmla="*/ 1 h 1424"/>
                  <a:gd name="T4" fmla="*/ 0 w 1473"/>
                  <a:gd name="T5" fmla="*/ 1 h 1424"/>
                  <a:gd name="T6" fmla="*/ 0 w 1473"/>
                  <a:gd name="T7" fmla="*/ 1 h 1424"/>
                  <a:gd name="T8" fmla="*/ 0 w 1473"/>
                  <a:gd name="T9" fmla="*/ 1 h 1424"/>
                  <a:gd name="T10" fmla="*/ 0 w 1473"/>
                  <a:gd name="T11" fmla="*/ 1 h 1424"/>
                  <a:gd name="T12" fmla="*/ 0 w 1473"/>
                  <a:gd name="T13" fmla="*/ 1 h 1424"/>
                  <a:gd name="T14" fmla="*/ 0 w 1473"/>
                  <a:gd name="T15" fmla="*/ 1 h 1424"/>
                  <a:gd name="T16" fmla="*/ 0 w 1473"/>
                  <a:gd name="T17" fmla="*/ 1 h 1424"/>
                  <a:gd name="T18" fmla="*/ 0 w 1473"/>
                  <a:gd name="T19" fmla="*/ 1 h 1424"/>
                  <a:gd name="T20" fmla="*/ 0 w 1473"/>
                  <a:gd name="T21" fmla="*/ 0 h 1424"/>
                  <a:gd name="T22" fmla="*/ 1 w 1473"/>
                  <a:gd name="T23" fmla="*/ 0 h 1424"/>
                  <a:gd name="T24" fmla="*/ 1 w 1473"/>
                  <a:gd name="T25" fmla="*/ 0 h 1424"/>
                  <a:gd name="T26" fmla="*/ 1 w 1473"/>
                  <a:gd name="T27" fmla="*/ 0 h 1424"/>
                  <a:gd name="T28" fmla="*/ 1 w 1473"/>
                  <a:gd name="T29" fmla="*/ 0 h 1424"/>
                  <a:gd name="T30" fmla="*/ 1 w 1473"/>
                  <a:gd name="T31" fmla="*/ 0 h 1424"/>
                  <a:gd name="T32" fmla="*/ 1 w 1473"/>
                  <a:gd name="T33" fmla="*/ 0 h 1424"/>
                  <a:gd name="T34" fmla="*/ 1 w 1473"/>
                  <a:gd name="T35" fmla="*/ 0 h 1424"/>
                  <a:gd name="T36" fmla="*/ 1 w 1473"/>
                  <a:gd name="T37" fmla="*/ 0 h 1424"/>
                  <a:gd name="T38" fmla="*/ 1 w 1473"/>
                  <a:gd name="T39" fmla="*/ 0 h 1424"/>
                  <a:gd name="T40" fmla="*/ 1 w 1473"/>
                  <a:gd name="T41" fmla="*/ 0 h 1424"/>
                  <a:gd name="T42" fmla="*/ 1 w 1473"/>
                  <a:gd name="T43" fmla="*/ 0 h 1424"/>
                  <a:gd name="T44" fmla="*/ 1 w 1473"/>
                  <a:gd name="T45" fmla="*/ 0 h 1424"/>
                  <a:gd name="T46" fmla="*/ 1 w 1473"/>
                  <a:gd name="T47" fmla="*/ 0 h 1424"/>
                  <a:gd name="T48" fmla="*/ 1 w 1473"/>
                  <a:gd name="T49" fmla="*/ 0 h 1424"/>
                  <a:gd name="T50" fmla="*/ 0 w 1473"/>
                  <a:gd name="T51" fmla="*/ 0 h 1424"/>
                  <a:gd name="T52" fmla="*/ 0 w 1473"/>
                  <a:gd name="T53" fmla="*/ 0 h 1424"/>
                  <a:gd name="T54" fmla="*/ 0 w 1473"/>
                  <a:gd name="T55" fmla="*/ 0 h 1424"/>
                  <a:gd name="T56" fmla="*/ 0 w 1473"/>
                  <a:gd name="T57" fmla="*/ 0 h 1424"/>
                  <a:gd name="T58" fmla="*/ 0 w 1473"/>
                  <a:gd name="T59" fmla="*/ 0 h 1424"/>
                  <a:gd name="T60" fmla="*/ 0 w 1473"/>
                  <a:gd name="T61" fmla="*/ 0 h 1424"/>
                  <a:gd name="T62" fmla="*/ 0 w 1473"/>
                  <a:gd name="T63" fmla="*/ 0 h 1424"/>
                  <a:gd name="T64" fmla="*/ 0 w 1473"/>
                  <a:gd name="T65" fmla="*/ 0 h 1424"/>
                  <a:gd name="T66" fmla="*/ 0 w 1473"/>
                  <a:gd name="T67" fmla="*/ 0 h 1424"/>
                  <a:gd name="T68" fmla="*/ 0 w 1473"/>
                  <a:gd name="T69" fmla="*/ 0 h 1424"/>
                  <a:gd name="T70" fmla="*/ 0 w 1473"/>
                  <a:gd name="T71" fmla="*/ 0 h 1424"/>
                  <a:gd name="T72" fmla="*/ 0 w 1473"/>
                  <a:gd name="T73" fmla="*/ 0 h 1424"/>
                  <a:gd name="T74" fmla="*/ 0 w 1473"/>
                  <a:gd name="T75" fmla="*/ 0 h 1424"/>
                  <a:gd name="T76" fmla="*/ 0 w 1473"/>
                  <a:gd name="T77" fmla="*/ 0 h 1424"/>
                  <a:gd name="T78" fmla="*/ 0 w 1473"/>
                  <a:gd name="T79" fmla="*/ 0 h 1424"/>
                  <a:gd name="T80" fmla="*/ 0 w 1473"/>
                  <a:gd name="T81" fmla="*/ 1 h 1424"/>
                  <a:gd name="T82" fmla="*/ 0 w 1473"/>
                  <a:gd name="T83" fmla="*/ 1 h 14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73" h="1424">
                    <a:moveTo>
                      <a:pt x="56" y="1282"/>
                    </a:moveTo>
                    <a:lnTo>
                      <a:pt x="111" y="1338"/>
                    </a:lnTo>
                    <a:lnTo>
                      <a:pt x="174" y="1380"/>
                    </a:lnTo>
                    <a:lnTo>
                      <a:pt x="240" y="1407"/>
                    </a:lnTo>
                    <a:lnTo>
                      <a:pt x="311" y="1422"/>
                    </a:lnTo>
                    <a:lnTo>
                      <a:pt x="385" y="1424"/>
                    </a:lnTo>
                    <a:lnTo>
                      <a:pt x="462" y="1415"/>
                    </a:lnTo>
                    <a:lnTo>
                      <a:pt x="620" y="1368"/>
                    </a:lnTo>
                    <a:lnTo>
                      <a:pt x="781" y="1285"/>
                    </a:lnTo>
                    <a:lnTo>
                      <a:pt x="938" y="1174"/>
                    </a:lnTo>
                    <a:lnTo>
                      <a:pt x="1085" y="1043"/>
                    </a:lnTo>
                    <a:lnTo>
                      <a:pt x="1217" y="896"/>
                    </a:lnTo>
                    <a:lnTo>
                      <a:pt x="1327" y="741"/>
                    </a:lnTo>
                    <a:lnTo>
                      <a:pt x="1411" y="586"/>
                    </a:lnTo>
                    <a:lnTo>
                      <a:pt x="1441" y="509"/>
                    </a:lnTo>
                    <a:lnTo>
                      <a:pt x="1462" y="435"/>
                    </a:lnTo>
                    <a:lnTo>
                      <a:pt x="1472" y="364"/>
                    </a:lnTo>
                    <a:lnTo>
                      <a:pt x="1473" y="297"/>
                    </a:lnTo>
                    <a:lnTo>
                      <a:pt x="1463" y="234"/>
                    </a:lnTo>
                    <a:lnTo>
                      <a:pt x="1440" y="178"/>
                    </a:lnTo>
                    <a:lnTo>
                      <a:pt x="1406" y="127"/>
                    </a:lnTo>
                    <a:lnTo>
                      <a:pt x="1357" y="84"/>
                    </a:lnTo>
                    <a:lnTo>
                      <a:pt x="1294" y="49"/>
                    </a:lnTo>
                    <a:lnTo>
                      <a:pt x="1217" y="23"/>
                    </a:lnTo>
                    <a:lnTo>
                      <a:pt x="1125" y="6"/>
                    </a:lnTo>
                    <a:lnTo>
                      <a:pt x="1015" y="0"/>
                    </a:lnTo>
                    <a:lnTo>
                      <a:pt x="876" y="35"/>
                    </a:lnTo>
                    <a:lnTo>
                      <a:pt x="744" y="79"/>
                    </a:lnTo>
                    <a:lnTo>
                      <a:pt x="622" y="131"/>
                    </a:lnTo>
                    <a:lnTo>
                      <a:pt x="511" y="191"/>
                    </a:lnTo>
                    <a:lnTo>
                      <a:pt x="409" y="257"/>
                    </a:lnTo>
                    <a:lnTo>
                      <a:pt x="317" y="331"/>
                    </a:lnTo>
                    <a:lnTo>
                      <a:pt x="236" y="410"/>
                    </a:lnTo>
                    <a:lnTo>
                      <a:pt x="167" y="494"/>
                    </a:lnTo>
                    <a:lnTo>
                      <a:pt x="109" y="583"/>
                    </a:lnTo>
                    <a:lnTo>
                      <a:pt x="63" y="675"/>
                    </a:lnTo>
                    <a:lnTo>
                      <a:pt x="29" y="772"/>
                    </a:lnTo>
                    <a:lnTo>
                      <a:pt x="8" y="871"/>
                    </a:lnTo>
                    <a:lnTo>
                      <a:pt x="0" y="973"/>
                    </a:lnTo>
                    <a:lnTo>
                      <a:pt x="4" y="1075"/>
                    </a:lnTo>
                    <a:lnTo>
                      <a:pt x="23" y="1179"/>
                    </a:lnTo>
                    <a:lnTo>
                      <a:pt x="56" y="1282"/>
                    </a:lnTo>
                    <a:close/>
                  </a:path>
                </a:pathLst>
              </a:custGeom>
              <a:solidFill>
                <a:srgbClr val="EFB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 name="Freeform 287">
                <a:extLst>
                  <a:ext uri="{FF2B5EF4-FFF2-40B4-BE49-F238E27FC236}">
                    <a16:creationId xmlns:a16="http://schemas.microsoft.com/office/drawing/2014/main" id="{A7A4549B-22FE-404D-8F21-64D56A692678}"/>
                  </a:ext>
                </a:extLst>
              </p:cNvPr>
              <p:cNvSpPr>
                <a:spLocks/>
              </p:cNvSpPr>
              <p:nvPr/>
            </p:nvSpPr>
            <p:spPr bwMode="auto">
              <a:xfrm>
                <a:off x="4974" y="3109"/>
                <a:ext cx="94" cy="91"/>
              </a:xfrm>
              <a:custGeom>
                <a:avLst/>
                <a:gdLst>
                  <a:gd name="T0" fmla="*/ 0 w 1224"/>
                  <a:gd name="T1" fmla="*/ 0 h 1179"/>
                  <a:gd name="T2" fmla="*/ 0 w 1224"/>
                  <a:gd name="T3" fmla="*/ 1 h 1179"/>
                  <a:gd name="T4" fmla="*/ 0 w 1224"/>
                  <a:gd name="T5" fmla="*/ 1 h 1179"/>
                  <a:gd name="T6" fmla="*/ 0 w 1224"/>
                  <a:gd name="T7" fmla="*/ 1 h 1179"/>
                  <a:gd name="T8" fmla="*/ 0 w 1224"/>
                  <a:gd name="T9" fmla="*/ 1 h 1179"/>
                  <a:gd name="T10" fmla="*/ 0 w 1224"/>
                  <a:gd name="T11" fmla="*/ 1 h 1179"/>
                  <a:gd name="T12" fmla="*/ 0 w 1224"/>
                  <a:gd name="T13" fmla="*/ 1 h 1179"/>
                  <a:gd name="T14" fmla="*/ 0 w 1224"/>
                  <a:gd name="T15" fmla="*/ 1 h 1179"/>
                  <a:gd name="T16" fmla="*/ 0 w 1224"/>
                  <a:gd name="T17" fmla="*/ 0 h 1179"/>
                  <a:gd name="T18" fmla="*/ 0 w 1224"/>
                  <a:gd name="T19" fmla="*/ 0 h 1179"/>
                  <a:gd name="T20" fmla="*/ 0 w 1224"/>
                  <a:gd name="T21" fmla="*/ 0 h 1179"/>
                  <a:gd name="T22" fmla="*/ 0 w 1224"/>
                  <a:gd name="T23" fmla="*/ 0 h 1179"/>
                  <a:gd name="T24" fmla="*/ 0 w 1224"/>
                  <a:gd name="T25" fmla="*/ 0 h 1179"/>
                  <a:gd name="T26" fmla="*/ 1 w 1224"/>
                  <a:gd name="T27" fmla="*/ 0 h 1179"/>
                  <a:gd name="T28" fmla="*/ 1 w 1224"/>
                  <a:gd name="T29" fmla="*/ 0 h 1179"/>
                  <a:gd name="T30" fmla="*/ 1 w 1224"/>
                  <a:gd name="T31" fmla="*/ 0 h 1179"/>
                  <a:gd name="T32" fmla="*/ 1 w 1224"/>
                  <a:gd name="T33" fmla="*/ 0 h 1179"/>
                  <a:gd name="T34" fmla="*/ 1 w 1224"/>
                  <a:gd name="T35" fmla="*/ 0 h 1179"/>
                  <a:gd name="T36" fmla="*/ 1 w 1224"/>
                  <a:gd name="T37" fmla="*/ 0 h 1179"/>
                  <a:gd name="T38" fmla="*/ 1 w 1224"/>
                  <a:gd name="T39" fmla="*/ 0 h 1179"/>
                  <a:gd name="T40" fmla="*/ 1 w 1224"/>
                  <a:gd name="T41" fmla="*/ 0 h 1179"/>
                  <a:gd name="T42" fmla="*/ 0 w 1224"/>
                  <a:gd name="T43" fmla="*/ 0 h 1179"/>
                  <a:gd name="T44" fmla="*/ 0 w 1224"/>
                  <a:gd name="T45" fmla="*/ 0 h 1179"/>
                  <a:gd name="T46" fmla="*/ 0 w 1224"/>
                  <a:gd name="T47" fmla="*/ 0 h 1179"/>
                  <a:gd name="T48" fmla="*/ 0 w 1224"/>
                  <a:gd name="T49" fmla="*/ 0 h 1179"/>
                  <a:gd name="T50" fmla="*/ 0 w 1224"/>
                  <a:gd name="T51" fmla="*/ 0 h 1179"/>
                  <a:gd name="T52" fmla="*/ 0 w 1224"/>
                  <a:gd name="T53" fmla="*/ 0 h 1179"/>
                  <a:gd name="T54" fmla="*/ 0 w 1224"/>
                  <a:gd name="T55" fmla="*/ 0 h 1179"/>
                  <a:gd name="T56" fmla="*/ 0 w 1224"/>
                  <a:gd name="T57" fmla="*/ 0 h 1179"/>
                  <a:gd name="T58" fmla="*/ 0 w 1224"/>
                  <a:gd name="T59" fmla="*/ 0 h 1179"/>
                  <a:gd name="T60" fmla="*/ 0 w 1224"/>
                  <a:gd name="T61" fmla="*/ 0 h 1179"/>
                  <a:gd name="T62" fmla="*/ 0 w 1224"/>
                  <a:gd name="T63" fmla="*/ 0 h 1179"/>
                  <a:gd name="T64" fmla="*/ 0 w 1224"/>
                  <a:gd name="T65" fmla="*/ 0 h 1179"/>
                  <a:gd name="T66" fmla="*/ 0 w 1224"/>
                  <a:gd name="T67" fmla="*/ 0 h 1179"/>
                  <a:gd name="T68" fmla="*/ 0 w 1224"/>
                  <a:gd name="T69" fmla="*/ 0 h 1179"/>
                  <a:gd name="T70" fmla="*/ 0 w 1224"/>
                  <a:gd name="T71" fmla="*/ 0 h 1179"/>
                  <a:gd name="T72" fmla="*/ 0 w 1224"/>
                  <a:gd name="T73" fmla="*/ 0 h 1179"/>
                  <a:gd name="T74" fmla="*/ 0 w 1224"/>
                  <a:gd name="T75" fmla="*/ 0 h 1179"/>
                  <a:gd name="T76" fmla="*/ 0 w 1224"/>
                  <a:gd name="T77" fmla="*/ 0 h 1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24" h="1179">
                    <a:moveTo>
                      <a:pt x="35" y="1060"/>
                    </a:moveTo>
                    <a:lnTo>
                      <a:pt x="80" y="1107"/>
                    </a:lnTo>
                    <a:lnTo>
                      <a:pt x="129" y="1142"/>
                    </a:lnTo>
                    <a:lnTo>
                      <a:pt x="184" y="1164"/>
                    </a:lnTo>
                    <a:lnTo>
                      <a:pt x="242" y="1177"/>
                    </a:lnTo>
                    <a:lnTo>
                      <a:pt x="302" y="1179"/>
                    </a:lnTo>
                    <a:lnTo>
                      <a:pt x="366" y="1172"/>
                    </a:lnTo>
                    <a:lnTo>
                      <a:pt x="498" y="1133"/>
                    </a:lnTo>
                    <a:lnTo>
                      <a:pt x="632" y="1066"/>
                    </a:lnTo>
                    <a:lnTo>
                      <a:pt x="764" y="974"/>
                    </a:lnTo>
                    <a:lnTo>
                      <a:pt x="889" y="866"/>
                    </a:lnTo>
                    <a:lnTo>
                      <a:pt x="1001" y="744"/>
                    </a:lnTo>
                    <a:lnTo>
                      <a:pt x="1095" y="617"/>
                    </a:lnTo>
                    <a:lnTo>
                      <a:pt x="1168" y="488"/>
                    </a:lnTo>
                    <a:lnTo>
                      <a:pt x="1212" y="363"/>
                    </a:lnTo>
                    <a:lnTo>
                      <a:pt x="1222" y="305"/>
                    </a:lnTo>
                    <a:lnTo>
                      <a:pt x="1224" y="249"/>
                    </a:lnTo>
                    <a:lnTo>
                      <a:pt x="1216" y="197"/>
                    </a:lnTo>
                    <a:lnTo>
                      <a:pt x="1198" y="150"/>
                    </a:lnTo>
                    <a:lnTo>
                      <a:pt x="1170" y="107"/>
                    </a:lnTo>
                    <a:lnTo>
                      <a:pt x="1130" y="72"/>
                    </a:lnTo>
                    <a:lnTo>
                      <a:pt x="1079" y="42"/>
                    </a:lnTo>
                    <a:lnTo>
                      <a:pt x="1016" y="20"/>
                    </a:lnTo>
                    <a:lnTo>
                      <a:pt x="938" y="5"/>
                    </a:lnTo>
                    <a:lnTo>
                      <a:pt x="847" y="0"/>
                    </a:lnTo>
                    <a:lnTo>
                      <a:pt x="728" y="31"/>
                    </a:lnTo>
                    <a:lnTo>
                      <a:pt x="615" y="70"/>
                    </a:lnTo>
                    <a:lnTo>
                      <a:pt x="512" y="114"/>
                    </a:lnTo>
                    <a:lnTo>
                      <a:pt x="419" y="165"/>
                    </a:lnTo>
                    <a:lnTo>
                      <a:pt x="334" y="223"/>
                    </a:lnTo>
                    <a:lnTo>
                      <a:pt x="260" y="284"/>
                    </a:lnTo>
                    <a:lnTo>
                      <a:pt x="193" y="351"/>
                    </a:lnTo>
                    <a:lnTo>
                      <a:pt x="137" y="421"/>
                    </a:lnTo>
                    <a:lnTo>
                      <a:pt x="90" y="495"/>
                    </a:lnTo>
                    <a:lnTo>
                      <a:pt x="52" y="572"/>
                    </a:lnTo>
                    <a:lnTo>
                      <a:pt x="24" y="651"/>
                    </a:lnTo>
                    <a:lnTo>
                      <a:pt x="7" y="733"/>
                    </a:lnTo>
                    <a:lnTo>
                      <a:pt x="0" y="896"/>
                    </a:lnTo>
                    <a:lnTo>
                      <a:pt x="35" y="1060"/>
                    </a:lnTo>
                    <a:close/>
                  </a:path>
                </a:pathLst>
              </a:custGeom>
              <a:solidFill>
                <a:srgbClr val="F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 name="Freeform 288">
                <a:extLst>
                  <a:ext uri="{FF2B5EF4-FFF2-40B4-BE49-F238E27FC236}">
                    <a16:creationId xmlns:a16="http://schemas.microsoft.com/office/drawing/2014/main" id="{941FD457-5B4B-FC44-BB03-8ED83819BCA7}"/>
                  </a:ext>
                </a:extLst>
              </p:cNvPr>
              <p:cNvSpPr>
                <a:spLocks/>
              </p:cNvSpPr>
              <p:nvPr/>
            </p:nvSpPr>
            <p:spPr bwMode="auto">
              <a:xfrm>
                <a:off x="4983" y="3119"/>
                <a:ext cx="75" cy="72"/>
              </a:xfrm>
              <a:custGeom>
                <a:avLst/>
                <a:gdLst>
                  <a:gd name="T0" fmla="*/ 0 w 979"/>
                  <a:gd name="T1" fmla="*/ 0 h 932"/>
                  <a:gd name="T2" fmla="*/ 0 w 979"/>
                  <a:gd name="T3" fmla="*/ 0 h 932"/>
                  <a:gd name="T4" fmla="*/ 0 w 979"/>
                  <a:gd name="T5" fmla="*/ 0 h 932"/>
                  <a:gd name="T6" fmla="*/ 0 w 979"/>
                  <a:gd name="T7" fmla="*/ 0 h 932"/>
                  <a:gd name="T8" fmla="*/ 0 w 979"/>
                  <a:gd name="T9" fmla="*/ 0 h 932"/>
                  <a:gd name="T10" fmla="*/ 0 w 979"/>
                  <a:gd name="T11" fmla="*/ 0 h 932"/>
                  <a:gd name="T12" fmla="*/ 0 w 979"/>
                  <a:gd name="T13" fmla="*/ 0 h 932"/>
                  <a:gd name="T14" fmla="*/ 0 w 979"/>
                  <a:gd name="T15" fmla="*/ 0 h 932"/>
                  <a:gd name="T16" fmla="*/ 0 w 979"/>
                  <a:gd name="T17" fmla="*/ 0 h 932"/>
                  <a:gd name="T18" fmla="*/ 0 w 979"/>
                  <a:gd name="T19" fmla="*/ 0 h 932"/>
                  <a:gd name="T20" fmla="*/ 0 w 979"/>
                  <a:gd name="T21" fmla="*/ 0 h 932"/>
                  <a:gd name="T22" fmla="*/ 0 w 979"/>
                  <a:gd name="T23" fmla="*/ 0 h 932"/>
                  <a:gd name="T24" fmla="*/ 0 w 979"/>
                  <a:gd name="T25" fmla="*/ 0 h 932"/>
                  <a:gd name="T26" fmla="*/ 0 w 979"/>
                  <a:gd name="T27" fmla="*/ 0 h 932"/>
                  <a:gd name="T28" fmla="*/ 0 w 979"/>
                  <a:gd name="T29" fmla="*/ 0 h 932"/>
                  <a:gd name="T30" fmla="*/ 0 w 979"/>
                  <a:gd name="T31" fmla="*/ 0 h 932"/>
                  <a:gd name="T32" fmla="*/ 0 w 979"/>
                  <a:gd name="T33" fmla="*/ 0 h 932"/>
                  <a:gd name="T34" fmla="*/ 0 w 979"/>
                  <a:gd name="T35" fmla="*/ 0 h 932"/>
                  <a:gd name="T36" fmla="*/ 0 w 979"/>
                  <a:gd name="T37" fmla="*/ 0 h 932"/>
                  <a:gd name="T38" fmla="*/ 0 w 979"/>
                  <a:gd name="T39" fmla="*/ 0 h 932"/>
                  <a:gd name="T40" fmla="*/ 0 w 979"/>
                  <a:gd name="T41" fmla="*/ 0 h 932"/>
                  <a:gd name="T42" fmla="*/ 0 w 979"/>
                  <a:gd name="T43" fmla="*/ 0 h 932"/>
                  <a:gd name="T44" fmla="*/ 0 w 979"/>
                  <a:gd name="T45" fmla="*/ 0 h 932"/>
                  <a:gd name="T46" fmla="*/ 0 w 979"/>
                  <a:gd name="T47" fmla="*/ 0 h 932"/>
                  <a:gd name="T48" fmla="*/ 0 w 979"/>
                  <a:gd name="T49" fmla="*/ 0 h 932"/>
                  <a:gd name="T50" fmla="*/ 0 w 979"/>
                  <a:gd name="T51" fmla="*/ 0 h 932"/>
                  <a:gd name="T52" fmla="*/ 0 w 979"/>
                  <a:gd name="T53" fmla="*/ 0 h 932"/>
                  <a:gd name="T54" fmla="*/ 0 w 979"/>
                  <a:gd name="T55" fmla="*/ 0 h 932"/>
                  <a:gd name="T56" fmla="*/ 0 w 979"/>
                  <a:gd name="T57" fmla="*/ 0 h 932"/>
                  <a:gd name="T58" fmla="*/ 0 w 979"/>
                  <a:gd name="T59" fmla="*/ 0 h 932"/>
                  <a:gd name="T60" fmla="*/ 0 w 979"/>
                  <a:gd name="T61" fmla="*/ 0 h 932"/>
                  <a:gd name="T62" fmla="*/ 0 w 979"/>
                  <a:gd name="T63" fmla="*/ 0 h 932"/>
                  <a:gd name="T64" fmla="*/ 0 w 979"/>
                  <a:gd name="T65" fmla="*/ 0 h 932"/>
                  <a:gd name="T66" fmla="*/ 0 w 979"/>
                  <a:gd name="T67" fmla="*/ 0 h 9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9" h="932">
                    <a:moveTo>
                      <a:pt x="18" y="839"/>
                    </a:moveTo>
                    <a:lnTo>
                      <a:pt x="52" y="876"/>
                    </a:lnTo>
                    <a:lnTo>
                      <a:pt x="89" y="903"/>
                    </a:lnTo>
                    <a:lnTo>
                      <a:pt x="131" y="922"/>
                    </a:lnTo>
                    <a:lnTo>
                      <a:pt x="176" y="932"/>
                    </a:lnTo>
                    <a:lnTo>
                      <a:pt x="275" y="929"/>
                    </a:lnTo>
                    <a:lnTo>
                      <a:pt x="380" y="899"/>
                    </a:lnTo>
                    <a:lnTo>
                      <a:pt x="488" y="846"/>
                    </a:lnTo>
                    <a:lnTo>
                      <a:pt x="595" y="774"/>
                    </a:lnTo>
                    <a:lnTo>
                      <a:pt x="697" y="689"/>
                    </a:lnTo>
                    <a:lnTo>
                      <a:pt x="789" y="593"/>
                    </a:lnTo>
                    <a:lnTo>
                      <a:pt x="868" y="492"/>
                    </a:lnTo>
                    <a:lnTo>
                      <a:pt x="928" y="390"/>
                    </a:lnTo>
                    <a:lnTo>
                      <a:pt x="967" y="291"/>
                    </a:lnTo>
                    <a:lnTo>
                      <a:pt x="979" y="200"/>
                    </a:lnTo>
                    <a:lnTo>
                      <a:pt x="974" y="159"/>
                    </a:lnTo>
                    <a:lnTo>
                      <a:pt x="961" y="120"/>
                    </a:lnTo>
                    <a:lnTo>
                      <a:pt x="939" y="87"/>
                    </a:lnTo>
                    <a:lnTo>
                      <a:pt x="908" y="58"/>
                    </a:lnTo>
                    <a:lnTo>
                      <a:pt x="868" y="34"/>
                    </a:lnTo>
                    <a:lnTo>
                      <a:pt x="818" y="16"/>
                    </a:lnTo>
                    <a:lnTo>
                      <a:pt x="756" y="4"/>
                    </a:lnTo>
                    <a:lnTo>
                      <a:pt x="684" y="0"/>
                    </a:lnTo>
                    <a:lnTo>
                      <a:pt x="584" y="27"/>
                    </a:lnTo>
                    <a:lnTo>
                      <a:pt x="491" y="59"/>
                    </a:lnTo>
                    <a:lnTo>
                      <a:pt x="408" y="98"/>
                    </a:lnTo>
                    <a:lnTo>
                      <a:pt x="332" y="140"/>
                    </a:lnTo>
                    <a:lnTo>
                      <a:pt x="265" y="188"/>
                    </a:lnTo>
                    <a:lnTo>
                      <a:pt x="206" y="239"/>
                    </a:lnTo>
                    <a:lnTo>
                      <a:pt x="110" y="349"/>
                    </a:lnTo>
                    <a:lnTo>
                      <a:pt x="46" y="469"/>
                    </a:lnTo>
                    <a:lnTo>
                      <a:pt x="9" y="593"/>
                    </a:lnTo>
                    <a:lnTo>
                      <a:pt x="0" y="718"/>
                    </a:lnTo>
                    <a:lnTo>
                      <a:pt x="18" y="839"/>
                    </a:lnTo>
                    <a:close/>
                  </a:path>
                </a:pathLst>
              </a:custGeom>
              <a:solidFill>
                <a:srgbClr val="F8C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0" name="Freeform 289">
                <a:extLst>
                  <a:ext uri="{FF2B5EF4-FFF2-40B4-BE49-F238E27FC236}">
                    <a16:creationId xmlns:a16="http://schemas.microsoft.com/office/drawing/2014/main" id="{C7389B83-FDEE-B641-87CB-9E91EEE2C1E3}"/>
                  </a:ext>
                </a:extLst>
              </p:cNvPr>
              <p:cNvSpPr>
                <a:spLocks/>
              </p:cNvSpPr>
              <p:nvPr/>
            </p:nvSpPr>
            <p:spPr bwMode="auto">
              <a:xfrm>
                <a:off x="4992" y="3128"/>
                <a:ext cx="56" cy="53"/>
              </a:xfrm>
              <a:custGeom>
                <a:avLst/>
                <a:gdLst>
                  <a:gd name="T0" fmla="*/ 0 w 734"/>
                  <a:gd name="T1" fmla="*/ 0 h 687"/>
                  <a:gd name="T2" fmla="*/ 0 w 734"/>
                  <a:gd name="T3" fmla="*/ 0 h 687"/>
                  <a:gd name="T4" fmla="*/ 0 w 734"/>
                  <a:gd name="T5" fmla="*/ 0 h 687"/>
                  <a:gd name="T6" fmla="*/ 0 w 734"/>
                  <a:gd name="T7" fmla="*/ 0 h 687"/>
                  <a:gd name="T8" fmla="*/ 0 w 734"/>
                  <a:gd name="T9" fmla="*/ 0 h 687"/>
                  <a:gd name="T10" fmla="*/ 0 w 734"/>
                  <a:gd name="T11" fmla="*/ 0 h 687"/>
                  <a:gd name="T12" fmla="*/ 0 w 734"/>
                  <a:gd name="T13" fmla="*/ 0 h 687"/>
                  <a:gd name="T14" fmla="*/ 0 w 734"/>
                  <a:gd name="T15" fmla="*/ 0 h 687"/>
                  <a:gd name="T16" fmla="*/ 0 w 734"/>
                  <a:gd name="T17" fmla="*/ 0 h 687"/>
                  <a:gd name="T18" fmla="*/ 0 w 734"/>
                  <a:gd name="T19" fmla="*/ 0 h 687"/>
                  <a:gd name="T20" fmla="*/ 0 w 734"/>
                  <a:gd name="T21" fmla="*/ 0 h 687"/>
                  <a:gd name="T22" fmla="*/ 0 w 734"/>
                  <a:gd name="T23" fmla="*/ 0 h 687"/>
                  <a:gd name="T24" fmla="*/ 0 w 734"/>
                  <a:gd name="T25" fmla="*/ 0 h 687"/>
                  <a:gd name="T26" fmla="*/ 0 w 734"/>
                  <a:gd name="T27" fmla="*/ 0 h 687"/>
                  <a:gd name="T28" fmla="*/ 0 w 734"/>
                  <a:gd name="T29" fmla="*/ 0 h 687"/>
                  <a:gd name="T30" fmla="*/ 0 w 734"/>
                  <a:gd name="T31" fmla="*/ 0 h 687"/>
                  <a:gd name="T32" fmla="*/ 0 w 734"/>
                  <a:gd name="T33" fmla="*/ 0 h 687"/>
                  <a:gd name="T34" fmla="*/ 0 w 734"/>
                  <a:gd name="T35" fmla="*/ 0 h 687"/>
                  <a:gd name="T36" fmla="*/ 0 w 734"/>
                  <a:gd name="T37" fmla="*/ 0 h 687"/>
                  <a:gd name="T38" fmla="*/ 0 w 734"/>
                  <a:gd name="T39" fmla="*/ 0 h 687"/>
                  <a:gd name="T40" fmla="*/ 0 w 734"/>
                  <a:gd name="T41" fmla="*/ 0 h 687"/>
                  <a:gd name="T42" fmla="*/ 0 w 734"/>
                  <a:gd name="T43" fmla="*/ 0 h 687"/>
                  <a:gd name="T44" fmla="*/ 0 w 734"/>
                  <a:gd name="T45" fmla="*/ 0 h 687"/>
                  <a:gd name="T46" fmla="*/ 0 w 734"/>
                  <a:gd name="T47" fmla="*/ 0 h 687"/>
                  <a:gd name="T48" fmla="*/ 0 w 734"/>
                  <a:gd name="T49" fmla="*/ 0 h 687"/>
                  <a:gd name="T50" fmla="*/ 0 w 734"/>
                  <a:gd name="T51" fmla="*/ 0 h 687"/>
                  <a:gd name="T52" fmla="*/ 0 w 734"/>
                  <a:gd name="T53" fmla="*/ 0 h 687"/>
                  <a:gd name="T54" fmla="*/ 0 w 734"/>
                  <a:gd name="T55" fmla="*/ 0 h 6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4" h="687">
                    <a:moveTo>
                      <a:pt x="1" y="617"/>
                    </a:moveTo>
                    <a:lnTo>
                      <a:pt x="49" y="666"/>
                    </a:lnTo>
                    <a:lnTo>
                      <a:pt x="111" y="687"/>
                    </a:lnTo>
                    <a:lnTo>
                      <a:pt x="182" y="686"/>
                    </a:lnTo>
                    <a:lnTo>
                      <a:pt x="262" y="665"/>
                    </a:lnTo>
                    <a:lnTo>
                      <a:pt x="344" y="626"/>
                    </a:lnTo>
                    <a:lnTo>
                      <a:pt x="426" y="574"/>
                    </a:lnTo>
                    <a:lnTo>
                      <a:pt x="504" y="512"/>
                    </a:lnTo>
                    <a:lnTo>
                      <a:pt x="577" y="441"/>
                    </a:lnTo>
                    <a:lnTo>
                      <a:pt x="639" y="367"/>
                    </a:lnTo>
                    <a:lnTo>
                      <a:pt x="688" y="292"/>
                    </a:lnTo>
                    <a:lnTo>
                      <a:pt x="721" y="219"/>
                    </a:lnTo>
                    <a:lnTo>
                      <a:pt x="734" y="152"/>
                    </a:lnTo>
                    <a:lnTo>
                      <a:pt x="724" y="92"/>
                    </a:lnTo>
                    <a:lnTo>
                      <a:pt x="686" y="45"/>
                    </a:lnTo>
                    <a:lnTo>
                      <a:pt x="657" y="27"/>
                    </a:lnTo>
                    <a:lnTo>
                      <a:pt x="620" y="13"/>
                    </a:lnTo>
                    <a:lnTo>
                      <a:pt x="574" y="4"/>
                    </a:lnTo>
                    <a:lnTo>
                      <a:pt x="520" y="0"/>
                    </a:lnTo>
                    <a:lnTo>
                      <a:pt x="439" y="22"/>
                    </a:lnTo>
                    <a:lnTo>
                      <a:pt x="367" y="51"/>
                    </a:lnTo>
                    <a:lnTo>
                      <a:pt x="245" y="116"/>
                    </a:lnTo>
                    <a:lnTo>
                      <a:pt x="152" y="193"/>
                    </a:lnTo>
                    <a:lnTo>
                      <a:pt x="85" y="277"/>
                    </a:lnTo>
                    <a:lnTo>
                      <a:pt x="39" y="366"/>
                    </a:lnTo>
                    <a:lnTo>
                      <a:pt x="12" y="454"/>
                    </a:lnTo>
                    <a:lnTo>
                      <a:pt x="0" y="539"/>
                    </a:lnTo>
                    <a:lnTo>
                      <a:pt x="1" y="617"/>
                    </a:lnTo>
                    <a:close/>
                  </a:path>
                </a:pathLst>
              </a:custGeom>
              <a:solidFill>
                <a:srgbClr val="FCD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 name="Freeform 290">
                <a:extLst>
                  <a:ext uri="{FF2B5EF4-FFF2-40B4-BE49-F238E27FC236}">
                    <a16:creationId xmlns:a16="http://schemas.microsoft.com/office/drawing/2014/main" id="{A929C5B7-6717-9C4C-8EC4-D5734FB57B07}"/>
                  </a:ext>
                </a:extLst>
              </p:cNvPr>
              <p:cNvSpPr>
                <a:spLocks/>
              </p:cNvSpPr>
              <p:nvPr/>
            </p:nvSpPr>
            <p:spPr bwMode="auto">
              <a:xfrm>
                <a:off x="4999" y="3138"/>
                <a:ext cx="39" cy="34"/>
              </a:xfrm>
              <a:custGeom>
                <a:avLst/>
                <a:gdLst>
                  <a:gd name="T0" fmla="*/ 0 w 505"/>
                  <a:gd name="T1" fmla="*/ 0 h 445"/>
                  <a:gd name="T2" fmla="*/ 0 w 505"/>
                  <a:gd name="T3" fmla="*/ 0 h 445"/>
                  <a:gd name="T4" fmla="*/ 0 w 505"/>
                  <a:gd name="T5" fmla="*/ 0 h 445"/>
                  <a:gd name="T6" fmla="*/ 0 w 505"/>
                  <a:gd name="T7" fmla="*/ 0 h 445"/>
                  <a:gd name="T8" fmla="*/ 0 w 505"/>
                  <a:gd name="T9" fmla="*/ 0 h 445"/>
                  <a:gd name="T10" fmla="*/ 0 w 505"/>
                  <a:gd name="T11" fmla="*/ 0 h 445"/>
                  <a:gd name="T12" fmla="*/ 0 w 505"/>
                  <a:gd name="T13" fmla="*/ 0 h 445"/>
                  <a:gd name="T14" fmla="*/ 0 w 505"/>
                  <a:gd name="T15" fmla="*/ 0 h 445"/>
                  <a:gd name="T16" fmla="*/ 0 w 505"/>
                  <a:gd name="T17" fmla="*/ 0 h 445"/>
                  <a:gd name="T18" fmla="*/ 0 w 505"/>
                  <a:gd name="T19" fmla="*/ 0 h 445"/>
                  <a:gd name="T20" fmla="*/ 0 w 505"/>
                  <a:gd name="T21" fmla="*/ 0 h 445"/>
                  <a:gd name="T22" fmla="*/ 0 w 505"/>
                  <a:gd name="T23" fmla="*/ 0 h 445"/>
                  <a:gd name="T24" fmla="*/ 0 w 505"/>
                  <a:gd name="T25" fmla="*/ 0 h 445"/>
                  <a:gd name="T26" fmla="*/ 0 w 505"/>
                  <a:gd name="T27" fmla="*/ 0 h 445"/>
                  <a:gd name="T28" fmla="*/ 0 w 505"/>
                  <a:gd name="T29" fmla="*/ 0 h 445"/>
                  <a:gd name="T30" fmla="*/ 0 w 505"/>
                  <a:gd name="T31" fmla="*/ 0 h 445"/>
                  <a:gd name="T32" fmla="*/ 0 w 505"/>
                  <a:gd name="T33" fmla="*/ 0 h 445"/>
                  <a:gd name="T34" fmla="*/ 0 w 505"/>
                  <a:gd name="T35" fmla="*/ 0 h 445"/>
                  <a:gd name="T36" fmla="*/ 0 w 505"/>
                  <a:gd name="T37" fmla="*/ 0 h 445"/>
                  <a:gd name="T38" fmla="*/ 0 w 505"/>
                  <a:gd name="T39" fmla="*/ 0 h 445"/>
                  <a:gd name="T40" fmla="*/ 0 w 505"/>
                  <a:gd name="T41" fmla="*/ 0 h 445"/>
                  <a:gd name="T42" fmla="*/ 0 w 505"/>
                  <a:gd name="T43" fmla="*/ 0 h 445"/>
                  <a:gd name="T44" fmla="*/ 0 w 505"/>
                  <a:gd name="T45" fmla="*/ 0 h 4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5" h="445">
                    <a:moveTo>
                      <a:pt x="372" y="0"/>
                    </a:moveTo>
                    <a:lnTo>
                      <a:pt x="258" y="42"/>
                    </a:lnTo>
                    <a:lnTo>
                      <a:pt x="174" y="93"/>
                    </a:lnTo>
                    <a:lnTo>
                      <a:pt x="115" y="149"/>
                    </a:lnTo>
                    <a:lnTo>
                      <a:pt x="74" y="206"/>
                    </a:lnTo>
                    <a:lnTo>
                      <a:pt x="48" y="264"/>
                    </a:lnTo>
                    <a:lnTo>
                      <a:pt x="30" y="317"/>
                    </a:lnTo>
                    <a:lnTo>
                      <a:pt x="16" y="363"/>
                    </a:lnTo>
                    <a:lnTo>
                      <a:pt x="0" y="397"/>
                    </a:lnTo>
                    <a:lnTo>
                      <a:pt x="25" y="429"/>
                    </a:lnTo>
                    <a:lnTo>
                      <a:pt x="62" y="445"/>
                    </a:lnTo>
                    <a:lnTo>
                      <a:pt x="107" y="445"/>
                    </a:lnTo>
                    <a:lnTo>
                      <a:pt x="159" y="432"/>
                    </a:lnTo>
                    <a:lnTo>
                      <a:pt x="215" y="408"/>
                    </a:lnTo>
                    <a:lnTo>
                      <a:pt x="272" y="376"/>
                    </a:lnTo>
                    <a:lnTo>
                      <a:pt x="381" y="292"/>
                    </a:lnTo>
                    <a:lnTo>
                      <a:pt x="465" y="196"/>
                    </a:lnTo>
                    <a:lnTo>
                      <a:pt x="491" y="148"/>
                    </a:lnTo>
                    <a:lnTo>
                      <a:pt x="505" y="104"/>
                    </a:lnTo>
                    <a:lnTo>
                      <a:pt x="502" y="66"/>
                    </a:lnTo>
                    <a:lnTo>
                      <a:pt x="481" y="34"/>
                    </a:lnTo>
                    <a:lnTo>
                      <a:pt x="438" y="12"/>
                    </a:lnTo>
                    <a:lnTo>
                      <a:pt x="372" y="0"/>
                    </a:lnTo>
                    <a:close/>
                  </a:path>
                </a:pathLst>
              </a:custGeom>
              <a:solidFill>
                <a:srgbClr val="FF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2" name="Freeform 291">
                <a:extLst>
                  <a:ext uri="{FF2B5EF4-FFF2-40B4-BE49-F238E27FC236}">
                    <a16:creationId xmlns:a16="http://schemas.microsoft.com/office/drawing/2014/main" id="{EC885EBB-FDA5-C341-B399-F86CDD14CC40}"/>
                  </a:ext>
                </a:extLst>
              </p:cNvPr>
              <p:cNvSpPr>
                <a:spLocks/>
              </p:cNvSpPr>
              <p:nvPr/>
            </p:nvSpPr>
            <p:spPr bwMode="auto">
              <a:xfrm>
                <a:off x="4689" y="3213"/>
                <a:ext cx="166" cy="371"/>
              </a:xfrm>
              <a:custGeom>
                <a:avLst/>
                <a:gdLst>
                  <a:gd name="T0" fmla="*/ 0 w 2158"/>
                  <a:gd name="T1" fmla="*/ 2 h 4825"/>
                  <a:gd name="T2" fmla="*/ 0 w 2158"/>
                  <a:gd name="T3" fmla="*/ 2 h 4825"/>
                  <a:gd name="T4" fmla="*/ 0 w 2158"/>
                  <a:gd name="T5" fmla="*/ 2 h 4825"/>
                  <a:gd name="T6" fmla="*/ 0 w 2158"/>
                  <a:gd name="T7" fmla="*/ 2 h 4825"/>
                  <a:gd name="T8" fmla="*/ 0 w 2158"/>
                  <a:gd name="T9" fmla="*/ 2 h 4825"/>
                  <a:gd name="T10" fmla="*/ 0 w 2158"/>
                  <a:gd name="T11" fmla="*/ 2 h 4825"/>
                  <a:gd name="T12" fmla="*/ 0 w 2158"/>
                  <a:gd name="T13" fmla="*/ 2 h 4825"/>
                  <a:gd name="T14" fmla="*/ 0 w 2158"/>
                  <a:gd name="T15" fmla="*/ 1 h 4825"/>
                  <a:gd name="T16" fmla="*/ 0 w 2158"/>
                  <a:gd name="T17" fmla="*/ 1 h 4825"/>
                  <a:gd name="T18" fmla="*/ 0 w 2158"/>
                  <a:gd name="T19" fmla="*/ 1 h 4825"/>
                  <a:gd name="T20" fmla="*/ 0 w 2158"/>
                  <a:gd name="T21" fmla="*/ 1 h 4825"/>
                  <a:gd name="T22" fmla="*/ 1 w 2158"/>
                  <a:gd name="T23" fmla="*/ 0 h 4825"/>
                  <a:gd name="T24" fmla="*/ 1 w 2158"/>
                  <a:gd name="T25" fmla="*/ 0 h 4825"/>
                  <a:gd name="T26" fmla="*/ 1 w 2158"/>
                  <a:gd name="T27" fmla="*/ 0 h 4825"/>
                  <a:gd name="T28" fmla="*/ 1 w 2158"/>
                  <a:gd name="T29" fmla="*/ 0 h 4825"/>
                  <a:gd name="T30" fmla="*/ 1 w 2158"/>
                  <a:gd name="T31" fmla="*/ 0 h 4825"/>
                  <a:gd name="T32" fmla="*/ 1 w 2158"/>
                  <a:gd name="T33" fmla="*/ 0 h 4825"/>
                  <a:gd name="T34" fmla="*/ 1 w 2158"/>
                  <a:gd name="T35" fmla="*/ 0 h 4825"/>
                  <a:gd name="T36" fmla="*/ 1 w 2158"/>
                  <a:gd name="T37" fmla="*/ 0 h 4825"/>
                  <a:gd name="T38" fmla="*/ 1 w 2158"/>
                  <a:gd name="T39" fmla="*/ 0 h 4825"/>
                  <a:gd name="T40" fmla="*/ 1 w 2158"/>
                  <a:gd name="T41" fmla="*/ 0 h 4825"/>
                  <a:gd name="T42" fmla="*/ 1 w 2158"/>
                  <a:gd name="T43" fmla="*/ 0 h 4825"/>
                  <a:gd name="T44" fmla="*/ 1 w 2158"/>
                  <a:gd name="T45" fmla="*/ 0 h 4825"/>
                  <a:gd name="T46" fmla="*/ 1 w 2158"/>
                  <a:gd name="T47" fmla="*/ 0 h 4825"/>
                  <a:gd name="T48" fmla="*/ 1 w 2158"/>
                  <a:gd name="T49" fmla="*/ 0 h 4825"/>
                  <a:gd name="T50" fmla="*/ 1 w 2158"/>
                  <a:gd name="T51" fmla="*/ 0 h 4825"/>
                  <a:gd name="T52" fmla="*/ 1 w 2158"/>
                  <a:gd name="T53" fmla="*/ 1 h 4825"/>
                  <a:gd name="T54" fmla="*/ 1 w 2158"/>
                  <a:gd name="T55" fmla="*/ 1 h 4825"/>
                  <a:gd name="T56" fmla="*/ 1 w 2158"/>
                  <a:gd name="T57" fmla="*/ 1 h 4825"/>
                  <a:gd name="T58" fmla="*/ 1 w 2158"/>
                  <a:gd name="T59" fmla="*/ 1 h 4825"/>
                  <a:gd name="T60" fmla="*/ 1 w 2158"/>
                  <a:gd name="T61" fmla="*/ 1 h 4825"/>
                  <a:gd name="T62" fmla="*/ 1 w 2158"/>
                  <a:gd name="T63" fmla="*/ 1 h 4825"/>
                  <a:gd name="T64" fmla="*/ 1 w 2158"/>
                  <a:gd name="T65" fmla="*/ 1 h 4825"/>
                  <a:gd name="T66" fmla="*/ 1 w 2158"/>
                  <a:gd name="T67" fmla="*/ 2 h 4825"/>
                  <a:gd name="T68" fmla="*/ 1 w 2158"/>
                  <a:gd name="T69" fmla="*/ 2 h 4825"/>
                  <a:gd name="T70" fmla="*/ 1 w 2158"/>
                  <a:gd name="T71" fmla="*/ 2 h 4825"/>
                  <a:gd name="T72" fmla="*/ 1 w 2158"/>
                  <a:gd name="T73" fmla="*/ 2 h 4825"/>
                  <a:gd name="T74" fmla="*/ 1 w 2158"/>
                  <a:gd name="T75" fmla="*/ 2 h 4825"/>
                  <a:gd name="T76" fmla="*/ 1 w 2158"/>
                  <a:gd name="T77" fmla="*/ 2 h 4825"/>
                  <a:gd name="T78" fmla="*/ 1 w 2158"/>
                  <a:gd name="T79" fmla="*/ 2 h 4825"/>
                  <a:gd name="T80" fmla="*/ 1 w 2158"/>
                  <a:gd name="T81" fmla="*/ 2 h 4825"/>
                  <a:gd name="T82" fmla="*/ 1 w 2158"/>
                  <a:gd name="T83" fmla="*/ 2 h 4825"/>
                  <a:gd name="T84" fmla="*/ 1 w 2158"/>
                  <a:gd name="T85" fmla="*/ 2 h 4825"/>
                  <a:gd name="T86" fmla="*/ 1 w 2158"/>
                  <a:gd name="T87" fmla="*/ 2 h 4825"/>
                  <a:gd name="T88" fmla="*/ 1 w 2158"/>
                  <a:gd name="T89" fmla="*/ 2 h 4825"/>
                  <a:gd name="T90" fmla="*/ 1 w 2158"/>
                  <a:gd name="T91" fmla="*/ 2 h 4825"/>
                  <a:gd name="T92" fmla="*/ 1 w 2158"/>
                  <a:gd name="T93" fmla="*/ 2 h 4825"/>
                  <a:gd name="T94" fmla="*/ 1 w 2158"/>
                  <a:gd name="T95" fmla="*/ 2 h 4825"/>
                  <a:gd name="T96" fmla="*/ 1 w 2158"/>
                  <a:gd name="T97" fmla="*/ 2 h 4825"/>
                  <a:gd name="T98" fmla="*/ 1 w 2158"/>
                  <a:gd name="T99" fmla="*/ 2 h 4825"/>
                  <a:gd name="T100" fmla="*/ 1 w 2158"/>
                  <a:gd name="T101" fmla="*/ 2 h 4825"/>
                  <a:gd name="T102" fmla="*/ 1 w 2158"/>
                  <a:gd name="T103" fmla="*/ 2 h 4825"/>
                  <a:gd name="T104" fmla="*/ 1 w 2158"/>
                  <a:gd name="T105" fmla="*/ 2 h 4825"/>
                  <a:gd name="T106" fmla="*/ 0 w 2158"/>
                  <a:gd name="T107" fmla="*/ 2 h 4825"/>
                  <a:gd name="T108" fmla="*/ 0 w 2158"/>
                  <a:gd name="T109" fmla="*/ 2 h 4825"/>
                  <a:gd name="T110" fmla="*/ 0 w 2158"/>
                  <a:gd name="T111" fmla="*/ 2 h 4825"/>
                  <a:gd name="T112" fmla="*/ 0 w 2158"/>
                  <a:gd name="T113" fmla="*/ 2 h 4825"/>
                  <a:gd name="T114" fmla="*/ 0 w 2158"/>
                  <a:gd name="T115" fmla="*/ 2 h 4825"/>
                  <a:gd name="T116" fmla="*/ 0 w 2158"/>
                  <a:gd name="T117" fmla="*/ 2 h 48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58" h="4825">
                    <a:moveTo>
                      <a:pt x="0" y="4825"/>
                    </a:moveTo>
                    <a:lnTo>
                      <a:pt x="139" y="4593"/>
                    </a:lnTo>
                    <a:lnTo>
                      <a:pt x="263" y="4360"/>
                    </a:lnTo>
                    <a:lnTo>
                      <a:pt x="373" y="4126"/>
                    </a:lnTo>
                    <a:lnTo>
                      <a:pt x="470" y="3888"/>
                    </a:lnTo>
                    <a:lnTo>
                      <a:pt x="557" y="3650"/>
                    </a:lnTo>
                    <a:lnTo>
                      <a:pt x="635" y="3411"/>
                    </a:lnTo>
                    <a:lnTo>
                      <a:pt x="767" y="2925"/>
                    </a:lnTo>
                    <a:lnTo>
                      <a:pt x="878" y="2430"/>
                    </a:lnTo>
                    <a:lnTo>
                      <a:pt x="981" y="1929"/>
                    </a:lnTo>
                    <a:lnTo>
                      <a:pt x="1087" y="1417"/>
                    </a:lnTo>
                    <a:lnTo>
                      <a:pt x="1207" y="896"/>
                    </a:lnTo>
                    <a:lnTo>
                      <a:pt x="1218" y="860"/>
                    </a:lnTo>
                    <a:lnTo>
                      <a:pt x="1237" y="813"/>
                    </a:lnTo>
                    <a:lnTo>
                      <a:pt x="1263" y="755"/>
                    </a:lnTo>
                    <a:lnTo>
                      <a:pt x="1294" y="690"/>
                    </a:lnTo>
                    <a:lnTo>
                      <a:pt x="1370" y="544"/>
                    </a:lnTo>
                    <a:lnTo>
                      <a:pt x="1460" y="390"/>
                    </a:lnTo>
                    <a:lnTo>
                      <a:pt x="1555" y="243"/>
                    </a:lnTo>
                    <a:lnTo>
                      <a:pt x="1648" y="118"/>
                    </a:lnTo>
                    <a:lnTo>
                      <a:pt x="1693" y="69"/>
                    </a:lnTo>
                    <a:lnTo>
                      <a:pt x="1734" y="33"/>
                    </a:lnTo>
                    <a:lnTo>
                      <a:pt x="1771" y="9"/>
                    </a:lnTo>
                    <a:lnTo>
                      <a:pt x="1804" y="0"/>
                    </a:lnTo>
                    <a:lnTo>
                      <a:pt x="1734" y="393"/>
                    </a:lnTo>
                    <a:lnTo>
                      <a:pt x="1675" y="784"/>
                    </a:lnTo>
                    <a:lnTo>
                      <a:pt x="1631" y="1172"/>
                    </a:lnTo>
                    <a:lnTo>
                      <a:pt x="1597" y="1552"/>
                    </a:lnTo>
                    <a:lnTo>
                      <a:pt x="1576" y="1923"/>
                    </a:lnTo>
                    <a:lnTo>
                      <a:pt x="1568" y="2280"/>
                    </a:lnTo>
                    <a:lnTo>
                      <a:pt x="1573" y="2620"/>
                    </a:lnTo>
                    <a:lnTo>
                      <a:pt x="1590" y="2939"/>
                    </a:lnTo>
                    <a:lnTo>
                      <a:pt x="1618" y="3238"/>
                    </a:lnTo>
                    <a:lnTo>
                      <a:pt x="1660" y="3510"/>
                    </a:lnTo>
                    <a:lnTo>
                      <a:pt x="1713" y="3752"/>
                    </a:lnTo>
                    <a:lnTo>
                      <a:pt x="1743" y="3861"/>
                    </a:lnTo>
                    <a:lnTo>
                      <a:pt x="1777" y="3963"/>
                    </a:lnTo>
                    <a:lnTo>
                      <a:pt x="1815" y="4056"/>
                    </a:lnTo>
                    <a:lnTo>
                      <a:pt x="1854" y="4138"/>
                    </a:lnTo>
                    <a:lnTo>
                      <a:pt x="1898" y="4212"/>
                    </a:lnTo>
                    <a:lnTo>
                      <a:pt x="1944" y="4276"/>
                    </a:lnTo>
                    <a:lnTo>
                      <a:pt x="1993" y="4330"/>
                    </a:lnTo>
                    <a:lnTo>
                      <a:pt x="2046" y="4371"/>
                    </a:lnTo>
                    <a:lnTo>
                      <a:pt x="2100" y="4404"/>
                    </a:lnTo>
                    <a:lnTo>
                      <a:pt x="2158" y="4423"/>
                    </a:lnTo>
                    <a:lnTo>
                      <a:pt x="2096" y="4382"/>
                    </a:lnTo>
                    <a:lnTo>
                      <a:pt x="2009" y="4355"/>
                    </a:lnTo>
                    <a:lnTo>
                      <a:pt x="1901" y="4342"/>
                    </a:lnTo>
                    <a:lnTo>
                      <a:pt x="1774" y="4340"/>
                    </a:lnTo>
                    <a:lnTo>
                      <a:pt x="1633" y="4349"/>
                    </a:lnTo>
                    <a:lnTo>
                      <a:pt x="1479" y="4369"/>
                    </a:lnTo>
                    <a:lnTo>
                      <a:pt x="1316" y="4396"/>
                    </a:lnTo>
                    <a:lnTo>
                      <a:pt x="1149" y="4432"/>
                    </a:lnTo>
                    <a:lnTo>
                      <a:pt x="811" y="4518"/>
                    </a:lnTo>
                    <a:lnTo>
                      <a:pt x="489" y="4619"/>
                    </a:lnTo>
                    <a:lnTo>
                      <a:pt x="343" y="4672"/>
                    </a:lnTo>
                    <a:lnTo>
                      <a:pt x="210" y="4724"/>
                    </a:lnTo>
                    <a:lnTo>
                      <a:pt x="96" y="4776"/>
                    </a:lnTo>
                    <a:lnTo>
                      <a:pt x="0" y="4825"/>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 name="Freeform 292">
                <a:extLst>
                  <a:ext uri="{FF2B5EF4-FFF2-40B4-BE49-F238E27FC236}">
                    <a16:creationId xmlns:a16="http://schemas.microsoft.com/office/drawing/2014/main" id="{D6B7F5EF-72C7-E74B-98BE-3F884E0AD1B9}"/>
                  </a:ext>
                </a:extLst>
              </p:cNvPr>
              <p:cNvSpPr>
                <a:spLocks/>
              </p:cNvSpPr>
              <p:nvPr/>
            </p:nvSpPr>
            <p:spPr bwMode="auto">
              <a:xfrm>
                <a:off x="4687" y="3219"/>
                <a:ext cx="166" cy="373"/>
              </a:xfrm>
              <a:custGeom>
                <a:avLst/>
                <a:gdLst>
                  <a:gd name="T0" fmla="*/ 0 w 2160"/>
                  <a:gd name="T1" fmla="*/ 2 h 4852"/>
                  <a:gd name="T2" fmla="*/ 0 w 2160"/>
                  <a:gd name="T3" fmla="*/ 2 h 4852"/>
                  <a:gd name="T4" fmla="*/ 0 w 2160"/>
                  <a:gd name="T5" fmla="*/ 2 h 4852"/>
                  <a:gd name="T6" fmla="*/ 0 w 2160"/>
                  <a:gd name="T7" fmla="*/ 2 h 4852"/>
                  <a:gd name="T8" fmla="*/ 0 w 2160"/>
                  <a:gd name="T9" fmla="*/ 2 h 4852"/>
                  <a:gd name="T10" fmla="*/ 0 w 2160"/>
                  <a:gd name="T11" fmla="*/ 2 h 4852"/>
                  <a:gd name="T12" fmla="*/ 0 w 2160"/>
                  <a:gd name="T13" fmla="*/ 2 h 4852"/>
                  <a:gd name="T14" fmla="*/ 1 w 2160"/>
                  <a:gd name="T15" fmla="*/ 2 h 4852"/>
                  <a:gd name="T16" fmla="*/ 1 w 2160"/>
                  <a:gd name="T17" fmla="*/ 2 h 4852"/>
                  <a:gd name="T18" fmla="*/ 1 w 2160"/>
                  <a:gd name="T19" fmla="*/ 2 h 4852"/>
                  <a:gd name="T20" fmla="*/ 1 w 2160"/>
                  <a:gd name="T21" fmla="*/ 2 h 4852"/>
                  <a:gd name="T22" fmla="*/ 1 w 2160"/>
                  <a:gd name="T23" fmla="*/ 2 h 4852"/>
                  <a:gd name="T24" fmla="*/ 1 w 2160"/>
                  <a:gd name="T25" fmla="*/ 2 h 4852"/>
                  <a:gd name="T26" fmla="*/ 1 w 2160"/>
                  <a:gd name="T27" fmla="*/ 2 h 4852"/>
                  <a:gd name="T28" fmla="*/ 1 w 2160"/>
                  <a:gd name="T29" fmla="*/ 2 h 4852"/>
                  <a:gd name="T30" fmla="*/ 1 w 2160"/>
                  <a:gd name="T31" fmla="*/ 2 h 4852"/>
                  <a:gd name="T32" fmla="*/ 1 w 2160"/>
                  <a:gd name="T33" fmla="*/ 2 h 4852"/>
                  <a:gd name="T34" fmla="*/ 1 w 2160"/>
                  <a:gd name="T35" fmla="*/ 2 h 4852"/>
                  <a:gd name="T36" fmla="*/ 1 w 2160"/>
                  <a:gd name="T37" fmla="*/ 2 h 4852"/>
                  <a:gd name="T38" fmla="*/ 1 w 2160"/>
                  <a:gd name="T39" fmla="*/ 2 h 4852"/>
                  <a:gd name="T40" fmla="*/ 1 w 2160"/>
                  <a:gd name="T41" fmla="*/ 2 h 4852"/>
                  <a:gd name="T42" fmla="*/ 1 w 2160"/>
                  <a:gd name="T43" fmla="*/ 2 h 4852"/>
                  <a:gd name="T44" fmla="*/ 1 w 2160"/>
                  <a:gd name="T45" fmla="*/ 2 h 4852"/>
                  <a:gd name="T46" fmla="*/ 1 w 2160"/>
                  <a:gd name="T47" fmla="*/ 2 h 4852"/>
                  <a:gd name="T48" fmla="*/ 1 w 2160"/>
                  <a:gd name="T49" fmla="*/ 2 h 4852"/>
                  <a:gd name="T50" fmla="*/ 1 w 2160"/>
                  <a:gd name="T51" fmla="*/ 1 h 4852"/>
                  <a:gd name="T52" fmla="*/ 1 w 2160"/>
                  <a:gd name="T53" fmla="*/ 1 h 4852"/>
                  <a:gd name="T54" fmla="*/ 1 w 2160"/>
                  <a:gd name="T55" fmla="*/ 1 h 4852"/>
                  <a:gd name="T56" fmla="*/ 1 w 2160"/>
                  <a:gd name="T57" fmla="*/ 1 h 4852"/>
                  <a:gd name="T58" fmla="*/ 1 w 2160"/>
                  <a:gd name="T59" fmla="*/ 1 h 4852"/>
                  <a:gd name="T60" fmla="*/ 1 w 2160"/>
                  <a:gd name="T61" fmla="*/ 1 h 4852"/>
                  <a:gd name="T62" fmla="*/ 1 w 2160"/>
                  <a:gd name="T63" fmla="*/ 1 h 4852"/>
                  <a:gd name="T64" fmla="*/ 1 w 2160"/>
                  <a:gd name="T65" fmla="*/ 0 h 4852"/>
                  <a:gd name="T66" fmla="*/ 1 w 2160"/>
                  <a:gd name="T67" fmla="*/ 0 h 4852"/>
                  <a:gd name="T68" fmla="*/ 1 w 2160"/>
                  <a:gd name="T69" fmla="*/ 0 h 4852"/>
                  <a:gd name="T70" fmla="*/ 1 w 2160"/>
                  <a:gd name="T71" fmla="*/ 0 h 4852"/>
                  <a:gd name="T72" fmla="*/ 1 w 2160"/>
                  <a:gd name="T73" fmla="*/ 0 h 4852"/>
                  <a:gd name="T74" fmla="*/ 1 w 2160"/>
                  <a:gd name="T75" fmla="*/ 0 h 4852"/>
                  <a:gd name="T76" fmla="*/ 1 w 2160"/>
                  <a:gd name="T77" fmla="*/ 0 h 4852"/>
                  <a:gd name="T78" fmla="*/ 1 w 2160"/>
                  <a:gd name="T79" fmla="*/ 0 h 4852"/>
                  <a:gd name="T80" fmla="*/ 1 w 2160"/>
                  <a:gd name="T81" fmla="*/ 0 h 4852"/>
                  <a:gd name="T82" fmla="*/ 1 w 2160"/>
                  <a:gd name="T83" fmla="*/ 0 h 4852"/>
                  <a:gd name="T84" fmla="*/ 1 w 2160"/>
                  <a:gd name="T85" fmla="*/ 0 h 4852"/>
                  <a:gd name="T86" fmla="*/ 1 w 2160"/>
                  <a:gd name="T87" fmla="*/ 0 h 4852"/>
                  <a:gd name="T88" fmla="*/ 1 w 2160"/>
                  <a:gd name="T89" fmla="*/ 0 h 4852"/>
                  <a:gd name="T90" fmla="*/ 1 w 2160"/>
                  <a:gd name="T91" fmla="*/ 0 h 4852"/>
                  <a:gd name="T92" fmla="*/ 1 w 2160"/>
                  <a:gd name="T93" fmla="*/ 0 h 4852"/>
                  <a:gd name="T94" fmla="*/ 1 w 2160"/>
                  <a:gd name="T95" fmla="*/ 1 h 4852"/>
                  <a:gd name="T96" fmla="*/ 0 w 2160"/>
                  <a:gd name="T97" fmla="*/ 1 h 4852"/>
                  <a:gd name="T98" fmla="*/ 0 w 2160"/>
                  <a:gd name="T99" fmla="*/ 1 h 4852"/>
                  <a:gd name="T100" fmla="*/ 0 w 2160"/>
                  <a:gd name="T101" fmla="*/ 1 h 4852"/>
                  <a:gd name="T102" fmla="*/ 0 w 2160"/>
                  <a:gd name="T103" fmla="*/ 2 h 4852"/>
                  <a:gd name="T104" fmla="*/ 0 w 2160"/>
                  <a:gd name="T105" fmla="*/ 2 h 4852"/>
                  <a:gd name="T106" fmla="*/ 0 w 2160"/>
                  <a:gd name="T107" fmla="*/ 2 h 4852"/>
                  <a:gd name="T108" fmla="*/ 0 w 2160"/>
                  <a:gd name="T109" fmla="*/ 2 h 4852"/>
                  <a:gd name="T110" fmla="*/ 0 w 2160"/>
                  <a:gd name="T111" fmla="*/ 2 h 4852"/>
                  <a:gd name="T112" fmla="*/ 0 w 2160"/>
                  <a:gd name="T113" fmla="*/ 2 h 4852"/>
                  <a:gd name="T114" fmla="*/ 0 w 2160"/>
                  <a:gd name="T115" fmla="*/ 2 h 48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 h="4852">
                    <a:moveTo>
                      <a:pt x="0" y="4852"/>
                    </a:moveTo>
                    <a:lnTo>
                      <a:pt x="96" y="4808"/>
                    </a:lnTo>
                    <a:lnTo>
                      <a:pt x="207" y="4761"/>
                    </a:lnTo>
                    <a:lnTo>
                      <a:pt x="334" y="4712"/>
                    </a:lnTo>
                    <a:lnTo>
                      <a:pt x="471" y="4663"/>
                    </a:lnTo>
                    <a:lnTo>
                      <a:pt x="774" y="4567"/>
                    </a:lnTo>
                    <a:lnTo>
                      <a:pt x="1094" y="4483"/>
                    </a:lnTo>
                    <a:lnTo>
                      <a:pt x="1412" y="4418"/>
                    </a:lnTo>
                    <a:lnTo>
                      <a:pt x="1565" y="4395"/>
                    </a:lnTo>
                    <a:lnTo>
                      <a:pt x="1710" y="4381"/>
                    </a:lnTo>
                    <a:lnTo>
                      <a:pt x="1844" y="4376"/>
                    </a:lnTo>
                    <a:lnTo>
                      <a:pt x="1966" y="4380"/>
                    </a:lnTo>
                    <a:lnTo>
                      <a:pt x="2072" y="4395"/>
                    </a:lnTo>
                    <a:lnTo>
                      <a:pt x="2160" y="4423"/>
                    </a:lnTo>
                    <a:lnTo>
                      <a:pt x="2096" y="4404"/>
                    </a:lnTo>
                    <a:lnTo>
                      <a:pt x="2034" y="4374"/>
                    </a:lnTo>
                    <a:lnTo>
                      <a:pt x="1977" y="4333"/>
                    </a:lnTo>
                    <a:lnTo>
                      <a:pt x="1922" y="4282"/>
                    </a:lnTo>
                    <a:lnTo>
                      <a:pt x="1871" y="4222"/>
                    </a:lnTo>
                    <a:lnTo>
                      <a:pt x="1823" y="4152"/>
                    </a:lnTo>
                    <a:lnTo>
                      <a:pt x="1778" y="4073"/>
                    </a:lnTo>
                    <a:lnTo>
                      <a:pt x="1738" y="3984"/>
                    </a:lnTo>
                    <a:lnTo>
                      <a:pt x="1699" y="3888"/>
                    </a:lnTo>
                    <a:lnTo>
                      <a:pt x="1665" y="3782"/>
                    </a:lnTo>
                    <a:lnTo>
                      <a:pt x="1607" y="3548"/>
                    </a:lnTo>
                    <a:lnTo>
                      <a:pt x="1562" y="3284"/>
                    </a:lnTo>
                    <a:lnTo>
                      <a:pt x="1532" y="2994"/>
                    </a:lnTo>
                    <a:lnTo>
                      <a:pt x="1515" y="2679"/>
                    </a:lnTo>
                    <a:lnTo>
                      <a:pt x="1512" y="2342"/>
                    </a:lnTo>
                    <a:lnTo>
                      <a:pt x="1523" y="1986"/>
                    </a:lnTo>
                    <a:lnTo>
                      <a:pt x="1549" y="1613"/>
                    </a:lnTo>
                    <a:lnTo>
                      <a:pt x="1589" y="1225"/>
                    </a:lnTo>
                    <a:lnTo>
                      <a:pt x="1643" y="825"/>
                    </a:lnTo>
                    <a:lnTo>
                      <a:pt x="1712" y="416"/>
                    </a:lnTo>
                    <a:lnTo>
                      <a:pt x="1795" y="0"/>
                    </a:lnTo>
                    <a:lnTo>
                      <a:pt x="1762" y="7"/>
                    </a:lnTo>
                    <a:lnTo>
                      <a:pt x="1726" y="29"/>
                    </a:lnTo>
                    <a:lnTo>
                      <a:pt x="1688" y="64"/>
                    </a:lnTo>
                    <a:lnTo>
                      <a:pt x="1647" y="110"/>
                    </a:lnTo>
                    <a:lnTo>
                      <a:pt x="1562" y="225"/>
                    </a:lnTo>
                    <a:lnTo>
                      <a:pt x="1478" y="364"/>
                    </a:lnTo>
                    <a:lnTo>
                      <a:pt x="1398" y="509"/>
                    </a:lnTo>
                    <a:lnTo>
                      <a:pt x="1332" y="647"/>
                    </a:lnTo>
                    <a:lnTo>
                      <a:pt x="1304" y="709"/>
                    </a:lnTo>
                    <a:lnTo>
                      <a:pt x="1281" y="765"/>
                    </a:lnTo>
                    <a:lnTo>
                      <a:pt x="1264" y="810"/>
                    </a:lnTo>
                    <a:lnTo>
                      <a:pt x="1253" y="846"/>
                    </a:lnTo>
                    <a:lnTo>
                      <a:pt x="1133" y="1371"/>
                    </a:lnTo>
                    <a:lnTo>
                      <a:pt x="1028" y="1894"/>
                    </a:lnTo>
                    <a:lnTo>
                      <a:pt x="924" y="2413"/>
                    </a:lnTo>
                    <a:lnTo>
                      <a:pt x="811" y="2924"/>
                    </a:lnTo>
                    <a:lnTo>
                      <a:pt x="673" y="3427"/>
                    </a:lnTo>
                    <a:lnTo>
                      <a:pt x="592" y="3673"/>
                    </a:lnTo>
                    <a:lnTo>
                      <a:pt x="500" y="3917"/>
                    </a:lnTo>
                    <a:lnTo>
                      <a:pt x="397" y="4156"/>
                    </a:lnTo>
                    <a:lnTo>
                      <a:pt x="281" y="4392"/>
                    </a:lnTo>
                    <a:lnTo>
                      <a:pt x="149" y="4624"/>
                    </a:lnTo>
                    <a:lnTo>
                      <a:pt x="0" y="4852"/>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 name="Freeform 293">
                <a:extLst>
                  <a:ext uri="{FF2B5EF4-FFF2-40B4-BE49-F238E27FC236}">
                    <a16:creationId xmlns:a16="http://schemas.microsoft.com/office/drawing/2014/main" id="{A6675E40-2BF1-FB4E-A774-62F141180D6E}"/>
                  </a:ext>
                </a:extLst>
              </p:cNvPr>
              <p:cNvSpPr>
                <a:spLocks/>
              </p:cNvSpPr>
              <p:nvPr/>
            </p:nvSpPr>
            <p:spPr bwMode="auto">
              <a:xfrm>
                <a:off x="4685" y="3225"/>
                <a:ext cx="166" cy="376"/>
              </a:xfrm>
              <a:custGeom>
                <a:avLst/>
                <a:gdLst>
                  <a:gd name="T0" fmla="*/ 0 w 2163"/>
                  <a:gd name="T1" fmla="*/ 2 h 4882"/>
                  <a:gd name="T2" fmla="*/ 0 w 2163"/>
                  <a:gd name="T3" fmla="*/ 2 h 4882"/>
                  <a:gd name="T4" fmla="*/ 0 w 2163"/>
                  <a:gd name="T5" fmla="*/ 2 h 4882"/>
                  <a:gd name="T6" fmla="*/ 0 w 2163"/>
                  <a:gd name="T7" fmla="*/ 2 h 4882"/>
                  <a:gd name="T8" fmla="*/ 0 w 2163"/>
                  <a:gd name="T9" fmla="*/ 2 h 4882"/>
                  <a:gd name="T10" fmla="*/ 0 w 2163"/>
                  <a:gd name="T11" fmla="*/ 2 h 4882"/>
                  <a:gd name="T12" fmla="*/ 0 w 2163"/>
                  <a:gd name="T13" fmla="*/ 2 h 4882"/>
                  <a:gd name="T14" fmla="*/ 1 w 2163"/>
                  <a:gd name="T15" fmla="*/ 2 h 4882"/>
                  <a:gd name="T16" fmla="*/ 1 w 2163"/>
                  <a:gd name="T17" fmla="*/ 2 h 4882"/>
                  <a:gd name="T18" fmla="*/ 1 w 2163"/>
                  <a:gd name="T19" fmla="*/ 2 h 4882"/>
                  <a:gd name="T20" fmla="*/ 1 w 2163"/>
                  <a:gd name="T21" fmla="*/ 2 h 4882"/>
                  <a:gd name="T22" fmla="*/ 1 w 2163"/>
                  <a:gd name="T23" fmla="*/ 2 h 4882"/>
                  <a:gd name="T24" fmla="*/ 1 w 2163"/>
                  <a:gd name="T25" fmla="*/ 2 h 4882"/>
                  <a:gd name="T26" fmla="*/ 1 w 2163"/>
                  <a:gd name="T27" fmla="*/ 2 h 4882"/>
                  <a:gd name="T28" fmla="*/ 1 w 2163"/>
                  <a:gd name="T29" fmla="*/ 2 h 4882"/>
                  <a:gd name="T30" fmla="*/ 1 w 2163"/>
                  <a:gd name="T31" fmla="*/ 2 h 4882"/>
                  <a:gd name="T32" fmla="*/ 1 w 2163"/>
                  <a:gd name="T33" fmla="*/ 2 h 4882"/>
                  <a:gd name="T34" fmla="*/ 1 w 2163"/>
                  <a:gd name="T35" fmla="*/ 2 h 4882"/>
                  <a:gd name="T36" fmla="*/ 1 w 2163"/>
                  <a:gd name="T37" fmla="*/ 2 h 4882"/>
                  <a:gd name="T38" fmla="*/ 1 w 2163"/>
                  <a:gd name="T39" fmla="*/ 2 h 4882"/>
                  <a:gd name="T40" fmla="*/ 1 w 2163"/>
                  <a:gd name="T41" fmla="*/ 2 h 4882"/>
                  <a:gd name="T42" fmla="*/ 1 w 2163"/>
                  <a:gd name="T43" fmla="*/ 2 h 4882"/>
                  <a:gd name="T44" fmla="*/ 1 w 2163"/>
                  <a:gd name="T45" fmla="*/ 2 h 4882"/>
                  <a:gd name="T46" fmla="*/ 1 w 2163"/>
                  <a:gd name="T47" fmla="*/ 2 h 4882"/>
                  <a:gd name="T48" fmla="*/ 1 w 2163"/>
                  <a:gd name="T49" fmla="*/ 2 h 4882"/>
                  <a:gd name="T50" fmla="*/ 1 w 2163"/>
                  <a:gd name="T51" fmla="*/ 2 h 4882"/>
                  <a:gd name="T52" fmla="*/ 1 w 2163"/>
                  <a:gd name="T53" fmla="*/ 1 h 4882"/>
                  <a:gd name="T54" fmla="*/ 1 w 2163"/>
                  <a:gd name="T55" fmla="*/ 1 h 4882"/>
                  <a:gd name="T56" fmla="*/ 1 w 2163"/>
                  <a:gd name="T57" fmla="*/ 1 h 4882"/>
                  <a:gd name="T58" fmla="*/ 1 w 2163"/>
                  <a:gd name="T59" fmla="*/ 1 h 4882"/>
                  <a:gd name="T60" fmla="*/ 1 w 2163"/>
                  <a:gd name="T61" fmla="*/ 1 h 4882"/>
                  <a:gd name="T62" fmla="*/ 1 w 2163"/>
                  <a:gd name="T63" fmla="*/ 1 h 4882"/>
                  <a:gd name="T64" fmla="*/ 1 w 2163"/>
                  <a:gd name="T65" fmla="*/ 0 h 4882"/>
                  <a:gd name="T66" fmla="*/ 1 w 2163"/>
                  <a:gd name="T67" fmla="*/ 0 h 4882"/>
                  <a:gd name="T68" fmla="*/ 1 w 2163"/>
                  <a:gd name="T69" fmla="*/ 0 h 4882"/>
                  <a:gd name="T70" fmla="*/ 1 w 2163"/>
                  <a:gd name="T71" fmla="*/ 0 h 4882"/>
                  <a:gd name="T72" fmla="*/ 1 w 2163"/>
                  <a:gd name="T73" fmla="*/ 0 h 4882"/>
                  <a:gd name="T74" fmla="*/ 1 w 2163"/>
                  <a:gd name="T75" fmla="*/ 0 h 4882"/>
                  <a:gd name="T76" fmla="*/ 1 w 2163"/>
                  <a:gd name="T77" fmla="*/ 0 h 4882"/>
                  <a:gd name="T78" fmla="*/ 1 w 2163"/>
                  <a:gd name="T79" fmla="*/ 0 h 4882"/>
                  <a:gd name="T80" fmla="*/ 1 w 2163"/>
                  <a:gd name="T81" fmla="*/ 0 h 4882"/>
                  <a:gd name="T82" fmla="*/ 1 w 2163"/>
                  <a:gd name="T83" fmla="*/ 0 h 4882"/>
                  <a:gd name="T84" fmla="*/ 1 w 2163"/>
                  <a:gd name="T85" fmla="*/ 0 h 4882"/>
                  <a:gd name="T86" fmla="*/ 1 w 2163"/>
                  <a:gd name="T87" fmla="*/ 0 h 4882"/>
                  <a:gd name="T88" fmla="*/ 1 w 2163"/>
                  <a:gd name="T89" fmla="*/ 0 h 4882"/>
                  <a:gd name="T90" fmla="*/ 1 w 2163"/>
                  <a:gd name="T91" fmla="*/ 0 h 4882"/>
                  <a:gd name="T92" fmla="*/ 1 w 2163"/>
                  <a:gd name="T93" fmla="*/ 1 h 4882"/>
                  <a:gd name="T94" fmla="*/ 0 w 2163"/>
                  <a:gd name="T95" fmla="*/ 1 h 4882"/>
                  <a:gd name="T96" fmla="*/ 0 w 2163"/>
                  <a:gd name="T97" fmla="*/ 1 h 4882"/>
                  <a:gd name="T98" fmla="*/ 0 w 2163"/>
                  <a:gd name="T99" fmla="*/ 1 h 4882"/>
                  <a:gd name="T100" fmla="*/ 0 w 2163"/>
                  <a:gd name="T101" fmla="*/ 1 h 4882"/>
                  <a:gd name="T102" fmla="*/ 0 w 2163"/>
                  <a:gd name="T103" fmla="*/ 2 h 4882"/>
                  <a:gd name="T104" fmla="*/ 0 w 2163"/>
                  <a:gd name="T105" fmla="*/ 2 h 4882"/>
                  <a:gd name="T106" fmla="*/ 0 w 2163"/>
                  <a:gd name="T107" fmla="*/ 2 h 4882"/>
                  <a:gd name="T108" fmla="*/ 0 w 2163"/>
                  <a:gd name="T109" fmla="*/ 2 h 4882"/>
                  <a:gd name="T110" fmla="*/ 0 w 2163"/>
                  <a:gd name="T111" fmla="*/ 2 h 4882"/>
                  <a:gd name="T112" fmla="*/ 0 w 2163"/>
                  <a:gd name="T113" fmla="*/ 2 h 4882"/>
                  <a:gd name="T114" fmla="*/ 0 w 2163"/>
                  <a:gd name="T115" fmla="*/ 2 h 48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3" h="4882">
                    <a:moveTo>
                      <a:pt x="0" y="4882"/>
                    </a:moveTo>
                    <a:lnTo>
                      <a:pt x="96" y="4841"/>
                    </a:lnTo>
                    <a:lnTo>
                      <a:pt x="204" y="4798"/>
                    </a:lnTo>
                    <a:lnTo>
                      <a:pt x="325" y="4754"/>
                    </a:lnTo>
                    <a:lnTo>
                      <a:pt x="455" y="4709"/>
                    </a:lnTo>
                    <a:lnTo>
                      <a:pt x="738" y="4618"/>
                    </a:lnTo>
                    <a:lnTo>
                      <a:pt x="1038" y="4536"/>
                    </a:lnTo>
                    <a:lnTo>
                      <a:pt x="1345" y="4469"/>
                    </a:lnTo>
                    <a:lnTo>
                      <a:pt x="1644" y="4424"/>
                    </a:lnTo>
                    <a:lnTo>
                      <a:pt x="1787" y="4410"/>
                    </a:lnTo>
                    <a:lnTo>
                      <a:pt x="1921" y="4406"/>
                    </a:lnTo>
                    <a:lnTo>
                      <a:pt x="2048" y="4410"/>
                    </a:lnTo>
                    <a:lnTo>
                      <a:pt x="2163" y="4425"/>
                    </a:lnTo>
                    <a:lnTo>
                      <a:pt x="2091" y="4406"/>
                    </a:lnTo>
                    <a:lnTo>
                      <a:pt x="2024" y="4378"/>
                    </a:lnTo>
                    <a:lnTo>
                      <a:pt x="1960" y="4339"/>
                    </a:lnTo>
                    <a:lnTo>
                      <a:pt x="1900" y="4292"/>
                    </a:lnTo>
                    <a:lnTo>
                      <a:pt x="1844" y="4233"/>
                    </a:lnTo>
                    <a:lnTo>
                      <a:pt x="1791" y="4167"/>
                    </a:lnTo>
                    <a:lnTo>
                      <a:pt x="1742" y="4092"/>
                    </a:lnTo>
                    <a:lnTo>
                      <a:pt x="1697" y="4007"/>
                    </a:lnTo>
                    <a:lnTo>
                      <a:pt x="1655" y="3915"/>
                    </a:lnTo>
                    <a:lnTo>
                      <a:pt x="1618" y="3814"/>
                    </a:lnTo>
                    <a:lnTo>
                      <a:pt x="1585" y="3706"/>
                    </a:lnTo>
                    <a:lnTo>
                      <a:pt x="1554" y="3589"/>
                    </a:lnTo>
                    <a:lnTo>
                      <a:pt x="1507" y="3334"/>
                    </a:lnTo>
                    <a:lnTo>
                      <a:pt x="1473" y="3051"/>
                    </a:lnTo>
                    <a:lnTo>
                      <a:pt x="1457" y="2741"/>
                    </a:lnTo>
                    <a:lnTo>
                      <a:pt x="1456" y="2408"/>
                    </a:lnTo>
                    <a:lnTo>
                      <a:pt x="1470" y="2052"/>
                    </a:lnTo>
                    <a:lnTo>
                      <a:pt x="1500" y="1675"/>
                    </a:lnTo>
                    <a:lnTo>
                      <a:pt x="1547" y="1280"/>
                    </a:lnTo>
                    <a:lnTo>
                      <a:pt x="1610" y="868"/>
                    </a:lnTo>
                    <a:lnTo>
                      <a:pt x="1689" y="440"/>
                    </a:lnTo>
                    <a:lnTo>
                      <a:pt x="1784" y="0"/>
                    </a:lnTo>
                    <a:lnTo>
                      <a:pt x="1752" y="7"/>
                    </a:lnTo>
                    <a:lnTo>
                      <a:pt x="1718" y="28"/>
                    </a:lnTo>
                    <a:lnTo>
                      <a:pt x="1682" y="60"/>
                    </a:lnTo>
                    <a:lnTo>
                      <a:pt x="1645" y="103"/>
                    </a:lnTo>
                    <a:lnTo>
                      <a:pt x="1570" y="211"/>
                    </a:lnTo>
                    <a:lnTo>
                      <a:pt x="1495" y="339"/>
                    </a:lnTo>
                    <a:lnTo>
                      <a:pt x="1426" y="475"/>
                    </a:lnTo>
                    <a:lnTo>
                      <a:pt x="1368" y="605"/>
                    </a:lnTo>
                    <a:lnTo>
                      <a:pt x="1325" y="717"/>
                    </a:lnTo>
                    <a:lnTo>
                      <a:pt x="1309" y="762"/>
                    </a:lnTo>
                    <a:lnTo>
                      <a:pt x="1299" y="797"/>
                    </a:lnTo>
                    <a:lnTo>
                      <a:pt x="1179" y="1327"/>
                    </a:lnTo>
                    <a:lnTo>
                      <a:pt x="1074" y="1862"/>
                    </a:lnTo>
                    <a:lnTo>
                      <a:pt x="970" y="2396"/>
                    </a:lnTo>
                    <a:lnTo>
                      <a:pt x="854" y="2926"/>
                    </a:lnTo>
                    <a:lnTo>
                      <a:pt x="787" y="3187"/>
                    </a:lnTo>
                    <a:lnTo>
                      <a:pt x="712" y="3444"/>
                    </a:lnTo>
                    <a:lnTo>
                      <a:pt x="627" y="3698"/>
                    </a:lnTo>
                    <a:lnTo>
                      <a:pt x="532" y="3947"/>
                    </a:lnTo>
                    <a:lnTo>
                      <a:pt x="422" y="4191"/>
                    </a:lnTo>
                    <a:lnTo>
                      <a:pt x="299" y="4428"/>
                    </a:lnTo>
                    <a:lnTo>
                      <a:pt x="158" y="4658"/>
                    </a:lnTo>
                    <a:lnTo>
                      <a:pt x="0" y="4882"/>
                    </a:lnTo>
                    <a:close/>
                  </a:path>
                </a:pathLst>
              </a:custGeom>
              <a:solidFill>
                <a:srgbClr val="BF54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5" name="Freeform 294">
                <a:extLst>
                  <a:ext uri="{FF2B5EF4-FFF2-40B4-BE49-F238E27FC236}">
                    <a16:creationId xmlns:a16="http://schemas.microsoft.com/office/drawing/2014/main" id="{740B763A-38A3-C04A-902D-3BB44C2954FF}"/>
                  </a:ext>
                </a:extLst>
              </p:cNvPr>
              <p:cNvSpPr>
                <a:spLocks/>
              </p:cNvSpPr>
              <p:nvPr/>
            </p:nvSpPr>
            <p:spPr bwMode="auto">
              <a:xfrm>
                <a:off x="4682" y="3231"/>
                <a:ext cx="167" cy="378"/>
              </a:xfrm>
              <a:custGeom>
                <a:avLst/>
                <a:gdLst>
                  <a:gd name="T0" fmla="*/ 0 w 2165"/>
                  <a:gd name="T1" fmla="*/ 2 h 4910"/>
                  <a:gd name="T2" fmla="*/ 0 w 2165"/>
                  <a:gd name="T3" fmla="*/ 2 h 4910"/>
                  <a:gd name="T4" fmla="*/ 0 w 2165"/>
                  <a:gd name="T5" fmla="*/ 2 h 4910"/>
                  <a:gd name="T6" fmla="*/ 0 w 2165"/>
                  <a:gd name="T7" fmla="*/ 2 h 4910"/>
                  <a:gd name="T8" fmla="*/ 0 w 2165"/>
                  <a:gd name="T9" fmla="*/ 2 h 4910"/>
                  <a:gd name="T10" fmla="*/ 0 w 2165"/>
                  <a:gd name="T11" fmla="*/ 2 h 4910"/>
                  <a:gd name="T12" fmla="*/ 1 w 2165"/>
                  <a:gd name="T13" fmla="*/ 2 h 4910"/>
                  <a:gd name="T14" fmla="*/ 1 w 2165"/>
                  <a:gd name="T15" fmla="*/ 2 h 4910"/>
                  <a:gd name="T16" fmla="*/ 1 w 2165"/>
                  <a:gd name="T17" fmla="*/ 2 h 4910"/>
                  <a:gd name="T18" fmla="*/ 1 w 2165"/>
                  <a:gd name="T19" fmla="*/ 2 h 4910"/>
                  <a:gd name="T20" fmla="*/ 1 w 2165"/>
                  <a:gd name="T21" fmla="*/ 2 h 4910"/>
                  <a:gd name="T22" fmla="*/ 1 w 2165"/>
                  <a:gd name="T23" fmla="*/ 2 h 4910"/>
                  <a:gd name="T24" fmla="*/ 1 w 2165"/>
                  <a:gd name="T25" fmla="*/ 2 h 4910"/>
                  <a:gd name="T26" fmla="*/ 1 w 2165"/>
                  <a:gd name="T27" fmla="*/ 2 h 4910"/>
                  <a:gd name="T28" fmla="*/ 1 w 2165"/>
                  <a:gd name="T29" fmla="*/ 2 h 4910"/>
                  <a:gd name="T30" fmla="*/ 1 w 2165"/>
                  <a:gd name="T31" fmla="*/ 2 h 4910"/>
                  <a:gd name="T32" fmla="*/ 1 w 2165"/>
                  <a:gd name="T33" fmla="*/ 2 h 4910"/>
                  <a:gd name="T34" fmla="*/ 1 w 2165"/>
                  <a:gd name="T35" fmla="*/ 2 h 4910"/>
                  <a:gd name="T36" fmla="*/ 1 w 2165"/>
                  <a:gd name="T37" fmla="*/ 2 h 4910"/>
                  <a:gd name="T38" fmla="*/ 1 w 2165"/>
                  <a:gd name="T39" fmla="*/ 2 h 4910"/>
                  <a:gd name="T40" fmla="*/ 1 w 2165"/>
                  <a:gd name="T41" fmla="*/ 2 h 4910"/>
                  <a:gd name="T42" fmla="*/ 1 w 2165"/>
                  <a:gd name="T43" fmla="*/ 2 h 4910"/>
                  <a:gd name="T44" fmla="*/ 1 w 2165"/>
                  <a:gd name="T45" fmla="*/ 2 h 4910"/>
                  <a:gd name="T46" fmla="*/ 1 w 2165"/>
                  <a:gd name="T47" fmla="*/ 2 h 4910"/>
                  <a:gd name="T48" fmla="*/ 1 w 2165"/>
                  <a:gd name="T49" fmla="*/ 2 h 4910"/>
                  <a:gd name="T50" fmla="*/ 1 w 2165"/>
                  <a:gd name="T51" fmla="*/ 1 h 4910"/>
                  <a:gd name="T52" fmla="*/ 1 w 2165"/>
                  <a:gd name="T53" fmla="*/ 1 h 4910"/>
                  <a:gd name="T54" fmla="*/ 1 w 2165"/>
                  <a:gd name="T55" fmla="*/ 1 h 4910"/>
                  <a:gd name="T56" fmla="*/ 1 w 2165"/>
                  <a:gd name="T57" fmla="*/ 1 h 4910"/>
                  <a:gd name="T58" fmla="*/ 1 w 2165"/>
                  <a:gd name="T59" fmla="*/ 1 h 4910"/>
                  <a:gd name="T60" fmla="*/ 1 w 2165"/>
                  <a:gd name="T61" fmla="*/ 1 h 4910"/>
                  <a:gd name="T62" fmla="*/ 1 w 2165"/>
                  <a:gd name="T63" fmla="*/ 0 h 4910"/>
                  <a:gd name="T64" fmla="*/ 1 w 2165"/>
                  <a:gd name="T65" fmla="*/ 0 h 4910"/>
                  <a:gd name="T66" fmla="*/ 1 w 2165"/>
                  <a:gd name="T67" fmla="*/ 0 h 4910"/>
                  <a:gd name="T68" fmla="*/ 1 w 2165"/>
                  <a:gd name="T69" fmla="*/ 0 h 4910"/>
                  <a:gd name="T70" fmla="*/ 1 w 2165"/>
                  <a:gd name="T71" fmla="*/ 0 h 4910"/>
                  <a:gd name="T72" fmla="*/ 1 w 2165"/>
                  <a:gd name="T73" fmla="*/ 0 h 4910"/>
                  <a:gd name="T74" fmla="*/ 1 w 2165"/>
                  <a:gd name="T75" fmla="*/ 0 h 4910"/>
                  <a:gd name="T76" fmla="*/ 1 w 2165"/>
                  <a:gd name="T77" fmla="*/ 0 h 4910"/>
                  <a:gd name="T78" fmla="*/ 1 w 2165"/>
                  <a:gd name="T79" fmla="*/ 0 h 4910"/>
                  <a:gd name="T80" fmla="*/ 1 w 2165"/>
                  <a:gd name="T81" fmla="*/ 0 h 4910"/>
                  <a:gd name="T82" fmla="*/ 1 w 2165"/>
                  <a:gd name="T83" fmla="*/ 0 h 4910"/>
                  <a:gd name="T84" fmla="*/ 1 w 2165"/>
                  <a:gd name="T85" fmla="*/ 0 h 4910"/>
                  <a:gd name="T86" fmla="*/ 1 w 2165"/>
                  <a:gd name="T87" fmla="*/ 0 h 4910"/>
                  <a:gd name="T88" fmla="*/ 1 w 2165"/>
                  <a:gd name="T89" fmla="*/ 1 h 4910"/>
                  <a:gd name="T90" fmla="*/ 1 w 2165"/>
                  <a:gd name="T91" fmla="*/ 1 h 4910"/>
                  <a:gd name="T92" fmla="*/ 0 w 2165"/>
                  <a:gd name="T93" fmla="*/ 1 h 4910"/>
                  <a:gd name="T94" fmla="*/ 0 w 2165"/>
                  <a:gd name="T95" fmla="*/ 1 h 4910"/>
                  <a:gd name="T96" fmla="*/ 0 w 2165"/>
                  <a:gd name="T97" fmla="*/ 1 h 4910"/>
                  <a:gd name="T98" fmla="*/ 0 w 2165"/>
                  <a:gd name="T99" fmla="*/ 2 h 4910"/>
                  <a:gd name="T100" fmla="*/ 0 w 2165"/>
                  <a:gd name="T101" fmla="*/ 2 h 4910"/>
                  <a:gd name="T102" fmla="*/ 0 w 2165"/>
                  <a:gd name="T103" fmla="*/ 2 h 4910"/>
                  <a:gd name="T104" fmla="*/ 0 w 2165"/>
                  <a:gd name="T105" fmla="*/ 2 h 4910"/>
                  <a:gd name="T106" fmla="*/ 0 w 2165"/>
                  <a:gd name="T107" fmla="*/ 2 h 4910"/>
                  <a:gd name="T108" fmla="*/ 0 w 2165"/>
                  <a:gd name="T109" fmla="*/ 2 h 4910"/>
                  <a:gd name="T110" fmla="*/ 0 w 2165"/>
                  <a:gd name="T111" fmla="*/ 2 h 49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5" h="4910">
                    <a:moveTo>
                      <a:pt x="0" y="4910"/>
                    </a:moveTo>
                    <a:lnTo>
                      <a:pt x="96" y="4873"/>
                    </a:lnTo>
                    <a:lnTo>
                      <a:pt x="201" y="4835"/>
                    </a:lnTo>
                    <a:lnTo>
                      <a:pt x="437" y="4754"/>
                    </a:lnTo>
                    <a:lnTo>
                      <a:pt x="700" y="4669"/>
                    </a:lnTo>
                    <a:lnTo>
                      <a:pt x="983" y="4589"/>
                    </a:lnTo>
                    <a:lnTo>
                      <a:pt x="1279" y="4520"/>
                    </a:lnTo>
                    <a:lnTo>
                      <a:pt x="1579" y="4464"/>
                    </a:lnTo>
                    <a:lnTo>
                      <a:pt x="1877" y="4431"/>
                    </a:lnTo>
                    <a:lnTo>
                      <a:pt x="2023" y="4425"/>
                    </a:lnTo>
                    <a:lnTo>
                      <a:pt x="2165" y="4426"/>
                    </a:lnTo>
                    <a:lnTo>
                      <a:pt x="2087" y="4407"/>
                    </a:lnTo>
                    <a:lnTo>
                      <a:pt x="2013" y="4380"/>
                    </a:lnTo>
                    <a:lnTo>
                      <a:pt x="1944" y="4344"/>
                    </a:lnTo>
                    <a:lnTo>
                      <a:pt x="1878" y="4298"/>
                    </a:lnTo>
                    <a:lnTo>
                      <a:pt x="1816" y="4244"/>
                    </a:lnTo>
                    <a:lnTo>
                      <a:pt x="1758" y="4180"/>
                    </a:lnTo>
                    <a:lnTo>
                      <a:pt x="1705" y="4110"/>
                    </a:lnTo>
                    <a:lnTo>
                      <a:pt x="1656" y="4029"/>
                    </a:lnTo>
                    <a:lnTo>
                      <a:pt x="1612" y="3941"/>
                    </a:lnTo>
                    <a:lnTo>
                      <a:pt x="1570" y="3844"/>
                    </a:lnTo>
                    <a:lnTo>
                      <a:pt x="1534" y="3740"/>
                    </a:lnTo>
                    <a:lnTo>
                      <a:pt x="1501" y="3629"/>
                    </a:lnTo>
                    <a:lnTo>
                      <a:pt x="1473" y="3509"/>
                    </a:lnTo>
                    <a:lnTo>
                      <a:pt x="1450" y="3382"/>
                    </a:lnTo>
                    <a:lnTo>
                      <a:pt x="1415" y="3105"/>
                    </a:lnTo>
                    <a:lnTo>
                      <a:pt x="1398" y="2802"/>
                    </a:lnTo>
                    <a:lnTo>
                      <a:pt x="1398" y="2472"/>
                    </a:lnTo>
                    <a:lnTo>
                      <a:pt x="1416" y="2116"/>
                    </a:lnTo>
                    <a:lnTo>
                      <a:pt x="1451" y="1736"/>
                    </a:lnTo>
                    <a:lnTo>
                      <a:pt x="1504" y="1333"/>
                    </a:lnTo>
                    <a:lnTo>
                      <a:pt x="1576" y="908"/>
                    </a:lnTo>
                    <a:lnTo>
                      <a:pt x="1666" y="464"/>
                    </a:lnTo>
                    <a:lnTo>
                      <a:pt x="1774" y="0"/>
                    </a:lnTo>
                    <a:lnTo>
                      <a:pt x="1743" y="7"/>
                    </a:lnTo>
                    <a:lnTo>
                      <a:pt x="1710" y="26"/>
                    </a:lnTo>
                    <a:lnTo>
                      <a:pt x="1644" y="95"/>
                    </a:lnTo>
                    <a:lnTo>
                      <a:pt x="1577" y="196"/>
                    </a:lnTo>
                    <a:lnTo>
                      <a:pt x="1513" y="314"/>
                    </a:lnTo>
                    <a:lnTo>
                      <a:pt x="1455" y="441"/>
                    </a:lnTo>
                    <a:lnTo>
                      <a:pt x="1406" y="564"/>
                    </a:lnTo>
                    <a:lnTo>
                      <a:pt x="1367" y="670"/>
                    </a:lnTo>
                    <a:lnTo>
                      <a:pt x="1354" y="713"/>
                    </a:lnTo>
                    <a:lnTo>
                      <a:pt x="1344" y="747"/>
                    </a:lnTo>
                    <a:lnTo>
                      <a:pt x="1226" y="1281"/>
                    </a:lnTo>
                    <a:lnTo>
                      <a:pt x="1121" y="1828"/>
                    </a:lnTo>
                    <a:lnTo>
                      <a:pt x="1015" y="2380"/>
                    </a:lnTo>
                    <a:lnTo>
                      <a:pt x="898" y="2926"/>
                    </a:lnTo>
                    <a:lnTo>
                      <a:pt x="828" y="3196"/>
                    </a:lnTo>
                    <a:lnTo>
                      <a:pt x="751" y="3461"/>
                    </a:lnTo>
                    <a:lnTo>
                      <a:pt x="663" y="3721"/>
                    </a:lnTo>
                    <a:lnTo>
                      <a:pt x="562" y="3975"/>
                    </a:lnTo>
                    <a:lnTo>
                      <a:pt x="447" y="4223"/>
                    </a:lnTo>
                    <a:lnTo>
                      <a:pt x="316" y="4461"/>
                    </a:lnTo>
                    <a:lnTo>
                      <a:pt x="167" y="4690"/>
                    </a:lnTo>
                    <a:lnTo>
                      <a:pt x="0" y="4910"/>
                    </a:lnTo>
                    <a:close/>
                  </a:path>
                </a:pathLst>
              </a:custGeom>
              <a:solidFill>
                <a:srgbClr val="B85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6" name="Freeform 295">
                <a:extLst>
                  <a:ext uri="{FF2B5EF4-FFF2-40B4-BE49-F238E27FC236}">
                    <a16:creationId xmlns:a16="http://schemas.microsoft.com/office/drawing/2014/main" id="{B3ADC73B-F9FC-0B48-9A06-E14FB59AEDD8}"/>
                  </a:ext>
                </a:extLst>
              </p:cNvPr>
              <p:cNvSpPr>
                <a:spLocks/>
              </p:cNvSpPr>
              <p:nvPr/>
            </p:nvSpPr>
            <p:spPr bwMode="auto">
              <a:xfrm>
                <a:off x="4680" y="3238"/>
                <a:ext cx="167" cy="379"/>
              </a:xfrm>
              <a:custGeom>
                <a:avLst/>
                <a:gdLst>
                  <a:gd name="T0" fmla="*/ 0 w 2167"/>
                  <a:gd name="T1" fmla="*/ 2 h 4938"/>
                  <a:gd name="T2" fmla="*/ 0 w 2167"/>
                  <a:gd name="T3" fmla="*/ 2 h 4938"/>
                  <a:gd name="T4" fmla="*/ 0 w 2167"/>
                  <a:gd name="T5" fmla="*/ 2 h 4938"/>
                  <a:gd name="T6" fmla="*/ 0 w 2167"/>
                  <a:gd name="T7" fmla="*/ 2 h 4938"/>
                  <a:gd name="T8" fmla="*/ 0 w 2167"/>
                  <a:gd name="T9" fmla="*/ 2 h 4938"/>
                  <a:gd name="T10" fmla="*/ 1 w 2167"/>
                  <a:gd name="T11" fmla="*/ 2 h 4938"/>
                  <a:gd name="T12" fmla="*/ 1 w 2167"/>
                  <a:gd name="T13" fmla="*/ 2 h 4938"/>
                  <a:gd name="T14" fmla="*/ 1 w 2167"/>
                  <a:gd name="T15" fmla="*/ 2 h 4938"/>
                  <a:gd name="T16" fmla="*/ 1 w 2167"/>
                  <a:gd name="T17" fmla="*/ 2 h 4938"/>
                  <a:gd name="T18" fmla="*/ 1 w 2167"/>
                  <a:gd name="T19" fmla="*/ 2 h 4938"/>
                  <a:gd name="T20" fmla="*/ 1 w 2167"/>
                  <a:gd name="T21" fmla="*/ 2 h 4938"/>
                  <a:gd name="T22" fmla="*/ 1 w 2167"/>
                  <a:gd name="T23" fmla="*/ 2 h 4938"/>
                  <a:gd name="T24" fmla="*/ 1 w 2167"/>
                  <a:gd name="T25" fmla="*/ 2 h 4938"/>
                  <a:gd name="T26" fmla="*/ 1 w 2167"/>
                  <a:gd name="T27" fmla="*/ 2 h 4938"/>
                  <a:gd name="T28" fmla="*/ 1 w 2167"/>
                  <a:gd name="T29" fmla="*/ 2 h 4938"/>
                  <a:gd name="T30" fmla="*/ 1 w 2167"/>
                  <a:gd name="T31" fmla="*/ 2 h 4938"/>
                  <a:gd name="T32" fmla="*/ 1 w 2167"/>
                  <a:gd name="T33" fmla="*/ 2 h 4938"/>
                  <a:gd name="T34" fmla="*/ 1 w 2167"/>
                  <a:gd name="T35" fmla="*/ 2 h 4938"/>
                  <a:gd name="T36" fmla="*/ 1 w 2167"/>
                  <a:gd name="T37" fmla="*/ 2 h 4938"/>
                  <a:gd name="T38" fmla="*/ 1 w 2167"/>
                  <a:gd name="T39" fmla="*/ 2 h 4938"/>
                  <a:gd name="T40" fmla="*/ 1 w 2167"/>
                  <a:gd name="T41" fmla="*/ 2 h 4938"/>
                  <a:gd name="T42" fmla="*/ 1 w 2167"/>
                  <a:gd name="T43" fmla="*/ 2 h 4938"/>
                  <a:gd name="T44" fmla="*/ 1 w 2167"/>
                  <a:gd name="T45" fmla="*/ 2 h 4938"/>
                  <a:gd name="T46" fmla="*/ 1 w 2167"/>
                  <a:gd name="T47" fmla="*/ 1 h 4938"/>
                  <a:gd name="T48" fmla="*/ 1 w 2167"/>
                  <a:gd name="T49" fmla="*/ 1 h 4938"/>
                  <a:gd name="T50" fmla="*/ 1 w 2167"/>
                  <a:gd name="T51" fmla="*/ 1 h 4938"/>
                  <a:gd name="T52" fmla="*/ 1 w 2167"/>
                  <a:gd name="T53" fmla="*/ 1 h 4938"/>
                  <a:gd name="T54" fmla="*/ 1 w 2167"/>
                  <a:gd name="T55" fmla="*/ 1 h 4938"/>
                  <a:gd name="T56" fmla="*/ 1 w 2167"/>
                  <a:gd name="T57" fmla="*/ 1 h 4938"/>
                  <a:gd name="T58" fmla="*/ 1 w 2167"/>
                  <a:gd name="T59" fmla="*/ 1 h 4938"/>
                  <a:gd name="T60" fmla="*/ 1 w 2167"/>
                  <a:gd name="T61" fmla="*/ 1 h 4938"/>
                  <a:gd name="T62" fmla="*/ 1 w 2167"/>
                  <a:gd name="T63" fmla="*/ 1 h 4938"/>
                  <a:gd name="T64" fmla="*/ 1 w 2167"/>
                  <a:gd name="T65" fmla="*/ 1 h 4938"/>
                  <a:gd name="T66" fmla="*/ 1 w 2167"/>
                  <a:gd name="T67" fmla="*/ 1 h 4938"/>
                  <a:gd name="T68" fmla="*/ 1 w 2167"/>
                  <a:gd name="T69" fmla="*/ 1 h 4938"/>
                  <a:gd name="T70" fmla="*/ 1 w 2167"/>
                  <a:gd name="T71" fmla="*/ 1 h 4938"/>
                  <a:gd name="T72" fmla="*/ 1 w 2167"/>
                  <a:gd name="T73" fmla="*/ 0 h 4938"/>
                  <a:gd name="T74" fmla="*/ 1 w 2167"/>
                  <a:gd name="T75" fmla="*/ 0 h 4938"/>
                  <a:gd name="T76" fmla="*/ 1 w 2167"/>
                  <a:gd name="T77" fmla="*/ 0 h 4938"/>
                  <a:gd name="T78" fmla="*/ 1 w 2167"/>
                  <a:gd name="T79" fmla="*/ 0 h 4938"/>
                  <a:gd name="T80" fmla="*/ 1 w 2167"/>
                  <a:gd name="T81" fmla="*/ 0 h 4938"/>
                  <a:gd name="T82" fmla="*/ 1 w 2167"/>
                  <a:gd name="T83" fmla="*/ 0 h 4938"/>
                  <a:gd name="T84" fmla="*/ 1 w 2167"/>
                  <a:gd name="T85" fmla="*/ 0 h 4938"/>
                  <a:gd name="T86" fmla="*/ 1 w 2167"/>
                  <a:gd name="T87" fmla="*/ 0 h 4938"/>
                  <a:gd name="T88" fmla="*/ 1 w 2167"/>
                  <a:gd name="T89" fmla="*/ 0 h 4938"/>
                  <a:gd name="T90" fmla="*/ 1 w 2167"/>
                  <a:gd name="T91" fmla="*/ 0 h 4938"/>
                  <a:gd name="T92" fmla="*/ 1 w 2167"/>
                  <a:gd name="T93" fmla="*/ 0 h 4938"/>
                  <a:gd name="T94" fmla="*/ 1 w 2167"/>
                  <a:gd name="T95" fmla="*/ 0 h 4938"/>
                  <a:gd name="T96" fmla="*/ 1 w 2167"/>
                  <a:gd name="T97" fmla="*/ 0 h 4938"/>
                  <a:gd name="T98" fmla="*/ 1 w 2167"/>
                  <a:gd name="T99" fmla="*/ 1 h 4938"/>
                  <a:gd name="T100" fmla="*/ 1 w 2167"/>
                  <a:gd name="T101" fmla="*/ 1 h 4938"/>
                  <a:gd name="T102" fmla="*/ 0 w 2167"/>
                  <a:gd name="T103" fmla="*/ 1 h 4938"/>
                  <a:gd name="T104" fmla="*/ 0 w 2167"/>
                  <a:gd name="T105" fmla="*/ 1 h 4938"/>
                  <a:gd name="T106" fmla="*/ 0 w 2167"/>
                  <a:gd name="T107" fmla="*/ 1 h 4938"/>
                  <a:gd name="T108" fmla="*/ 0 w 2167"/>
                  <a:gd name="T109" fmla="*/ 2 h 4938"/>
                  <a:gd name="T110" fmla="*/ 0 w 2167"/>
                  <a:gd name="T111" fmla="*/ 2 h 4938"/>
                  <a:gd name="T112" fmla="*/ 0 w 2167"/>
                  <a:gd name="T113" fmla="*/ 2 h 4938"/>
                  <a:gd name="T114" fmla="*/ 0 w 2167"/>
                  <a:gd name="T115" fmla="*/ 2 h 4938"/>
                  <a:gd name="T116" fmla="*/ 0 w 2167"/>
                  <a:gd name="T117" fmla="*/ 2 h 4938"/>
                  <a:gd name="T118" fmla="*/ 0 w 2167"/>
                  <a:gd name="T119" fmla="*/ 2 h 4938"/>
                  <a:gd name="T120" fmla="*/ 0 w 2167"/>
                  <a:gd name="T121" fmla="*/ 2 h 49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7" h="4938">
                    <a:moveTo>
                      <a:pt x="0" y="4938"/>
                    </a:moveTo>
                    <a:lnTo>
                      <a:pt x="198" y="4873"/>
                    </a:lnTo>
                    <a:lnTo>
                      <a:pt x="420" y="4798"/>
                    </a:lnTo>
                    <a:lnTo>
                      <a:pt x="664" y="4720"/>
                    </a:lnTo>
                    <a:lnTo>
                      <a:pt x="928" y="4642"/>
                    </a:lnTo>
                    <a:lnTo>
                      <a:pt x="1212" y="4569"/>
                    </a:lnTo>
                    <a:lnTo>
                      <a:pt x="1514" y="4506"/>
                    </a:lnTo>
                    <a:lnTo>
                      <a:pt x="1833" y="4457"/>
                    </a:lnTo>
                    <a:lnTo>
                      <a:pt x="2167" y="4426"/>
                    </a:lnTo>
                    <a:lnTo>
                      <a:pt x="2083" y="4409"/>
                    </a:lnTo>
                    <a:lnTo>
                      <a:pt x="2003" y="4383"/>
                    </a:lnTo>
                    <a:lnTo>
                      <a:pt x="1927" y="4349"/>
                    </a:lnTo>
                    <a:lnTo>
                      <a:pt x="1855" y="4305"/>
                    </a:lnTo>
                    <a:lnTo>
                      <a:pt x="1788" y="4254"/>
                    </a:lnTo>
                    <a:lnTo>
                      <a:pt x="1726" y="4195"/>
                    </a:lnTo>
                    <a:lnTo>
                      <a:pt x="1669" y="4127"/>
                    </a:lnTo>
                    <a:lnTo>
                      <a:pt x="1616" y="4051"/>
                    </a:lnTo>
                    <a:lnTo>
                      <a:pt x="1567" y="3967"/>
                    </a:lnTo>
                    <a:lnTo>
                      <a:pt x="1523" y="3876"/>
                    </a:lnTo>
                    <a:lnTo>
                      <a:pt x="1484" y="3776"/>
                    </a:lnTo>
                    <a:lnTo>
                      <a:pt x="1449" y="3668"/>
                    </a:lnTo>
                    <a:lnTo>
                      <a:pt x="1419" y="3553"/>
                    </a:lnTo>
                    <a:lnTo>
                      <a:pt x="1394" y="3430"/>
                    </a:lnTo>
                    <a:lnTo>
                      <a:pt x="1373" y="3299"/>
                    </a:lnTo>
                    <a:lnTo>
                      <a:pt x="1358" y="3162"/>
                    </a:lnTo>
                    <a:lnTo>
                      <a:pt x="1346" y="3016"/>
                    </a:lnTo>
                    <a:lnTo>
                      <a:pt x="1340" y="2863"/>
                    </a:lnTo>
                    <a:lnTo>
                      <a:pt x="1338" y="2703"/>
                    </a:lnTo>
                    <a:lnTo>
                      <a:pt x="1342" y="2536"/>
                    </a:lnTo>
                    <a:lnTo>
                      <a:pt x="1349" y="2361"/>
                    </a:lnTo>
                    <a:lnTo>
                      <a:pt x="1363" y="2180"/>
                    </a:lnTo>
                    <a:lnTo>
                      <a:pt x="1381" y="1992"/>
                    </a:lnTo>
                    <a:lnTo>
                      <a:pt x="1403" y="1797"/>
                    </a:lnTo>
                    <a:lnTo>
                      <a:pt x="1431" y="1595"/>
                    </a:lnTo>
                    <a:lnTo>
                      <a:pt x="1463" y="1387"/>
                    </a:lnTo>
                    <a:lnTo>
                      <a:pt x="1500" y="1172"/>
                    </a:lnTo>
                    <a:lnTo>
                      <a:pt x="1543" y="950"/>
                    </a:lnTo>
                    <a:lnTo>
                      <a:pt x="1643" y="488"/>
                    </a:lnTo>
                    <a:lnTo>
                      <a:pt x="1764" y="0"/>
                    </a:lnTo>
                    <a:lnTo>
                      <a:pt x="1732" y="6"/>
                    </a:lnTo>
                    <a:lnTo>
                      <a:pt x="1702" y="24"/>
                    </a:lnTo>
                    <a:lnTo>
                      <a:pt x="1642" y="86"/>
                    </a:lnTo>
                    <a:lnTo>
                      <a:pt x="1585" y="179"/>
                    </a:lnTo>
                    <a:lnTo>
                      <a:pt x="1530" y="289"/>
                    </a:lnTo>
                    <a:lnTo>
                      <a:pt x="1483" y="407"/>
                    </a:lnTo>
                    <a:lnTo>
                      <a:pt x="1442" y="521"/>
                    </a:lnTo>
                    <a:lnTo>
                      <a:pt x="1411" y="621"/>
                    </a:lnTo>
                    <a:lnTo>
                      <a:pt x="1390" y="696"/>
                    </a:lnTo>
                    <a:lnTo>
                      <a:pt x="1328" y="964"/>
                    </a:lnTo>
                    <a:lnTo>
                      <a:pt x="1270" y="1236"/>
                    </a:lnTo>
                    <a:lnTo>
                      <a:pt x="1166" y="1795"/>
                    </a:lnTo>
                    <a:lnTo>
                      <a:pt x="1061" y="2362"/>
                    </a:lnTo>
                    <a:lnTo>
                      <a:pt x="942" y="2928"/>
                    </a:lnTo>
                    <a:lnTo>
                      <a:pt x="870" y="3205"/>
                    </a:lnTo>
                    <a:lnTo>
                      <a:pt x="790" y="3479"/>
                    </a:lnTo>
                    <a:lnTo>
                      <a:pt x="698" y="3746"/>
                    </a:lnTo>
                    <a:lnTo>
                      <a:pt x="593" y="4005"/>
                    </a:lnTo>
                    <a:lnTo>
                      <a:pt x="472" y="4255"/>
                    </a:lnTo>
                    <a:lnTo>
                      <a:pt x="334" y="4495"/>
                    </a:lnTo>
                    <a:lnTo>
                      <a:pt x="178" y="4723"/>
                    </a:lnTo>
                    <a:lnTo>
                      <a:pt x="0" y="4938"/>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 name="Freeform 296">
                <a:extLst>
                  <a:ext uri="{FF2B5EF4-FFF2-40B4-BE49-F238E27FC236}">
                    <a16:creationId xmlns:a16="http://schemas.microsoft.com/office/drawing/2014/main" id="{8CF9615F-426B-E843-B0AA-EF1C929D0B58}"/>
                  </a:ext>
                </a:extLst>
              </p:cNvPr>
              <p:cNvSpPr>
                <a:spLocks/>
              </p:cNvSpPr>
              <p:nvPr/>
            </p:nvSpPr>
            <p:spPr bwMode="auto">
              <a:xfrm>
                <a:off x="4678" y="3244"/>
                <a:ext cx="167" cy="382"/>
              </a:xfrm>
              <a:custGeom>
                <a:avLst/>
                <a:gdLst>
                  <a:gd name="T0" fmla="*/ 0 w 2170"/>
                  <a:gd name="T1" fmla="*/ 2 h 4966"/>
                  <a:gd name="T2" fmla="*/ 0 w 2170"/>
                  <a:gd name="T3" fmla="*/ 2 h 4966"/>
                  <a:gd name="T4" fmla="*/ 1 w 2170"/>
                  <a:gd name="T5" fmla="*/ 2 h 4966"/>
                  <a:gd name="T6" fmla="*/ 1 w 2170"/>
                  <a:gd name="T7" fmla="*/ 2 h 4966"/>
                  <a:gd name="T8" fmla="*/ 1 w 2170"/>
                  <a:gd name="T9" fmla="*/ 2 h 4966"/>
                  <a:gd name="T10" fmla="*/ 1 w 2170"/>
                  <a:gd name="T11" fmla="*/ 2 h 4966"/>
                  <a:gd name="T12" fmla="*/ 1 w 2170"/>
                  <a:gd name="T13" fmla="*/ 2 h 4966"/>
                  <a:gd name="T14" fmla="*/ 1 w 2170"/>
                  <a:gd name="T15" fmla="*/ 2 h 4966"/>
                  <a:gd name="T16" fmla="*/ 1 w 2170"/>
                  <a:gd name="T17" fmla="*/ 2 h 4966"/>
                  <a:gd name="T18" fmla="*/ 1 w 2170"/>
                  <a:gd name="T19" fmla="*/ 2 h 4966"/>
                  <a:gd name="T20" fmla="*/ 1 w 2170"/>
                  <a:gd name="T21" fmla="*/ 2 h 4966"/>
                  <a:gd name="T22" fmla="*/ 1 w 2170"/>
                  <a:gd name="T23" fmla="*/ 2 h 4966"/>
                  <a:gd name="T24" fmla="*/ 1 w 2170"/>
                  <a:gd name="T25" fmla="*/ 2 h 4966"/>
                  <a:gd name="T26" fmla="*/ 1 w 2170"/>
                  <a:gd name="T27" fmla="*/ 1 h 4966"/>
                  <a:gd name="T28" fmla="*/ 1 w 2170"/>
                  <a:gd name="T29" fmla="*/ 1 h 4966"/>
                  <a:gd name="T30" fmla="*/ 1 w 2170"/>
                  <a:gd name="T31" fmla="*/ 1 h 4966"/>
                  <a:gd name="T32" fmla="*/ 1 w 2170"/>
                  <a:gd name="T33" fmla="*/ 1 h 4966"/>
                  <a:gd name="T34" fmla="*/ 1 w 2170"/>
                  <a:gd name="T35" fmla="*/ 1 h 4966"/>
                  <a:gd name="T36" fmla="*/ 1 w 2170"/>
                  <a:gd name="T37" fmla="*/ 1 h 4966"/>
                  <a:gd name="T38" fmla="*/ 1 w 2170"/>
                  <a:gd name="T39" fmla="*/ 0 h 4966"/>
                  <a:gd name="T40" fmla="*/ 1 w 2170"/>
                  <a:gd name="T41" fmla="*/ 0 h 4966"/>
                  <a:gd name="T42" fmla="*/ 1 w 2170"/>
                  <a:gd name="T43" fmla="*/ 0 h 4966"/>
                  <a:gd name="T44" fmla="*/ 1 w 2170"/>
                  <a:gd name="T45" fmla="*/ 0 h 4966"/>
                  <a:gd name="T46" fmla="*/ 1 w 2170"/>
                  <a:gd name="T47" fmla="*/ 0 h 4966"/>
                  <a:gd name="T48" fmla="*/ 1 w 2170"/>
                  <a:gd name="T49" fmla="*/ 0 h 4966"/>
                  <a:gd name="T50" fmla="*/ 1 w 2170"/>
                  <a:gd name="T51" fmla="*/ 0 h 4966"/>
                  <a:gd name="T52" fmla="*/ 1 w 2170"/>
                  <a:gd name="T53" fmla="*/ 1 h 4966"/>
                  <a:gd name="T54" fmla="*/ 1 w 2170"/>
                  <a:gd name="T55" fmla="*/ 1 h 4966"/>
                  <a:gd name="T56" fmla="*/ 0 w 2170"/>
                  <a:gd name="T57" fmla="*/ 1 h 4966"/>
                  <a:gd name="T58" fmla="*/ 0 w 2170"/>
                  <a:gd name="T59" fmla="*/ 2 h 4966"/>
                  <a:gd name="T60" fmla="*/ 0 w 2170"/>
                  <a:gd name="T61" fmla="*/ 2 h 4966"/>
                  <a:gd name="T62" fmla="*/ 0 w 2170"/>
                  <a:gd name="T63" fmla="*/ 2 h 49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70" h="4966">
                    <a:moveTo>
                      <a:pt x="0" y="4966"/>
                    </a:moveTo>
                    <a:lnTo>
                      <a:pt x="195" y="4910"/>
                    </a:lnTo>
                    <a:lnTo>
                      <a:pt x="403" y="4844"/>
                    </a:lnTo>
                    <a:lnTo>
                      <a:pt x="627" y="4771"/>
                    </a:lnTo>
                    <a:lnTo>
                      <a:pt x="874" y="4696"/>
                    </a:lnTo>
                    <a:lnTo>
                      <a:pt x="1146" y="4621"/>
                    </a:lnTo>
                    <a:lnTo>
                      <a:pt x="1450" y="4549"/>
                    </a:lnTo>
                    <a:lnTo>
                      <a:pt x="1616" y="4515"/>
                    </a:lnTo>
                    <a:lnTo>
                      <a:pt x="1790" y="4483"/>
                    </a:lnTo>
                    <a:lnTo>
                      <a:pt x="1975" y="4454"/>
                    </a:lnTo>
                    <a:lnTo>
                      <a:pt x="2170" y="4428"/>
                    </a:lnTo>
                    <a:lnTo>
                      <a:pt x="2079" y="4412"/>
                    </a:lnTo>
                    <a:lnTo>
                      <a:pt x="1992" y="4388"/>
                    </a:lnTo>
                    <a:lnTo>
                      <a:pt x="1911" y="4354"/>
                    </a:lnTo>
                    <a:lnTo>
                      <a:pt x="1834" y="4315"/>
                    </a:lnTo>
                    <a:lnTo>
                      <a:pt x="1762" y="4266"/>
                    </a:lnTo>
                    <a:lnTo>
                      <a:pt x="1696" y="4210"/>
                    </a:lnTo>
                    <a:lnTo>
                      <a:pt x="1633" y="4146"/>
                    </a:lnTo>
                    <a:lnTo>
                      <a:pt x="1576" y="4074"/>
                    </a:lnTo>
                    <a:lnTo>
                      <a:pt x="1524" y="3995"/>
                    </a:lnTo>
                    <a:lnTo>
                      <a:pt x="1477" y="3907"/>
                    </a:lnTo>
                    <a:lnTo>
                      <a:pt x="1435" y="3812"/>
                    </a:lnTo>
                    <a:lnTo>
                      <a:pt x="1398" y="3709"/>
                    </a:lnTo>
                    <a:lnTo>
                      <a:pt x="1366" y="3598"/>
                    </a:lnTo>
                    <a:lnTo>
                      <a:pt x="1339" y="3479"/>
                    </a:lnTo>
                    <a:lnTo>
                      <a:pt x="1317" y="3352"/>
                    </a:lnTo>
                    <a:lnTo>
                      <a:pt x="1300" y="3218"/>
                    </a:lnTo>
                    <a:lnTo>
                      <a:pt x="1289" y="3075"/>
                    </a:lnTo>
                    <a:lnTo>
                      <a:pt x="1283" y="2925"/>
                    </a:lnTo>
                    <a:lnTo>
                      <a:pt x="1282" y="2767"/>
                    </a:lnTo>
                    <a:lnTo>
                      <a:pt x="1286" y="2601"/>
                    </a:lnTo>
                    <a:lnTo>
                      <a:pt x="1295" y="2427"/>
                    </a:lnTo>
                    <a:lnTo>
                      <a:pt x="1311" y="2246"/>
                    </a:lnTo>
                    <a:lnTo>
                      <a:pt x="1331" y="2057"/>
                    </a:lnTo>
                    <a:lnTo>
                      <a:pt x="1356" y="1859"/>
                    </a:lnTo>
                    <a:lnTo>
                      <a:pt x="1387" y="1654"/>
                    </a:lnTo>
                    <a:lnTo>
                      <a:pt x="1423" y="1442"/>
                    </a:lnTo>
                    <a:lnTo>
                      <a:pt x="1464" y="1221"/>
                    </a:lnTo>
                    <a:lnTo>
                      <a:pt x="1512" y="992"/>
                    </a:lnTo>
                    <a:lnTo>
                      <a:pt x="1564" y="756"/>
                    </a:lnTo>
                    <a:lnTo>
                      <a:pt x="1622" y="512"/>
                    </a:lnTo>
                    <a:lnTo>
                      <a:pt x="1685" y="260"/>
                    </a:lnTo>
                    <a:lnTo>
                      <a:pt x="1754" y="0"/>
                    </a:lnTo>
                    <a:lnTo>
                      <a:pt x="1724" y="6"/>
                    </a:lnTo>
                    <a:lnTo>
                      <a:pt x="1696" y="22"/>
                    </a:lnTo>
                    <a:lnTo>
                      <a:pt x="1642" y="79"/>
                    </a:lnTo>
                    <a:lnTo>
                      <a:pt x="1593" y="164"/>
                    </a:lnTo>
                    <a:lnTo>
                      <a:pt x="1549" y="266"/>
                    </a:lnTo>
                    <a:lnTo>
                      <a:pt x="1512" y="374"/>
                    </a:lnTo>
                    <a:lnTo>
                      <a:pt x="1480" y="481"/>
                    </a:lnTo>
                    <a:lnTo>
                      <a:pt x="1454" y="575"/>
                    </a:lnTo>
                    <a:lnTo>
                      <a:pt x="1437" y="649"/>
                    </a:lnTo>
                    <a:lnTo>
                      <a:pt x="1374" y="916"/>
                    </a:lnTo>
                    <a:lnTo>
                      <a:pt x="1318" y="1192"/>
                    </a:lnTo>
                    <a:lnTo>
                      <a:pt x="1214" y="1763"/>
                    </a:lnTo>
                    <a:lnTo>
                      <a:pt x="1108" y="2347"/>
                    </a:lnTo>
                    <a:lnTo>
                      <a:pt x="985" y="2929"/>
                    </a:lnTo>
                    <a:lnTo>
                      <a:pt x="912" y="3216"/>
                    </a:lnTo>
                    <a:lnTo>
                      <a:pt x="829" y="3497"/>
                    </a:lnTo>
                    <a:lnTo>
                      <a:pt x="734" y="3771"/>
                    </a:lnTo>
                    <a:lnTo>
                      <a:pt x="624" y="4035"/>
                    </a:lnTo>
                    <a:lnTo>
                      <a:pt x="497" y="4289"/>
                    </a:lnTo>
                    <a:lnTo>
                      <a:pt x="352" y="4529"/>
                    </a:lnTo>
                    <a:lnTo>
                      <a:pt x="187" y="4756"/>
                    </a:lnTo>
                    <a:lnTo>
                      <a:pt x="0" y="4966"/>
                    </a:lnTo>
                    <a:close/>
                  </a:path>
                </a:pathLst>
              </a:custGeom>
              <a:solidFill>
                <a:srgbClr val="AE4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 name="Freeform 297">
                <a:extLst>
                  <a:ext uri="{FF2B5EF4-FFF2-40B4-BE49-F238E27FC236}">
                    <a16:creationId xmlns:a16="http://schemas.microsoft.com/office/drawing/2014/main" id="{EB0EFD48-4BA1-404E-A3C3-57AA37D9E09D}"/>
                  </a:ext>
                </a:extLst>
              </p:cNvPr>
              <p:cNvSpPr>
                <a:spLocks/>
              </p:cNvSpPr>
              <p:nvPr/>
            </p:nvSpPr>
            <p:spPr bwMode="auto">
              <a:xfrm>
                <a:off x="4676" y="3250"/>
                <a:ext cx="167" cy="384"/>
              </a:xfrm>
              <a:custGeom>
                <a:avLst/>
                <a:gdLst>
                  <a:gd name="T0" fmla="*/ 0 w 2172"/>
                  <a:gd name="T1" fmla="*/ 2 h 4995"/>
                  <a:gd name="T2" fmla="*/ 0 w 2172"/>
                  <a:gd name="T3" fmla="*/ 2 h 4995"/>
                  <a:gd name="T4" fmla="*/ 0 w 2172"/>
                  <a:gd name="T5" fmla="*/ 2 h 4995"/>
                  <a:gd name="T6" fmla="*/ 0 w 2172"/>
                  <a:gd name="T7" fmla="*/ 2 h 4995"/>
                  <a:gd name="T8" fmla="*/ 0 w 2172"/>
                  <a:gd name="T9" fmla="*/ 1 h 4995"/>
                  <a:gd name="T10" fmla="*/ 1 w 2172"/>
                  <a:gd name="T11" fmla="*/ 1 h 4995"/>
                  <a:gd name="T12" fmla="*/ 1 w 2172"/>
                  <a:gd name="T13" fmla="*/ 0 h 4995"/>
                  <a:gd name="T14" fmla="*/ 1 w 2172"/>
                  <a:gd name="T15" fmla="*/ 0 h 4995"/>
                  <a:gd name="T16" fmla="*/ 1 w 2172"/>
                  <a:gd name="T17" fmla="*/ 0 h 4995"/>
                  <a:gd name="T18" fmla="*/ 1 w 2172"/>
                  <a:gd name="T19" fmla="*/ 0 h 4995"/>
                  <a:gd name="T20" fmla="*/ 1 w 2172"/>
                  <a:gd name="T21" fmla="*/ 0 h 4995"/>
                  <a:gd name="T22" fmla="*/ 1 w 2172"/>
                  <a:gd name="T23" fmla="*/ 0 h 4995"/>
                  <a:gd name="T24" fmla="*/ 1 w 2172"/>
                  <a:gd name="T25" fmla="*/ 0 h 4995"/>
                  <a:gd name="T26" fmla="*/ 1 w 2172"/>
                  <a:gd name="T27" fmla="*/ 1 h 4995"/>
                  <a:gd name="T28" fmla="*/ 1 w 2172"/>
                  <a:gd name="T29" fmla="*/ 1 h 4995"/>
                  <a:gd name="T30" fmla="*/ 1 w 2172"/>
                  <a:gd name="T31" fmla="*/ 1 h 4995"/>
                  <a:gd name="T32" fmla="*/ 1 w 2172"/>
                  <a:gd name="T33" fmla="*/ 1 h 4995"/>
                  <a:gd name="T34" fmla="*/ 1 w 2172"/>
                  <a:gd name="T35" fmla="*/ 1 h 4995"/>
                  <a:gd name="T36" fmla="*/ 1 w 2172"/>
                  <a:gd name="T37" fmla="*/ 1 h 4995"/>
                  <a:gd name="T38" fmla="*/ 1 w 2172"/>
                  <a:gd name="T39" fmla="*/ 2 h 4995"/>
                  <a:gd name="T40" fmla="*/ 1 w 2172"/>
                  <a:gd name="T41" fmla="*/ 2 h 4995"/>
                  <a:gd name="T42" fmla="*/ 1 w 2172"/>
                  <a:gd name="T43" fmla="*/ 2 h 4995"/>
                  <a:gd name="T44" fmla="*/ 1 w 2172"/>
                  <a:gd name="T45" fmla="*/ 2 h 4995"/>
                  <a:gd name="T46" fmla="*/ 1 w 2172"/>
                  <a:gd name="T47" fmla="*/ 2 h 4995"/>
                  <a:gd name="T48" fmla="*/ 1 w 2172"/>
                  <a:gd name="T49" fmla="*/ 2 h 4995"/>
                  <a:gd name="T50" fmla="*/ 1 w 2172"/>
                  <a:gd name="T51" fmla="*/ 2 h 4995"/>
                  <a:gd name="T52" fmla="*/ 1 w 2172"/>
                  <a:gd name="T53" fmla="*/ 2 h 4995"/>
                  <a:gd name="T54" fmla="*/ 1 w 2172"/>
                  <a:gd name="T55" fmla="*/ 2 h 4995"/>
                  <a:gd name="T56" fmla="*/ 1 w 2172"/>
                  <a:gd name="T57" fmla="*/ 2 h 4995"/>
                  <a:gd name="T58" fmla="*/ 1 w 2172"/>
                  <a:gd name="T59" fmla="*/ 2 h 4995"/>
                  <a:gd name="T60" fmla="*/ 0 w 2172"/>
                  <a:gd name="T61" fmla="*/ 2 h 4995"/>
                  <a:gd name="T62" fmla="*/ 0 w 2172"/>
                  <a:gd name="T63" fmla="*/ 2 h 4995"/>
                  <a:gd name="T64" fmla="*/ 0 w 2172"/>
                  <a:gd name="T65" fmla="*/ 2 h 49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2" h="4995">
                    <a:moveTo>
                      <a:pt x="0" y="4995"/>
                    </a:moveTo>
                    <a:lnTo>
                      <a:pt x="102" y="4894"/>
                    </a:lnTo>
                    <a:lnTo>
                      <a:pt x="197" y="4789"/>
                    </a:lnTo>
                    <a:lnTo>
                      <a:pt x="371" y="4563"/>
                    </a:lnTo>
                    <a:lnTo>
                      <a:pt x="522" y="4321"/>
                    </a:lnTo>
                    <a:lnTo>
                      <a:pt x="654" y="4064"/>
                    </a:lnTo>
                    <a:lnTo>
                      <a:pt x="770" y="3794"/>
                    </a:lnTo>
                    <a:lnTo>
                      <a:pt x="869" y="3514"/>
                    </a:lnTo>
                    <a:lnTo>
                      <a:pt x="955" y="3225"/>
                    </a:lnTo>
                    <a:lnTo>
                      <a:pt x="1030" y="2930"/>
                    </a:lnTo>
                    <a:lnTo>
                      <a:pt x="1155" y="2329"/>
                    </a:lnTo>
                    <a:lnTo>
                      <a:pt x="1260" y="1729"/>
                    </a:lnTo>
                    <a:lnTo>
                      <a:pt x="1364" y="1146"/>
                    </a:lnTo>
                    <a:lnTo>
                      <a:pt x="1420" y="867"/>
                    </a:lnTo>
                    <a:lnTo>
                      <a:pt x="1482" y="598"/>
                    </a:lnTo>
                    <a:lnTo>
                      <a:pt x="1498" y="527"/>
                    </a:lnTo>
                    <a:lnTo>
                      <a:pt x="1517" y="439"/>
                    </a:lnTo>
                    <a:lnTo>
                      <a:pt x="1567" y="241"/>
                    </a:lnTo>
                    <a:lnTo>
                      <a:pt x="1600" y="148"/>
                    </a:lnTo>
                    <a:lnTo>
                      <a:pt x="1641" y="72"/>
                    </a:lnTo>
                    <a:lnTo>
                      <a:pt x="1687" y="20"/>
                    </a:lnTo>
                    <a:lnTo>
                      <a:pt x="1714" y="6"/>
                    </a:lnTo>
                    <a:lnTo>
                      <a:pt x="1744" y="0"/>
                    </a:lnTo>
                    <a:lnTo>
                      <a:pt x="1669" y="273"/>
                    </a:lnTo>
                    <a:lnTo>
                      <a:pt x="1599" y="535"/>
                    </a:lnTo>
                    <a:lnTo>
                      <a:pt x="1535" y="789"/>
                    </a:lnTo>
                    <a:lnTo>
                      <a:pt x="1478" y="1034"/>
                    </a:lnTo>
                    <a:lnTo>
                      <a:pt x="1426" y="1269"/>
                    </a:lnTo>
                    <a:lnTo>
                      <a:pt x="1380" y="1495"/>
                    </a:lnTo>
                    <a:lnTo>
                      <a:pt x="1341" y="1712"/>
                    </a:lnTo>
                    <a:lnTo>
                      <a:pt x="1308" y="1920"/>
                    </a:lnTo>
                    <a:lnTo>
                      <a:pt x="1280" y="2120"/>
                    </a:lnTo>
                    <a:lnTo>
                      <a:pt x="1257" y="2311"/>
                    </a:lnTo>
                    <a:lnTo>
                      <a:pt x="1240" y="2492"/>
                    </a:lnTo>
                    <a:lnTo>
                      <a:pt x="1230" y="2666"/>
                    </a:lnTo>
                    <a:lnTo>
                      <a:pt x="1224" y="2830"/>
                    </a:lnTo>
                    <a:lnTo>
                      <a:pt x="1224" y="2986"/>
                    </a:lnTo>
                    <a:lnTo>
                      <a:pt x="1231" y="3134"/>
                    </a:lnTo>
                    <a:lnTo>
                      <a:pt x="1243" y="3273"/>
                    </a:lnTo>
                    <a:lnTo>
                      <a:pt x="1260" y="3404"/>
                    </a:lnTo>
                    <a:lnTo>
                      <a:pt x="1283" y="3527"/>
                    </a:lnTo>
                    <a:lnTo>
                      <a:pt x="1312" y="3642"/>
                    </a:lnTo>
                    <a:lnTo>
                      <a:pt x="1345" y="3748"/>
                    </a:lnTo>
                    <a:lnTo>
                      <a:pt x="1385" y="3847"/>
                    </a:lnTo>
                    <a:lnTo>
                      <a:pt x="1430" y="3938"/>
                    </a:lnTo>
                    <a:lnTo>
                      <a:pt x="1480" y="4022"/>
                    </a:lnTo>
                    <a:lnTo>
                      <a:pt x="1535" y="4097"/>
                    </a:lnTo>
                    <a:lnTo>
                      <a:pt x="1597" y="4164"/>
                    </a:lnTo>
                    <a:lnTo>
                      <a:pt x="1663" y="4225"/>
                    </a:lnTo>
                    <a:lnTo>
                      <a:pt x="1735" y="4277"/>
                    </a:lnTo>
                    <a:lnTo>
                      <a:pt x="1812" y="4321"/>
                    </a:lnTo>
                    <a:lnTo>
                      <a:pt x="1894" y="4360"/>
                    </a:lnTo>
                    <a:lnTo>
                      <a:pt x="1982" y="4390"/>
                    </a:lnTo>
                    <a:lnTo>
                      <a:pt x="2074" y="4413"/>
                    </a:lnTo>
                    <a:lnTo>
                      <a:pt x="2172" y="4430"/>
                    </a:lnTo>
                    <a:lnTo>
                      <a:pt x="1951" y="4469"/>
                    </a:lnTo>
                    <a:lnTo>
                      <a:pt x="1746" y="4509"/>
                    </a:lnTo>
                    <a:lnTo>
                      <a:pt x="1558" y="4549"/>
                    </a:lnTo>
                    <a:lnTo>
                      <a:pt x="1386" y="4590"/>
                    </a:lnTo>
                    <a:lnTo>
                      <a:pt x="1226" y="4630"/>
                    </a:lnTo>
                    <a:lnTo>
                      <a:pt x="1080" y="4670"/>
                    </a:lnTo>
                    <a:lnTo>
                      <a:pt x="819" y="4748"/>
                    </a:lnTo>
                    <a:lnTo>
                      <a:pt x="591" y="4822"/>
                    </a:lnTo>
                    <a:lnTo>
                      <a:pt x="386" y="4888"/>
                    </a:lnTo>
                    <a:lnTo>
                      <a:pt x="192" y="4947"/>
                    </a:lnTo>
                    <a:lnTo>
                      <a:pt x="0" y="4995"/>
                    </a:lnTo>
                    <a:close/>
                  </a:path>
                </a:pathLst>
              </a:custGeom>
              <a:solidFill>
                <a:srgbClr val="A8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9" name="Freeform 298">
                <a:extLst>
                  <a:ext uri="{FF2B5EF4-FFF2-40B4-BE49-F238E27FC236}">
                    <a16:creationId xmlns:a16="http://schemas.microsoft.com/office/drawing/2014/main" id="{1C14195D-7DC8-E741-9764-036CF20250D2}"/>
                  </a:ext>
                </a:extLst>
              </p:cNvPr>
              <p:cNvSpPr>
                <a:spLocks/>
              </p:cNvSpPr>
              <p:nvPr/>
            </p:nvSpPr>
            <p:spPr bwMode="auto">
              <a:xfrm>
                <a:off x="3840" y="3959"/>
                <a:ext cx="182" cy="145"/>
              </a:xfrm>
              <a:custGeom>
                <a:avLst/>
                <a:gdLst>
                  <a:gd name="T0" fmla="*/ 0 w 2372"/>
                  <a:gd name="T1" fmla="*/ 1 h 1882"/>
                  <a:gd name="T2" fmla="*/ 0 w 2372"/>
                  <a:gd name="T3" fmla="*/ 1 h 1882"/>
                  <a:gd name="T4" fmla="*/ 0 w 2372"/>
                  <a:gd name="T5" fmla="*/ 1 h 1882"/>
                  <a:gd name="T6" fmla="*/ 0 w 2372"/>
                  <a:gd name="T7" fmla="*/ 1 h 1882"/>
                  <a:gd name="T8" fmla="*/ 0 w 2372"/>
                  <a:gd name="T9" fmla="*/ 1 h 1882"/>
                  <a:gd name="T10" fmla="*/ 0 w 2372"/>
                  <a:gd name="T11" fmla="*/ 1 h 1882"/>
                  <a:gd name="T12" fmla="*/ 0 w 2372"/>
                  <a:gd name="T13" fmla="*/ 1 h 1882"/>
                  <a:gd name="T14" fmla="*/ 1 w 2372"/>
                  <a:gd name="T15" fmla="*/ 1 h 1882"/>
                  <a:gd name="T16" fmla="*/ 1 w 2372"/>
                  <a:gd name="T17" fmla="*/ 1 h 1882"/>
                  <a:gd name="T18" fmla="*/ 1 w 2372"/>
                  <a:gd name="T19" fmla="*/ 0 h 1882"/>
                  <a:gd name="T20" fmla="*/ 1 w 2372"/>
                  <a:gd name="T21" fmla="*/ 0 h 1882"/>
                  <a:gd name="T22" fmla="*/ 1 w 2372"/>
                  <a:gd name="T23" fmla="*/ 0 h 1882"/>
                  <a:gd name="T24" fmla="*/ 1 w 2372"/>
                  <a:gd name="T25" fmla="*/ 0 h 18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72" h="1882">
                    <a:moveTo>
                      <a:pt x="0" y="1882"/>
                    </a:moveTo>
                    <a:lnTo>
                      <a:pt x="217" y="1833"/>
                    </a:lnTo>
                    <a:lnTo>
                      <a:pt x="419" y="1771"/>
                    </a:lnTo>
                    <a:lnTo>
                      <a:pt x="605" y="1696"/>
                    </a:lnTo>
                    <a:lnTo>
                      <a:pt x="778" y="1609"/>
                    </a:lnTo>
                    <a:lnTo>
                      <a:pt x="940" y="1513"/>
                    </a:lnTo>
                    <a:lnTo>
                      <a:pt x="1091" y="1406"/>
                    </a:lnTo>
                    <a:lnTo>
                      <a:pt x="1234" y="1290"/>
                    </a:lnTo>
                    <a:lnTo>
                      <a:pt x="1369" y="1167"/>
                    </a:lnTo>
                    <a:lnTo>
                      <a:pt x="1625" y="900"/>
                    </a:lnTo>
                    <a:lnTo>
                      <a:pt x="1868" y="611"/>
                    </a:lnTo>
                    <a:lnTo>
                      <a:pt x="2114" y="309"/>
                    </a:lnTo>
                    <a:lnTo>
                      <a:pt x="2372"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0" name="Freeform 299">
                <a:extLst>
                  <a:ext uri="{FF2B5EF4-FFF2-40B4-BE49-F238E27FC236}">
                    <a16:creationId xmlns:a16="http://schemas.microsoft.com/office/drawing/2014/main" id="{D29AFD4A-CA5B-2D4A-8471-1091F9178ACD}"/>
                  </a:ext>
                </a:extLst>
              </p:cNvPr>
              <p:cNvSpPr>
                <a:spLocks/>
              </p:cNvSpPr>
              <p:nvPr/>
            </p:nvSpPr>
            <p:spPr bwMode="auto">
              <a:xfrm>
                <a:off x="3840" y="3960"/>
                <a:ext cx="181" cy="144"/>
              </a:xfrm>
              <a:custGeom>
                <a:avLst/>
                <a:gdLst>
                  <a:gd name="T0" fmla="*/ 0 w 2360"/>
                  <a:gd name="T1" fmla="*/ 1 h 1869"/>
                  <a:gd name="T2" fmla="*/ 0 w 2360"/>
                  <a:gd name="T3" fmla="*/ 1 h 1869"/>
                  <a:gd name="T4" fmla="*/ 0 w 2360"/>
                  <a:gd name="T5" fmla="*/ 1 h 1869"/>
                  <a:gd name="T6" fmla="*/ 0 w 2360"/>
                  <a:gd name="T7" fmla="*/ 1 h 1869"/>
                  <a:gd name="T8" fmla="*/ 0 w 2360"/>
                  <a:gd name="T9" fmla="*/ 1 h 1869"/>
                  <a:gd name="T10" fmla="*/ 0 w 2360"/>
                  <a:gd name="T11" fmla="*/ 1 h 1869"/>
                  <a:gd name="T12" fmla="*/ 0 w 2360"/>
                  <a:gd name="T13" fmla="*/ 1 h 1869"/>
                  <a:gd name="T14" fmla="*/ 1 w 2360"/>
                  <a:gd name="T15" fmla="*/ 1 h 1869"/>
                  <a:gd name="T16" fmla="*/ 1 w 2360"/>
                  <a:gd name="T17" fmla="*/ 1 h 1869"/>
                  <a:gd name="T18" fmla="*/ 1 w 2360"/>
                  <a:gd name="T19" fmla="*/ 0 h 1869"/>
                  <a:gd name="T20" fmla="*/ 1 w 2360"/>
                  <a:gd name="T21" fmla="*/ 0 h 1869"/>
                  <a:gd name="T22" fmla="*/ 1 w 2360"/>
                  <a:gd name="T23" fmla="*/ 0 h 1869"/>
                  <a:gd name="T24" fmla="*/ 1 w 2360"/>
                  <a:gd name="T25" fmla="*/ 0 h 1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0" h="1869">
                    <a:moveTo>
                      <a:pt x="0" y="1869"/>
                    </a:moveTo>
                    <a:lnTo>
                      <a:pt x="217" y="1820"/>
                    </a:lnTo>
                    <a:lnTo>
                      <a:pt x="418" y="1758"/>
                    </a:lnTo>
                    <a:lnTo>
                      <a:pt x="604" y="1684"/>
                    </a:lnTo>
                    <a:lnTo>
                      <a:pt x="777" y="1599"/>
                    </a:lnTo>
                    <a:lnTo>
                      <a:pt x="937" y="1503"/>
                    </a:lnTo>
                    <a:lnTo>
                      <a:pt x="1088" y="1398"/>
                    </a:lnTo>
                    <a:lnTo>
                      <a:pt x="1229" y="1283"/>
                    </a:lnTo>
                    <a:lnTo>
                      <a:pt x="1364" y="1160"/>
                    </a:lnTo>
                    <a:lnTo>
                      <a:pt x="1616" y="896"/>
                    </a:lnTo>
                    <a:lnTo>
                      <a:pt x="1859" y="610"/>
                    </a:lnTo>
                    <a:lnTo>
                      <a:pt x="2103" y="309"/>
                    </a:lnTo>
                    <a:lnTo>
                      <a:pt x="2360" y="0"/>
                    </a:lnTo>
                  </a:path>
                </a:pathLst>
              </a:custGeom>
              <a:noFill/>
              <a:ln w="6350">
                <a:solidFill>
                  <a:srgbClr val="BE683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1" name="Freeform 300">
                <a:extLst>
                  <a:ext uri="{FF2B5EF4-FFF2-40B4-BE49-F238E27FC236}">
                    <a16:creationId xmlns:a16="http://schemas.microsoft.com/office/drawing/2014/main" id="{483B09E7-5CBE-AD42-BD4C-B00E67485CB9}"/>
                  </a:ext>
                </a:extLst>
              </p:cNvPr>
              <p:cNvSpPr>
                <a:spLocks/>
              </p:cNvSpPr>
              <p:nvPr/>
            </p:nvSpPr>
            <p:spPr bwMode="auto">
              <a:xfrm>
                <a:off x="3840" y="3961"/>
                <a:ext cx="181" cy="143"/>
              </a:xfrm>
              <a:custGeom>
                <a:avLst/>
                <a:gdLst>
                  <a:gd name="T0" fmla="*/ 0 w 2349"/>
                  <a:gd name="T1" fmla="*/ 1 h 1855"/>
                  <a:gd name="T2" fmla="*/ 0 w 2349"/>
                  <a:gd name="T3" fmla="*/ 1 h 1855"/>
                  <a:gd name="T4" fmla="*/ 0 w 2349"/>
                  <a:gd name="T5" fmla="*/ 1 h 1855"/>
                  <a:gd name="T6" fmla="*/ 0 w 2349"/>
                  <a:gd name="T7" fmla="*/ 1 h 1855"/>
                  <a:gd name="T8" fmla="*/ 0 w 2349"/>
                  <a:gd name="T9" fmla="*/ 1 h 1855"/>
                  <a:gd name="T10" fmla="*/ 0 w 2349"/>
                  <a:gd name="T11" fmla="*/ 1 h 1855"/>
                  <a:gd name="T12" fmla="*/ 0 w 2349"/>
                  <a:gd name="T13" fmla="*/ 1 h 1855"/>
                  <a:gd name="T14" fmla="*/ 1 w 2349"/>
                  <a:gd name="T15" fmla="*/ 1 h 1855"/>
                  <a:gd name="T16" fmla="*/ 1 w 2349"/>
                  <a:gd name="T17" fmla="*/ 1 h 1855"/>
                  <a:gd name="T18" fmla="*/ 1 w 2349"/>
                  <a:gd name="T19" fmla="*/ 0 h 1855"/>
                  <a:gd name="T20" fmla="*/ 1 w 2349"/>
                  <a:gd name="T21" fmla="*/ 0 h 1855"/>
                  <a:gd name="T22" fmla="*/ 1 w 2349"/>
                  <a:gd name="T23" fmla="*/ 0 h 1855"/>
                  <a:gd name="T24" fmla="*/ 1 w 2349"/>
                  <a:gd name="T25" fmla="*/ 0 h 18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9" h="1855">
                    <a:moveTo>
                      <a:pt x="0" y="1855"/>
                    </a:moveTo>
                    <a:lnTo>
                      <a:pt x="217" y="1806"/>
                    </a:lnTo>
                    <a:lnTo>
                      <a:pt x="418" y="1745"/>
                    </a:lnTo>
                    <a:lnTo>
                      <a:pt x="603" y="1671"/>
                    </a:lnTo>
                    <a:lnTo>
                      <a:pt x="775" y="1587"/>
                    </a:lnTo>
                    <a:lnTo>
                      <a:pt x="935" y="1492"/>
                    </a:lnTo>
                    <a:lnTo>
                      <a:pt x="1084" y="1388"/>
                    </a:lnTo>
                    <a:lnTo>
                      <a:pt x="1224" y="1274"/>
                    </a:lnTo>
                    <a:lnTo>
                      <a:pt x="1358" y="1154"/>
                    </a:lnTo>
                    <a:lnTo>
                      <a:pt x="1609" y="891"/>
                    </a:lnTo>
                    <a:lnTo>
                      <a:pt x="1850" y="608"/>
                    </a:lnTo>
                    <a:lnTo>
                      <a:pt x="2092" y="309"/>
                    </a:lnTo>
                    <a:lnTo>
                      <a:pt x="2349" y="0"/>
                    </a:lnTo>
                  </a:path>
                </a:pathLst>
              </a:custGeom>
              <a:noFill/>
              <a:ln w="4763">
                <a:solidFill>
                  <a:srgbClr val="D38E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2" name="Freeform 301">
                <a:extLst>
                  <a:ext uri="{FF2B5EF4-FFF2-40B4-BE49-F238E27FC236}">
                    <a16:creationId xmlns:a16="http://schemas.microsoft.com/office/drawing/2014/main" id="{CD8474FE-7110-9C47-A22D-EC4EFB177302}"/>
                  </a:ext>
                </a:extLst>
              </p:cNvPr>
              <p:cNvSpPr>
                <a:spLocks/>
              </p:cNvSpPr>
              <p:nvPr/>
            </p:nvSpPr>
            <p:spPr bwMode="auto">
              <a:xfrm>
                <a:off x="3840" y="3962"/>
                <a:ext cx="180" cy="142"/>
              </a:xfrm>
              <a:custGeom>
                <a:avLst/>
                <a:gdLst>
                  <a:gd name="T0" fmla="*/ 0 w 2338"/>
                  <a:gd name="T1" fmla="*/ 1 h 1841"/>
                  <a:gd name="T2" fmla="*/ 0 w 2338"/>
                  <a:gd name="T3" fmla="*/ 1 h 1841"/>
                  <a:gd name="T4" fmla="*/ 0 w 2338"/>
                  <a:gd name="T5" fmla="*/ 1 h 1841"/>
                  <a:gd name="T6" fmla="*/ 0 w 2338"/>
                  <a:gd name="T7" fmla="*/ 1 h 1841"/>
                  <a:gd name="T8" fmla="*/ 0 w 2338"/>
                  <a:gd name="T9" fmla="*/ 1 h 1841"/>
                  <a:gd name="T10" fmla="*/ 0 w 2338"/>
                  <a:gd name="T11" fmla="*/ 1 h 1841"/>
                  <a:gd name="T12" fmla="*/ 0 w 2338"/>
                  <a:gd name="T13" fmla="*/ 1 h 1841"/>
                  <a:gd name="T14" fmla="*/ 1 w 2338"/>
                  <a:gd name="T15" fmla="*/ 1 h 1841"/>
                  <a:gd name="T16" fmla="*/ 1 w 2338"/>
                  <a:gd name="T17" fmla="*/ 1 h 1841"/>
                  <a:gd name="T18" fmla="*/ 1 w 2338"/>
                  <a:gd name="T19" fmla="*/ 0 h 1841"/>
                  <a:gd name="T20" fmla="*/ 1 w 2338"/>
                  <a:gd name="T21" fmla="*/ 0 h 1841"/>
                  <a:gd name="T22" fmla="*/ 1 w 2338"/>
                  <a:gd name="T23" fmla="*/ 0 h 1841"/>
                  <a:gd name="T24" fmla="*/ 1 w 2338"/>
                  <a:gd name="T25" fmla="*/ 0 h 18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38" h="1841">
                    <a:moveTo>
                      <a:pt x="0" y="1841"/>
                    </a:moveTo>
                    <a:lnTo>
                      <a:pt x="217" y="1792"/>
                    </a:lnTo>
                    <a:lnTo>
                      <a:pt x="417" y="1732"/>
                    </a:lnTo>
                    <a:lnTo>
                      <a:pt x="602" y="1659"/>
                    </a:lnTo>
                    <a:lnTo>
                      <a:pt x="773" y="1575"/>
                    </a:lnTo>
                    <a:lnTo>
                      <a:pt x="932" y="1481"/>
                    </a:lnTo>
                    <a:lnTo>
                      <a:pt x="1081" y="1378"/>
                    </a:lnTo>
                    <a:lnTo>
                      <a:pt x="1220" y="1267"/>
                    </a:lnTo>
                    <a:lnTo>
                      <a:pt x="1352" y="1147"/>
                    </a:lnTo>
                    <a:lnTo>
                      <a:pt x="1602" y="888"/>
                    </a:lnTo>
                    <a:lnTo>
                      <a:pt x="1840" y="606"/>
                    </a:lnTo>
                    <a:lnTo>
                      <a:pt x="2082" y="308"/>
                    </a:lnTo>
                    <a:lnTo>
                      <a:pt x="2338" y="0"/>
                    </a:lnTo>
                  </a:path>
                </a:pathLst>
              </a:custGeom>
              <a:noFill/>
              <a:ln w="3175">
                <a:solidFill>
                  <a:srgbClr val="EAB39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3" name="Freeform 302">
                <a:extLst>
                  <a:ext uri="{FF2B5EF4-FFF2-40B4-BE49-F238E27FC236}">
                    <a16:creationId xmlns:a16="http://schemas.microsoft.com/office/drawing/2014/main" id="{630F1C1B-FC16-BD47-BA5E-F22376377A23}"/>
                  </a:ext>
                </a:extLst>
              </p:cNvPr>
              <p:cNvSpPr>
                <a:spLocks/>
              </p:cNvSpPr>
              <p:nvPr/>
            </p:nvSpPr>
            <p:spPr bwMode="auto">
              <a:xfrm>
                <a:off x="3840" y="3963"/>
                <a:ext cx="179" cy="141"/>
              </a:xfrm>
              <a:custGeom>
                <a:avLst/>
                <a:gdLst>
                  <a:gd name="T0" fmla="*/ 0 w 2326"/>
                  <a:gd name="T1" fmla="*/ 1 h 1827"/>
                  <a:gd name="T2" fmla="*/ 0 w 2326"/>
                  <a:gd name="T3" fmla="*/ 1 h 1827"/>
                  <a:gd name="T4" fmla="*/ 0 w 2326"/>
                  <a:gd name="T5" fmla="*/ 1 h 1827"/>
                  <a:gd name="T6" fmla="*/ 0 w 2326"/>
                  <a:gd name="T7" fmla="*/ 1 h 1827"/>
                  <a:gd name="T8" fmla="*/ 0 w 2326"/>
                  <a:gd name="T9" fmla="*/ 1 h 1827"/>
                  <a:gd name="T10" fmla="*/ 0 w 2326"/>
                  <a:gd name="T11" fmla="*/ 1 h 1827"/>
                  <a:gd name="T12" fmla="*/ 0 w 2326"/>
                  <a:gd name="T13" fmla="*/ 1 h 1827"/>
                  <a:gd name="T14" fmla="*/ 1 w 2326"/>
                  <a:gd name="T15" fmla="*/ 1 h 1827"/>
                  <a:gd name="T16" fmla="*/ 1 w 2326"/>
                  <a:gd name="T17" fmla="*/ 1 h 1827"/>
                  <a:gd name="T18" fmla="*/ 1 w 2326"/>
                  <a:gd name="T19" fmla="*/ 0 h 1827"/>
                  <a:gd name="T20" fmla="*/ 1 w 2326"/>
                  <a:gd name="T21" fmla="*/ 0 h 1827"/>
                  <a:gd name="T22" fmla="*/ 1 w 2326"/>
                  <a:gd name="T23" fmla="*/ 0 h 1827"/>
                  <a:gd name="T24" fmla="*/ 1 w 2326"/>
                  <a:gd name="T25" fmla="*/ 0 h 18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6" h="1827">
                    <a:moveTo>
                      <a:pt x="0" y="1827"/>
                    </a:moveTo>
                    <a:lnTo>
                      <a:pt x="217" y="1779"/>
                    </a:lnTo>
                    <a:lnTo>
                      <a:pt x="417" y="1718"/>
                    </a:lnTo>
                    <a:lnTo>
                      <a:pt x="601" y="1646"/>
                    </a:lnTo>
                    <a:lnTo>
                      <a:pt x="772" y="1563"/>
                    </a:lnTo>
                    <a:lnTo>
                      <a:pt x="930" y="1470"/>
                    </a:lnTo>
                    <a:lnTo>
                      <a:pt x="1076" y="1368"/>
                    </a:lnTo>
                    <a:lnTo>
                      <a:pt x="1216" y="1258"/>
                    </a:lnTo>
                    <a:lnTo>
                      <a:pt x="1347" y="1139"/>
                    </a:lnTo>
                    <a:lnTo>
                      <a:pt x="1594" y="883"/>
                    </a:lnTo>
                    <a:lnTo>
                      <a:pt x="1831" y="603"/>
                    </a:lnTo>
                    <a:lnTo>
                      <a:pt x="2070" y="308"/>
                    </a:lnTo>
                    <a:lnTo>
                      <a:pt x="2326"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4" name="Freeform 303">
                <a:extLst>
                  <a:ext uri="{FF2B5EF4-FFF2-40B4-BE49-F238E27FC236}">
                    <a16:creationId xmlns:a16="http://schemas.microsoft.com/office/drawing/2014/main" id="{0211FDCC-6ADF-B24C-910E-554D859530CA}"/>
                  </a:ext>
                </a:extLst>
              </p:cNvPr>
              <p:cNvSpPr>
                <a:spLocks/>
              </p:cNvSpPr>
              <p:nvPr/>
            </p:nvSpPr>
            <p:spPr bwMode="auto">
              <a:xfrm>
                <a:off x="4156" y="3786"/>
                <a:ext cx="286" cy="69"/>
              </a:xfrm>
              <a:custGeom>
                <a:avLst/>
                <a:gdLst>
                  <a:gd name="T0" fmla="*/ 0 w 3714"/>
                  <a:gd name="T1" fmla="*/ 0 h 898"/>
                  <a:gd name="T2" fmla="*/ 0 w 3714"/>
                  <a:gd name="T3" fmla="*/ 0 h 898"/>
                  <a:gd name="T4" fmla="*/ 0 w 3714"/>
                  <a:gd name="T5" fmla="*/ 0 h 898"/>
                  <a:gd name="T6" fmla="*/ 0 w 3714"/>
                  <a:gd name="T7" fmla="*/ 0 h 898"/>
                  <a:gd name="T8" fmla="*/ 0 w 3714"/>
                  <a:gd name="T9" fmla="*/ 0 h 898"/>
                  <a:gd name="T10" fmla="*/ 0 w 3714"/>
                  <a:gd name="T11" fmla="*/ 0 h 898"/>
                  <a:gd name="T12" fmla="*/ 1 w 3714"/>
                  <a:gd name="T13" fmla="*/ 0 h 898"/>
                  <a:gd name="T14" fmla="*/ 1 w 3714"/>
                  <a:gd name="T15" fmla="*/ 0 h 898"/>
                  <a:gd name="T16" fmla="*/ 1 w 3714"/>
                  <a:gd name="T17" fmla="*/ 0 h 898"/>
                  <a:gd name="T18" fmla="*/ 1 w 3714"/>
                  <a:gd name="T19" fmla="*/ 0 h 898"/>
                  <a:gd name="T20" fmla="*/ 1 w 3714"/>
                  <a:gd name="T21" fmla="*/ 0 h 898"/>
                  <a:gd name="T22" fmla="*/ 1 w 3714"/>
                  <a:gd name="T23" fmla="*/ 0 h 898"/>
                  <a:gd name="T24" fmla="*/ 1 w 3714"/>
                  <a:gd name="T25" fmla="*/ 0 h 898"/>
                  <a:gd name="T26" fmla="*/ 1 w 3714"/>
                  <a:gd name="T27" fmla="*/ 0 h 898"/>
                  <a:gd name="T28" fmla="*/ 2 w 3714"/>
                  <a:gd name="T29" fmla="*/ 0 h 898"/>
                  <a:gd name="T30" fmla="*/ 2 w 3714"/>
                  <a:gd name="T31" fmla="*/ 0 h 8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14" h="898">
                    <a:moveTo>
                      <a:pt x="0" y="898"/>
                    </a:moveTo>
                    <a:lnTo>
                      <a:pt x="170" y="820"/>
                    </a:lnTo>
                    <a:lnTo>
                      <a:pt x="345" y="750"/>
                    </a:lnTo>
                    <a:lnTo>
                      <a:pt x="525" y="689"/>
                    </a:lnTo>
                    <a:lnTo>
                      <a:pt x="711" y="632"/>
                    </a:lnTo>
                    <a:lnTo>
                      <a:pt x="905" y="581"/>
                    </a:lnTo>
                    <a:lnTo>
                      <a:pt x="1106" y="535"/>
                    </a:lnTo>
                    <a:lnTo>
                      <a:pt x="1534" y="447"/>
                    </a:lnTo>
                    <a:lnTo>
                      <a:pt x="1763" y="403"/>
                    </a:lnTo>
                    <a:lnTo>
                      <a:pt x="2004" y="360"/>
                    </a:lnTo>
                    <a:lnTo>
                      <a:pt x="2254" y="313"/>
                    </a:lnTo>
                    <a:lnTo>
                      <a:pt x="2519" y="262"/>
                    </a:lnTo>
                    <a:lnTo>
                      <a:pt x="2796" y="207"/>
                    </a:lnTo>
                    <a:lnTo>
                      <a:pt x="3087" y="145"/>
                    </a:lnTo>
                    <a:lnTo>
                      <a:pt x="3393" y="77"/>
                    </a:lnTo>
                    <a:lnTo>
                      <a:pt x="3714"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5" name="Freeform 304">
                <a:extLst>
                  <a:ext uri="{FF2B5EF4-FFF2-40B4-BE49-F238E27FC236}">
                    <a16:creationId xmlns:a16="http://schemas.microsoft.com/office/drawing/2014/main" id="{9EB62FA6-D436-2B45-B4ED-7C6B950A53BF}"/>
                  </a:ext>
                </a:extLst>
              </p:cNvPr>
              <p:cNvSpPr>
                <a:spLocks/>
              </p:cNvSpPr>
              <p:nvPr/>
            </p:nvSpPr>
            <p:spPr bwMode="auto">
              <a:xfrm>
                <a:off x="4159" y="3786"/>
                <a:ext cx="280" cy="68"/>
              </a:xfrm>
              <a:custGeom>
                <a:avLst/>
                <a:gdLst>
                  <a:gd name="T0" fmla="*/ 0 w 3642"/>
                  <a:gd name="T1" fmla="*/ 0 h 876"/>
                  <a:gd name="T2" fmla="*/ 0 w 3642"/>
                  <a:gd name="T3" fmla="*/ 0 h 876"/>
                  <a:gd name="T4" fmla="*/ 0 w 3642"/>
                  <a:gd name="T5" fmla="*/ 0 h 876"/>
                  <a:gd name="T6" fmla="*/ 0 w 3642"/>
                  <a:gd name="T7" fmla="*/ 0 h 876"/>
                  <a:gd name="T8" fmla="*/ 0 w 3642"/>
                  <a:gd name="T9" fmla="*/ 0 h 876"/>
                  <a:gd name="T10" fmla="*/ 0 w 3642"/>
                  <a:gd name="T11" fmla="*/ 0 h 876"/>
                  <a:gd name="T12" fmla="*/ 1 w 3642"/>
                  <a:gd name="T13" fmla="*/ 0 h 876"/>
                  <a:gd name="T14" fmla="*/ 1 w 3642"/>
                  <a:gd name="T15" fmla="*/ 0 h 876"/>
                  <a:gd name="T16" fmla="*/ 1 w 3642"/>
                  <a:gd name="T17" fmla="*/ 0 h 876"/>
                  <a:gd name="T18" fmla="*/ 1 w 3642"/>
                  <a:gd name="T19" fmla="*/ 0 h 876"/>
                  <a:gd name="T20" fmla="*/ 1 w 3642"/>
                  <a:gd name="T21" fmla="*/ 0 h 876"/>
                  <a:gd name="T22" fmla="*/ 1 w 3642"/>
                  <a:gd name="T23" fmla="*/ 0 h 876"/>
                  <a:gd name="T24" fmla="*/ 2 w 3642"/>
                  <a:gd name="T25" fmla="*/ 0 h 876"/>
                  <a:gd name="T26" fmla="*/ 2 w 3642"/>
                  <a:gd name="T27" fmla="*/ 0 h 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42" h="876">
                    <a:moveTo>
                      <a:pt x="0" y="876"/>
                    </a:moveTo>
                    <a:lnTo>
                      <a:pt x="169" y="798"/>
                    </a:lnTo>
                    <a:lnTo>
                      <a:pt x="345" y="729"/>
                    </a:lnTo>
                    <a:lnTo>
                      <a:pt x="532" y="667"/>
                    </a:lnTo>
                    <a:lnTo>
                      <a:pt x="725" y="612"/>
                    </a:lnTo>
                    <a:lnTo>
                      <a:pt x="926" y="561"/>
                    </a:lnTo>
                    <a:lnTo>
                      <a:pt x="1136" y="514"/>
                    </a:lnTo>
                    <a:lnTo>
                      <a:pt x="1578" y="428"/>
                    </a:lnTo>
                    <a:lnTo>
                      <a:pt x="2052" y="342"/>
                    </a:lnTo>
                    <a:lnTo>
                      <a:pt x="2553" y="249"/>
                    </a:lnTo>
                    <a:lnTo>
                      <a:pt x="2816" y="196"/>
                    </a:lnTo>
                    <a:lnTo>
                      <a:pt x="3084" y="137"/>
                    </a:lnTo>
                    <a:lnTo>
                      <a:pt x="3359" y="73"/>
                    </a:lnTo>
                    <a:lnTo>
                      <a:pt x="3642" y="0"/>
                    </a:lnTo>
                  </a:path>
                </a:pathLst>
              </a:custGeom>
              <a:noFill/>
              <a:ln w="4763">
                <a:solidFill>
                  <a:srgbClr val="C5744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6" name="Freeform 305">
                <a:extLst>
                  <a:ext uri="{FF2B5EF4-FFF2-40B4-BE49-F238E27FC236}">
                    <a16:creationId xmlns:a16="http://schemas.microsoft.com/office/drawing/2014/main" id="{46BCCF38-B511-B04F-AEE5-76B378359701}"/>
                  </a:ext>
                </a:extLst>
              </p:cNvPr>
              <p:cNvSpPr>
                <a:spLocks/>
              </p:cNvSpPr>
              <p:nvPr/>
            </p:nvSpPr>
            <p:spPr bwMode="auto">
              <a:xfrm>
                <a:off x="4161" y="3787"/>
                <a:ext cx="275" cy="66"/>
              </a:xfrm>
              <a:custGeom>
                <a:avLst/>
                <a:gdLst>
                  <a:gd name="T0" fmla="*/ 0 w 3568"/>
                  <a:gd name="T1" fmla="*/ 0 h 854"/>
                  <a:gd name="T2" fmla="*/ 0 w 3568"/>
                  <a:gd name="T3" fmla="*/ 0 h 854"/>
                  <a:gd name="T4" fmla="*/ 0 w 3568"/>
                  <a:gd name="T5" fmla="*/ 0 h 854"/>
                  <a:gd name="T6" fmla="*/ 0 w 3568"/>
                  <a:gd name="T7" fmla="*/ 0 h 854"/>
                  <a:gd name="T8" fmla="*/ 0 w 3568"/>
                  <a:gd name="T9" fmla="*/ 0 h 854"/>
                  <a:gd name="T10" fmla="*/ 0 w 3568"/>
                  <a:gd name="T11" fmla="*/ 0 h 854"/>
                  <a:gd name="T12" fmla="*/ 1 w 3568"/>
                  <a:gd name="T13" fmla="*/ 0 h 854"/>
                  <a:gd name="T14" fmla="*/ 1 w 3568"/>
                  <a:gd name="T15" fmla="*/ 0 h 854"/>
                  <a:gd name="T16" fmla="*/ 1 w 3568"/>
                  <a:gd name="T17" fmla="*/ 0 h 854"/>
                  <a:gd name="T18" fmla="*/ 1 w 3568"/>
                  <a:gd name="T19" fmla="*/ 0 h 854"/>
                  <a:gd name="T20" fmla="*/ 1 w 3568"/>
                  <a:gd name="T21" fmla="*/ 0 h 854"/>
                  <a:gd name="T22" fmla="*/ 2 w 3568"/>
                  <a:gd name="T23" fmla="*/ 0 h 8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68" h="854">
                    <a:moveTo>
                      <a:pt x="0" y="854"/>
                    </a:moveTo>
                    <a:lnTo>
                      <a:pt x="168" y="777"/>
                    </a:lnTo>
                    <a:lnTo>
                      <a:pt x="347" y="707"/>
                    </a:lnTo>
                    <a:lnTo>
                      <a:pt x="537" y="645"/>
                    </a:lnTo>
                    <a:lnTo>
                      <a:pt x="738" y="590"/>
                    </a:lnTo>
                    <a:lnTo>
                      <a:pt x="948" y="539"/>
                    </a:lnTo>
                    <a:lnTo>
                      <a:pt x="1167" y="492"/>
                    </a:lnTo>
                    <a:lnTo>
                      <a:pt x="1622" y="407"/>
                    </a:lnTo>
                    <a:lnTo>
                      <a:pt x="2100" y="324"/>
                    </a:lnTo>
                    <a:lnTo>
                      <a:pt x="2588" y="233"/>
                    </a:lnTo>
                    <a:lnTo>
                      <a:pt x="3080" y="129"/>
                    </a:lnTo>
                    <a:lnTo>
                      <a:pt x="3568" y="0"/>
                    </a:lnTo>
                  </a:path>
                </a:pathLst>
              </a:custGeom>
              <a:noFill/>
              <a:ln w="3175">
                <a:solidFill>
                  <a:srgbClr val="E2A78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7" name="Freeform 306">
                <a:extLst>
                  <a:ext uri="{FF2B5EF4-FFF2-40B4-BE49-F238E27FC236}">
                    <a16:creationId xmlns:a16="http://schemas.microsoft.com/office/drawing/2014/main" id="{14562D5C-BF11-CD41-887F-82C4CD61F92E}"/>
                  </a:ext>
                </a:extLst>
              </p:cNvPr>
              <p:cNvSpPr>
                <a:spLocks/>
              </p:cNvSpPr>
              <p:nvPr/>
            </p:nvSpPr>
            <p:spPr bwMode="auto">
              <a:xfrm>
                <a:off x="4164" y="3787"/>
                <a:ext cx="269" cy="64"/>
              </a:xfrm>
              <a:custGeom>
                <a:avLst/>
                <a:gdLst>
                  <a:gd name="T0" fmla="*/ 0 w 3494"/>
                  <a:gd name="T1" fmla="*/ 0 h 832"/>
                  <a:gd name="T2" fmla="*/ 0 w 3494"/>
                  <a:gd name="T3" fmla="*/ 0 h 832"/>
                  <a:gd name="T4" fmla="*/ 0 w 3494"/>
                  <a:gd name="T5" fmla="*/ 0 h 832"/>
                  <a:gd name="T6" fmla="*/ 0 w 3494"/>
                  <a:gd name="T7" fmla="*/ 0 h 832"/>
                  <a:gd name="T8" fmla="*/ 0 w 3494"/>
                  <a:gd name="T9" fmla="*/ 0 h 832"/>
                  <a:gd name="T10" fmla="*/ 0 w 3494"/>
                  <a:gd name="T11" fmla="*/ 0 h 832"/>
                  <a:gd name="T12" fmla="*/ 1 w 3494"/>
                  <a:gd name="T13" fmla="*/ 0 h 832"/>
                  <a:gd name="T14" fmla="*/ 1 w 3494"/>
                  <a:gd name="T15" fmla="*/ 0 h 832"/>
                  <a:gd name="T16" fmla="*/ 1 w 3494"/>
                  <a:gd name="T17" fmla="*/ 0 h 832"/>
                  <a:gd name="T18" fmla="*/ 1 w 3494"/>
                  <a:gd name="T19" fmla="*/ 0 h 832"/>
                  <a:gd name="T20" fmla="*/ 1 w 3494"/>
                  <a:gd name="T21" fmla="*/ 0 h 832"/>
                  <a:gd name="T22" fmla="*/ 1 w 3494"/>
                  <a:gd name="T23" fmla="*/ 0 h 832"/>
                  <a:gd name="T24" fmla="*/ 1 w 3494"/>
                  <a:gd name="T25" fmla="*/ 0 h 832"/>
                  <a:gd name="T26" fmla="*/ 2 w 3494"/>
                  <a:gd name="T27" fmla="*/ 0 h 8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94" h="832">
                    <a:moveTo>
                      <a:pt x="0" y="832"/>
                    </a:moveTo>
                    <a:lnTo>
                      <a:pt x="165" y="755"/>
                    </a:lnTo>
                    <a:lnTo>
                      <a:pt x="346" y="686"/>
                    </a:lnTo>
                    <a:lnTo>
                      <a:pt x="542" y="625"/>
                    </a:lnTo>
                    <a:lnTo>
                      <a:pt x="750" y="569"/>
                    </a:lnTo>
                    <a:lnTo>
                      <a:pt x="968" y="519"/>
                    </a:lnTo>
                    <a:lnTo>
                      <a:pt x="1195" y="472"/>
                    </a:lnTo>
                    <a:lnTo>
                      <a:pt x="1665" y="388"/>
                    </a:lnTo>
                    <a:lnTo>
                      <a:pt x="2146" y="306"/>
                    </a:lnTo>
                    <a:lnTo>
                      <a:pt x="2622" y="220"/>
                    </a:lnTo>
                    <a:lnTo>
                      <a:pt x="2852" y="173"/>
                    </a:lnTo>
                    <a:lnTo>
                      <a:pt x="3075" y="121"/>
                    </a:lnTo>
                    <a:lnTo>
                      <a:pt x="3290" y="64"/>
                    </a:lnTo>
                    <a:lnTo>
                      <a:pt x="3494"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8" name="Freeform 307">
                <a:extLst>
                  <a:ext uri="{FF2B5EF4-FFF2-40B4-BE49-F238E27FC236}">
                    <a16:creationId xmlns:a16="http://schemas.microsoft.com/office/drawing/2014/main" id="{6A060FC3-B6E1-364B-BB07-9C5BCE118FA0}"/>
                  </a:ext>
                </a:extLst>
              </p:cNvPr>
              <p:cNvSpPr>
                <a:spLocks/>
              </p:cNvSpPr>
              <p:nvPr/>
            </p:nvSpPr>
            <p:spPr bwMode="auto">
              <a:xfrm>
                <a:off x="4655" y="3557"/>
                <a:ext cx="312" cy="90"/>
              </a:xfrm>
              <a:custGeom>
                <a:avLst/>
                <a:gdLst>
                  <a:gd name="T0" fmla="*/ 0 w 4057"/>
                  <a:gd name="T1" fmla="*/ 1 h 1171"/>
                  <a:gd name="T2" fmla="*/ 0 w 4057"/>
                  <a:gd name="T3" fmla="*/ 0 h 1171"/>
                  <a:gd name="T4" fmla="*/ 0 w 4057"/>
                  <a:gd name="T5" fmla="*/ 0 h 1171"/>
                  <a:gd name="T6" fmla="*/ 0 w 4057"/>
                  <a:gd name="T7" fmla="*/ 0 h 1171"/>
                  <a:gd name="T8" fmla="*/ 0 w 4057"/>
                  <a:gd name="T9" fmla="*/ 0 h 1171"/>
                  <a:gd name="T10" fmla="*/ 1 w 4057"/>
                  <a:gd name="T11" fmla="*/ 0 h 1171"/>
                  <a:gd name="T12" fmla="*/ 1 w 4057"/>
                  <a:gd name="T13" fmla="*/ 0 h 1171"/>
                  <a:gd name="T14" fmla="*/ 1 w 4057"/>
                  <a:gd name="T15" fmla="*/ 0 h 1171"/>
                  <a:gd name="T16" fmla="*/ 1 w 4057"/>
                  <a:gd name="T17" fmla="*/ 0 h 1171"/>
                  <a:gd name="T18" fmla="*/ 1 w 4057"/>
                  <a:gd name="T19" fmla="*/ 0 h 1171"/>
                  <a:gd name="T20" fmla="*/ 2 w 4057"/>
                  <a:gd name="T21" fmla="*/ 0 h 1171"/>
                  <a:gd name="T22" fmla="*/ 2 w 4057"/>
                  <a:gd name="T23" fmla="*/ 0 h 1171"/>
                  <a:gd name="T24" fmla="*/ 2 w 4057"/>
                  <a:gd name="T25" fmla="*/ 0 h 1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57" h="1171">
                    <a:moveTo>
                      <a:pt x="0" y="1171"/>
                    </a:moveTo>
                    <a:lnTo>
                      <a:pt x="195" y="1060"/>
                    </a:lnTo>
                    <a:lnTo>
                      <a:pt x="404" y="961"/>
                    </a:lnTo>
                    <a:lnTo>
                      <a:pt x="626" y="875"/>
                    </a:lnTo>
                    <a:lnTo>
                      <a:pt x="859" y="799"/>
                    </a:lnTo>
                    <a:lnTo>
                      <a:pt x="1103" y="730"/>
                    </a:lnTo>
                    <a:lnTo>
                      <a:pt x="1355" y="668"/>
                    </a:lnTo>
                    <a:lnTo>
                      <a:pt x="1879" y="556"/>
                    </a:lnTo>
                    <a:lnTo>
                      <a:pt x="2422" y="448"/>
                    </a:lnTo>
                    <a:lnTo>
                      <a:pt x="2974" y="328"/>
                    </a:lnTo>
                    <a:lnTo>
                      <a:pt x="3522" y="185"/>
                    </a:lnTo>
                    <a:lnTo>
                      <a:pt x="3792" y="98"/>
                    </a:lnTo>
                    <a:lnTo>
                      <a:pt x="4057"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9" name="Freeform 308">
                <a:extLst>
                  <a:ext uri="{FF2B5EF4-FFF2-40B4-BE49-F238E27FC236}">
                    <a16:creationId xmlns:a16="http://schemas.microsoft.com/office/drawing/2014/main" id="{919EE420-41D9-5749-88AA-A35DC0A88750}"/>
                  </a:ext>
                </a:extLst>
              </p:cNvPr>
              <p:cNvSpPr>
                <a:spLocks/>
              </p:cNvSpPr>
              <p:nvPr/>
            </p:nvSpPr>
            <p:spPr bwMode="auto">
              <a:xfrm>
                <a:off x="4663" y="3558"/>
                <a:ext cx="300" cy="85"/>
              </a:xfrm>
              <a:custGeom>
                <a:avLst/>
                <a:gdLst>
                  <a:gd name="T0" fmla="*/ 0 w 3903"/>
                  <a:gd name="T1" fmla="*/ 1 h 1095"/>
                  <a:gd name="T2" fmla="*/ 0 w 3903"/>
                  <a:gd name="T3" fmla="*/ 0 h 1095"/>
                  <a:gd name="T4" fmla="*/ 0 w 3903"/>
                  <a:gd name="T5" fmla="*/ 0 h 1095"/>
                  <a:gd name="T6" fmla="*/ 0 w 3903"/>
                  <a:gd name="T7" fmla="*/ 0 h 1095"/>
                  <a:gd name="T8" fmla="*/ 0 w 3903"/>
                  <a:gd name="T9" fmla="*/ 0 h 1095"/>
                  <a:gd name="T10" fmla="*/ 1 w 3903"/>
                  <a:gd name="T11" fmla="*/ 0 h 1095"/>
                  <a:gd name="T12" fmla="*/ 1 w 3903"/>
                  <a:gd name="T13" fmla="*/ 0 h 1095"/>
                  <a:gd name="T14" fmla="*/ 1 w 3903"/>
                  <a:gd name="T15" fmla="*/ 0 h 1095"/>
                  <a:gd name="T16" fmla="*/ 1 w 3903"/>
                  <a:gd name="T17" fmla="*/ 0 h 1095"/>
                  <a:gd name="T18" fmla="*/ 2 w 3903"/>
                  <a:gd name="T19" fmla="*/ 0 h 1095"/>
                  <a:gd name="T20" fmla="*/ 2 w 3903"/>
                  <a:gd name="T21" fmla="*/ 0 h 1095"/>
                  <a:gd name="T22" fmla="*/ 2 w 3903"/>
                  <a:gd name="T23" fmla="*/ 0 h 10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03" h="1095">
                    <a:moveTo>
                      <a:pt x="0" y="1095"/>
                    </a:moveTo>
                    <a:lnTo>
                      <a:pt x="212" y="991"/>
                    </a:lnTo>
                    <a:lnTo>
                      <a:pt x="430" y="899"/>
                    </a:lnTo>
                    <a:lnTo>
                      <a:pt x="654" y="819"/>
                    </a:lnTo>
                    <a:lnTo>
                      <a:pt x="883" y="749"/>
                    </a:lnTo>
                    <a:lnTo>
                      <a:pt x="1357" y="629"/>
                    </a:lnTo>
                    <a:lnTo>
                      <a:pt x="1847" y="526"/>
                    </a:lnTo>
                    <a:lnTo>
                      <a:pt x="2351" y="425"/>
                    </a:lnTo>
                    <a:lnTo>
                      <a:pt x="2863" y="312"/>
                    </a:lnTo>
                    <a:lnTo>
                      <a:pt x="3382" y="176"/>
                    </a:lnTo>
                    <a:lnTo>
                      <a:pt x="3642" y="94"/>
                    </a:lnTo>
                    <a:lnTo>
                      <a:pt x="3903" y="0"/>
                    </a:lnTo>
                  </a:path>
                </a:pathLst>
              </a:custGeom>
              <a:noFill/>
              <a:ln w="4763">
                <a:solidFill>
                  <a:srgbClr val="C5744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0" name="Freeform 309">
                <a:extLst>
                  <a:ext uri="{FF2B5EF4-FFF2-40B4-BE49-F238E27FC236}">
                    <a16:creationId xmlns:a16="http://schemas.microsoft.com/office/drawing/2014/main" id="{38012806-5E1D-1E48-99C3-94AE7027A939}"/>
                  </a:ext>
                </a:extLst>
              </p:cNvPr>
              <p:cNvSpPr>
                <a:spLocks/>
              </p:cNvSpPr>
              <p:nvPr/>
            </p:nvSpPr>
            <p:spPr bwMode="auto">
              <a:xfrm>
                <a:off x="4671" y="3560"/>
                <a:ext cx="288" cy="78"/>
              </a:xfrm>
              <a:custGeom>
                <a:avLst/>
                <a:gdLst>
                  <a:gd name="T0" fmla="*/ 0 w 3747"/>
                  <a:gd name="T1" fmla="*/ 0 h 1019"/>
                  <a:gd name="T2" fmla="*/ 0 w 3747"/>
                  <a:gd name="T3" fmla="*/ 0 h 1019"/>
                  <a:gd name="T4" fmla="*/ 0 w 3747"/>
                  <a:gd name="T5" fmla="*/ 0 h 1019"/>
                  <a:gd name="T6" fmla="*/ 0 w 3747"/>
                  <a:gd name="T7" fmla="*/ 0 h 1019"/>
                  <a:gd name="T8" fmla="*/ 1 w 3747"/>
                  <a:gd name="T9" fmla="*/ 0 h 1019"/>
                  <a:gd name="T10" fmla="*/ 1 w 3747"/>
                  <a:gd name="T11" fmla="*/ 0 h 1019"/>
                  <a:gd name="T12" fmla="*/ 1 w 3747"/>
                  <a:gd name="T13" fmla="*/ 0 h 1019"/>
                  <a:gd name="T14" fmla="*/ 1 w 3747"/>
                  <a:gd name="T15" fmla="*/ 0 h 1019"/>
                  <a:gd name="T16" fmla="*/ 1 w 3747"/>
                  <a:gd name="T17" fmla="*/ 0 h 1019"/>
                  <a:gd name="T18" fmla="*/ 1 w 3747"/>
                  <a:gd name="T19" fmla="*/ 0 h 1019"/>
                  <a:gd name="T20" fmla="*/ 2 w 3747"/>
                  <a:gd name="T21" fmla="*/ 0 h 1019"/>
                  <a:gd name="T22" fmla="*/ 2 w 3747"/>
                  <a:gd name="T23" fmla="*/ 0 h 10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7" h="1019">
                    <a:moveTo>
                      <a:pt x="0" y="1019"/>
                    </a:moveTo>
                    <a:lnTo>
                      <a:pt x="228" y="922"/>
                    </a:lnTo>
                    <a:lnTo>
                      <a:pt x="455" y="838"/>
                    </a:lnTo>
                    <a:lnTo>
                      <a:pt x="907" y="699"/>
                    </a:lnTo>
                    <a:lnTo>
                      <a:pt x="1358" y="589"/>
                    </a:lnTo>
                    <a:lnTo>
                      <a:pt x="1814" y="494"/>
                    </a:lnTo>
                    <a:lnTo>
                      <a:pt x="2277" y="402"/>
                    </a:lnTo>
                    <a:lnTo>
                      <a:pt x="2751" y="297"/>
                    </a:lnTo>
                    <a:lnTo>
                      <a:pt x="2994" y="236"/>
                    </a:lnTo>
                    <a:lnTo>
                      <a:pt x="3240" y="167"/>
                    </a:lnTo>
                    <a:lnTo>
                      <a:pt x="3491" y="89"/>
                    </a:lnTo>
                    <a:lnTo>
                      <a:pt x="3747" y="0"/>
                    </a:lnTo>
                  </a:path>
                </a:pathLst>
              </a:custGeom>
              <a:noFill/>
              <a:ln w="3175">
                <a:solidFill>
                  <a:srgbClr val="E2A78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1" name="Freeform 310">
                <a:extLst>
                  <a:ext uri="{FF2B5EF4-FFF2-40B4-BE49-F238E27FC236}">
                    <a16:creationId xmlns:a16="http://schemas.microsoft.com/office/drawing/2014/main" id="{869749F2-08FE-0C49-98F3-781FFA7110AE}"/>
                  </a:ext>
                </a:extLst>
              </p:cNvPr>
              <p:cNvSpPr>
                <a:spLocks/>
              </p:cNvSpPr>
              <p:nvPr/>
            </p:nvSpPr>
            <p:spPr bwMode="auto">
              <a:xfrm>
                <a:off x="4679" y="3562"/>
                <a:ext cx="277" cy="72"/>
              </a:xfrm>
              <a:custGeom>
                <a:avLst/>
                <a:gdLst>
                  <a:gd name="T0" fmla="*/ 0 w 3591"/>
                  <a:gd name="T1" fmla="*/ 0 h 943"/>
                  <a:gd name="T2" fmla="*/ 0 w 3591"/>
                  <a:gd name="T3" fmla="*/ 0 h 943"/>
                  <a:gd name="T4" fmla="*/ 0 w 3591"/>
                  <a:gd name="T5" fmla="*/ 0 h 943"/>
                  <a:gd name="T6" fmla="*/ 0 w 3591"/>
                  <a:gd name="T7" fmla="*/ 0 h 943"/>
                  <a:gd name="T8" fmla="*/ 0 w 3591"/>
                  <a:gd name="T9" fmla="*/ 0 h 943"/>
                  <a:gd name="T10" fmla="*/ 1 w 3591"/>
                  <a:gd name="T11" fmla="*/ 0 h 943"/>
                  <a:gd name="T12" fmla="*/ 1 w 3591"/>
                  <a:gd name="T13" fmla="*/ 0 h 943"/>
                  <a:gd name="T14" fmla="*/ 1 w 3591"/>
                  <a:gd name="T15" fmla="*/ 0 h 943"/>
                  <a:gd name="T16" fmla="*/ 1 w 3591"/>
                  <a:gd name="T17" fmla="*/ 0 h 943"/>
                  <a:gd name="T18" fmla="*/ 1 w 3591"/>
                  <a:gd name="T19" fmla="*/ 0 h 943"/>
                  <a:gd name="T20" fmla="*/ 1 w 3591"/>
                  <a:gd name="T21" fmla="*/ 0 h 943"/>
                  <a:gd name="T22" fmla="*/ 2 w 3591"/>
                  <a:gd name="T23" fmla="*/ 0 h 943"/>
                  <a:gd name="T24" fmla="*/ 2 w 3591"/>
                  <a:gd name="T25" fmla="*/ 0 h 9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91" h="943">
                    <a:moveTo>
                      <a:pt x="0" y="943"/>
                    </a:moveTo>
                    <a:lnTo>
                      <a:pt x="244" y="854"/>
                    </a:lnTo>
                    <a:lnTo>
                      <a:pt x="480" y="777"/>
                    </a:lnTo>
                    <a:lnTo>
                      <a:pt x="708" y="709"/>
                    </a:lnTo>
                    <a:lnTo>
                      <a:pt x="930" y="650"/>
                    </a:lnTo>
                    <a:lnTo>
                      <a:pt x="1359" y="550"/>
                    </a:lnTo>
                    <a:lnTo>
                      <a:pt x="1781" y="464"/>
                    </a:lnTo>
                    <a:lnTo>
                      <a:pt x="2204" y="378"/>
                    </a:lnTo>
                    <a:lnTo>
                      <a:pt x="2639" y="281"/>
                    </a:lnTo>
                    <a:lnTo>
                      <a:pt x="2865" y="224"/>
                    </a:lnTo>
                    <a:lnTo>
                      <a:pt x="3098" y="159"/>
                    </a:lnTo>
                    <a:lnTo>
                      <a:pt x="3340" y="85"/>
                    </a:lnTo>
                    <a:lnTo>
                      <a:pt x="3591"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2" name="Freeform 311">
                <a:extLst>
                  <a:ext uri="{FF2B5EF4-FFF2-40B4-BE49-F238E27FC236}">
                    <a16:creationId xmlns:a16="http://schemas.microsoft.com/office/drawing/2014/main" id="{3316CFBB-4AC5-1E40-9143-31FE7CFF6DF0}"/>
                  </a:ext>
                </a:extLst>
              </p:cNvPr>
              <p:cNvSpPr>
                <a:spLocks/>
              </p:cNvSpPr>
              <p:nvPr/>
            </p:nvSpPr>
            <p:spPr bwMode="auto">
              <a:xfrm>
                <a:off x="5088" y="3347"/>
                <a:ext cx="194" cy="151"/>
              </a:xfrm>
              <a:custGeom>
                <a:avLst/>
                <a:gdLst>
                  <a:gd name="T0" fmla="*/ 0 w 2519"/>
                  <a:gd name="T1" fmla="*/ 1 h 1968"/>
                  <a:gd name="T2" fmla="*/ 0 w 2519"/>
                  <a:gd name="T3" fmla="*/ 1 h 1968"/>
                  <a:gd name="T4" fmla="*/ 0 w 2519"/>
                  <a:gd name="T5" fmla="*/ 1 h 1968"/>
                  <a:gd name="T6" fmla="*/ 0 w 2519"/>
                  <a:gd name="T7" fmla="*/ 1 h 1968"/>
                  <a:gd name="T8" fmla="*/ 0 w 2519"/>
                  <a:gd name="T9" fmla="*/ 1 h 1968"/>
                  <a:gd name="T10" fmla="*/ 1 w 2519"/>
                  <a:gd name="T11" fmla="*/ 0 h 1968"/>
                  <a:gd name="T12" fmla="*/ 1 w 2519"/>
                  <a:gd name="T13" fmla="*/ 0 h 1968"/>
                  <a:gd name="T14" fmla="*/ 1 w 2519"/>
                  <a:gd name="T15" fmla="*/ 0 h 1968"/>
                  <a:gd name="T16" fmla="*/ 1 w 2519"/>
                  <a:gd name="T17" fmla="*/ 0 h 1968"/>
                  <a:gd name="T18" fmla="*/ 1 w 2519"/>
                  <a:gd name="T19" fmla="*/ 0 h 1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19" h="1968">
                    <a:moveTo>
                      <a:pt x="0" y="1968"/>
                    </a:moveTo>
                    <a:lnTo>
                      <a:pt x="151" y="1877"/>
                    </a:lnTo>
                    <a:lnTo>
                      <a:pt x="306" y="1779"/>
                    </a:lnTo>
                    <a:lnTo>
                      <a:pt x="628" y="1564"/>
                    </a:lnTo>
                    <a:lnTo>
                      <a:pt x="957" y="1327"/>
                    </a:lnTo>
                    <a:lnTo>
                      <a:pt x="1290" y="1075"/>
                    </a:lnTo>
                    <a:lnTo>
                      <a:pt x="1618" y="811"/>
                    </a:lnTo>
                    <a:lnTo>
                      <a:pt x="1938" y="541"/>
                    </a:lnTo>
                    <a:lnTo>
                      <a:pt x="2239" y="269"/>
                    </a:lnTo>
                    <a:lnTo>
                      <a:pt x="2519"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3" name="Freeform 312">
                <a:extLst>
                  <a:ext uri="{FF2B5EF4-FFF2-40B4-BE49-F238E27FC236}">
                    <a16:creationId xmlns:a16="http://schemas.microsoft.com/office/drawing/2014/main" id="{95B40A14-A2D7-C440-A8AA-B906D6723DD6}"/>
                  </a:ext>
                </a:extLst>
              </p:cNvPr>
              <p:cNvSpPr>
                <a:spLocks/>
              </p:cNvSpPr>
              <p:nvPr/>
            </p:nvSpPr>
            <p:spPr bwMode="auto">
              <a:xfrm>
                <a:off x="5089" y="3348"/>
                <a:ext cx="191" cy="149"/>
              </a:xfrm>
              <a:custGeom>
                <a:avLst/>
                <a:gdLst>
                  <a:gd name="T0" fmla="*/ 0 w 2481"/>
                  <a:gd name="T1" fmla="*/ 1 h 1936"/>
                  <a:gd name="T2" fmla="*/ 0 w 2481"/>
                  <a:gd name="T3" fmla="*/ 1 h 1936"/>
                  <a:gd name="T4" fmla="*/ 0 w 2481"/>
                  <a:gd name="T5" fmla="*/ 1 h 1936"/>
                  <a:gd name="T6" fmla="*/ 0 w 2481"/>
                  <a:gd name="T7" fmla="*/ 1 h 1936"/>
                  <a:gd name="T8" fmla="*/ 1 w 2481"/>
                  <a:gd name="T9" fmla="*/ 0 h 1936"/>
                  <a:gd name="T10" fmla="*/ 1 w 2481"/>
                  <a:gd name="T11" fmla="*/ 0 h 1936"/>
                  <a:gd name="T12" fmla="*/ 1 w 2481"/>
                  <a:gd name="T13" fmla="*/ 0 h 1936"/>
                  <a:gd name="T14" fmla="*/ 1 w 2481"/>
                  <a:gd name="T15" fmla="*/ 0 h 1936"/>
                  <a:gd name="T16" fmla="*/ 1 w 2481"/>
                  <a:gd name="T17" fmla="*/ 0 h 19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1" h="1936">
                    <a:moveTo>
                      <a:pt x="0" y="1936"/>
                    </a:moveTo>
                    <a:lnTo>
                      <a:pt x="301" y="1749"/>
                    </a:lnTo>
                    <a:lnTo>
                      <a:pt x="618" y="1536"/>
                    </a:lnTo>
                    <a:lnTo>
                      <a:pt x="941" y="1306"/>
                    </a:lnTo>
                    <a:lnTo>
                      <a:pt x="1267" y="1060"/>
                    </a:lnTo>
                    <a:lnTo>
                      <a:pt x="1590" y="803"/>
                    </a:lnTo>
                    <a:lnTo>
                      <a:pt x="1903" y="537"/>
                    </a:lnTo>
                    <a:lnTo>
                      <a:pt x="2202" y="269"/>
                    </a:lnTo>
                    <a:lnTo>
                      <a:pt x="2481" y="0"/>
                    </a:lnTo>
                  </a:path>
                </a:pathLst>
              </a:custGeom>
              <a:noFill/>
              <a:ln w="6350">
                <a:solidFill>
                  <a:srgbClr val="BE683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4" name="Freeform 313">
                <a:extLst>
                  <a:ext uri="{FF2B5EF4-FFF2-40B4-BE49-F238E27FC236}">
                    <a16:creationId xmlns:a16="http://schemas.microsoft.com/office/drawing/2014/main" id="{5347BC93-3FF1-5649-80EA-4C090567DFA3}"/>
                  </a:ext>
                </a:extLst>
              </p:cNvPr>
              <p:cNvSpPr>
                <a:spLocks/>
              </p:cNvSpPr>
              <p:nvPr/>
            </p:nvSpPr>
            <p:spPr bwMode="auto">
              <a:xfrm>
                <a:off x="5090" y="3350"/>
                <a:ext cx="188" cy="147"/>
              </a:xfrm>
              <a:custGeom>
                <a:avLst/>
                <a:gdLst>
                  <a:gd name="T0" fmla="*/ 0 w 2444"/>
                  <a:gd name="T1" fmla="*/ 1 h 1903"/>
                  <a:gd name="T2" fmla="*/ 0 w 2444"/>
                  <a:gd name="T3" fmla="*/ 1 h 1903"/>
                  <a:gd name="T4" fmla="*/ 0 w 2444"/>
                  <a:gd name="T5" fmla="*/ 1 h 1903"/>
                  <a:gd name="T6" fmla="*/ 0 w 2444"/>
                  <a:gd name="T7" fmla="*/ 1 h 1903"/>
                  <a:gd name="T8" fmla="*/ 1 w 2444"/>
                  <a:gd name="T9" fmla="*/ 0 h 1903"/>
                  <a:gd name="T10" fmla="*/ 1 w 2444"/>
                  <a:gd name="T11" fmla="*/ 0 h 1903"/>
                  <a:gd name="T12" fmla="*/ 1 w 2444"/>
                  <a:gd name="T13" fmla="*/ 0 h 1903"/>
                  <a:gd name="T14" fmla="*/ 1 w 2444"/>
                  <a:gd name="T15" fmla="*/ 0 h 1903"/>
                  <a:gd name="T16" fmla="*/ 1 w 2444"/>
                  <a:gd name="T17" fmla="*/ 0 h 1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4" h="1903">
                    <a:moveTo>
                      <a:pt x="0" y="1903"/>
                    </a:moveTo>
                    <a:lnTo>
                      <a:pt x="299" y="1715"/>
                    </a:lnTo>
                    <a:lnTo>
                      <a:pt x="609" y="1508"/>
                    </a:lnTo>
                    <a:lnTo>
                      <a:pt x="926" y="1282"/>
                    </a:lnTo>
                    <a:lnTo>
                      <a:pt x="1247" y="1042"/>
                    </a:lnTo>
                    <a:lnTo>
                      <a:pt x="1563" y="791"/>
                    </a:lnTo>
                    <a:lnTo>
                      <a:pt x="1872" y="531"/>
                    </a:lnTo>
                    <a:lnTo>
                      <a:pt x="2167" y="267"/>
                    </a:lnTo>
                    <a:lnTo>
                      <a:pt x="2444" y="0"/>
                    </a:lnTo>
                  </a:path>
                </a:pathLst>
              </a:custGeom>
              <a:noFill/>
              <a:ln w="4763">
                <a:solidFill>
                  <a:srgbClr val="D38E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5" name="Freeform 314">
                <a:extLst>
                  <a:ext uri="{FF2B5EF4-FFF2-40B4-BE49-F238E27FC236}">
                    <a16:creationId xmlns:a16="http://schemas.microsoft.com/office/drawing/2014/main" id="{7FC6ABD5-1473-A14A-B979-1FA0ED308244}"/>
                  </a:ext>
                </a:extLst>
              </p:cNvPr>
              <p:cNvSpPr>
                <a:spLocks/>
              </p:cNvSpPr>
              <p:nvPr/>
            </p:nvSpPr>
            <p:spPr bwMode="auto">
              <a:xfrm>
                <a:off x="5091" y="3352"/>
                <a:ext cx="185" cy="144"/>
              </a:xfrm>
              <a:custGeom>
                <a:avLst/>
                <a:gdLst>
                  <a:gd name="T0" fmla="*/ 0 w 2405"/>
                  <a:gd name="T1" fmla="*/ 1 h 1869"/>
                  <a:gd name="T2" fmla="*/ 0 w 2405"/>
                  <a:gd name="T3" fmla="*/ 1 h 1869"/>
                  <a:gd name="T4" fmla="*/ 0 w 2405"/>
                  <a:gd name="T5" fmla="*/ 1 h 1869"/>
                  <a:gd name="T6" fmla="*/ 0 w 2405"/>
                  <a:gd name="T7" fmla="*/ 1 h 1869"/>
                  <a:gd name="T8" fmla="*/ 1 w 2405"/>
                  <a:gd name="T9" fmla="*/ 0 h 1869"/>
                  <a:gd name="T10" fmla="*/ 1 w 2405"/>
                  <a:gd name="T11" fmla="*/ 0 h 1869"/>
                  <a:gd name="T12" fmla="*/ 1 w 2405"/>
                  <a:gd name="T13" fmla="*/ 0 h 1869"/>
                  <a:gd name="T14" fmla="*/ 1 w 2405"/>
                  <a:gd name="T15" fmla="*/ 0 h 1869"/>
                  <a:gd name="T16" fmla="*/ 1 w 2405"/>
                  <a:gd name="T17" fmla="*/ 0 h 1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5" h="1869">
                    <a:moveTo>
                      <a:pt x="0" y="1869"/>
                    </a:moveTo>
                    <a:lnTo>
                      <a:pt x="294" y="1684"/>
                    </a:lnTo>
                    <a:lnTo>
                      <a:pt x="599" y="1480"/>
                    </a:lnTo>
                    <a:lnTo>
                      <a:pt x="910" y="1261"/>
                    </a:lnTo>
                    <a:lnTo>
                      <a:pt x="1223" y="1026"/>
                    </a:lnTo>
                    <a:lnTo>
                      <a:pt x="1534" y="781"/>
                    </a:lnTo>
                    <a:lnTo>
                      <a:pt x="1837" y="527"/>
                    </a:lnTo>
                    <a:lnTo>
                      <a:pt x="2130" y="266"/>
                    </a:lnTo>
                    <a:lnTo>
                      <a:pt x="2405" y="0"/>
                    </a:lnTo>
                  </a:path>
                </a:pathLst>
              </a:custGeom>
              <a:noFill/>
              <a:ln w="3175">
                <a:solidFill>
                  <a:srgbClr val="EAB39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6" name="Freeform 315">
                <a:extLst>
                  <a:ext uri="{FF2B5EF4-FFF2-40B4-BE49-F238E27FC236}">
                    <a16:creationId xmlns:a16="http://schemas.microsoft.com/office/drawing/2014/main" id="{AF7F880D-5AA6-3F4F-BD36-9644BBD38CFC}"/>
                  </a:ext>
                </a:extLst>
              </p:cNvPr>
              <p:cNvSpPr>
                <a:spLocks/>
              </p:cNvSpPr>
              <p:nvPr/>
            </p:nvSpPr>
            <p:spPr bwMode="auto">
              <a:xfrm>
                <a:off x="5092" y="3354"/>
                <a:ext cx="182" cy="141"/>
              </a:xfrm>
              <a:custGeom>
                <a:avLst/>
                <a:gdLst>
                  <a:gd name="T0" fmla="*/ 0 w 2369"/>
                  <a:gd name="T1" fmla="*/ 1 h 1836"/>
                  <a:gd name="T2" fmla="*/ 0 w 2369"/>
                  <a:gd name="T3" fmla="*/ 1 h 1836"/>
                  <a:gd name="T4" fmla="*/ 0 w 2369"/>
                  <a:gd name="T5" fmla="*/ 1 h 1836"/>
                  <a:gd name="T6" fmla="*/ 0 w 2369"/>
                  <a:gd name="T7" fmla="*/ 1 h 1836"/>
                  <a:gd name="T8" fmla="*/ 1 w 2369"/>
                  <a:gd name="T9" fmla="*/ 0 h 1836"/>
                  <a:gd name="T10" fmla="*/ 1 w 2369"/>
                  <a:gd name="T11" fmla="*/ 0 h 1836"/>
                  <a:gd name="T12" fmla="*/ 1 w 2369"/>
                  <a:gd name="T13" fmla="*/ 0 h 1836"/>
                  <a:gd name="T14" fmla="*/ 1 w 2369"/>
                  <a:gd name="T15" fmla="*/ 0 h 1836"/>
                  <a:gd name="T16" fmla="*/ 1 w 2369"/>
                  <a:gd name="T17" fmla="*/ 0 h 1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9" h="1836">
                    <a:moveTo>
                      <a:pt x="0" y="1836"/>
                    </a:moveTo>
                    <a:lnTo>
                      <a:pt x="290" y="1653"/>
                    </a:lnTo>
                    <a:lnTo>
                      <a:pt x="590" y="1452"/>
                    </a:lnTo>
                    <a:lnTo>
                      <a:pt x="896" y="1238"/>
                    </a:lnTo>
                    <a:lnTo>
                      <a:pt x="1203" y="1010"/>
                    </a:lnTo>
                    <a:lnTo>
                      <a:pt x="1508" y="771"/>
                    </a:lnTo>
                    <a:lnTo>
                      <a:pt x="1806" y="522"/>
                    </a:lnTo>
                    <a:lnTo>
                      <a:pt x="2095" y="264"/>
                    </a:lnTo>
                    <a:lnTo>
                      <a:pt x="2369"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7" name="Freeform 316">
                <a:extLst>
                  <a:ext uri="{FF2B5EF4-FFF2-40B4-BE49-F238E27FC236}">
                    <a16:creationId xmlns:a16="http://schemas.microsoft.com/office/drawing/2014/main" id="{5912A0C8-786F-2148-9570-1099F93F13F6}"/>
                  </a:ext>
                </a:extLst>
              </p:cNvPr>
              <p:cNvSpPr>
                <a:spLocks/>
              </p:cNvSpPr>
              <p:nvPr/>
            </p:nvSpPr>
            <p:spPr bwMode="auto">
              <a:xfrm>
                <a:off x="4052" y="3888"/>
                <a:ext cx="127" cy="85"/>
              </a:xfrm>
              <a:custGeom>
                <a:avLst/>
                <a:gdLst>
                  <a:gd name="T0" fmla="*/ 1 w 1653"/>
                  <a:gd name="T1" fmla="*/ 0 h 1103"/>
                  <a:gd name="T2" fmla="*/ 1 w 1653"/>
                  <a:gd name="T3" fmla="*/ 0 h 1103"/>
                  <a:gd name="T4" fmla="*/ 1 w 1653"/>
                  <a:gd name="T5" fmla="*/ 0 h 1103"/>
                  <a:gd name="T6" fmla="*/ 1 w 1653"/>
                  <a:gd name="T7" fmla="*/ 0 h 1103"/>
                  <a:gd name="T8" fmla="*/ 1 w 1653"/>
                  <a:gd name="T9" fmla="*/ 0 h 1103"/>
                  <a:gd name="T10" fmla="*/ 1 w 1653"/>
                  <a:gd name="T11" fmla="*/ 0 h 1103"/>
                  <a:gd name="T12" fmla="*/ 1 w 1653"/>
                  <a:gd name="T13" fmla="*/ 0 h 1103"/>
                  <a:gd name="T14" fmla="*/ 1 w 1653"/>
                  <a:gd name="T15" fmla="*/ 0 h 1103"/>
                  <a:gd name="T16" fmla="*/ 0 w 1653"/>
                  <a:gd name="T17" fmla="*/ 0 h 1103"/>
                  <a:gd name="T18" fmla="*/ 0 w 1653"/>
                  <a:gd name="T19" fmla="*/ 0 h 1103"/>
                  <a:gd name="T20" fmla="*/ 0 w 1653"/>
                  <a:gd name="T21" fmla="*/ 0 h 1103"/>
                  <a:gd name="T22" fmla="*/ 0 w 1653"/>
                  <a:gd name="T23" fmla="*/ 0 h 1103"/>
                  <a:gd name="T24" fmla="*/ 0 w 1653"/>
                  <a:gd name="T25" fmla="*/ 0 h 1103"/>
                  <a:gd name="T26" fmla="*/ 0 w 1653"/>
                  <a:gd name="T27" fmla="*/ 0 h 1103"/>
                  <a:gd name="T28" fmla="*/ 0 w 1653"/>
                  <a:gd name="T29" fmla="*/ 1 h 1103"/>
                  <a:gd name="T30" fmla="*/ 0 w 1653"/>
                  <a:gd name="T31" fmla="*/ 1 h 1103"/>
                  <a:gd name="T32" fmla="*/ 0 w 1653"/>
                  <a:gd name="T33" fmla="*/ 0 h 1103"/>
                  <a:gd name="T34" fmla="*/ 0 w 1653"/>
                  <a:gd name="T35" fmla="*/ 0 h 1103"/>
                  <a:gd name="T36" fmla="*/ 0 w 1653"/>
                  <a:gd name="T37" fmla="*/ 0 h 1103"/>
                  <a:gd name="T38" fmla="*/ 0 w 1653"/>
                  <a:gd name="T39" fmla="*/ 0 h 1103"/>
                  <a:gd name="T40" fmla="*/ 0 w 1653"/>
                  <a:gd name="T41" fmla="*/ 0 h 1103"/>
                  <a:gd name="T42" fmla="*/ 0 w 1653"/>
                  <a:gd name="T43" fmla="*/ 0 h 1103"/>
                  <a:gd name="T44" fmla="*/ 0 w 1653"/>
                  <a:gd name="T45" fmla="*/ 0 h 1103"/>
                  <a:gd name="T46" fmla="*/ 0 w 1653"/>
                  <a:gd name="T47" fmla="*/ 0 h 1103"/>
                  <a:gd name="T48" fmla="*/ 0 w 1653"/>
                  <a:gd name="T49" fmla="*/ 0 h 1103"/>
                  <a:gd name="T50" fmla="*/ 0 w 1653"/>
                  <a:gd name="T51" fmla="*/ 0 h 1103"/>
                  <a:gd name="T52" fmla="*/ 0 w 1653"/>
                  <a:gd name="T53" fmla="*/ 0 h 1103"/>
                  <a:gd name="T54" fmla="*/ 0 w 1653"/>
                  <a:gd name="T55" fmla="*/ 0 h 1103"/>
                  <a:gd name="T56" fmla="*/ 0 w 1653"/>
                  <a:gd name="T57" fmla="*/ 0 h 1103"/>
                  <a:gd name="T58" fmla="*/ 0 w 1653"/>
                  <a:gd name="T59" fmla="*/ 0 h 1103"/>
                  <a:gd name="T60" fmla="*/ 0 w 1653"/>
                  <a:gd name="T61" fmla="*/ 0 h 1103"/>
                  <a:gd name="T62" fmla="*/ 0 w 1653"/>
                  <a:gd name="T63" fmla="*/ 0 h 1103"/>
                  <a:gd name="T64" fmla="*/ 1 w 1653"/>
                  <a:gd name="T65" fmla="*/ 0 h 1103"/>
                  <a:gd name="T66" fmla="*/ 1 w 1653"/>
                  <a:gd name="T67" fmla="*/ 0 h 1103"/>
                  <a:gd name="T68" fmla="*/ 1 w 1653"/>
                  <a:gd name="T69" fmla="*/ 0 h 1103"/>
                  <a:gd name="T70" fmla="*/ 1 w 1653"/>
                  <a:gd name="T71" fmla="*/ 0 h 1103"/>
                  <a:gd name="T72" fmla="*/ 1 w 1653"/>
                  <a:gd name="T73" fmla="*/ 0 h 1103"/>
                  <a:gd name="T74" fmla="*/ 1 w 1653"/>
                  <a:gd name="T75" fmla="*/ 0 h 1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3" h="1103">
                    <a:moveTo>
                      <a:pt x="1642" y="51"/>
                    </a:moveTo>
                    <a:lnTo>
                      <a:pt x="1652" y="100"/>
                    </a:lnTo>
                    <a:lnTo>
                      <a:pt x="1653" y="150"/>
                    </a:lnTo>
                    <a:lnTo>
                      <a:pt x="1626" y="255"/>
                    </a:lnTo>
                    <a:lnTo>
                      <a:pt x="1566" y="362"/>
                    </a:lnTo>
                    <a:lnTo>
                      <a:pt x="1475" y="471"/>
                    </a:lnTo>
                    <a:lnTo>
                      <a:pt x="1362" y="578"/>
                    </a:lnTo>
                    <a:lnTo>
                      <a:pt x="1229" y="682"/>
                    </a:lnTo>
                    <a:lnTo>
                      <a:pt x="1083" y="780"/>
                    </a:lnTo>
                    <a:lnTo>
                      <a:pt x="928" y="869"/>
                    </a:lnTo>
                    <a:lnTo>
                      <a:pt x="771" y="947"/>
                    </a:lnTo>
                    <a:lnTo>
                      <a:pt x="615" y="1011"/>
                    </a:lnTo>
                    <a:lnTo>
                      <a:pt x="466" y="1061"/>
                    </a:lnTo>
                    <a:lnTo>
                      <a:pt x="329" y="1091"/>
                    </a:lnTo>
                    <a:lnTo>
                      <a:pt x="209" y="1103"/>
                    </a:lnTo>
                    <a:lnTo>
                      <a:pt x="157" y="1100"/>
                    </a:lnTo>
                    <a:lnTo>
                      <a:pt x="112" y="1090"/>
                    </a:lnTo>
                    <a:lnTo>
                      <a:pt x="74" y="1075"/>
                    </a:lnTo>
                    <a:lnTo>
                      <a:pt x="43" y="1053"/>
                    </a:lnTo>
                    <a:lnTo>
                      <a:pt x="20" y="1025"/>
                    </a:lnTo>
                    <a:lnTo>
                      <a:pt x="5" y="988"/>
                    </a:lnTo>
                    <a:lnTo>
                      <a:pt x="0" y="922"/>
                    </a:lnTo>
                    <a:lnTo>
                      <a:pt x="26" y="844"/>
                    </a:lnTo>
                    <a:lnTo>
                      <a:pt x="78" y="758"/>
                    </a:lnTo>
                    <a:lnTo>
                      <a:pt x="154" y="667"/>
                    </a:lnTo>
                    <a:lnTo>
                      <a:pt x="250" y="573"/>
                    </a:lnTo>
                    <a:lnTo>
                      <a:pt x="363" y="477"/>
                    </a:lnTo>
                    <a:lnTo>
                      <a:pt x="488" y="385"/>
                    </a:lnTo>
                    <a:lnTo>
                      <a:pt x="624" y="296"/>
                    </a:lnTo>
                    <a:lnTo>
                      <a:pt x="766" y="215"/>
                    </a:lnTo>
                    <a:lnTo>
                      <a:pt x="910" y="142"/>
                    </a:lnTo>
                    <a:lnTo>
                      <a:pt x="1054" y="83"/>
                    </a:lnTo>
                    <a:lnTo>
                      <a:pt x="1193" y="37"/>
                    </a:lnTo>
                    <a:lnTo>
                      <a:pt x="1326" y="9"/>
                    </a:lnTo>
                    <a:lnTo>
                      <a:pt x="1446" y="0"/>
                    </a:lnTo>
                    <a:lnTo>
                      <a:pt x="1553" y="13"/>
                    </a:lnTo>
                    <a:lnTo>
                      <a:pt x="1599" y="29"/>
                    </a:lnTo>
                    <a:lnTo>
                      <a:pt x="1642" y="5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8" name="Freeform 317">
                <a:extLst>
                  <a:ext uri="{FF2B5EF4-FFF2-40B4-BE49-F238E27FC236}">
                    <a16:creationId xmlns:a16="http://schemas.microsoft.com/office/drawing/2014/main" id="{A47DAD3D-7757-6A43-9B73-243C8598DE1D}"/>
                  </a:ext>
                </a:extLst>
              </p:cNvPr>
              <p:cNvSpPr>
                <a:spLocks/>
              </p:cNvSpPr>
              <p:nvPr/>
            </p:nvSpPr>
            <p:spPr bwMode="auto">
              <a:xfrm>
                <a:off x="4056" y="3893"/>
                <a:ext cx="116" cy="77"/>
              </a:xfrm>
              <a:custGeom>
                <a:avLst/>
                <a:gdLst>
                  <a:gd name="T0" fmla="*/ 0 w 1512"/>
                  <a:gd name="T1" fmla="*/ 0 h 1007"/>
                  <a:gd name="T2" fmla="*/ 0 w 1512"/>
                  <a:gd name="T3" fmla="*/ 0 h 1007"/>
                  <a:gd name="T4" fmla="*/ 0 w 1512"/>
                  <a:gd name="T5" fmla="*/ 0 h 1007"/>
                  <a:gd name="T6" fmla="*/ 0 w 1512"/>
                  <a:gd name="T7" fmla="*/ 0 h 1007"/>
                  <a:gd name="T8" fmla="*/ 0 w 1512"/>
                  <a:gd name="T9" fmla="*/ 0 h 1007"/>
                  <a:gd name="T10" fmla="*/ 0 w 1512"/>
                  <a:gd name="T11" fmla="*/ 0 h 1007"/>
                  <a:gd name="T12" fmla="*/ 0 w 1512"/>
                  <a:gd name="T13" fmla="*/ 0 h 1007"/>
                  <a:gd name="T14" fmla="*/ 0 w 1512"/>
                  <a:gd name="T15" fmla="*/ 0 h 1007"/>
                  <a:gd name="T16" fmla="*/ 0 w 1512"/>
                  <a:gd name="T17" fmla="*/ 0 h 1007"/>
                  <a:gd name="T18" fmla="*/ 0 w 1512"/>
                  <a:gd name="T19" fmla="*/ 0 h 1007"/>
                  <a:gd name="T20" fmla="*/ 0 w 1512"/>
                  <a:gd name="T21" fmla="*/ 0 h 1007"/>
                  <a:gd name="T22" fmla="*/ 0 w 1512"/>
                  <a:gd name="T23" fmla="*/ 0 h 1007"/>
                  <a:gd name="T24" fmla="*/ 0 w 1512"/>
                  <a:gd name="T25" fmla="*/ 0 h 1007"/>
                  <a:gd name="T26" fmla="*/ 1 w 1512"/>
                  <a:gd name="T27" fmla="*/ 0 h 1007"/>
                  <a:gd name="T28" fmla="*/ 1 w 1512"/>
                  <a:gd name="T29" fmla="*/ 0 h 1007"/>
                  <a:gd name="T30" fmla="*/ 1 w 1512"/>
                  <a:gd name="T31" fmla="*/ 0 h 1007"/>
                  <a:gd name="T32" fmla="*/ 1 w 1512"/>
                  <a:gd name="T33" fmla="*/ 0 h 1007"/>
                  <a:gd name="T34" fmla="*/ 1 w 1512"/>
                  <a:gd name="T35" fmla="*/ 0 h 1007"/>
                  <a:gd name="T36" fmla="*/ 1 w 1512"/>
                  <a:gd name="T37" fmla="*/ 0 h 1007"/>
                  <a:gd name="T38" fmla="*/ 1 w 1512"/>
                  <a:gd name="T39" fmla="*/ 0 h 1007"/>
                  <a:gd name="T40" fmla="*/ 1 w 1512"/>
                  <a:gd name="T41" fmla="*/ 0 h 1007"/>
                  <a:gd name="T42" fmla="*/ 1 w 1512"/>
                  <a:gd name="T43" fmla="*/ 0 h 1007"/>
                  <a:gd name="T44" fmla="*/ 1 w 1512"/>
                  <a:gd name="T45" fmla="*/ 0 h 1007"/>
                  <a:gd name="T46" fmla="*/ 1 w 1512"/>
                  <a:gd name="T47" fmla="*/ 0 h 1007"/>
                  <a:gd name="T48" fmla="*/ 1 w 1512"/>
                  <a:gd name="T49" fmla="*/ 0 h 1007"/>
                  <a:gd name="T50" fmla="*/ 0 w 1512"/>
                  <a:gd name="T51" fmla="*/ 0 h 1007"/>
                  <a:gd name="T52" fmla="*/ 0 w 1512"/>
                  <a:gd name="T53" fmla="*/ 0 h 1007"/>
                  <a:gd name="T54" fmla="*/ 0 w 1512"/>
                  <a:gd name="T55" fmla="*/ 0 h 1007"/>
                  <a:gd name="T56" fmla="*/ 0 w 1512"/>
                  <a:gd name="T57" fmla="*/ 0 h 1007"/>
                  <a:gd name="T58" fmla="*/ 0 w 1512"/>
                  <a:gd name="T59" fmla="*/ 0 h 1007"/>
                  <a:gd name="T60" fmla="*/ 0 w 1512"/>
                  <a:gd name="T61" fmla="*/ 0 h 1007"/>
                  <a:gd name="T62" fmla="*/ 0 w 1512"/>
                  <a:gd name="T63" fmla="*/ 0 h 1007"/>
                  <a:gd name="T64" fmla="*/ 0 w 1512"/>
                  <a:gd name="T65" fmla="*/ 0 h 1007"/>
                  <a:gd name="T66" fmla="*/ 0 w 1512"/>
                  <a:gd name="T67" fmla="*/ 0 h 1007"/>
                  <a:gd name="T68" fmla="*/ 0 w 1512"/>
                  <a:gd name="T69" fmla="*/ 0 h 1007"/>
                  <a:gd name="T70" fmla="*/ 0 w 1512"/>
                  <a:gd name="T71" fmla="*/ 0 h 10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12" h="1007">
                    <a:moveTo>
                      <a:pt x="1" y="906"/>
                    </a:moveTo>
                    <a:lnTo>
                      <a:pt x="14" y="940"/>
                    </a:lnTo>
                    <a:lnTo>
                      <a:pt x="35" y="966"/>
                    </a:lnTo>
                    <a:lnTo>
                      <a:pt x="64" y="984"/>
                    </a:lnTo>
                    <a:lnTo>
                      <a:pt x="100" y="998"/>
                    </a:lnTo>
                    <a:lnTo>
                      <a:pt x="141" y="1005"/>
                    </a:lnTo>
                    <a:lnTo>
                      <a:pt x="189" y="1007"/>
                    </a:lnTo>
                    <a:lnTo>
                      <a:pt x="298" y="996"/>
                    </a:lnTo>
                    <a:lnTo>
                      <a:pt x="423" y="965"/>
                    </a:lnTo>
                    <a:lnTo>
                      <a:pt x="560" y="917"/>
                    </a:lnTo>
                    <a:lnTo>
                      <a:pt x="702" y="855"/>
                    </a:lnTo>
                    <a:lnTo>
                      <a:pt x="846" y="781"/>
                    </a:lnTo>
                    <a:lnTo>
                      <a:pt x="987" y="698"/>
                    </a:lnTo>
                    <a:lnTo>
                      <a:pt x="1120" y="608"/>
                    </a:lnTo>
                    <a:lnTo>
                      <a:pt x="1242" y="512"/>
                    </a:lnTo>
                    <a:lnTo>
                      <a:pt x="1346" y="414"/>
                    </a:lnTo>
                    <a:lnTo>
                      <a:pt x="1428" y="315"/>
                    </a:lnTo>
                    <a:lnTo>
                      <a:pt x="1486" y="218"/>
                    </a:lnTo>
                    <a:lnTo>
                      <a:pt x="1512" y="126"/>
                    </a:lnTo>
                    <a:lnTo>
                      <a:pt x="1512" y="82"/>
                    </a:lnTo>
                    <a:lnTo>
                      <a:pt x="1502" y="41"/>
                    </a:lnTo>
                    <a:lnTo>
                      <a:pt x="1425" y="9"/>
                    </a:lnTo>
                    <a:lnTo>
                      <a:pt x="1332" y="0"/>
                    </a:lnTo>
                    <a:lnTo>
                      <a:pt x="1223" y="10"/>
                    </a:lnTo>
                    <a:lnTo>
                      <a:pt x="1105" y="38"/>
                    </a:lnTo>
                    <a:lnTo>
                      <a:pt x="979" y="82"/>
                    </a:lnTo>
                    <a:lnTo>
                      <a:pt x="848" y="138"/>
                    </a:lnTo>
                    <a:lnTo>
                      <a:pt x="586" y="281"/>
                    </a:lnTo>
                    <a:lnTo>
                      <a:pt x="461" y="363"/>
                    </a:lnTo>
                    <a:lnTo>
                      <a:pt x="344" y="447"/>
                    </a:lnTo>
                    <a:lnTo>
                      <a:pt x="239" y="535"/>
                    </a:lnTo>
                    <a:lnTo>
                      <a:pt x="150" y="620"/>
                    </a:lnTo>
                    <a:lnTo>
                      <a:pt x="77" y="702"/>
                    </a:lnTo>
                    <a:lnTo>
                      <a:pt x="26" y="779"/>
                    </a:lnTo>
                    <a:lnTo>
                      <a:pt x="0" y="848"/>
                    </a:lnTo>
                    <a:lnTo>
                      <a:pt x="1" y="906"/>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9" name="Freeform 318">
                <a:extLst>
                  <a:ext uri="{FF2B5EF4-FFF2-40B4-BE49-F238E27FC236}">
                    <a16:creationId xmlns:a16="http://schemas.microsoft.com/office/drawing/2014/main" id="{6CA52D29-7F24-F74F-AEEB-CA48EA158554}"/>
                  </a:ext>
                </a:extLst>
              </p:cNvPr>
              <p:cNvSpPr>
                <a:spLocks/>
              </p:cNvSpPr>
              <p:nvPr/>
            </p:nvSpPr>
            <p:spPr bwMode="auto">
              <a:xfrm>
                <a:off x="4059" y="3897"/>
                <a:ext cx="106" cy="70"/>
              </a:xfrm>
              <a:custGeom>
                <a:avLst/>
                <a:gdLst>
                  <a:gd name="T0" fmla="*/ 0 w 1374"/>
                  <a:gd name="T1" fmla="*/ 0 h 912"/>
                  <a:gd name="T2" fmla="*/ 0 w 1374"/>
                  <a:gd name="T3" fmla="*/ 0 h 912"/>
                  <a:gd name="T4" fmla="*/ 0 w 1374"/>
                  <a:gd name="T5" fmla="*/ 0 h 912"/>
                  <a:gd name="T6" fmla="*/ 0 w 1374"/>
                  <a:gd name="T7" fmla="*/ 0 h 912"/>
                  <a:gd name="T8" fmla="*/ 0 w 1374"/>
                  <a:gd name="T9" fmla="*/ 0 h 912"/>
                  <a:gd name="T10" fmla="*/ 0 w 1374"/>
                  <a:gd name="T11" fmla="*/ 0 h 912"/>
                  <a:gd name="T12" fmla="*/ 0 w 1374"/>
                  <a:gd name="T13" fmla="*/ 0 h 912"/>
                  <a:gd name="T14" fmla="*/ 0 w 1374"/>
                  <a:gd name="T15" fmla="*/ 0 h 912"/>
                  <a:gd name="T16" fmla="*/ 0 w 1374"/>
                  <a:gd name="T17" fmla="*/ 0 h 912"/>
                  <a:gd name="T18" fmla="*/ 0 w 1374"/>
                  <a:gd name="T19" fmla="*/ 0 h 912"/>
                  <a:gd name="T20" fmla="*/ 0 w 1374"/>
                  <a:gd name="T21" fmla="*/ 0 h 912"/>
                  <a:gd name="T22" fmla="*/ 0 w 1374"/>
                  <a:gd name="T23" fmla="*/ 0 h 912"/>
                  <a:gd name="T24" fmla="*/ 0 w 1374"/>
                  <a:gd name="T25" fmla="*/ 0 h 912"/>
                  <a:gd name="T26" fmla="*/ 1 w 1374"/>
                  <a:gd name="T27" fmla="*/ 0 h 912"/>
                  <a:gd name="T28" fmla="*/ 1 w 1374"/>
                  <a:gd name="T29" fmla="*/ 0 h 912"/>
                  <a:gd name="T30" fmla="*/ 1 w 1374"/>
                  <a:gd name="T31" fmla="*/ 0 h 912"/>
                  <a:gd name="T32" fmla="*/ 1 w 1374"/>
                  <a:gd name="T33" fmla="*/ 0 h 912"/>
                  <a:gd name="T34" fmla="*/ 1 w 1374"/>
                  <a:gd name="T35" fmla="*/ 0 h 912"/>
                  <a:gd name="T36" fmla="*/ 1 w 1374"/>
                  <a:gd name="T37" fmla="*/ 0 h 912"/>
                  <a:gd name="T38" fmla="*/ 1 w 1374"/>
                  <a:gd name="T39" fmla="*/ 0 h 912"/>
                  <a:gd name="T40" fmla="*/ 1 w 1374"/>
                  <a:gd name="T41" fmla="*/ 0 h 912"/>
                  <a:gd name="T42" fmla="*/ 1 w 1374"/>
                  <a:gd name="T43" fmla="*/ 0 h 912"/>
                  <a:gd name="T44" fmla="*/ 0 w 1374"/>
                  <a:gd name="T45" fmla="*/ 0 h 912"/>
                  <a:gd name="T46" fmla="*/ 0 w 1374"/>
                  <a:gd name="T47" fmla="*/ 0 h 912"/>
                  <a:gd name="T48" fmla="*/ 0 w 1374"/>
                  <a:gd name="T49" fmla="*/ 0 h 912"/>
                  <a:gd name="T50" fmla="*/ 0 w 1374"/>
                  <a:gd name="T51" fmla="*/ 0 h 912"/>
                  <a:gd name="T52" fmla="*/ 0 w 1374"/>
                  <a:gd name="T53" fmla="*/ 0 h 912"/>
                  <a:gd name="T54" fmla="*/ 0 w 1374"/>
                  <a:gd name="T55" fmla="*/ 0 h 912"/>
                  <a:gd name="T56" fmla="*/ 0 w 1374"/>
                  <a:gd name="T57" fmla="*/ 0 h 912"/>
                  <a:gd name="T58" fmla="*/ 0 w 1374"/>
                  <a:gd name="T59" fmla="*/ 0 h 912"/>
                  <a:gd name="T60" fmla="*/ 0 w 1374"/>
                  <a:gd name="T61" fmla="*/ 0 h 912"/>
                  <a:gd name="T62" fmla="*/ 0 w 1374"/>
                  <a:gd name="T63" fmla="*/ 0 h 912"/>
                  <a:gd name="T64" fmla="*/ 0 w 1374"/>
                  <a:gd name="T65" fmla="*/ 0 h 9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4" h="912">
                    <a:moveTo>
                      <a:pt x="0" y="824"/>
                    </a:moveTo>
                    <a:lnTo>
                      <a:pt x="13" y="853"/>
                    </a:lnTo>
                    <a:lnTo>
                      <a:pt x="33" y="877"/>
                    </a:lnTo>
                    <a:lnTo>
                      <a:pt x="59" y="894"/>
                    </a:lnTo>
                    <a:lnTo>
                      <a:pt x="92" y="906"/>
                    </a:lnTo>
                    <a:lnTo>
                      <a:pt x="173" y="912"/>
                    </a:lnTo>
                    <a:lnTo>
                      <a:pt x="272" y="898"/>
                    </a:lnTo>
                    <a:lnTo>
                      <a:pt x="386" y="868"/>
                    </a:lnTo>
                    <a:lnTo>
                      <a:pt x="508" y="822"/>
                    </a:lnTo>
                    <a:lnTo>
                      <a:pt x="637" y="764"/>
                    </a:lnTo>
                    <a:lnTo>
                      <a:pt x="767" y="694"/>
                    </a:lnTo>
                    <a:lnTo>
                      <a:pt x="895" y="616"/>
                    </a:lnTo>
                    <a:lnTo>
                      <a:pt x="1016" y="533"/>
                    </a:lnTo>
                    <a:lnTo>
                      <a:pt x="1126" y="446"/>
                    </a:lnTo>
                    <a:lnTo>
                      <a:pt x="1221" y="356"/>
                    </a:lnTo>
                    <a:lnTo>
                      <a:pt x="1296" y="269"/>
                    </a:lnTo>
                    <a:lnTo>
                      <a:pt x="1349" y="183"/>
                    </a:lnTo>
                    <a:lnTo>
                      <a:pt x="1374" y="103"/>
                    </a:lnTo>
                    <a:lnTo>
                      <a:pt x="1367" y="30"/>
                    </a:lnTo>
                    <a:lnTo>
                      <a:pt x="1302" y="5"/>
                    </a:lnTo>
                    <a:lnTo>
                      <a:pt x="1222" y="0"/>
                    </a:lnTo>
                    <a:lnTo>
                      <a:pt x="1127" y="13"/>
                    </a:lnTo>
                    <a:lnTo>
                      <a:pt x="1021" y="40"/>
                    </a:lnTo>
                    <a:lnTo>
                      <a:pt x="909" y="81"/>
                    </a:lnTo>
                    <a:lnTo>
                      <a:pt x="790" y="134"/>
                    </a:lnTo>
                    <a:lnTo>
                      <a:pt x="553" y="267"/>
                    </a:lnTo>
                    <a:lnTo>
                      <a:pt x="330" y="418"/>
                    </a:lnTo>
                    <a:lnTo>
                      <a:pt x="234" y="497"/>
                    </a:lnTo>
                    <a:lnTo>
                      <a:pt x="149" y="574"/>
                    </a:lnTo>
                    <a:lnTo>
                      <a:pt x="81" y="646"/>
                    </a:lnTo>
                    <a:lnTo>
                      <a:pt x="31" y="714"/>
                    </a:lnTo>
                    <a:lnTo>
                      <a:pt x="3" y="774"/>
                    </a:lnTo>
                    <a:lnTo>
                      <a:pt x="0" y="82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0" name="Freeform 319">
                <a:extLst>
                  <a:ext uri="{FF2B5EF4-FFF2-40B4-BE49-F238E27FC236}">
                    <a16:creationId xmlns:a16="http://schemas.microsoft.com/office/drawing/2014/main" id="{FBB21D49-E792-6043-9FBA-5FCA60813094}"/>
                  </a:ext>
                </a:extLst>
              </p:cNvPr>
              <p:cNvSpPr>
                <a:spLocks/>
              </p:cNvSpPr>
              <p:nvPr/>
            </p:nvSpPr>
            <p:spPr bwMode="auto">
              <a:xfrm>
                <a:off x="4063" y="3901"/>
                <a:ext cx="95" cy="63"/>
              </a:xfrm>
              <a:custGeom>
                <a:avLst/>
                <a:gdLst>
                  <a:gd name="T0" fmla="*/ 0 w 1237"/>
                  <a:gd name="T1" fmla="*/ 0 h 818"/>
                  <a:gd name="T2" fmla="*/ 0 w 1237"/>
                  <a:gd name="T3" fmla="*/ 0 h 818"/>
                  <a:gd name="T4" fmla="*/ 0 w 1237"/>
                  <a:gd name="T5" fmla="*/ 0 h 818"/>
                  <a:gd name="T6" fmla="*/ 0 w 1237"/>
                  <a:gd name="T7" fmla="*/ 0 h 818"/>
                  <a:gd name="T8" fmla="*/ 0 w 1237"/>
                  <a:gd name="T9" fmla="*/ 0 h 818"/>
                  <a:gd name="T10" fmla="*/ 0 w 1237"/>
                  <a:gd name="T11" fmla="*/ 0 h 818"/>
                  <a:gd name="T12" fmla="*/ 0 w 1237"/>
                  <a:gd name="T13" fmla="*/ 0 h 818"/>
                  <a:gd name="T14" fmla="*/ 0 w 1237"/>
                  <a:gd name="T15" fmla="*/ 0 h 818"/>
                  <a:gd name="T16" fmla="*/ 0 w 1237"/>
                  <a:gd name="T17" fmla="*/ 0 h 818"/>
                  <a:gd name="T18" fmla="*/ 0 w 1237"/>
                  <a:gd name="T19" fmla="*/ 0 h 818"/>
                  <a:gd name="T20" fmla="*/ 0 w 1237"/>
                  <a:gd name="T21" fmla="*/ 0 h 818"/>
                  <a:gd name="T22" fmla="*/ 0 w 1237"/>
                  <a:gd name="T23" fmla="*/ 0 h 818"/>
                  <a:gd name="T24" fmla="*/ 0 w 1237"/>
                  <a:gd name="T25" fmla="*/ 0 h 818"/>
                  <a:gd name="T26" fmla="*/ 1 w 1237"/>
                  <a:gd name="T27" fmla="*/ 0 h 818"/>
                  <a:gd name="T28" fmla="*/ 1 w 1237"/>
                  <a:gd name="T29" fmla="*/ 0 h 818"/>
                  <a:gd name="T30" fmla="*/ 1 w 1237"/>
                  <a:gd name="T31" fmla="*/ 0 h 818"/>
                  <a:gd name="T32" fmla="*/ 1 w 1237"/>
                  <a:gd name="T33" fmla="*/ 0 h 818"/>
                  <a:gd name="T34" fmla="*/ 1 w 1237"/>
                  <a:gd name="T35" fmla="*/ 0 h 818"/>
                  <a:gd name="T36" fmla="*/ 1 w 1237"/>
                  <a:gd name="T37" fmla="*/ 0 h 818"/>
                  <a:gd name="T38" fmla="*/ 0 w 1237"/>
                  <a:gd name="T39" fmla="*/ 0 h 818"/>
                  <a:gd name="T40" fmla="*/ 0 w 1237"/>
                  <a:gd name="T41" fmla="*/ 0 h 818"/>
                  <a:gd name="T42" fmla="*/ 0 w 1237"/>
                  <a:gd name="T43" fmla="*/ 0 h 818"/>
                  <a:gd name="T44" fmla="*/ 0 w 1237"/>
                  <a:gd name="T45" fmla="*/ 0 h 818"/>
                  <a:gd name="T46" fmla="*/ 0 w 1237"/>
                  <a:gd name="T47" fmla="*/ 0 h 818"/>
                  <a:gd name="T48" fmla="*/ 0 w 1237"/>
                  <a:gd name="T49" fmla="*/ 0 h 818"/>
                  <a:gd name="T50" fmla="*/ 0 w 1237"/>
                  <a:gd name="T51" fmla="*/ 0 h 818"/>
                  <a:gd name="T52" fmla="*/ 0 w 1237"/>
                  <a:gd name="T53" fmla="*/ 0 h 818"/>
                  <a:gd name="T54" fmla="*/ 0 w 1237"/>
                  <a:gd name="T55" fmla="*/ 0 h 818"/>
                  <a:gd name="T56" fmla="*/ 0 w 1237"/>
                  <a:gd name="T57" fmla="*/ 0 h 818"/>
                  <a:gd name="T58" fmla="*/ 0 w 1237"/>
                  <a:gd name="T59" fmla="*/ 0 h 818"/>
                  <a:gd name="T60" fmla="*/ 0 w 1237"/>
                  <a:gd name="T61" fmla="*/ 0 h 8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37" h="818">
                    <a:moveTo>
                      <a:pt x="0" y="743"/>
                    </a:moveTo>
                    <a:lnTo>
                      <a:pt x="13" y="769"/>
                    </a:lnTo>
                    <a:lnTo>
                      <a:pt x="31" y="790"/>
                    </a:lnTo>
                    <a:lnTo>
                      <a:pt x="84" y="814"/>
                    </a:lnTo>
                    <a:lnTo>
                      <a:pt x="158" y="818"/>
                    </a:lnTo>
                    <a:lnTo>
                      <a:pt x="248" y="804"/>
                    </a:lnTo>
                    <a:lnTo>
                      <a:pt x="349" y="772"/>
                    </a:lnTo>
                    <a:lnTo>
                      <a:pt x="459" y="729"/>
                    </a:lnTo>
                    <a:lnTo>
                      <a:pt x="574" y="674"/>
                    </a:lnTo>
                    <a:lnTo>
                      <a:pt x="690" y="608"/>
                    </a:lnTo>
                    <a:lnTo>
                      <a:pt x="913" y="459"/>
                    </a:lnTo>
                    <a:lnTo>
                      <a:pt x="1011" y="380"/>
                    </a:lnTo>
                    <a:lnTo>
                      <a:pt x="1097" y="300"/>
                    </a:lnTo>
                    <a:lnTo>
                      <a:pt x="1165" y="222"/>
                    </a:lnTo>
                    <a:lnTo>
                      <a:pt x="1213" y="148"/>
                    </a:lnTo>
                    <a:lnTo>
                      <a:pt x="1237" y="80"/>
                    </a:lnTo>
                    <a:lnTo>
                      <a:pt x="1233" y="21"/>
                    </a:lnTo>
                    <a:lnTo>
                      <a:pt x="1181" y="2"/>
                    </a:lnTo>
                    <a:lnTo>
                      <a:pt x="1113" y="0"/>
                    </a:lnTo>
                    <a:lnTo>
                      <a:pt x="1031" y="15"/>
                    </a:lnTo>
                    <a:lnTo>
                      <a:pt x="939" y="43"/>
                    </a:lnTo>
                    <a:lnTo>
                      <a:pt x="839" y="82"/>
                    </a:lnTo>
                    <a:lnTo>
                      <a:pt x="734" y="131"/>
                    </a:lnTo>
                    <a:lnTo>
                      <a:pt x="520" y="252"/>
                    </a:lnTo>
                    <a:lnTo>
                      <a:pt x="318" y="389"/>
                    </a:lnTo>
                    <a:lnTo>
                      <a:pt x="228" y="459"/>
                    </a:lnTo>
                    <a:lnTo>
                      <a:pt x="149" y="527"/>
                    </a:lnTo>
                    <a:lnTo>
                      <a:pt x="84" y="591"/>
                    </a:lnTo>
                    <a:lnTo>
                      <a:pt x="37" y="651"/>
                    </a:lnTo>
                    <a:lnTo>
                      <a:pt x="7" y="702"/>
                    </a:lnTo>
                    <a:lnTo>
                      <a:pt x="0" y="74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1" name="Freeform 320">
                <a:extLst>
                  <a:ext uri="{FF2B5EF4-FFF2-40B4-BE49-F238E27FC236}">
                    <a16:creationId xmlns:a16="http://schemas.microsoft.com/office/drawing/2014/main" id="{49451913-B348-FF4A-A0C8-6E64C16F3BF6}"/>
                  </a:ext>
                </a:extLst>
              </p:cNvPr>
              <p:cNvSpPr>
                <a:spLocks/>
              </p:cNvSpPr>
              <p:nvPr/>
            </p:nvSpPr>
            <p:spPr bwMode="auto">
              <a:xfrm>
                <a:off x="4066" y="3905"/>
                <a:ext cx="85" cy="56"/>
              </a:xfrm>
              <a:custGeom>
                <a:avLst/>
                <a:gdLst>
                  <a:gd name="T0" fmla="*/ 0 w 1100"/>
                  <a:gd name="T1" fmla="*/ 0 h 724"/>
                  <a:gd name="T2" fmla="*/ 0 w 1100"/>
                  <a:gd name="T3" fmla="*/ 0 h 724"/>
                  <a:gd name="T4" fmla="*/ 0 w 1100"/>
                  <a:gd name="T5" fmla="*/ 0 h 724"/>
                  <a:gd name="T6" fmla="*/ 0 w 1100"/>
                  <a:gd name="T7" fmla="*/ 0 h 724"/>
                  <a:gd name="T8" fmla="*/ 0 w 1100"/>
                  <a:gd name="T9" fmla="*/ 0 h 724"/>
                  <a:gd name="T10" fmla="*/ 0 w 1100"/>
                  <a:gd name="T11" fmla="*/ 0 h 724"/>
                  <a:gd name="T12" fmla="*/ 0 w 1100"/>
                  <a:gd name="T13" fmla="*/ 0 h 724"/>
                  <a:gd name="T14" fmla="*/ 0 w 1100"/>
                  <a:gd name="T15" fmla="*/ 0 h 724"/>
                  <a:gd name="T16" fmla="*/ 0 w 1100"/>
                  <a:gd name="T17" fmla="*/ 0 h 724"/>
                  <a:gd name="T18" fmla="*/ 0 w 1100"/>
                  <a:gd name="T19" fmla="*/ 0 h 724"/>
                  <a:gd name="T20" fmla="*/ 0 w 1100"/>
                  <a:gd name="T21" fmla="*/ 0 h 724"/>
                  <a:gd name="T22" fmla="*/ 0 w 1100"/>
                  <a:gd name="T23" fmla="*/ 0 h 724"/>
                  <a:gd name="T24" fmla="*/ 0 w 1100"/>
                  <a:gd name="T25" fmla="*/ 0 h 724"/>
                  <a:gd name="T26" fmla="*/ 1 w 1100"/>
                  <a:gd name="T27" fmla="*/ 0 h 724"/>
                  <a:gd name="T28" fmla="*/ 1 w 1100"/>
                  <a:gd name="T29" fmla="*/ 0 h 724"/>
                  <a:gd name="T30" fmla="*/ 0 w 1100"/>
                  <a:gd name="T31" fmla="*/ 0 h 724"/>
                  <a:gd name="T32" fmla="*/ 0 w 1100"/>
                  <a:gd name="T33" fmla="*/ 0 h 724"/>
                  <a:gd name="T34" fmla="*/ 0 w 1100"/>
                  <a:gd name="T35" fmla="*/ 0 h 724"/>
                  <a:gd name="T36" fmla="*/ 0 w 1100"/>
                  <a:gd name="T37" fmla="*/ 0 h 724"/>
                  <a:gd name="T38" fmla="*/ 0 w 1100"/>
                  <a:gd name="T39" fmla="*/ 0 h 724"/>
                  <a:gd name="T40" fmla="*/ 0 w 1100"/>
                  <a:gd name="T41" fmla="*/ 0 h 724"/>
                  <a:gd name="T42" fmla="*/ 0 w 1100"/>
                  <a:gd name="T43" fmla="*/ 0 h 724"/>
                  <a:gd name="T44" fmla="*/ 0 w 1100"/>
                  <a:gd name="T45" fmla="*/ 0 h 724"/>
                  <a:gd name="T46" fmla="*/ 0 w 1100"/>
                  <a:gd name="T47" fmla="*/ 0 h 724"/>
                  <a:gd name="T48" fmla="*/ 0 w 1100"/>
                  <a:gd name="T49" fmla="*/ 0 h 724"/>
                  <a:gd name="T50" fmla="*/ 0 w 1100"/>
                  <a:gd name="T51" fmla="*/ 0 h 724"/>
                  <a:gd name="T52" fmla="*/ 0 w 1100"/>
                  <a:gd name="T53" fmla="*/ 0 h 724"/>
                  <a:gd name="T54" fmla="*/ 0 w 1100"/>
                  <a:gd name="T55" fmla="*/ 0 h 724"/>
                  <a:gd name="T56" fmla="*/ 0 w 1100"/>
                  <a:gd name="T57" fmla="*/ 0 h 7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0" h="724">
                    <a:moveTo>
                      <a:pt x="0" y="663"/>
                    </a:moveTo>
                    <a:lnTo>
                      <a:pt x="28" y="704"/>
                    </a:lnTo>
                    <a:lnTo>
                      <a:pt x="77" y="724"/>
                    </a:lnTo>
                    <a:lnTo>
                      <a:pt x="142" y="724"/>
                    </a:lnTo>
                    <a:lnTo>
                      <a:pt x="222" y="708"/>
                    </a:lnTo>
                    <a:lnTo>
                      <a:pt x="311" y="678"/>
                    </a:lnTo>
                    <a:lnTo>
                      <a:pt x="408" y="635"/>
                    </a:lnTo>
                    <a:lnTo>
                      <a:pt x="612" y="523"/>
                    </a:lnTo>
                    <a:lnTo>
                      <a:pt x="808" y="386"/>
                    </a:lnTo>
                    <a:lnTo>
                      <a:pt x="896" y="316"/>
                    </a:lnTo>
                    <a:lnTo>
                      <a:pt x="972" y="245"/>
                    </a:lnTo>
                    <a:lnTo>
                      <a:pt x="1032" y="177"/>
                    </a:lnTo>
                    <a:lnTo>
                      <a:pt x="1077" y="115"/>
                    </a:lnTo>
                    <a:lnTo>
                      <a:pt x="1100" y="59"/>
                    </a:lnTo>
                    <a:lnTo>
                      <a:pt x="1099" y="13"/>
                    </a:lnTo>
                    <a:lnTo>
                      <a:pt x="1058" y="0"/>
                    </a:lnTo>
                    <a:lnTo>
                      <a:pt x="1002" y="2"/>
                    </a:lnTo>
                    <a:lnTo>
                      <a:pt x="933" y="19"/>
                    </a:lnTo>
                    <a:lnTo>
                      <a:pt x="855" y="46"/>
                    </a:lnTo>
                    <a:lnTo>
                      <a:pt x="769" y="84"/>
                    </a:lnTo>
                    <a:lnTo>
                      <a:pt x="676" y="129"/>
                    </a:lnTo>
                    <a:lnTo>
                      <a:pt x="487" y="239"/>
                    </a:lnTo>
                    <a:lnTo>
                      <a:pt x="304" y="362"/>
                    </a:lnTo>
                    <a:lnTo>
                      <a:pt x="222" y="423"/>
                    </a:lnTo>
                    <a:lnTo>
                      <a:pt x="149" y="481"/>
                    </a:lnTo>
                    <a:lnTo>
                      <a:pt x="87" y="537"/>
                    </a:lnTo>
                    <a:lnTo>
                      <a:pt x="40" y="587"/>
                    </a:lnTo>
                    <a:lnTo>
                      <a:pt x="10" y="629"/>
                    </a:lnTo>
                    <a:lnTo>
                      <a:pt x="0" y="66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2" name="Freeform 321">
                <a:extLst>
                  <a:ext uri="{FF2B5EF4-FFF2-40B4-BE49-F238E27FC236}">
                    <a16:creationId xmlns:a16="http://schemas.microsoft.com/office/drawing/2014/main" id="{9C337957-BBF4-A548-AE94-8DAB54F1DB3E}"/>
                  </a:ext>
                </a:extLst>
              </p:cNvPr>
              <p:cNvSpPr>
                <a:spLocks/>
              </p:cNvSpPr>
              <p:nvPr/>
            </p:nvSpPr>
            <p:spPr bwMode="auto">
              <a:xfrm>
                <a:off x="4069" y="3909"/>
                <a:ext cx="74" cy="49"/>
              </a:xfrm>
              <a:custGeom>
                <a:avLst/>
                <a:gdLst>
                  <a:gd name="T0" fmla="*/ 0 w 964"/>
                  <a:gd name="T1" fmla="*/ 0 h 635"/>
                  <a:gd name="T2" fmla="*/ 0 w 964"/>
                  <a:gd name="T3" fmla="*/ 0 h 635"/>
                  <a:gd name="T4" fmla="*/ 0 w 964"/>
                  <a:gd name="T5" fmla="*/ 0 h 635"/>
                  <a:gd name="T6" fmla="*/ 0 w 964"/>
                  <a:gd name="T7" fmla="*/ 0 h 635"/>
                  <a:gd name="T8" fmla="*/ 0 w 964"/>
                  <a:gd name="T9" fmla="*/ 0 h 635"/>
                  <a:gd name="T10" fmla="*/ 0 w 964"/>
                  <a:gd name="T11" fmla="*/ 0 h 635"/>
                  <a:gd name="T12" fmla="*/ 0 w 964"/>
                  <a:gd name="T13" fmla="*/ 0 h 635"/>
                  <a:gd name="T14" fmla="*/ 0 w 964"/>
                  <a:gd name="T15" fmla="*/ 0 h 635"/>
                  <a:gd name="T16" fmla="*/ 0 w 964"/>
                  <a:gd name="T17" fmla="*/ 0 h 635"/>
                  <a:gd name="T18" fmla="*/ 0 w 964"/>
                  <a:gd name="T19" fmla="*/ 0 h 635"/>
                  <a:gd name="T20" fmla="*/ 0 w 964"/>
                  <a:gd name="T21" fmla="*/ 0 h 635"/>
                  <a:gd name="T22" fmla="*/ 0 w 964"/>
                  <a:gd name="T23" fmla="*/ 0 h 635"/>
                  <a:gd name="T24" fmla="*/ 0 w 964"/>
                  <a:gd name="T25" fmla="*/ 0 h 635"/>
                  <a:gd name="T26" fmla="*/ 0 w 964"/>
                  <a:gd name="T27" fmla="*/ 0 h 635"/>
                  <a:gd name="T28" fmla="*/ 0 w 964"/>
                  <a:gd name="T29" fmla="*/ 0 h 635"/>
                  <a:gd name="T30" fmla="*/ 0 w 964"/>
                  <a:gd name="T31" fmla="*/ 0 h 635"/>
                  <a:gd name="T32" fmla="*/ 0 w 964"/>
                  <a:gd name="T33" fmla="*/ 0 h 635"/>
                  <a:gd name="T34" fmla="*/ 0 w 964"/>
                  <a:gd name="T35" fmla="*/ 0 h 635"/>
                  <a:gd name="T36" fmla="*/ 0 w 964"/>
                  <a:gd name="T37" fmla="*/ 0 h 635"/>
                  <a:gd name="T38" fmla="*/ 0 w 964"/>
                  <a:gd name="T39" fmla="*/ 0 h 635"/>
                  <a:gd name="T40" fmla="*/ 0 w 964"/>
                  <a:gd name="T41" fmla="*/ 0 h 635"/>
                  <a:gd name="T42" fmla="*/ 0 w 964"/>
                  <a:gd name="T43" fmla="*/ 0 h 635"/>
                  <a:gd name="T44" fmla="*/ 0 w 964"/>
                  <a:gd name="T45" fmla="*/ 0 h 635"/>
                  <a:gd name="T46" fmla="*/ 0 w 964"/>
                  <a:gd name="T47" fmla="*/ 0 h 635"/>
                  <a:gd name="T48" fmla="*/ 0 w 964"/>
                  <a:gd name="T49" fmla="*/ 0 h 635"/>
                  <a:gd name="T50" fmla="*/ 0 w 964"/>
                  <a:gd name="T51" fmla="*/ 0 h 635"/>
                  <a:gd name="T52" fmla="*/ 0 w 964"/>
                  <a:gd name="T53" fmla="*/ 0 h 635"/>
                  <a:gd name="T54" fmla="*/ 0 w 964"/>
                  <a:gd name="T55" fmla="*/ 0 h 6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4" h="635">
                    <a:moveTo>
                      <a:pt x="964" y="7"/>
                    </a:moveTo>
                    <a:lnTo>
                      <a:pt x="963" y="40"/>
                    </a:lnTo>
                    <a:lnTo>
                      <a:pt x="940" y="83"/>
                    </a:lnTo>
                    <a:lnTo>
                      <a:pt x="901" y="135"/>
                    </a:lnTo>
                    <a:lnTo>
                      <a:pt x="847" y="192"/>
                    </a:lnTo>
                    <a:lnTo>
                      <a:pt x="781" y="253"/>
                    </a:lnTo>
                    <a:lnTo>
                      <a:pt x="705" y="316"/>
                    </a:lnTo>
                    <a:lnTo>
                      <a:pt x="534" y="440"/>
                    </a:lnTo>
                    <a:lnTo>
                      <a:pt x="359" y="545"/>
                    </a:lnTo>
                    <a:lnTo>
                      <a:pt x="274" y="586"/>
                    </a:lnTo>
                    <a:lnTo>
                      <a:pt x="196" y="615"/>
                    </a:lnTo>
                    <a:lnTo>
                      <a:pt x="128" y="633"/>
                    </a:lnTo>
                    <a:lnTo>
                      <a:pt x="69" y="635"/>
                    </a:lnTo>
                    <a:lnTo>
                      <a:pt x="27" y="620"/>
                    </a:lnTo>
                    <a:lnTo>
                      <a:pt x="0" y="585"/>
                    </a:lnTo>
                    <a:lnTo>
                      <a:pt x="15" y="560"/>
                    </a:lnTo>
                    <a:lnTo>
                      <a:pt x="46" y="526"/>
                    </a:lnTo>
                    <a:lnTo>
                      <a:pt x="92" y="485"/>
                    </a:lnTo>
                    <a:lnTo>
                      <a:pt x="149" y="439"/>
                    </a:lnTo>
                    <a:lnTo>
                      <a:pt x="291" y="336"/>
                    </a:lnTo>
                    <a:lnTo>
                      <a:pt x="454" y="228"/>
                    </a:lnTo>
                    <a:lnTo>
                      <a:pt x="620" y="129"/>
                    </a:lnTo>
                    <a:lnTo>
                      <a:pt x="699" y="88"/>
                    </a:lnTo>
                    <a:lnTo>
                      <a:pt x="773" y="51"/>
                    </a:lnTo>
                    <a:lnTo>
                      <a:pt x="838" y="24"/>
                    </a:lnTo>
                    <a:lnTo>
                      <a:pt x="893" y="7"/>
                    </a:lnTo>
                    <a:lnTo>
                      <a:pt x="936" y="0"/>
                    </a:lnTo>
                    <a:lnTo>
                      <a:pt x="964" y="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3" name="Freeform 322">
                <a:extLst>
                  <a:ext uri="{FF2B5EF4-FFF2-40B4-BE49-F238E27FC236}">
                    <a16:creationId xmlns:a16="http://schemas.microsoft.com/office/drawing/2014/main" id="{12712411-FFFE-614F-81E3-299A844C5AFA}"/>
                  </a:ext>
                </a:extLst>
              </p:cNvPr>
              <p:cNvSpPr>
                <a:spLocks/>
              </p:cNvSpPr>
              <p:nvPr/>
            </p:nvSpPr>
            <p:spPr bwMode="auto">
              <a:xfrm>
                <a:off x="3744" y="2895"/>
                <a:ext cx="1900" cy="1225"/>
              </a:xfrm>
              <a:custGeom>
                <a:avLst/>
                <a:gdLst>
                  <a:gd name="T0" fmla="*/ 0 w 24706"/>
                  <a:gd name="T1" fmla="*/ 6 h 15932"/>
                  <a:gd name="T2" fmla="*/ 0 w 24706"/>
                  <a:gd name="T3" fmla="*/ 6 h 15932"/>
                  <a:gd name="T4" fmla="*/ 0 w 24706"/>
                  <a:gd name="T5" fmla="*/ 5 h 15932"/>
                  <a:gd name="T6" fmla="*/ 0 w 24706"/>
                  <a:gd name="T7" fmla="*/ 4 h 15932"/>
                  <a:gd name="T8" fmla="*/ 0 w 24706"/>
                  <a:gd name="T9" fmla="*/ 3 h 15932"/>
                  <a:gd name="T10" fmla="*/ 0 w 24706"/>
                  <a:gd name="T11" fmla="*/ 3 h 15932"/>
                  <a:gd name="T12" fmla="*/ 0 w 24706"/>
                  <a:gd name="T13" fmla="*/ 2 h 15932"/>
                  <a:gd name="T14" fmla="*/ 0 w 24706"/>
                  <a:gd name="T15" fmla="*/ 2 h 15932"/>
                  <a:gd name="T16" fmla="*/ 1 w 24706"/>
                  <a:gd name="T17" fmla="*/ 1 h 15932"/>
                  <a:gd name="T18" fmla="*/ 1 w 24706"/>
                  <a:gd name="T19" fmla="*/ 1 h 15932"/>
                  <a:gd name="T20" fmla="*/ 1 w 24706"/>
                  <a:gd name="T21" fmla="*/ 1 h 15932"/>
                  <a:gd name="T22" fmla="*/ 1 w 24706"/>
                  <a:gd name="T23" fmla="*/ 1 h 15932"/>
                  <a:gd name="T24" fmla="*/ 2 w 24706"/>
                  <a:gd name="T25" fmla="*/ 0 h 15932"/>
                  <a:gd name="T26" fmla="*/ 2 w 24706"/>
                  <a:gd name="T27" fmla="*/ 0 h 15932"/>
                  <a:gd name="T28" fmla="*/ 2 w 24706"/>
                  <a:gd name="T29" fmla="*/ 0 h 15932"/>
                  <a:gd name="T30" fmla="*/ 3 w 24706"/>
                  <a:gd name="T31" fmla="*/ 0 h 15932"/>
                  <a:gd name="T32" fmla="*/ 3 w 24706"/>
                  <a:gd name="T33" fmla="*/ 0 h 15932"/>
                  <a:gd name="T34" fmla="*/ 3 w 24706"/>
                  <a:gd name="T35" fmla="*/ 0 h 15932"/>
                  <a:gd name="T36" fmla="*/ 4 w 24706"/>
                  <a:gd name="T37" fmla="*/ 0 h 15932"/>
                  <a:gd name="T38" fmla="*/ 5 w 24706"/>
                  <a:gd name="T39" fmla="*/ 0 h 15932"/>
                  <a:gd name="T40" fmla="*/ 6 w 24706"/>
                  <a:gd name="T41" fmla="*/ 0 h 15932"/>
                  <a:gd name="T42" fmla="*/ 7 w 24706"/>
                  <a:gd name="T43" fmla="*/ 0 h 15932"/>
                  <a:gd name="T44" fmla="*/ 8 w 24706"/>
                  <a:gd name="T45" fmla="*/ 0 h 15932"/>
                  <a:gd name="T46" fmla="*/ 9 w 24706"/>
                  <a:gd name="T47" fmla="*/ 0 h 15932"/>
                  <a:gd name="T48" fmla="*/ 10 w 24706"/>
                  <a:gd name="T49" fmla="*/ 1 h 15932"/>
                  <a:gd name="T50" fmla="*/ 11 w 24706"/>
                  <a:gd name="T51" fmla="*/ 0 h 15932"/>
                  <a:gd name="T52" fmla="*/ 11 w 24706"/>
                  <a:gd name="T53" fmla="*/ 0 h 15932"/>
                  <a:gd name="T54" fmla="*/ 11 w 24706"/>
                  <a:gd name="T55" fmla="*/ 1 h 15932"/>
                  <a:gd name="T56" fmla="*/ 11 w 24706"/>
                  <a:gd name="T57" fmla="*/ 1 h 15932"/>
                  <a:gd name="T58" fmla="*/ 11 w 24706"/>
                  <a:gd name="T59" fmla="*/ 1 h 15932"/>
                  <a:gd name="T60" fmla="*/ 11 w 24706"/>
                  <a:gd name="T61" fmla="*/ 1 h 15932"/>
                  <a:gd name="T62" fmla="*/ 10 w 24706"/>
                  <a:gd name="T63" fmla="*/ 2 h 15932"/>
                  <a:gd name="T64" fmla="*/ 9 w 24706"/>
                  <a:gd name="T65" fmla="*/ 2 h 15932"/>
                  <a:gd name="T66" fmla="*/ 9 w 24706"/>
                  <a:gd name="T67" fmla="*/ 3 h 15932"/>
                  <a:gd name="T68" fmla="*/ 8 w 24706"/>
                  <a:gd name="T69" fmla="*/ 3 h 15932"/>
                  <a:gd name="T70" fmla="*/ 8 w 24706"/>
                  <a:gd name="T71" fmla="*/ 4 h 15932"/>
                  <a:gd name="T72" fmla="*/ 7 w 24706"/>
                  <a:gd name="T73" fmla="*/ 4 h 15932"/>
                  <a:gd name="T74" fmla="*/ 7 w 24706"/>
                  <a:gd name="T75" fmla="*/ 4 h 15932"/>
                  <a:gd name="T76" fmla="*/ 7 w 24706"/>
                  <a:gd name="T77" fmla="*/ 4 h 15932"/>
                  <a:gd name="T78" fmla="*/ 6 w 24706"/>
                  <a:gd name="T79" fmla="*/ 4 h 15932"/>
                  <a:gd name="T80" fmla="*/ 6 w 24706"/>
                  <a:gd name="T81" fmla="*/ 4 h 15932"/>
                  <a:gd name="T82" fmla="*/ 6 w 24706"/>
                  <a:gd name="T83" fmla="*/ 4 h 15932"/>
                  <a:gd name="T84" fmla="*/ 5 w 24706"/>
                  <a:gd name="T85" fmla="*/ 5 h 15932"/>
                  <a:gd name="T86" fmla="*/ 5 w 24706"/>
                  <a:gd name="T87" fmla="*/ 5 h 15932"/>
                  <a:gd name="T88" fmla="*/ 5 w 24706"/>
                  <a:gd name="T89" fmla="*/ 5 h 15932"/>
                  <a:gd name="T90" fmla="*/ 5 w 24706"/>
                  <a:gd name="T91" fmla="*/ 5 h 15932"/>
                  <a:gd name="T92" fmla="*/ 4 w 24706"/>
                  <a:gd name="T93" fmla="*/ 5 h 15932"/>
                  <a:gd name="T94" fmla="*/ 4 w 24706"/>
                  <a:gd name="T95" fmla="*/ 5 h 15932"/>
                  <a:gd name="T96" fmla="*/ 3 w 24706"/>
                  <a:gd name="T97" fmla="*/ 5 h 15932"/>
                  <a:gd name="T98" fmla="*/ 3 w 24706"/>
                  <a:gd name="T99" fmla="*/ 6 h 15932"/>
                  <a:gd name="T100" fmla="*/ 2 w 24706"/>
                  <a:gd name="T101" fmla="*/ 6 h 15932"/>
                  <a:gd name="T102" fmla="*/ 2 w 24706"/>
                  <a:gd name="T103" fmla="*/ 6 h 15932"/>
                  <a:gd name="T104" fmla="*/ 2 w 24706"/>
                  <a:gd name="T105" fmla="*/ 6 h 15932"/>
                  <a:gd name="T106" fmla="*/ 2 w 24706"/>
                  <a:gd name="T107" fmla="*/ 7 h 15932"/>
                  <a:gd name="T108" fmla="*/ 1 w 24706"/>
                  <a:gd name="T109" fmla="*/ 7 h 15932"/>
                  <a:gd name="T110" fmla="*/ 1 w 24706"/>
                  <a:gd name="T111" fmla="*/ 7 h 15932"/>
                  <a:gd name="T112" fmla="*/ 1 w 24706"/>
                  <a:gd name="T113" fmla="*/ 7 h 15932"/>
                  <a:gd name="T114" fmla="*/ 1 w 24706"/>
                  <a:gd name="T115" fmla="*/ 7 h 15932"/>
                  <a:gd name="T116" fmla="*/ 0 w 24706"/>
                  <a:gd name="T117" fmla="*/ 7 h 15932"/>
                  <a:gd name="T118" fmla="*/ 0 w 24706"/>
                  <a:gd name="T119" fmla="*/ 7 h 15932"/>
                  <a:gd name="T120" fmla="*/ 0 w 24706"/>
                  <a:gd name="T121" fmla="*/ 7 h 15932"/>
                  <a:gd name="T122" fmla="*/ 0 w 24706"/>
                  <a:gd name="T123" fmla="*/ 7 h 15932"/>
                  <a:gd name="T124" fmla="*/ 0 w 24706"/>
                  <a:gd name="T125" fmla="*/ 7 h 159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06" h="15932">
                    <a:moveTo>
                      <a:pt x="371" y="14777"/>
                    </a:moveTo>
                    <a:lnTo>
                      <a:pt x="345" y="14344"/>
                    </a:lnTo>
                    <a:lnTo>
                      <a:pt x="313" y="13891"/>
                    </a:lnTo>
                    <a:lnTo>
                      <a:pt x="275" y="13419"/>
                    </a:lnTo>
                    <a:lnTo>
                      <a:pt x="233" y="12930"/>
                    </a:lnTo>
                    <a:lnTo>
                      <a:pt x="189" y="12427"/>
                    </a:lnTo>
                    <a:lnTo>
                      <a:pt x="147" y="11910"/>
                    </a:lnTo>
                    <a:lnTo>
                      <a:pt x="105" y="11383"/>
                    </a:lnTo>
                    <a:lnTo>
                      <a:pt x="69" y="10845"/>
                    </a:lnTo>
                    <a:lnTo>
                      <a:pt x="37" y="10301"/>
                    </a:lnTo>
                    <a:lnTo>
                      <a:pt x="15" y="9751"/>
                    </a:lnTo>
                    <a:lnTo>
                      <a:pt x="1" y="9197"/>
                    </a:lnTo>
                    <a:lnTo>
                      <a:pt x="0" y="8643"/>
                    </a:lnTo>
                    <a:lnTo>
                      <a:pt x="12" y="8088"/>
                    </a:lnTo>
                    <a:lnTo>
                      <a:pt x="41" y="7535"/>
                    </a:lnTo>
                    <a:lnTo>
                      <a:pt x="86" y="6988"/>
                    </a:lnTo>
                    <a:lnTo>
                      <a:pt x="151" y="6446"/>
                    </a:lnTo>
                    <a:lnTo>
                      <a:pt x="238" y="5911"/>
                    </a:lnTo>
                    <a:lnTo>
                      <a:pt x="349" y="5386"/>
                    </a:lnTo>
                    <a:lnTo>
                      <a:pt x="484" y="4874"/>
                    </a:lnTo>
                    <a:lnTo>
                      <a:pt x="647" y="4375"/>
                    </a:lnTo>
                    <a:lnTo>
                      <a:pt x="739" y="4131"/>
                    </a:lnTo>
                    <a:lnTo>
                      <a:pt x="839" y="3892"/>
                    </a:lnTo>
                    <a:lnTo>
                      <a:pt x="947" y="3657"/>
                    </a:lnTo>
                    <a:lnTo>
                      <a:pt x="1062" y="3426"/>
                    </a:lnTo>
                    <a:lnTo>
                      <a:pt x="1186" y="3200"/>
                    </a:lnTo>
                    <a:lnTo>
                      <a:pt x="1319" y="2979"/>
                    </a:lnTo>
                    <a:lnTo>
                      <a:pt x="1460" y="2764"/>
                    </a:lnTo>
                    <a:lnTo>
                      <a:pt x="1611" y="2554"/>
                    </a:lnTo>
                    <a:lnTo>
                      <a:pt x="1770" y="2351"/>
                    </a:lnTo>
                    <a:lnTo>
                      <a:pt x="1938" y="2152"/>
                    </a:lnTo>
                    <a:lnTo>
                      <a:pt x="2117" y="1961"/>
                    </a:lnTo>
                    <a:lnTo>
                      <a:pt x="2307" y="1775"/>
                    </a:lnTo>
                    <a:lnTo>
                      <a:pt x="2506" y="1597"/>
                    </a:lnTo>
                    <a:lnTo>
                      <a:pt x="2715" y="1426"/>
                    </a:lnTo>
                    <a:lnTo>
                      <a:pt x="2934" y="1261"/>
                    </a:lnTo>
                    <a:lnTo>
                      <a:pt x="3166" y="1105"/>
                    </a:lnTo>
                    <a:lnTo>
                      <a:pt x="3408" y="956"/>
                    </a:lnTo>
                    <a:lnTo>
                      <a:pt x="3662" y="815"/>
                    </a:lnTo>
                    <a:lnTo>
                      <a:pt x="3927" y="683"/>
                    </a:lnTo>
                    <a:lnTo>
                      <a:pt x="4204" y="558"/>
                    </a:lnTo>
                    <a:lnTo>
                      <a:pt x="4493" y="442"/>
                    </a:lnTo>
                    <a:lnTo>
                      <a:pt x="4795" y="335"/>
                    </a:lnTo>
                    <a:lnTo>
                      <a:pt x="5109" y="238"/>
                    </a:lnTo>
                    <a:lnTo>
                      <a:pt x="5437" y="150"/>
                    </a:lnTo>
                    <a:lnTo>
                      <a:pt x="5572" y="119"/>
                    </a:lnTo>
                    <a:lnTo>
                      <a:pt x="5718" y="92"/>
                    </a:lnTo>
                    <a:lnTo>
                      <a:pt x="5873" y="68"/>
                    </a:lnTo>
                    <a:lnTo>
                      <a:pt x="6039" y="48"/>
                    </a:lnTo>
                    <a:lnTo>
                      <a:pt x="6214" y="32"/>
                    </a:lnTo>
                    <a:lnTo>
                      <a:pt x="6398" y="20"/>
                    </a:lnTo>
                    <a:lnTo>
                      <a:pt x="6592" y="9"/>
                    </a:lnTo>
                    <a:lnTo>
                      <a:pt x="6793" y="3"/>
                    </a:lnTo>
                    <a:lnTo>
                      <a:pt x="7223" y="0"/>
                    </a:lnTo>
                    <a:lnTo>
                      <a:pt x="7685" y="7"/>
                    </a:lnTo>
                    <a:lnTo>
                      <a:pt x="8177" y="25"/>
                    </a:lnTo>
                    <a:lnTo>
                      <a:pt x="8698" y="53"/>
                    </a:lnTo>
                    <a:lnTo>
                      <a:pt x="9243" y="88"/>
                    </a:lnTo>
                    <a:lnTo>
                      <a:pt x="9813" y="132"/>
                    </a:lnTo>
                    <a:lnTo>
                      <a:pt x="10404" y="182"/>
                    </a:lnTo>
                    <a:lnTo>
                      <a:pt x="11016" y="237"/>
                    </a:lnTo>
                    <a:lnTo>
                      <a:pt x="11645" y="298"/>
                    </a:lnTo>
                    <a:lnTo>
                      <a:pt x="12289" y="361"/>
                    </a:lnTo>
                    <a:lnTo>
                      <a:pt x="12948" y="428"/>
                    </a:lnTo>
                    <a:lnTo>
                      <a:pt x="13618" y="496"/>
                    </a:lnTo>
                    <a:lnTo>
                      <a:pt x="14985" y="636"/>
                    </a:lnTo>
                    <a:lnTo>
                      <a:pt x="16373" y="770"/>
                    </a:lnTo>
                    <a:lnTo>
                      <a:pt x="17768" y="894"/>
                    </a:lnTo>
                    <a:lnTo>
                      <a:pt x="18462" y="949"/>
                    </a:lnTo>
                    <a:lnTo>
                      <a:pt x="19150" y="998"/>
                    </a:lnTo>
                    <a:lnTo>
                      <a:pt x="19833" y="1042"/>
                    </a:lnTo>
                    <a:lnTo>
                      <a:pt x="20506" y="1076"/>
                    </a:lnTo>
                    <a:lnTo>
                      <a:pt x="21169" y="1103"/>
                    </a:lnTo>
                    <a:lnTo>
                      <a:pt x="21818" y="1120"/>
                    </a:lnTo>
                    <a:lnTo>
                      <a:pt x="22452" y="1127"/>
                    </a:lnTo>
                    <a:lnTo>
                      <a:pt x="23070" y="1122"/>
                    </a:lnTo>
                    <a:lnTo>
                      <a:pt x="23668" y="1105"/>
                    </a:lnTo>
                    <a:lnTo>
                      <a:pt x="24245" y="1075"/>
                    </a:lnTo>
                    <a:lnTo>
                      <a:pt x="24285" y="1074"/>
                    </a:lnTo>
                    <a:lnTo>
                      <a:pt x="24332" y="1078"/>
                    </a:lnTo>
                    <a:lnTo>
                      <a:pt x="24440" y="1098"/>
                    </a:lnTo>
                    <a:lnTo>
                      <a:pt x="24550" y="1136"/>
                    </a:lnTo>
                    <a:lnTo>
                      <a:pt x="24598" y="1164"/>
                    </a:lnTo>
                    <a:lnTo>
                      <a:pt x="24641" y="1197"/>
                    </a:lnTo>
                    <a:lnTo>
                      <a:pt x="24674" y="1235"/>
                    </a:lnTo>
                    <a:lnTo>
                      <a:pt x="24697" y="1280"/>
                    </a:lnTo>
                    <a:lnTo>
                      <a:pt x="24706" y="1331"/>
                    </a:lnTo>
                    <a:lnTo>
                      <a:pt x="24699" y="1389"/>
                    </a:lnTo>
                    <a:lnTo>
                      <a:pt x="24673" y="1454"/>
                    </a:lnTo>
                    <a:lnTo>
                      <a:pt x="24628" y="1526"/>
                    </a:lnTo>
                    <a:lnTo>
                      <a:pt x="24559" y="1605"/>
                    </a:lnTo>
                    <a:lnTo>
                      <a:pt x="24465" y="1692"/>
                    </a:lnTo>
                    <a:lnTo>
                      <a:pt x="23851" y="2226"/>
                    </a:lnTo>
                    <a:lnTo>
                      <a:pt x="23269" y="2759"/>
                    </a:lnTo>
                    <a:lnTo>
                      <a:pt x="22713" y="3286"/>
                    </a:lnTo>
                    <a:lnTo>
                      <a:pt x="22179" y="3809"/>
                    </a:lnTo>
                    <a:lnTo>
                      <a:pt x="21664" y="4322"/>
                    </a:lnTo>
                    <a:lnTo>
                      <a:pt x="21162" y="4823"/>
                    </a:lnTo>
                    <a:lnTo>
                      <a:pt x="20669" y="5312"/>
                    </a:lnTo>
                    <a:lnTo>
                      <a:pt x="20179" y="5783"/>
                    </a:lnTo>
                    <a:lnTo>
                      <a:pt x="19690" y="6237"/>
                    </a:lnTo>
                    <a:lnTo>
                      <a:pt x="19196" y="6670"/>
                    </a:lnTo>
                    <a:lnTo>
                      <a:pt x="18693" y="7080"/>
                    </a:lnTo>
                    <a:lnTo>
                      <a:pt x="18175" y="7464"/>
                    </a:lnTo>
                    <a:lnTo>
                      <a:pt x="17910" y="7646"/>
                    </a:lnTo>
                    <a:lnTo>
                      <a:pt x="17640" y="7820"/>
                    </a:lnTo>
                    <a:lnTo>
                      <a:pt x="17363" y="7987"/>
                    </a:lnTo>
                    <a:lnTo>
                      <a:pt x="17081" y="8145"/>
                    </a:lnTo>
                    <a:lnTo>
                      <a:pt x="16791" y="8296"/>
                    </a:lnTo>
                    <a:lnTo>
                      <a:pt x="16494" y="8439"/>
                    </a:lnTo>
                    <a:lnTo>
                      <a:pt x="16189" y="8572"/>
                    </a:lnTo>
                    <a:lnTo>
                      <a:pt x="15876" y="8697"/>
                    </a:lnTo>
                    <a:lnTo>
                      <a:pt x="15750" y="8734"/>
                    </a:lnTo>
                    <a:lnTo>
                      <a:pt x="15589" y="8776"/>
                    </a:lnTo>
                    <a:lnTo>
                      <a:pt x="15395" y="8822"/>
                    </a:lnTo>
                    <a:lnTo>
                      <a:pt x="15174" y="8871"/>
                    </a:lnTo>
                    <a:lnTo>
                      <a:pt x="14930" y="8925"/>
                    </a:lnTo>
                    <a:lnTo>
                      <a:pt x="14668" y="8982"/>
                    </a:lnTo>
                    <a:lnTo>
                      <a:pt x="14391" y="9042"/>
                    </a:lnTo>
                    <a:lnTo>
                      <a:pt x="14105" y="9107"/>
                    </a:lnTo>
                    <a:lnTo>
                      <a:pt x="13521" y="9247"/>
                    </a:lnTo>
                    <a:lnTo>
                      <a:pt x="13233" y="9323"/>
                    </a:lnTo>
                    <a:lnTo>
                      <a:pt x="12952" y="9402"/>
                    </a:lnTo>
                    <a:lnTo>
                      <a:pt x="12685" y="9485"/>
                    </a:lnTo>
                    <a:lnTo>
                      <a:pt x="12433" y="9571"/>
                    </a:lnTo>
                    <a:lnTo>
                      <a:pt x="12204" y="9661"/>
                    </a:lnTo>
                    <a:lnTo>
                      <a:pt x="12000" y="9754"/>
                    </a:lnTo>
                    <a:lnTo>
                      <a:pt x="11876" y="9822"/>
                    </a:lnTo>
                    <a:lnTo>
                      <a:pt x="11759" y="9898"/>
                    </a:lnTo>
                    <a:lnTo>
                      <a:pt x="11534" y="10073"/>
                    </a:lnTo>
                    <a:lnTo>
                      <a:pt x="11320" y="10268"/>
                    </a:lnTo>
                    <a:lnTo>
                      <a:pt x="11110" y="10474"/>
                    </a:lnTo>
                    <a:lnTo>
                      <a:pt x="10899" y="10680"/>
                    </a:lnTo>
                    <a:lnTo>
                      <a:pt x="10681" y="10878"/>
                    </a:lnTo>
                    <a:lnTo>
                      <a:pt x="10447" y="11057"/>
                    </a:lnTo>
                    <a:lnTo>
                      <a:pt x="10323" y="11136"/>
                    </a:lnTo>
                    <a:lnTo>
                      <a:pt x="10194" y="11208"/>
                    </a:lnTo>
                    <a:lnTo>
                      <a:pt x="9911" y="11342"/>
                    </a:lnTo>
                    <a:lnTo>
                      <a:pt x="9637" y="11460"/>
                    </a:lnTo>
                    <a:lnTo>
                      <a:pt x="9372" y="11563"/>
                    </a:lnTo>
                    <a:lnTo>
                      <a:pt x="9115" y="11651"/>
                    </a:lnTo>
                    <a:lnTo>
                      <a:pt x="8865" y="11727"/>
                    </a:lnTo>
                    <a:lnTo>
                      <a:pt x="8624" y="11792"/>
                    </a:lnTo>
                    <a:lnTo>
                      <a:pt x="8387" y="11848"/>
                    </a:lnTo>
                    <a:lnTo>
                      <a:pt x="8158" y="11896"/>
                    </a:lnTo>
                    <a:lnTo>
                      <a:pt x="7714" y="11975"/>
                    </a:lnTo>
                    <a:lnTo>
                      <a:pt x="7289" y="12042"/>
                    </a:lnTo>
                    <a:lnTo>
                      <a:pt x="6877" y="12107"/>
                    </a:lnTo>
                    <a:lnTo>
                      <a:pt x="6476" y="12185"/>
                    </a:lnTo>
                    <a:lnTo>
                      <a:pt x="6081" y="12286"/>
                    </a:lnTo>
                    <a:lnTo>
                      <a:pt x="5687" y="12424"/>
                    </a:lnTo>
                    <a:lnTo>
                      <a:pt x="5490" y="12509"/>
                    </a:lnTo>
                    <a:lnTo>
                      <a:pt x="5292" y="12609"/>
                    </a:lnTo>
                    <a:lnTo>
                      <a:pt x="5092" y="12723"/>
                    </a:lnTo>
                    <a:lnTo>
                      <a:pt x="4890" y="12854"/>
                    </a:lnTo>
                    <a:lnTo>
                      <a:pt x="4686" y="13004"/>
                    </a:lnTo>
                    <a:lnTo>
                      <a:pt x="4479" y="13174"/>
                    </a:lnTo>
                    <a:lnTo>
                      <a:pt x="4269" y="13364"/>
                    </a:lnTo>
                    <a:lnTo>
                      <a:pt x="4055" y="13577"/>
                    </a:lnTo>
                    <a:lnTo>
                      <a:pt x="3835" y="13815"/>
                    </a:lnTo>
                    <a:lnTo>
                      <a:pt x="3612" y="14078"/>
                    </a:lnTo>
                    <a:lnTo>
                      <a:pt x="3382" y="14369"/>
                    </a:lnTo>
                    <a:lnTo>
                      <a:pt x="3146" y="14688"/>
                    </a:lnTo>
                    <a:lnTo>
                      <a:pt x="3039" y="14831"/>
                    </a:lnTo>
                    <a:lnTo>
                      <a:pt x="2929" y="14965"/>
                    </a:lnTo>
                    <a:lnTo>
                      <a:pt x="2702" y="15208"/>
                    </a:lnTo>
                    <a:lnTo>
                      <a:pt x="2467" y="15418"/>
                    </a:lnTo>
                    <a:lnTo>
                      <a:pt x="2228" y="15591"/>
                    </a:lnTo>
                    <a:lnTo>
                      <a:pt x="1989" y="15731"/>
                    </a:lnTo>
                    <a:lnTo>
                      <a:pt x="1753" y="15834"/>
                    </a:lnTo>
                    <a:lnTo>
                      <a:pt x="1638" y="15872"/>
                    </a:lnTo>
                    <a:lnTo>
                      <a:pt x="1524" y="15900"/>
                    </a:lnTo>
                    <a:lnTo>
                      <a:pt x="1414" y="15920"/>
                    </a:lnTo>
                    <a:lnTo>
                      <a:pt x="1306" y="15931"/>
                    </a:lnTo>
                    <a:lnTo>
                      <a:pt x="1202" y="15932"/>
                    </a:lnTo>
                    <a:lnTo>
                      <a:pt x="1102" y="15923"/>
                    </a:lnTo>
                    <a:lnTo>
                      <a:pt x="1006" y="15905"/>
                    </a:lnTo>
                    <a:lnTo>
                      <a:pt x="916" y="15878"/>
                    </a:lnTo>
                    <a:lnTo>
                      <a:pt x="829" y="15840"/>
                    </a:lnTo>
                    <a:lnTo>
                      <a:pt x="750" y="15793"/>
                    </a:lnTo>
                    <a:lnTo>
                      <a:pt x="676" y="15737"/>
                    </a:lnTo>
                    <a:lnTo>
                      <a:pt x="610" y="15670"/>
                    </a:lnTo>
                    <a:lnTo>
                      <a:pt x="550" y="15593"/>
                    </a:lnTo>
                    <a:lnTo>
                      <a:pt x="498" y="15507"/>
                    </a:lnTo>
                    <a:lnTo>
                      <a:pt x="455" y="15411"/>
                    </a:lnTo>
                    <a:lnTo>
                      <a:pt x="419" y="15304"/>
                    </a:lnTo>
                    <a:lnTo>
                      <a:pt x="392" y="15188"/>
                    </a:lnTo>
                    <a:lnTo>
                      <a:pt x="376" y="15061"/>
                    </a:lnTo>
                    <a:lnTo>
                      <a:pt x="368" y="14923"/>
                    </a:lnTo>
                    <a:lnTo>
                      <a:pt x="371" y="1477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204" name="Cloud 203">
              <a:extLst>
                <a:ext uri="{FF2B5EF4-FFF2-40B4-BE49-F238E27FC236}">
                  <a16:creationId xmlns:a16="http://schemas.microsoft.com/office/drawing/2014/main" id="{E2D9B311-AFCB-3A48-8914-25D0AE20B0BE}"/>
                </a:ext>
              </a:extLst>
            </p:cNvPr>
            <p:cNvSpPr/>
            <p:nvPr/>
          </p:nvSpPr>
          <p:spPr>
            <a:xfrm>
              <a:off x="5099174" y="2849513"/>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Cloud 204">
              <a:extLst>
                <a:ext uri="{FF2B5EF4-FFF2-40B4-BE49-F238E27FC236}">
                  <a16:creationId xmlns:a16="http://schemas.microsoft.com/office/drawing/2014/main" id="{B40A22B6-68BD-5140-BF9F-86C433B1D955}"/>
                </a:ext>
              </a:extLst>
            </p:cNvPr>
            <p:cNvSpPr/>
            <p:nvPr/>
          </p:nvSpPr>
          <p:spPr>
            <a:xfrm>
              <a:off x="5727824" y="2058938"/>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Cloud 205">
              <a:extLst>
                <a:ext uri="{FF2B5EF4-FFF2-40B4-BE49-F238E27FC236}">
                  <a16:creationId xmlns:a16="http://schemas.microsoft.com/office/drawing/2014/main" id="{F7B53E7E-4714-7E4A-B4E8-84AEDB28C42A}"/>
                </a:ext>
              </a:extLst>
            </p:cNvPr>
            <p:cNvSpPr/>
            <p:nvPr/>
          </p:nvSpPr>
          <p:spPr>
            <a:xfrm>
              <a:off x="5140738" y="3176827"/>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7" name="Cloud 206">
              <a:extLst>
                <a:ext uri="{FF2B5EF4-FFF2-40B4-BE49-F238E27FC236}">
                  <a16:creationId xmlns:a16="http://schemas.microsoft.com/office/drawing/2014/main" id="{DFC9BF39-D39A-A14C-A7DD-6F7AD27828A7}"/>
                </a:ext>
              </a:extLst>
            </p:cNvPr>
            <p:cNvSpPr/>
            <p:nvPr/>
          </p:nvSpPr>
          <p:spPr>
            <a:xfrm>
              <a:off x="5602379" y="2804288"/>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Cloud 207">
              <a:extLst>
                <a:ext uri="{FF2B5EF4-FFF2-40B4-BE49-F238E27FC236}">
                  <a16:creationId xmlns:a16="http://schemas.microsoft.com/office/drawing/2014/main" id="{4CF3358D-1C91-8747-AA72-882B18534AB3}"/>
                </a:ext>
              </a:extLst>
            </p:cNvPr>
            <p:cNvSpPr/>
            <p:nvPr/>
          </p:nvSpPr>
          <p:spPr>
            <a:xfrm>
              <a:off x="6060333" y="2428681"/>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9" name="Cloud 208">
              <a:extLst>
                <a:ext uri="{FF2B5EF4-FFF2-40B4-BE49-F238E27FC236}">
                  <a16:creationId xmlns:a16="http://schemas.microsoft.com/office/drawing/2014/main" id="{5F08DAAD-244D-954B-8F6B-841AC6336FF9}"/>
                </a:ext>
              </a:extLst>
            </p:cNvPr>
            <p:cNvSpPr/>
            <p:nvPr/>
          </p:nvSpPr>
          <p:spPr>
            <a:xfrm>
              <a:off x="5343361" y="2402704"/>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8" name="Cloud 297">
              <a:extLst>
                <a:ext uri="{FF2B5EF4-FFF2-40B4-BE49-F238E27FC236}">
                  <a16:creationId xmlns:a16="http://schemas.microsoft.com/office/drawing/2014/main" id="{B8F3CFA7-8D6A-074D-81A1-ADA88E83AE4E}"/>
                </a:ext>
              </a:extLst>
            </p:cNvPr>
            <p:cNvSpPr/>
            <p:nvPr/>
          </p:nvSpPr>
          <p:spPr>
            <a:xfrm>
              <a:off x="5442074" y="2121283"/>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Cloud 298">
              <a:extLst>
                <a:ext uri="{FF2B5EF4-FFF2-40B4-BE49-F238E27FC236}">
                  <a16:creationId xmlns:a16="http://schemas.microsoft.com/office/drawing/2014/main" id="{731BC9AF-5217-834F-90A4-8EA8CF689935}"/>
                </a:ext>
              </a:extLst>
            </p:cNvPr>
            <p:cNvSpPr/>
            <p:nvPr/>
          </p:nvSpPr>
          <p:spPr>
            <a:xfrm>
              <a:off x="5758997" y="231351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Cloud 299">
              <a:extLst>
                <a:ext uri="{FF2B5EF4-FFF2-40B4-BE49-F238E27FC236}">
                  <a16:creationId xmlns:a16="http://schemas.microsoft.com/office/drawing/2014/main" id="{7797A8BC-D161-9441-B3C9-2D9DEF7264C9}"/>
                </a:ext>
              </a:extLst>
            </p:cNvPr>
            <p:cNvSpPr/>
            <p:nvPr/>
          </p:nvSpPr>
          <p:spPr>
            <a:xfrm>
              <a:off x="5109565" y="255250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1" name="Cloud 300">
              <a:extLst>
                <a:ext uri="{FF2B5EF4-FFF2-40B4-BE49-F238E27FC236}">
                  <a16:creationId xmlns:a16="http://schemas.microsoft.com/office/drawing/2014/main" id="{26774CA7-5448-AE4B-8127-534D164D4998}"/>
                </a:ext>
              </a:extLst>
            </p:cNvPr>
            <p:cNvSpPr/>
            <p:nvPr/>
          </p:nvSpPr>
          <p:spPr>
            <a:xfrm>
              <a:off x="5421292" y="2682392"/>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2" name="Cloud 301">
              <a:extLst>
                <a:ext uri="{FF2B5EF4-FFF2-40B4-BE49-F238E27FC236}">
                  <a16:creationId xmlns:a16="http://schemas.microsoft.com/office/drawing/2014/main" id="{883C7BFC-B69A-D94A-93C5-F5DDD854600D}"/>
                </a:ext>
              </a:extLst>
            </p:cNvPr>
            <p:cNvSpPr/>
            <p:nvPr/>
          </p:nvSpPr>
          <p:spPr>
            <a:xfrm>
              <a:off x="5400511" y="299412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3" name="Cloud 302">
              <a:extLst>
                <a:ext uri="{FF2B5EF4-FFF2-40B4-BE49-F238E27FC236}">
                  <a16:creationId xmlns:a16="http://schemas.microsoft.com/office/drawing/2014/main" id="{4DF59A9D-A9F3-D646-BE77-230E126032D4}"/>
                </a:ext>
              </a:extLst>
            </p:cNvPr>
            <p:cNvSpPr/>
            <p:nvPr/>
          </p:nvSpPr>
          <p:spPr>
            <a:xfrm>
              <a:off x="6075920" y="276032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Cloud 303">
              <a:extLst>
                <a:ext uri="{FF2B5EF4-FFF2-40B4-BE49-F238E27FC236}">
                  <a16:creationId xmlns:a16="http://schemas.microsoft.com/office/drawing/2014/main" id="{11605067-9C65-6E48-9CE8-E78A84E4FBDD}"/>
                </a:ext>
              </a:extLst>
            </p:cNvPr>
            <p:cNvSpPr/>
            <p:nvPr/>
          </p:nvSpPr>
          <p:spPr>
            <a:xfrm>
              <a:off x="6148656" y="2132540"/>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5" name="Cloud 304">
              <a:extLst>
                <a:ext uri="{FF2B5EF4-FFF2-40B4-BE49-F238E27FC236}">
                  <a16:creationId xmlns:a16="http://schemas.microsoft.com/office/drawing/2014/main" id="{FD37B077-FDDB-4A4C-9DD5-77B3ABDEE41F}"/>
                </a:ext>
              </a:extLst>
            </p:cNvPr>
            <p:cNvSpPr/>
            <p:nvPr/>
          </p:nvSpPr>
          <p:spPr>
            <a:xfrm>
              <a:off x="5972011" y="2157652"/>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 name="Cloud 393">
              <a:extLst>
                <a:ext uri="{FF2B5EF4-FFF2-40B4-BE49-F238E27FC236}">
                  <a16:creationId xmlns:a16="http://schemas.microsoft.com/office/drawing/2014/main" id="{94265D69-8B0F-4944-A91F-46DC138BF4E3}"/>
                </a:ext>
              </a:extLst>
            </p:cNvPr>
            <p:cNvSpPr/>
            <p:nvPr/>
          </p:nvSpPr>
          <p:spPr>
            <a:xfrm>
              <a:off x="5660283" y="305127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 name="Cloud 394">
              <a:extLst>
                <a:ext uri="{FF2B5EF4-FFF2-40B4-BE49-F238E27FC236}">
                  <a16:creationId xmlns:a16="http://schemas.microsoft.com/office/drawing/2014/main" id="{068B3257-6B52-4447-B1F7-E35EFA8B139F}"/>
                </a:ext>
              </a:extLst>
            </p:cNvPr>
            <p:cNvSpPr/>
            <p:nvPr/>
          </p:nvSpPr>
          <p:spPr>
            <a:xfrm>
              <a:off x="5831734" y="2801888"/>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 name="Cloud 395">
              <a:extLst>
                <a:ext uri="{FF2B5EF4-FFF2-40B4-BE49-F238E27FC236}">
                  <a16:creationId xmlns:a16="http://schemas.microsoft.com/office/drawing/2014/main" id="{6AD9612F-B17D-D04C-9CED-C70B60A77013}"/>
                </a:ext>
              </a:extLst>
            </p:cNvPr>
            <p:cNvSpPr/>
            <p:nvPr/>
          </p:nvSpPr>
          <p:spPr>
            <a:xfrm>
              <a:off x="5935643" y="2947361"/>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 name="Cloud 396">
              <a:extLst>
                <a:ext uri="{FF2B5EF4-FFF2-40B4-BE49-F238E27FC236}">
                  <a16:creationId xmlns:a16="http://schemas.microsoft.com/office/drawing/2014/main" id="{52114F34-92CE-7944-A1DE-21174A8B0046}"/>
                </a:ext>
              </a:extLst>
            </p:cNvPr>
            <p:cNvSpPr/>
            <p:nvPr/>
          </p:nvSpPr>
          <p:spPr>
            <a:xfrm>
              <a:off x="5707043" y="2491027"/>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8" name="Cloud 397">
              <a:extLst>
                <a:ext uri="{FF2B5EF4-FFF2-40B4-BE49-F238E27FC236}">
                  <a16:creationId xmlns:a16="http://schemas.microsoft.com/office/drawing/2014/main" id="{AADEE85F-F86C-A74F-B627-B06DE6209C60}"/>
                </a:ext>
              </a:extLst>
            </p:cNvPr>
            <p:cNvSpPr/>
            <p:nvPr/>
          </p:nvSpPr>
          <p:spPr>
            <a:xfrm>
              <a:off x="7265680" y="212734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9" name="Cloud 398">
              <a:extLst>
                <a:ext uri="{FF2B5EF4-FFF2-40B4-BE49-F238E27FC236}">
                  <a16:creationId xmlns:a16="http://schemas.microsoft.com/office/drawing/2014/main" id="{001AA50B-8439-804B-98F5-A2458F9292CA}"/>
                </a:ext>
              </a:extLst>
            </p:cNvPr>
            <p:cNvSpPr/>
            <p:nvPr/>
          </p:nvSpPr>
          <p:spPr>
            <a:xfrm>
              <a:off x="6413626" y="2636500"/>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0" name="Cloud 399">
              <a:extLst>
                <a:ext uri="{FF2B5EF4-FFF2-40B4-BE49-F238E27FC236}">
                  <a16:creationId xmlns:a16="http://schemas.microsoft.com/office/drawing/2014/main" id="{6F6FFCE8-58D5-6547-AE3D-A14129A5186E}"/>
                </a:ext>
              </a:extLst>
            </p:cNvPr>
            <p:cNvSpPr/>
            <p:nvPr/>
          </p:nvSpPr>
          <p:spPr>
            <a:xfrm>
              <a:off x="6585076" y="2257231"/>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1" name="Cloud 400">
              <a:extLst>
                <a:ext uri="{FF2B5EF4-FFF2-40B4-BE49-F238E27FC236}">
                  <a16:creationId xmlns:a16="http://schemas.microsoft.com/office/drawing/2014/main" id="{1F7C3083-A152-D243-9217-CAEA4F4044F5}"/>
                </a:ext>
              </a:extLst>
            </p:cNvPr>
            <p:cNvSpPr/>
            <p:nvPr/>
          </p:nvSpPr>
          <p:spPr>
            <a:xfrm>
              <a:off x="6876021" y="2257231"/>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2" name="Cloud 401">
              <a:extLst>
                <a:ext uri="{FF2B5EF4-FFF2-40B4-BE49-F238E27FC236}">
                  <a16:creationId xmlns:a16="http://schemas.microsoft.com/office/drawing/2014/main" id="{2D29A6BF-B492-C247-B8BF-14E28FB5FAE4}"/>
                </a:ext>
              </a:extLst>
            </p:cNvPr>
            <p:cNvSpPr/>
            <p:nvPr/>
          </p:nvSpPr>
          <p:spPr>
            <a:xfrm>
              <a:off x="6772112" y="253778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3" name="Cloud 402">
              <a:extLst>
                <a:ext uri="{FF2B5EF4-FFF2-40B4-BE49-F238E27FC236}">
                  <a16:creationId xmlns:a16="http://schemas.microsoft.com/office/drawing/2014/main" id="{F473E3B7-8601-DB48-970A-29A9D2DC664D}"/>
                </a:ext>
              </a:extLst>
            </p:cNvPr>
            <p:cNvSpPr/>
            <p:nvPr/>
          </p:nvSpPr>
          <p:spPr>
            <a:xfrm>
              <a:off x="6626638" y="2505747"/>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4" name="Cloud 403">
              <a:extLst>
                <a:ext uri="{FF2B5EF4-FFF2-40B4-BE49-F238E27FC236}">
                  <a16:creationId xmlns:a16="http://schemas.microsoft.com/office/drawing/2014/main" id="{EFD98B48-5D0F-884D-957C-90745E5782A5}"/>
                </a:ext>
              </a:extLst>
            </p:cNvPr>
            <p:cNvSpPr/>
            <p:nvPr/>
          </p:nvSpPr>
          <p:spPr>
            <a:xfrm>
              <a:off x="6637030" y="2697979"/>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5" name="Cloud 404">
              <a:extLst>
                <a:ext uri="{FF2B5EF4-FFF2-40B4-BE49-F238E27FC236}">
                  <a16:creationId xmlns:a16="http://schemas.microsoft.com/office/drawing/2014/main" id="{79483715-2290-2341-B50B-F72FD0A757A7}"/>
                </a:ext>
              </a:extLst>
            </p:cNvPr>
            <p:cNvSpPr/>
            <p:nvPr/>
          </p:nvSpPr>
          <p:spPr>
            <a:xfrm>
              <a:off x="6964342" y="241223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6" name="Cloud 405">
              <a:extLst>
                <a:ext uri="{FF2B5EF4-FFF2-40B4-BE49-F238E27FC236}">
                  <a16:creationId xmlns:a16="http://schemas.microsoft.com/office/drawing/2014/main" id="{A3878037-267A-E647-8BE7-492CFDE1EA5D}"/>
                </a:ext>
              </a:extLst>
            </p:cNvPr>
            <p:cNvSpPr/>
            <p:nvPr/>
          </p:nvSpPr>
          <p:spPr>
            <a:xfrm>
              <a:off x="7073447" y="2168043"/>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7" name="Cloud 406">
              <a:extLst>
                <a:ext uri="{FF2B5EF4-FFF2-40B4-BE49-F238E27FC236}">
                  <a16:creationId xmlns:a16="http://schemas.microsoft.com/office/drawing/2014/main" id="{7F2D9151-BCCD-F24D-9CFF-A85AB4033C94}"/>
                </a:ext>
              </a:extLst>
            </p:cNvPr>
            <p:cNvSpPr/>
            <p:nvPr/>
          </p:nvSpPr>
          <p:spPr>
            <a:xfrm>
              <a:off x="5972010" y="2614852"/>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8" name="Cloud 407">
              <a:extLst>
                <a:ext uri="{FF2B5EF4-FFF2-40B4-BE49-F238E27FC236}">
                  <a16:creationId xmlns:a16="http://schemas.microsoft.com/office/drawing/2014/main" id="{8DD7D6F0-C0DF-BB44-8B99-081E282CB075}"/>
                </a:ext>
              </a:extLst>
            </p:cNvPr>
            <p:cNvSpPr/>
            <p:nvPr/>
          </p:nvSpPr>
          <p:spPr>
            <a:xfrm>
              <a:off x="5109566" y="3420147"/>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0" name="Cloud 409">
              <a:extLst>
                <a:ext uri="{FF2B5EF4-FFF2-40B4-BE49-F238E27FC236}">
                  <a16:creationId xmlns:a16="http://schemas.microsoft.com/office/drawing/2014/main" id="{EBFD8110-FA4E-6046-A3CA-570D6F666A75}"/>
                </a:ext>
              </a:extLst>
            </p:cNvPr>
            <p:cNvSpPr/>
            <p:nvPr/>
          </p:nvSpPr>
          <p:spPr>
            <a:xfrm>
              <a:off x="5203083" y="227022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1" name="Cloud 410">
              <a:extLst>
                <a:ext uri="{FF2B5EF4-FFF2-40B4-BE49-F238E27FC236}">
                  <a16:creationId xmlns:a16="http://schemas.microsoft.com/office/drawing/2014/main" id="{8B5148C6-7A15-C64D-91E7-8FDBFA113D80}"/>
                </a:ext>
              </a:extLst>
            </p:cNvPr>
            <p:cNvSpPr/>
            <p:nvPr/>
          </p:nvSpPr>
          <p:spPr>
            <a:xfrm>
              <a:off x="5570629" y="2207388"/>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2" name="Cloud 411">
              <a:extLst>
                <a:ext uri="{FF2B5EF4-FFF2-40B4-BE49-F238E27FC236}">
                  <a16:creationId xmlns:a16="http://schemas.microsoft.com/office/drawing/2014/main" id="{65AB1476-DE75-2C4E-81AA-9FF40BB5550C}"/>
                </a:ext>
              </a:extLst>
            </p:cNvPr>
            <p:cNvSpPr/>
            <p:nvPr/>
          </p:nvSpPr>
          <p:spPr>
            <a:xfrm>
              <a:off x="5358658" y="314334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3" name="Cloud 412">
              <a:extLst>
                <a:ext uri="{FF2B5EF4-FFF2-40B4-BE49-F238E27FC236}">
                  <a16:creationId xmlns:a16="http://schemas.microsoft.com/office/drawing/2014/main" id="{E71EA061-C827-D340-AD51-18F4BC0D3BCF}"/>
                </a:ext>
              </a:extLst>
            </p:cNvPr>
            <p:cNvSpPr/>
            <p:nvPr/>
          </p:nvSpPr>
          <p:spPr>
            <a:xfrm>
              <a:off x="5246667" y="2628417"/>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4" name="Cloud 413">
              <a:extLst>
                <a:ext uri="{FF2B5EF4-FFF2-40B4-BE49-F238E27FC236}">
                  <a16:creationId xmlns:a16="http://schemas.microsoft.com/office/drawing/2014/main" id="{6C320309-3344-3A43-87E6-D7904F84BCCE}"/>
                </a:ext>
              </a:extLst>
            </p:cNvPr>
            <p:cNvSpPr/>
            <p:nvPr/>
          </p:nvSpPr>
          <p:spPr>
            <a:xfrm>
              <a:off x="5739659" y="2659013"/>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5" name="Cloud 414">
              <a:extLst>
                <a:ext uri="{FF2B5EF4-FFF2-40B4-BE49-F238E27FC236}">
                  <a16:creationId xmlns:a16="http://schemas.microsoft.com/office/drawing/2014/main" id="{F23BD517-D807-014C-B5F8-0061489B04AB}"/>
                </a:ext>
              </a:extLst>
            </p:cNvPr>
            <p:cNvSpPr/>
            <p:nvPr/>
          </p:nvSpPr>
          <p:spPr>
            <a:xfrm>
              <a:off x="6300768" y="2293311"/>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6" name="Cloud 415">
              <a:extLst>
                <a:ext uri="{FF2B5EF4-FFF2-40B4-BE49-F238E27FC236}">
                  <a16:creationId xmlns:a16="http://schemas.microsoft.com/office/drawing/2014/main" id="{EC7D042E-5ED7-FC41-A627-17ACEB195062}"/>
                </a:ext>
              </a:extLst>
            </p:cNvPr>
            <p:cNvSpPr/>
            <p:nvPr/>
          </p:nvSpPr>
          <p:spPr>
            <a:xfrm>
              <a:off x="6215620" y="260792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7" name="Cloud 416">
              <a:extLst>
                <a:ext uri="{FF2B5EF4-FFF2-40B4-BE49-F238E27FC236}">
                  <a16:creationId xmlns:a16="http://schemas.microsoft.com/office/drawing/2014/main" id="{659971A8-6DF8-4B47-9CC4-3F2FCB30F0D6}"/>
                </a:ext>
              </a:extLst>
            </p:cNvPr>
            <p:cNvSpPr/>
            <p:nvPr/>
          </p:nvSpPr>
          <p:spPr>
            <a:xfrm>
              <a:off x="6857547" y="2126768"/>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8" name="Cloud 417">
              <a:extLst>
                <a:ext uri="{FF2B5EF4-FFF2-40B4-BE49-F238E27FC236}">
                  <a16:creationId xmlns:a16="http://schemas.microsoft.com/office/drawing/2014/main" id="{A1D8AD97-3BAA-EF49-B8D7-8211A1DF95A6}"/>
                </a:ext>
              </a:extLst>
            </p:cNvPr>
            <p:cNvSpPr/>
            <p:nvPr/>
          </p:nvSpPr>
          <p:spPr>
            <a:xfrm>
              <a:off x="7110392" y="235825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9" name="Cloud 418">
              <a:extLst>
                <a:ext uri="{FF2B5EF4-FFF2-40B4-BE49-F238E27FC236}">
                  <a16:creationId xmlns:a16="http://schemas.microsoft.com/office/drawing/2014/main" id="{DC683AC9-6D3A-2247-8A2C-EE3F6CBCB2D5}"/>
                </a:ext>
              </a:extLst>
            </p:cNvPr>
            <p:cNvSpPr/>
            <p:nvPr/>
          </p:nvSpPr>
          <p:spPr>
            <a:xfrm>
              <a:off x="6422862" y="243618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0" name="Cloud 419">
              <a:extLst>
                <a:ext uri="{FF2B5EF4-FFF2-40B4-BE49-F238E27FC236}">
                  <a16:creationId xmlns:a16="http://schemas.microsoft.com/office/drawing/2014/main" id="{C3D2C061-33F6-ED41-ADB8-C7E7664F1724}"/>
                </a:ext>
              </a:extLst>
            </p:cNvPr>
            <p:cNvSpPr/>
            <p:nvPr/>
          </p:nvSpPr>
          <p:spPr>
            <a:xfrm>
              <a:off x="6756237" y="237268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1" name="Cloud 420">
              <a:extLst>
                <a:ext uri="{FF2B5EF4-FFF2-40B4-BE49-F238E27FC236}">
                  <a16:creationId xmlns:a16="http://schemas.microsoft.com/office/drawing/2014/main" id="{4EBC1E58-1C18-B24D-A22F-ABAEB4CF1912}"/>
                </a:ext>
              </a:extLst>
            </p:cNvPr>
            <p:cNvSpPr/>
            <p:nvPr/>
          </p:nvSpPr>
          <p:spPr>
            <a:xfrm>
              <a:off x="6405543" y="2096461"/>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23" name="Group 422">
            <a:extLst>
              <a:ext uri="{FF2B5EF4-FFF2-40B4-BE49-F238E27FC236}">
                <a16:creationId xmlns:a16="http://schemas.microsoft.com/office/drawing/2014/main" id="{16A13007-E688-1F47-A9B6-8FBF2D150F8C}"/>
              </a:ext>
            </a:extLst>
          </p:cNvPr>
          <p:cNvGrpSpPr/>
          <p:nvPr/>
        </p:nvGrpSpPr>
        <p:grpSpPr>
          <a:xfrm>
            <a:off x="9684055" y="2087765"/>
            <a:ext cx="1567390" cy="1012372"/>
            <a:chOff x="4941294" y="1959429"/>
            <a:chExt cx="2579684" cy="1666209"/>
          </a:xfrm>
        </p:grpSpPr>
        <p:grpSp>
          <p:nvGrpSpPr>
            <p:cNvPr id="424" name="Group 235">
              <a:extLst>
                <a:ext uri="{FF2B5EF4-FFF2-40B4-BE49-F238E27FC236}">
                  <a16:creationId xmlns:a16="http://schemas.microsoft.com/office/drawing/2014/main" id="{D3CB54DA-0E7B-D643-B3A6-7160080015E8}"/>
                </a:ext>
              </a:extLst>
            </p:cNvPr>
            <p:cNvGrpSpPr>
              <a:grpSpLocks noChangeAspect="1"/>
            </p:cNvGrpSpPr>
            <p:nvPr/>
          </p:nvGrpSpPr>
          <p:grpSpPr bwMode="auto">
            <a:xfrm>
              <a:off x="4941294" y="1959429"/>
              <a:ext cx="2579684" cy="1666209"/>
              <a:chOff x="3742" y="2893"/>
              <a:chExt cx="1905" cy="1230"/>
            </a:xfrm>
          </p:grpSpPr>
          <p:sp>
            <p:nvSpPr>
              <p:cNvPr id="466" name="AutoShape 236">
                <a:extLst>
                  <a:ext uri="{FF2B5EF4-FFF2-40B4-BE49-F238E27FC236}">
                    <a16:creationId xmlns:a16="http://schemas.microsoft.com/office/drawing/2014/main" id="{7681C63D-7418-8D41-A101-D38881F99F02}"/>
                  </a:ext>
                </a:extLst>
              </p:cNvPr>
              <p:cNvSpPr>
                <a:spLocks noChangeAspect="1" noChangeArrowheads="1" noTextEdit="1"/>
              </p:cNvSpPr>
              <p:nvPr/>
            </p:nvSpPr>
            <p:spPr bwMode="auto">
              <a:xfrm>
                <a:off x="3742" y="2893"/>
                <a:ext cx="1905"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7" name="Freeform 237">
                <a:extLst>
                  <a:ext uri="{FF2B5EF4-FFF2-40B4-BE49-F238E27FC236}">
                    <a16:creationId xmlns:a16="http://schemas.microsoft.com/office/drawing/2014/main" id="{C410B9BB-C3DF-CE45-8B65-AD6EBE8752EA}"/>
                  </a:ext>
                </a:extLst>
              </p:cNvPr>
              <p:cNvSpPr>
                <a:spLocks/>
              </p:cNvSpPr>
              <p:nvPr/>
            </p:nvSpPr>
            <p:spPr bwMode="auto">
              <a:xfrm>
                <a:off x="4027" y="3823"/>
                <a:ext cx="247" cy="160"/>
              </a:xfrm>
              <a:custGeom>
                <a:avLst/>
                <a:gdLst>
                  <a:gd name="T0" fmla="*/ 1 w 3216"/>
                  <a:gd name="T1" fmla="*/ 0 h 2077"/>
                  <a:gd name="T2" fmla="*/ 1 w 3216"/>
                  <a:gd name="T3" fmla="*/ 0 h 2077"/>
                  <a:gd name="T4" fmla="*/ 1 w 3216"/>
                  <a:gd name="T5" fmla="*/ 0 h 2077"/>
                  <a:gd name="T6" fmla="*/ 1 w 3216"/>
                  <a:gd name="T7" fmla="*/ 0 h 2077"/>
                  <a:gd name="T8" fmla="*/ 1 w 3216"/>
                  <a:gd name="T9" fmla="*/ 0 h 2077"/>
                  <a:gd name="T10" fmla="*/ 1 w 3216"/>
                  <a:gd name="T11" fmla="*/ 0 h 2077"/>
                  <a:gd name="T12" fmla="*/ 1 w 3216"/>
                  <a:gd name="T13" fmla="*/ 1 h 2077"/>
                  <a:gd name="T14" fmla="*/ 1 w 3216"/>
                  <a:gd name="T15" fmla="*/ 1 h 2077"/>
                  <a:gd name="T16" fmla="*/ 1 w 3216"/>
                  <a:gd name="T17" fmla="*/ 1 h 2077"/>
                  <a:gd name="T18" fmla="*/ 1 w 3216"/>
                  <a:gd name="T19" fmla="*/ 1 h 2077"/>
                  <a:gd name="T20" fmla="*/ 1 w 3216"/>
                  <a:gd name="T21" fmla="*/ 1 h 2077"/>
                  <a:gd name="T22" fmla="*/ 1 w 3216"/>
                  <a:gd name="T23" fmla="*/ 1 h 2077"/>
                  <a:gd name="T24" fmla="*/ 1 w 3216"/>
                  <a:gd name="T25" fmla="*/ 1 h 2077"/>
                  <a:gd name="T26" fmla="*/ 1 w 3216"/>
                  <a:gd name="T27" fmla="*/ 1 h 2077"/>
                  <a:gd name="T28" fmla="*/ 1 w 3216"/>
                  <a:gd name="T29" fmla="*/ 1 h 2077"/>
                  <a:gd name="T30" fmla="*/ 1 w 3216"/>
                  <a:gd name="T31" fmla="*/ 1 h 2077"/>
                  <a:gd name="T32" fmla="*/ 0 w 3216"/>
                  <a:gd name="T33" fmla="*/ 1 h 2077"/>
                  <a:gd name="T34" fmla="*/ 0 w 3216"/>
                  <a:gd name="T35" fmla="*/ 1 h 2077"/>
                  <a:gd name="T36" fmla="*/ 0 w 3216"/>
                  <a:gd name="T37" fmla="*/ 1 h 2077"/>
                  <a:gd name="T38" fmla="*/ 0 w 3216"/>
                  <a:gd name="T39" fmla="*/ 1 h 2077"/>
                  <a:gd name="T40" fmla="*/ 0 w 3216"/>
                  <a:gd name="T41" fmla="*/ 1 h 2077"/>
                  <a:gd name="T42" fmla="*/ 0 w 3216"/>
                  <a:gd name="T43" fmla="*/ 1 h 2077"/>
                  <a:gd name="T44" fmla="*/ 0 w 3216"/>
                  <a:gd name="T45" fmla="*/ 1 h 2077"/>
                  <a:gd name="T46" fmla="*/ 0 w 3216"/>
                  <a:gd name="T47" fmla="*/ 1 h 2077"/>
                  <a:gd name="T48" fmla="*/ 0 w 3216"/>
                  <a:gd name="T49" fmla="*/ 1 h 2077"/>
                  <a:gd name="T50" fmla="*/ 0 w 3216"/>
                  <a:gd name="T51" fmla="*/ 1 h 2077"/>
                  <a:gd name="T52" fmla="*/ 0 w 3216"/>
                  <a:gd name="T53" fmla="*/ 1 h 2077"/>
                  <a:gd name="T54" fmla="*/ 0 w 3216"/>
                  <a:gd name="T55" fmla="*/ 1 h 2077"/>
                  <a:gd name="T56" fmla="*/ 0 w 3216"/>
                  <a:gd name="T57" fmla="*/ 1 h 2077"/>
                  <a:gd name="T58" fmla="*/ 0 w 3216"/>
                  <a:gd name="T59" fmla="*/ 1 h 2077"/>
                  <a:gd name="T60" fmla="*/ 0 w 3216"/>
                  <a:gd name="T61" fmla="*/ 1 h 2077"/>
                  <a:gd name="T62" fmla="*/ 0 w 3216"/>
                  <a:gd name="T63" fmla="*/ 1 h 2077"/>
                  <a:gd name="T64" fmla="*/ 0 w 3216"/>
                  <a:gd name="T65" fmla="*/ 1 h 2077"/>
                  <a:gd name="T66" fmla="*/ 0 w 3216"/>
                  <a:gd name="T67" fmla="*/ 0 h 2077"/>
                  <a:gd name="T68" fmla="*/ 0 w 3216"/>
                  <a:gd name="T69" fmla="*/ 0 h 2077"/>
                  <a:gd name="T70" fmla="*/ 1 w 3216"/>
                  <a:gd name="T71" fmla="*/ 0 h 2077"/>
                  <a:gd name="T72" fmla="*/ 1 w 3216"/>
                  <a:gd name="T73" fmla="*/ 0 h 2077"/>
                  <a:gd name="T74" fmla="*/ 1 w 3216"/>
                  <a:gd name="T75" fmla="*/ 0 h 2077"/>
                  <a:gd name="T76" fmla="*/ 1 w 3216"/>
                  <a:gd name="T77" fmla="*/ 0 h 2077"/>
                  <a:gd name="T78" fmla="*/ 1 w 3216"/>
                  <a:gd name="T79" fmla="*/ 0 h 2077"/>
                  <a:gd name="T80" fmla="*/ 1 w 3216"/>
                  <a:gd name="T81" fmla="*/ 0 h 2077"/>
                  <a:gd name="T82" fmla="*/ 1 w 3216"/>
                  <a:gd name="T83" fmla="*/ 0 h 2077"/>
                  <a:gd name="T84" fmla="*/ 1 w 3216"/>
                  <a:gd name="T85" fmla="*/ 0 h 2077"/>
                  <a:gd name="T86" fmla="*/ 1 w 3216"/>
                  <a:gd name="T87" fmla="*/ 0 h 2077"/>
                  <a:gd name="T88" fmla="*/ 1 w 3216"/>
                  <a:gd name="T89" fmla="*/ 0 h 20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16" h="2077">
                    <a:moveTo>
                      <a:pt x="3216" y="0"/>
                    </a:moveTo>
                    <a:lnTo>
                      <a:pt x="3158" y="219"/>
                    </a:lnTo>
                    <a:lnTo>
                      <a:pt x="3084" y="434"/>
                    </a:lnTo>
                    <a:lnTo>
                      <a:pt x="2994" y="641"/>
                    </a:lnTo>
                    <a:lnTo>
                      <a:pt x="2888" y="841"/>
                    </a:lnTo>
                    <a:lnTo>
                      <a:pt x="2768" y="1034"/>
                    </a:lnTo>
                    <a:lnTo>
                      <a:pt x="2635" y="1219"/>
                    </a:lnTo>
                    <a:lnTo>
                      <a:pt x="2488" y="1396"/>
                    </a:lnTo>
                    <a:lnTo>
                      <a:pt x="2331" y="1565"/>
                    </a:lnTo>
                    <a:lnTo>
                      <a:pt x="2263" y="1617"/>
                    </a:lnTo>
                    <a:lnTo>
                      <a:pt x="2166" y="1673"/>
                    </a:lnTo>
                    <a:lnTo>
                      <a:pt x="2043" y="1729"/>
                    </a:lnTo>
                    <a:lnTo>
                      <a:pt x="1898" y="1786"/>
                    </a:lnTo>
                    <a:lnTo>
                      <a:pt x="1736" y="1843"/>
                    </a:lnTo>
                    <a:lnTo>
                      <a:pt x="1560" y="1896"/>
                    </a:lnTo>
                    <a:lnTo>
                      <a:pt x="1185" y="1987"/>
                    </a:lnTo>
                    <a:lnTo>
                      <a:pt x="995" y="2024"/>
                    </a:lnTo>
                    <a:lnTo>
                      <a:pt x="808" y="2052"/>
                    </a:lnTo>
                    <a:lnTo>
                      <a:pt x="630" y="2071"/>
                    </a:lnTo>
                    <a:lnTo>
                      <a:pt x="462" y="2077"/>
                    </a:lnTo>
                    <a:lnTo>
                      <a:pt x="312" y="2072"/>
                    </a:lnTo>
                    <a:lnTo>
                      <a:pt x="182" y="2052"/>
                    </a:lnTo>
                    <a:lnTo>
                      <a:pt x="77" y="2017"/>
                    </a:lnTo>
                    <a:lnTo>
                      <a:pt x="34" y="1994"/>
                    </a:lnTo>
                    <a:lnTo>
                      <a:pt x="0" y="1965"/>
                    </a:lnTo>
                    <a:lnTo>
                      <a:pt x="0" y="1931"/>
                    </a:lnTo>
                    <a:lnTo>
                      <a:pt x="7" y="1893"/>
                    </a:lnTo>
                    <a:lnTo>
                      <a:pt x="45" y="1803"/>
                    </a:lnTo>
                    <a:lnTo>
                      <a:pt x="110" y="1700"/>
                    </a:lnTo>
                    <a:lnTo>
                      <a:pt x="199" y="1585"/>
                    </a:lnTo>
                    <a:lnTo>
                      <a:pt x="308" y="1462"/>
                    </a:lnTo>
                    <a:lnTo>
                      <a:pt x="434" y="1332"/>
                    </a:lnTo>
                    <a:lnTo>
                      <a:pt x="573" y="1198"/>
                    </a:lnTo>
                    <a:lnTo>
                      <a:pt x="723" y="1064"/>
                    </a:lnTo>
                    <a:lnTo>
                      <a:pt x="1042" y="803"/>
                    </a:lnTo>
                    <a:lnTo>
                      <a:pt x="1203" y="682"/>
                    </a:lnTo>
                    <a:lnTo>
                      <a:pt x="1360" y="570"/>
                    </a:lnTo>
                    <a:lnTo>
                      <a:pt x="1512" y="469"/>
                    </a:lnTo>
                    <a:lnTo>
                      <a:pt x="1653" y="384"/>
                    </a:lnTo>
                    <a:lnTo>
                      <a:pt x="1781" y="315"/>
                    </a:lnTo>
                    <a:lnTo>
                      <a:pt x="1894" y="266"/>
                    </a:lnTo>
                    <a:lnTo>
                      <a:pt x="2222" y="162"/>
                    </a:lnTo>
                    <a:lnTo>
                      <a:pt x="2547" y="89"/>
                    </a:lnTo>
                    <a:lnTo>
                      <a:pt x="2877" y="38"/>
                    </a:lnTo>
                    <a:lnTo>
                      <a:pt x="3216"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8" name="Freeform 238">
                <a:extLst>
                  <a:ext uri="{FF2B5EF4-FFF2-40B4-BE49-F238E27FC236}">
                    <a16:creationId xmlns:a16="http://schemas.microsoft.com/office/drawing/2014/main" id="{1DF8638E-9F30-154E-A302-591FA9B8A2EE}"/>
                  </a:ext>
                </a:extLst>
              </p:cNvPr>
              <p:cNvSpPr>
                <a:spLocks/>
              </p:cNvSpPr>
              <p:nvPr/>
            </p:nvSpPr>
            <p:spPr bwMode="auto">
              <a:xfrm>
                <a:off x="4027" y="3823"/>
                <a:ext cx="247" cy="160"/>
              </a:xfrm>
              <a:custGeom>
                <a:avLst/>
                <a:gdLst>
                  <a:gd name="T0" fmla="*/ 1 w 3216"/>
                  <a:gd name="T1" fmla="*/ 0 h 2077"/>
                  <a:gd name="T2" fmla="*/ 1 w 3216"/>
                  <a:gd name="T3" fmla="*/ 0 h 2077"/>
                  <a:gd name="T4" fmla="*/ 1 w 3216"/>
                  <a:gd name="T5" fmla="*/ 0 h 2077"/>
                  <a:gd name="T6" fmla="*/ 1 w 3216"/>
                  <a:gd name="T7" fmla="*/ 0 h 2077"/>
                  <a:gd name="T8" fmla="*/ 1 w 3216"/>
                  <a:gd name="T9" fmla="*/ 0 h 2077"/>
                  <a:gd name="T10" fmla="*/ 1 w 3216"/>
                  <a:gd name="T11" fmla="*/ 0 h 2077"/>
                  <a:gd name="T12" fmla="*/ 1 w 3216"/>
                  <a:gd name="T13" fmla="*/ 1 h 2077"/>
                  <a:gd name="T14" fmla="*/ 1 w 3216"/>
                  <a:gd name="T15" fmla="*/ 1 h 2077"/>
                  <a:gd name="T16" fmla="*/ 1 w 3216"/>
                  <a:gd name="T17" fmla="*/ 1 h 2077"/>
                  <a:gd name="T18" fmla="*/ 1 w 3216"/>
                  <a:gd name="T19" fmla="*/ 1 h 2077"/>
                  <a:gd name="T20" fmla="*/ 1 w 3216"/>
                  <a:gd name="T21" fmla="*/ 1 h 2077"/>
                  <a:gd name="T22" fmla="*/ 1 w 3216"/>
                  <a:gd name="T23" fmla="*/ 1 h 2077"/>
                  <a:gd name="T24" fmla="*/ 1 w 3216"/>
                  <a:gd name="T25" fmla="*/ 1 h 2077"/>
                  <a:gd name="T26" fmla="*/ 1 w 3216"/>
                  <a:gd name="T27" fmla="*/ 1 h 2077"/>
                  <a:gd name="T28" fmla="*/ 1 w 3216"/>
                  <a:gd name="T29" fmla="*/ 1 h 2077"/>
                  <a:gd name="T30" fmla="*/ 1 w 3216"/>
                  <a:gd name="T31" fmla="*/ 1 h 2077"/>
                  <a:gd name="T32" fmla="*/ 0 w 3216"/>
                  <a:gd name="T33" fmla="*/ 1 h 2077"/>
                  <a:gd name="T34" fmla="*/ 0 w 3216"/>
                  <a:gd name="T35" fmla="*/ 1 h 2077"/>
                  <a:gd name="T36" fmla="*/ 0 w 3216"/>
                  <a:gd name="T37" fmla="*/ 1 h 2077"/>
                  <a:gd name="T38" fmla="*/ 0 w 3216"/>
                  <a:gd name="T39" fmla="*/ 1 h 2077"/>
                  <a:gd name="T40" fmla="*/ 0 w 3216"/>
                  <a:gd name="T41" fmla="*/ 1 h 2077"/>
                  <a:gd name="T42" fmla="*/ 0 w 3216"/>
                  <a:gd name="T43" fmla="*/ 1 h 2077"/>
                  <a:gd name="T44" fmla="*/ 0 w 3216"/>
                  <a:gd name="T45" fmla="*/ 1 h 2077"/>
                  <a:gd name="T46" fmla="*/ 0 w 3216"/>
                  <a:gd name="T47" fmla="*/ 1 h 2077"/>
                  <a:gd name="T48" fmla="*/ 0 w 3216"/>
                  <a:gd name="T49" fmla="*/ 1 h 2077"/>
                  <a:gd name="T50" fmla="*/ 0 w 3216"/>
                  <a:gd name="T51" fmla="*/ 1 h 2077"/>
                  <a:gd name="T52" fmla="*/ 0 w 3216"/>
                  <a:gd name="T53" fmla="*/ 1 h 2077"/>
                  <a:gd name="T54" fmla="*/ 0 w 3216"/>
                  <a:gd name="T55" fmla="*/ 1 h 2077"/>
                  <a:gd name="T56" fmla="*/ 0 w 3216"/>
                  <a:gd name="T57" fmla="*/ 1 h 2077"/>
                  <a:gd name="T58" fmla="*/ 0 w 3216"/>
                  <a:gd name="T59" fmla="*/ 1 h 2077"/>
                  <a:gd name="T60" fmla="*/ 0 w 3216"/>
                  <a:gd name="T61" fmla="*/ 1 h 2077"/>
                  <a:gd name="T62" fmla="*/ 0 w 3216"/>
                  <a:gd name="T63" fmla="*/ 1 h 2077"/>
                  <a:gd name="T64" fmla="*/ 0 w 3216"/>
                  <a:gd name="T65" fmla="*/ 1 h 2077"/>
                  <a:gd name="T66" fmla="*/ 0 w 3216"/>
                  <a:gd name="T67" fmla="*/ 0 h 2077"/>
                  <a:gd name="T68" fmla="*/ 0 w 3216"/>
                  <a:gd name="T69" fmla="*/ 0 h 2077"/>
                  <a:gd name="T70" fmla="*/ 1 w 3216"/>
                  <a:gd name="T71" fmla="*/ 0 h 2077"/>
                  <a:gd name="T72" fmla="*/ 1 w 3216"/>
                  <a:gd name="T73" fmla="*/ 0 h 2077"/>
                  <a:gd name="T74" fmla="*/ 1 w 3216"/>
                  <a:gd name="T75" fmla="*/ 0 h 2077"/>
                  <a:gd name="T76" fmla="*/ 1 w 3216"/>
                  <a:gd name="T77" fmla="*/ 0 h 2077"/>
                  <a:gd name="T78" fmla="*/ 1 w 3216"/>
                  <a:gd name="T79" fmla="*/ 0 h 2077"/>
                  <a:gd name="T80" fmla="*/ 1 w 3216"/>
                  <a:gd name="T81" fmla="*/ 0 h 2077"/>
                  <a:gd name="T82" fmla="*/ 1 w 3216"/>
                  <a:gd name="T83" fmla="*/ 0 h 2077"/>
                  <a:gd name="T84" fmla="*/ 1 w 3216"/>
                  <a:gd name="T85" fmla="*/ 0 h 2077"/>
                  <a:gd name="T86" fmla="*/ 1 w 3216"/>
                  <a:gd name="T87" fmla="*/ 0 h 2077"/>
                  <a:gd name="T88" fmla="*/ 1 w 3216"/>
                  <a:gd name="T89" fmla="*/ 0 h 20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16" h="2077">
                    <a:moveTo>
                      <a:pt x="3216" y="0"/>
                    </a:moveTo>
                    <a:lnTo>
                      <a:pt x="3158" y="219"/>
                    </a:lnTo>
                    <a:lnTo>
                      <a:pt x="3084" y="434"/>
                    </a:lnTo>
                    <a:lnTo>
                      <a:pt x="2994" y="641"/>
                    </a:lnTo>
                    <a:lnTo>
                      <a:pt x="2888" y="841"/>
                    </a:lnTo>
                    <a:lnTo>
                      <a:pt x="2768" y="1034"/>
                    </a:lnTo>
                    <a:lnTo>
                      <a:pt x="2635" y="1219"/>
                    </a:lnTo>
                    <a:lnTo>
                      <a:pt x="2488" y="1396"/>
                    </a:lnTo>
                    <a:lnTo>
                      <a:pt x="2331" y="1565"/>
                    </a:lnTo>
                    <a:lnTo>
                      <a:pt x="2263" y="1617"/>
                    </a:lnTo>
                    <a:lnTo>
                      <a:pt x="2166" y="1673"/>
                    </a:lnTo>
                    <a:lnTo>
                      <a:pt x="2043" y="1729"/>
                    </a:lnTo>
                    <a:lnTo>
                      <a:pt x="1898" y="1786"/>
                    </a:lnTo>
                    <a:lnTo>
                      <a:pt x="1736" y="1843"/>
                    </a:lnTo>
                    <a:lnTo>
                      <a:pt x="1560" y="1896"/>
                    </a:lnTo>
                    <a:lnTo>
                      <a:pt x="1185" y="1987"/>
                    </a:lnTo>
                    <a:lnTo>
                      <a:pt x="995" y="2024"/>
                    </a:lnTo>
                    <a:lnTo>
                      <a:pt x="808" y="2052"/>
                    </a:lnTo>
                    <a:lnTo>
                      <a:pt x="630" y="2071"/>
                    </a:lnTo>
                    <a:lnTo>
                      <a:pt x="462" y="2077"/>
                    </a:lnTo>
                    <a:lnTo>
                      <a:pt x="312" y="2072"/>
                    </a:lnTo>
                    <a:lnTo>
                      <a:pt x="182" y="2052"/>
                    </a:lnTo>
                    <a:lnTo>
                      <a:pt x="77" y="2017"/>
                    </a:lnTo>
                    <a:lnTo>
                      <a:pt x="34" y="1994"/>
                    </a:lnTo>
                    <a:lnTo>
                      <a:pt x="0" y="1965"/>
                    </a:lnTo>
                    <a:lnTo>
                      <a:pt x="0" y="1931"/>
                    </a:lnTo>
                    <a:lnTo>
                      <a:pt x="7" y="1893"/>
                    </a:lnTo>
                    <a:lnTo>
                      <a:pt x="45" y="1803"/>
                    </a:lnTo>
                    <a:lnTo>
                      <a:pt x="110" y="1700"/>
                    </a:lnTo>
                    <a:lnTo>
                      <a:pt x="199" y="1585"/>
                    </a:lnTo>
                    <a:lnTo>
                      <a:pt x="308" y="1462"/>
                    </a:lnTo>
                    <a:lnTo>
                      <a:pt x="434" y="1332"/>
                    </a:lnTo>
                    <a:lnTo>
                      <a:pt x="573" y="1198"/>
                    </a:lnTo>
                    <a:lnTo>
                      <a:pt x="723" y="1064"/>
                    </a:lnTo>
                    <a:lnTo>
                      <a:pt x="1042" y="803"/>
                    </a:lnTo>
                    <a:lnTo>
                      <a:pt x="1203" y="682"/>
                    </a:lnTo>
                    <a:lnTo>
                      <a:pt x="1360" y="570"/>
                    </a:lnTo>
                    <a:lnTo>
                      <a:pt x="1512" y="469"/>
                    </a:lnTo>
                    <a:lnTo>
                      <a:pt x="1653" y="384"/>
                    </a:lnTo>
                    <a:lnTo>
                      <a:pt x="1781" y="315"/>
                    </a:lnTo>
                    <a:lnTo>
                      <a:pt x="1894" y="266"/>
                    </a:lnTo>
                    <a:lnTo>
                      <a:pt x="2222" y="162"/>
                    </a:lnTo>
                    <a:lnTo>
                      <a:pt x="2547" y="89"/>
                    </a:lnTo>
                    <a:lnTo>
                      <a:pt x="2877" y="38"/>
                    </a:lnTo>
                    <a:lnTo>
                      <a:pt x="321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9" name="Freeform 239">
                <a:extLst>
                  <a:ext uri="{FF2B5EF4-FFF2-40B4-BE49-F238E27FC236}">
                    <a16:creationId xmlns:a16="http://schemas.microsoft.com/office/drawing/2014/main" id="{AFC78ED6-0042-9B47-9A7D-DE1571E4FCE3}"/>
                  </a:ext>
                </a:extLst>
              </p:cNvPr>
              <p:cNvSpPr>
                <a:spLocks/>
              </p:cNvSpPr>
              <p:nvPr/>
            </p:nvSpPr>
            <p:spPr bwMode="auto">
              <a:xfrm>
                <a:off x="3744" y="2895"/>
                <a:ext cx="1900" cy="1225"/>
              </a:xfrm>
              <a:custGeom>
                <a:avLst/>
                <a:gdLst>
                  <a:gd name="T0" fmla="*/ 0 w 24706"/>
                  <a:gd name="T1" fmla="*/ 6 h 15932"/>
                  <a:gd name="T2" fmla="*/ 0 w 24706"/>
                  <a:gd name="T3" fmla="*/ 6 h 15932"/>
                  <a:gd name="T4" fmla="*/ 0 w 24706"/>
                  <a:gd name="T5" fmla="*/ 5 h 15932"/>
                  <a:gd name="T6" fmla="*/ 0 w 24706"/>
                  <a:gd name="T7" fmla="*/ 4 h 15932"/>
                  <a:gd name="T8" fmla="*/ 0 w 24706"/>
                  <a:gd name="T9" fmla="*/ 3 h 15932"/>
                  <a:gd name="T10" fmla="*/ 0 w 24706"/>
                  <a:gd name="T11" fmla="*/ 3 h 15932"/>
                  <a:gd name="T12" fmla="*/ 0 w 24706"/>
                  <a:gd name="T13" fmla="*/ 2 h 15932"/>
                  <a:gd name="T14" fmla="*/ 0 w 24706"/>
                  <a:gd name="T15" fmla="*/ 2 h 15932"/>
                  <a:gd name="T16" fmla="*/ 1 w 24706"/>
                  <a:gd name="T17" fmla="*/ 1 h 15932"/>
                  <a:gd name="T18" fmla="*/ 1 w 24706"/>
                  <a:gd name="T19" fmla="*/ 1 h 15932"/>
                  <a:gd name="T20" fmla="*/ 1 w 24706"/>
                  <a:gd name="T21" fmla="*/ 1 h 15932"/>
                  <a:gd name="T22" fmla="*/ 1 w 24706"/>
                  <a:gd name="T23" fmla="*/ 1 h 15932"/>
                  <a:gd name="T24" fmla="*/ 2 w 24706"/>
                  <a:gd name="T25" fmla="*/ 0 h 15932"/>
                  <a:gd name="T26" fmla="*/ 2 w 24706"/>
                  <a:gd name="T27" fmla="*/ 0 h 15932"/>
                  <a:gd name="T28" fmla="*/ 2 w 24706"/>
                  <a:gd name="T29" fmla="*/ 0 h 15932"/>
                  <a:gd name="T30" fmla="*/ 3 w 24706"/>
                  <a:gd name="T31" fmla="*/ 0 h 15932"/>
                  <a:gd name="T32" fmla="*/ 3 w 24706"/>
                  <a:gd name="T33" fmla="*/ 0 h 15932"/>
                  <a:gd name="T34" fmla="*/ 3 w 24706"/>
                  <a:gd name="T35" fmla="*/ 0 h 15932"/>
                  <a:gd name="T36" fmla="*/ 4 w 24706"/>
                  <a:gd name="T37" fmla="*/ 0 h 15932"/>
                  <a:gd name="T38" fmla="*/ 5 w 24706"/>
                  <a:gd name="T39" fmla="*/ 0 h 15932"/>
                  <a:gd name="T40" fmla="*/ 6 w 24706"/>
                  <a:gd name="T41" fmla="*/ 0 h 15932"/>
                  <a:gd name="T42" fmla="*/ 7 w 24706"/>
                  <a:gd name="T43" fmla="*/ 0 h 15932"/>
                  <a:gd name="T44" fmla="*/ 8 w 24706"/>
                  <a:gd name="T45" fmla="*/ 0 h 15932"/>
                  <a:gd name="T46" fmla="*/ 9 w 24706"/>
                  <a:gd name="T47" fmla="*/ 0 h 15932"/>
                  <a:gd name="T48" fmla="*/ 10 w 24706"/>
                  <a:gd name="T49" fmla="*/ 1 h 15932"/>
                  <a:gd name="T50" fmla="*/ 11 w 24706"/>
                  <a:gd name="T51" fmla="*/ 0 h 15932"/>
                  <a:gd name="T52" fmla="*/ 11 w 24706"/>
                  <a:gd name="T53" fmla="*/ 0 h 15932"/>
                  <a:gd name="T54" fmla="*/ 11 w 24706"/>
                  <a:gd name="T55" fmla="*/ 1 h 15932"/>
                  <a:gd name="T56" fmla="*/ 11 w 24706"/>
                  <a:gd name="T57" fmla="*/ 1 h 15932"/>
                  <a:gd name="T58" fmla="*/ 11 w 24706"/>
                  <a:gd name="T59" fmla="*/ 1 h 15932"/>
                  <a:gd name="T60" fmla="*/ 11 w 24706"/>
                  <a:gd name="T61" fmla="*/ 1 h 15932"/>
                  <a:gd name="T62" fmla="*/ 10 w 24706"/>
                  <a:gd name="T63" fmla="*/ 2 h 15932"/>
                  <a:gd name="T64" fmla="*/ 9 w 24706"/>
                  <a:gd name="T65" fmla="*/ 2 h 15932"/>
                  <a:gd name="T66" fmla="*/ 9 w 24706"/>
                  <a:gd name="T67" fmla="*/ 3 h 15932"/>
                  <a:gd name="T68" fmla="*/ 8 w 24706"/>
                  <a:gd name="T69" fmla="*/ 3 h 15932"/>
                  <a:gd name="T70" fmla="*/ 8 w 24706"/>
                  <a:gd name="T71" fmla="*/ 4 h 15932"/>
                  <a:gd name="T72" fmla="*/ 7 w 24706"/>
                  <a:gd name="T73" fmla="*/ 4 h 15932"/>
                  <a:gd name="T74" fmla="*/ 7 w 24706"/>
                  <a:gd name="T75" fmla="*/ 4 h 15932"/>
                  <a:gd name="T76" fmla="*/ 7 w 24706"/>
                  <a:gd name="T77" fmla="*/ 4 h 15932"/>
                  <a:gd name="T78" fmla="*/ 6 w 24706"/>
                  <a:gd name="T79" fmla="*/ 4 h 15932"/>
                  <a:gd name="T80" fmla="*/ 6 w 24706"/>
                  <a:gd name="T81" fmla="*/ 4 h 15932"/>
                  <a:gd name="T82" fmla="*/ 6 w 24706"/>
                  <a:gd name="T83" fmla="*/ 4 h 15932"/>
                  <a:gd name="T84" fmla="*/ 5 w 24706"/>
                  <a:gd name="T85" fmla="*/ 5 h 15932"/>
                  <a:gd name="T86" fmla="*/ 5 w 24706"/>
                  <a:gd name="T87" fmla="*/ 5 h 15932"/>
                  <a:gd name="T88" fmla="*/ 5 w 24706"/>
                  <a:gd name="T89" fmla="*/ 5 h 15932"/>
                  <a:gd name="T90" fmla="*/ 5 w 24706"/>
                  <a:gd name="T91" fmla="*/ 5 h 15932"/>
                  <a:gd name="T92" fmla="*/ 4 w 24706"/>
                  <a:gd name="T93" fmla="*/ 5 h 15932"/>
                  <a:gd name="T94" fmla="*/ 4 w 24706"/>
                  <a:gd name="T95" fmla="*/ 5 h 15932"/>
                  <a:gd name="T96" fmla="*/ 3 w 24706"/>
                  <a:gd name="T97" fmla="*/ 5 h 15932"/>
                  <a:gd name="T98" fmla="*/ 3 w 24706"/>
                  <a:gd name="T99" fmla="*/ 6 h 15932"/>
                  <a:gd name="T100" fmla="*/ 2 w 24706"/>
                  <a:gd name="T101" fmla="*/ 6 h 15932"/>
                  <a:gd name="T102" fmla="*/ 2 w 24706"/>
                  <a:gd name="T103" fmla="*/ 6 h 15932"/>
                  <a:gd name="T104" fmla="*/ 2 w 24706"/>
                  <a:gd name="T105" fmla="*/ 6 h 15932"/>
                  <a:gd name="T106" fmla="*/ 2 w 24706"/>
                  <a:gd name="T107" fmla="*/ 7 h 15932"/>
                  <a:gd name="T108" fmla="*/ 1 w 24706"/>
                  <a:gd name="T109" fmla="*/ 7 h 15932"/>
                  <a:gd name="T110" fmla="*/ 1 w 24706"/>
                  <a:gd name="T111" fmla="*/ 7 h 15932"/>
                  <a:gd name="T112" fmla="*/ 1 w 24706"/>
                  <a:gd name="T113" fmla="*/ 7 h 15932"/>
                  <a:gd name="T114" fmla="*/ 1 w 24706"/>
                  <a:gd name="T115" fmla="*/ 7 h 15932"/>
                  <a:gd name="T116" fmla="*/ 0 w 24706"/>
                  <a:gd name="T117" fmla="*/ 7 h 15932"/>
                  <a:gd name="T118" fmla="*/ 0 w 24706"/>
                  <a:gd name="T119" fmla="*/ 7 h 15932"/>
                  <a:gd name="T120" fmla="*/ 0 w 24706"/>
                  <a:gd name="T121" fmla="*/ 7 h 15932"/>
                  <a:gd name="T122" fmla="*/ 0 w 24706"/>
                  <a:gd name="T123" fmla="*/ 7 h 15932"/>
                  <a:gd name="T124" fmla="*/ 0 w 24706"/>
                  <a:gd name="T125" fmla="*/ 7 h 159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06" h="15932">
                    <a:moveTo>
                      <a:pt x="371" y="14777"/>
                    </a:moveTo>
                    <a:lnTo>
                      <a:pt x="345" y="14344"/>
                    </a:lnTo>
                    <a:lnTo>
                      <a:pt x="313" y="13891"/>
                    </a:lnTo>
                    <a:lnTo>
                      <a:pt x="275" y="13419"/>
                    </a:lnTo>
                    <a:lnTo>
                      <a:pt x="233" y="12930"/>
                    </a:lnTo>
                    <a:lnTo>
                      <a:pt x="189" y="12427"/>
                    </a:lnTo>
                    <a:lnTo>
                      <a:pt x="147" y="11910"/>
                    </a:lnTo>
                    <a:lnTo>
                      <a:pt x="105" y="11383"/>
                    </a:lnTo>
                    <a:lnTo>
                      <a:pt x="69" y="10845"/>
                    </a:lnTo>
                    <a:lnTo>
                      <a:pt x="37" y="10301"/>
                    </a:lnTo>
                    <a:lnTo>
                      <a:pt x="15" y="9751"/>
                    </a:lnTo>
                    <a:lnTo>
                      <a:pt x="1" y="9197"/>
                    </a:lnTo>
                    <a:lnTo>
                      <a:pt x="0" y="8643"/>
                    </a:lnTo>
                    <a:lnTo>
                      <a:pt x="12" y="8088"/>
                    </a:lnTo>
                    <a:lnTo>
                      <a:pt x="41" y="7535"/>
                    </a:lnTo>
                    <a:lnTo>
                      <a:pt x="86" y="6988"/>
                    </a:lnTo>
                    <a:lnTo>
                      <a:pt x="151" y="6446"/>
                    </a:lnTo>
                    <a:lnTo>
                      <a:pt x="238" y="5911"/>
                    </a:lnTo>
                    <a:lnTo>
                      <a:pt x="349" y="5386"/>
                    </a:lnTo>
                    <a:lnTo>
                      <a:pt x="484" y="4874"/>
                    </a:lnTo>
                    <a:lnTo>
                      <a:pt x="647" y="4375"/>
                    </a:lnTo>
                    <a:lnTo>
                      <a:pt x="739" y="4131"/>
                    </a:lnTo>
                    <a:lnTo>
                      <a:pt x="839" y="3892"/>
                    </a:lnTo>
                    <a:lnTo>
                      <a:pt x="947" y="3657"/>
                    </a:lnTo>
                    <a:lnTo>
                      <a:pt x="1062" y="3426"/>
                    </a:lnTo>
                    <a:lnTo>
                      <a:pt x="1186" y="3200"/>
                    </a:lnTo>
                    <a:lnTo>
                      <a:pt x="1319" y="2979"/>
                    </a:lnTo>
                    <a:lnTo>
                      <a:pt x="1460" y="2764"/>
                    </a:lnTo>
                    <a:lnTo>
                      <a:pt x="1611" y="2554"/>
                    </a:lnTo>
                    <a:lnTo>
                      <a:pt x="1770" y="2351"/>
                    </a:lnTo>
                    <a:lnTo>
                      <a:pt x="1938" y="2152"/>
                    </a:lnTo>
                    <a:lnTo>
                      <a:pt x="2117" y="1961"/>
                    </a:lnTo>
                    <a:lnTo>
                      <a:pt x="2307" y="1775"/>
                    </a:lnTo>
                    <a:lnTo>
                      <a:pt x="2506" y="1597"/>
                    </a:lnTo>
                    <a:lnTo>
                      <a:pt x="2715" y="1426"/>
                    </a:lnTo>
                    <a:lnTo>
                      <a:pt x="2934" y="1261"/>
                    </a:lnTo>
                    <a:lnTo>
                      <a:pt x="3166" y="1105"/>
                    </a:lnTo>
                    <a:lnTo>
                      <a:pt x="3408" y="956"/>
                    </a:lnTo>
                    <a:lnTo>
                      <a:pt x="3662" y="815"/>
                    </a:lnTo>
                    <a:lnTo>
                      <a:pt x="3927" y="683"/>
                    </a:lnTo>
                    <a:lnTo>
                      <a:pt x="4204" y="558"/>
                    </a:lnTo>
                    <a:lnTo>
                      <a:pt x="4493" y="442"/>
                    </a:lnTo>
                    <a:lnTo>
                      <a:pt x="4795" y="335"/>
                    </a:lnTo>
                    <a:lnTo>
                      <a:pt x="5109" y="238"/>
                    </a:lnTo>
                    <a:lnTo>
                      <a:pt x="5437" y="150"/>
                    </a:lnTo>
                    <a:lnTo>
                      <a:pt x="5572" y="119"/>
                    </a:lnTo>
                    <a:lnTo>
                      <a:pt x="5718" y="92"/>
                    </a:lnTo>
                    <a:lnTo>
                      <a:pt x="5873" y="68"/>
                    </a:lnTo>
                    <a:lnTo>
                      <a:pt x="6039" y="48"/>
                    </a:lnTo>
                    <a:lnTo>
                      <a:pt x="6214" y="32"/>
                    </a:lnTo>
                    <a:lnTo>
                      <a:pt x="6398" y="20"/>
                    </a:lnTo>
                    <a:lnTo>
                      <a:pt x="6592" y="9"/>
                    </a:lnTo>
                    <a:lnTo>
                      <a:pt x="6793" y="3"/>
                    </a:lnTo>
                    <a:lnTo>
                      <a:pt x="7223" y="0"/>
                    </a:lnTo>
                    <a:lnTo>
                      <a:pt x="7685" y="7"/>
                    </a:lnTo>
                    <a:lnTo>
                      <a:pt x="8177" y="25"/>
                    </a:lnTo>
                    <a:lnTo>
                      <a:pt x="8698" y="53"/>
                    </a:lnTo>
                    <a:lnTo>
                      <a:pt x="9243" y="88"/>
                    </a:lnTo>
                    <a:lnTo>
                      <a:pt x="9813" y="132"/>
                    </a:lnTo>
                    <a:lnTo>
                      <a:pt x="10404" y="182"/>
                    </a:lnTo>
                    <a:lnTo>
                      <a:pt x="11016" y="237"/>
                    </a:lnTo>
                    <a:lnTo>
                      <a:pt x="11645" y="298"/>
                    </a:lnTo>
                    <a:lnTo>
                      <a:pt x="12289" y="361"/>
                    </a:lnTo>
                    <a:lnTo>
                      <a:pt x="12948" y="428"/>
                    </a:lnTo>
                    <a:lnTo>
                      <a:pt x="13618" y="496"/>
                    </a:lnTo>
                    <a:lnTo>
                      <a:pt x="14985" y="636"/>
                    </a:lnTo>
                    <a:lnTo>
                      <a:pt x="16373" y="770"/>
                    </a:lnTo>
                    <a:lnTo>
                      <a:pt x="17768" y="894"/>
                    </a:lnTo>
                    <a:lnTo>
                      <a:pt x="18462" y="949"/>
                    </a:lnTo>
                    <a:lnTo>
                      <a:pt x="19150" y="998"/>
                    </a:lnTo>
                    <a:lnTo>
                      <a:pt x="19833" y="1042"/>
                    </a:lnTo>
                    <a:lnTo>
                      <a:pt x="20506" y="1076"/>
                    </a:lnTo>
                    <a:lnTo>
                      <a:pt x="21169" y="1103"/>
                    </a:lnTo>
                    <a:lnTo>
                      <a:pt x="21818" y="1120"/>
                    </a:lnTo>
                    <a:lnTo>
                      <a:pt x="22452" y="1127"/>
                    </a:lnTo>
                    <a:lnTo>
                      <a:pt x="23070" y="1122"/>
                    </a:lnTo>
                    <a:lnTo>
                      <a:pt x="23668" y="1105"/>
                    </a:lnTo>
                    <a:lnTo>
                      <a:pt x="24245" y="1075"/>
                    </a:lnTo>
                    <a:lnTo>
                      <a:pt x="24285" y="1074"/>
                    </a:lnTo>
                    <a:lnTo>
                      <a:pt x="24332" y="1078"/>
                    </a:lnTo>
                    <a:lnTo>
                      <a:pt x="24440" y="1098"/>
                    </a:lnTo>
                    <a:lnTo>
                      <a:pt x="24550" y="1136"/>
                    </a:lnTo>
                    <a:lnTo>
                      <a:pt x="24598" y="1164"/>
                    </a:lnTo>
                    <a:lnTo>
                      <a:pt x="24641" y="1197"/>
                    </a:lnTo>
                    <a:lnTo>
                      <a:pt x="24674" y="1235"/>
                    </a:lnTo>
                    <a:lnTo>
                      <a:pt x="24697" y="1280"/>
                    </a:lnTo>
                    <a:lnTo>
                      <a:pt x="24706" y="1331"/>
                    </a:lnTo>
                    <a:lnTo>
                      <a:pt x="24699" y="1389"/>
                    </a:lnTo>
                    <a:lnTo>
                      <a:pt x="24673" y="1454"/>
                    </a:lnTo>
                    <a:lnTo>
                      <a:pt x="24628" y="1526"/>
                    </a:lnTo>
                    <a:lnTo>
                      <a:pt x="24559" y="1605"/>
                    </a:lnTo>
                    <a:lnTo>
                      <a:pt x="24465" y="1692"/>
                    </a:lnTo>
                    <a:lnTo>
                      <a:pt x="23851" y="2226"/>
                    </a:lnTo>
                    <a:lnTo>
                      <a:pt x="23269" y="2759"/>
                    </a:lnTo>
                    <a:lnTo>
                      <a:pt x="22713" y="3286"/>
                    </a:lnTo>
                    <a:lnTo>
                      <a:pt x="22179" y="3809"/>
                    </a:lnTo>
                    <a:lnTo>
                      <a:pt x="21664" y="4322"/>
                    </a:lnTo>
                    <a:lnTo>
                      <a:pt x="21162" y="4823"/>
                    </a:lnTo>
                    <a:lnTo>
                      <a:pt x="20669" y="5312"/>
                    </a:lnTo>
                    <a:lnTo>
                      <a:pt x="20179" y="5783"/>
                    </a:lnTo>
                    <a:lnTo>
                      <a:pt x="19690" y="6237"/>
                    </a:lnTo>
                    <a:lnTo>
                      <a:pt x="19196" y="6670"/>
                    </a:lnTo>
                    <a:lnTo>
                      <a:pt x="18693" y="7080"/>
                    </a:lnTo>
                    <a:lnTo>
                      <a:pt x="18175" y="7464"/>
                    </a:lnTo>
                    <a:lnTo>
                      <a:pt x="17910" y="7646"/>
                    </a:lnTo>
                    <a:lnTo>
                      <a:pt x="17640" y="7820"/>
                    </a:lnTo>
                    <a:lnTo>
                      <a:pt x="17363" y="7987"/>
                    </a:lnTo>
                    <a:lnTo>
                      <a:pt x="17081" y="8145"/>
                    </a:lnTo>
                    <a:lnTo>
                      <a:pt x="16791" y="8296"/>
                    </a:lnTo>
                    <a:lnTo>
                      <a:pt x="16494" y="8439"/>
                    </a:lnTo>
                    <a:lnTo>
                      <a:pt x="16189" y="8572"/>
                    </a:lnTo>
                    <a:lnTo>
                      <a:pt x="15876" y="8697"/>
                    </a:lnTo>
                    <a:lnTo>
                      <a:pt x="15750" y="8734"/>
                    </a:lnTo>
                    <a:lnTo>
                      <a:pt x="15589" y="8776"/>
                    </a:lnTo>
                    <a:lnTo>
                      <a:pt x="15395" y="8822"/>
                    </a:lnTo>
                    <a:lnTo>
                      <a:pt x="15174" y="8871"/>
                    </a:lnTo>
                    <a:lnTo>
                      <a:pt x="14930" y="8925"/>
                    </a:lnTo>
                    <a:lnTo>
                      <a:pt x="14668" y="8982"/>
                    </a:lnTo>
                    <a:lnTo>
                      <a:pt x="14391" y="9042"/>
                    </a:lnTo>
                    <a:lnTo>
                      <a:pt x="14105" y="9107"/>
                    </a:lnTo>
                    <a:lnTo>
                      <a:pt x="13521" y="9247"/>
                    </a:lnTo>
                    <a:lnTo>
                      <a:pt x="13233" y="9323"/>
                    </a:lnTo>
                    <a:lnTo>
                      <a:pt x="12952" y="9402"/>
                    </a:lnTo>
                    <a:lnTo>
                      <a:pt x="12685" y="9485"/>
                    </a:lnTo>
                    <a:lnTo>
                      <a:pt x="12433" y="9571"/>
                    </a:lnTo>
                    <a:lnTo>
                      <a:pt x="12204" y="9661"/>
                    </a:lnTo>
                    <a:lnTo>
                      <a:pt x="12000" y="9754"/>
                    </a:lnTo>
                    <a:lnTo>
                      <a:pt x="11876" y="9822"/>
                    </a:lnTo>
                    <a:lnTo>
                      <a:pt x="11759" y="9898"/>
                    </a:lnTo>
                    <a:lnTo>
                      <a:pt x="11534" y="10073"/>
                    </a:lnTo>
                    <a:lnTo>
                      <a:pt x="11320" y="10268"/>
                    </a:lnTo>
                    <a:lnTo>
                      <a:pt x="11110" y="10474"/>
                    </a:lnTo>
                    <a:lnTo>
                      <a:pt x="10899" y="10680"/>
                    </a:lnTo>
                    <a:lnTo>
                      <a:pt x="10681" y="10878"/>
                    </a:lnTo>
                    <a:lnTo>
                      <a:pt x="10447" y="11057"/>
                    </a:lnTo>
                    <a:lnTo>
                      <a:pt x="10323" y="11136"/>
                    </a:lnTo>
                    <a:lnTo>
                      <a:pt x="10194" y="11208"/>
                    </a:lnTo>
                    <a:lnTo>
                      <a:pt x="9911" y="11342"/>
                    </a:lnTo>
                    <a:lnTo>
                      <a:pt x="9637" y="11460"/>
                    </a:lnTo>
                    <a:lnTo>
                      <a:pt x="9372" y="11563"/>
                    </a:lnTo>
                    <a:lnTo>
                      <a:pt x="9115" y="11651"/>
                    </a:lnTo>
                    <a:lnTo>
                      <a:pt x="8865" y="11727"/>
                    </a:lnTo>
                    <a:lnTo>
                      <a:pt x="8624" y="11792"/>
                    </a:lnTo>
                    <a:lnTo>
                      <a:pt x="8387" y="11848"/>
                    </a:lnTo>
                    <a:lnTo>
                      <a:pt x="8158" y="11896"/>
                    </a:lnTo>
                    <a:lnTo>
                      <a:pt x="7714" y="11975"/>
                    </a:lnTo>
                    <a:lnTo>
                      <a:pt x="7289" y="12042"/>
                    </a:lnTo>
                    <a:lnTo>
                      <a:pt x="6877" y="12107"/>
                    </a:lnTo>
                    <a:lnTo>
                      <a:pt x="6476" y="12185"/>
                    </a:lnTo>
                    <a:lnTo>
                      <a:pt x="6081" y="12286"/>
                    </a:lnTo>
                    <a:lnTo>
                      <a:pt x="5687" y="12424"/>
                    </a:lnTo>
                    <a:lnTo>
                      <a:pt x="5490" y="12509"/>
                    </a:lnTo>
                    <a:lnTo>
                      <a:pt x="5292" y="12609"/>
                    </a:lnTo>
                    <a:lnTo>
                      <a:pt x="5092" y="12723"/>
                    </a:lnTo>
                    <a:lnTo>
                      <a:pt x="4890" y="12854"/>
                    </a:lnTo>
                    <a:lnTo>
                      <a:pt x="4686" y="13004"/>
                    </a:lnTo>
                    <a:lnTo>
                      <a:pt x="4479" y="13174"/>
                    </a:lnTo>
                    <a:lnTo>
                      <a:pt x="4269" y="13364"/>
                    </a:lnTo>
                    <a:lnTo>
                      <a:pt x="4055" y="13577"/>
                    </a:lnTo>
                    <a:lnTo>
                      <a:pt x="3835" y="13815"/>
                    </a:lnTo>
                    <a:lnTo>
                      <a:pt x="3612" y="14078"/>
                    </a:lnTo>
                    <a:lnTo>
                      <a:pt x="3382" y="14369"/>
                    </a:lnTo>
                    <a:lnTo>
                      <a:pt x="3146" y="14688"/>
                    </a:lnTo>
                    <a:lnTo>
                      <a:pt x="3039" y="14831"/>
                    </a:lnTo>
                    <a:lnTo>
                      <a:pt x="2929" y="14965"/>
                    </a:lnTo>
                    <a:lnTo>
                      <a:pt x="2702" y="15208"/>
                    </a:lnTo>
                    <a:lnTo>
                      <a:pt x="2467" y="15418"/>
                    </a:lnTo>
                    <a:lnTo>
                      <a:pt x="2228" y="15591"/>
                    </a:lnTo>
                    <a:lnTo>
                      <a:pt x="1989" y="15731"/>
                    </a:lnTo>
                    <a:lnTo>
                      <a:pt x="1753" y="15834"/>
                    </a:lnTo>
                    <a:lnTo>
                      <a:pt x="1638" y="15872"/>
                    </a:lnTo>
                    <a:lnTo>
                      <a:pt x="1524" y="15900"/>
                    </a:lnTo>
                    <a:lnTo>
                      <a:pt x="1414" y="15920"/>
                    </a:lnTo>
                    <a:lnTo>
                      <a:pt x="1306" y="15931"/>
                    </a:lnTo>
                    <a:lnTo>
                      <a:pt x="1202" y="15932"/>
                    </a:lnTo>
                    <a:lnTo>
                      <a:pt x="1102" y="15923"/>
                    </a:lnTo>
                    <a:lnTo>
                      <a:pt x="1006" y="15905"/>
                    </a:lnTo>
                    <a:lnTo>
                      <a:pt x="916" y="15878"/>
                    </a:lnTo>
                    <a:lnTo>
                      <a:pt x="829" y="15840"/>
                    </a:lnTo>
                    <a:lnTo>
                      <a:pt x="750" y="15793"/>
                    </a:lnTo>
                    <a:lnTo>
                      <a:pt x="676" y="15737"/>
                    </a:lnTo>
                    <a:lnTo>
                      <a:pt x="610" y="15670"/>
                    </a:lnTo>
                    <a:lnTo>
                      <a:pt x="550" y="15593"/>
                    </a:lnTo>
                    <a:lnTo>
                      <a:pt x="498" y="15507"/>
                    </a:lnTo>
                    <a:lnTo>
                      <a:pt x="455" y="15411"/>
                    </a:lnTo>
                    <a:lnTo>
                      <a:pt x="419" y="15304"/>
                    </a:lnTo>
                    <a:lnTo>
                      <a:pt x="392" y="15188"/>
                    </a:lnTo>
                    <a:lnTo>
                      <a:pt x="376" y="15061"/>
                    </a:lnTo>
                    <a:lnTo>
                      <a:pt x="368" y="14923"/>
                    </a:lnTo>
                    <a:lnTo>
                      <a:pt x="371" y="14777"/>
                    </a:lnTo>
                    <a:close/>
                  </a:path>
                </a:pathLst>
              </a:custGeom>
              <a:solidFill>
                <a:srgbClr val="A8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0" name="Freeform 240">
                <a:extLst>
                  <a:ext uri="{FF2B5EF4-FFF2-40B4-BE49-F238E27FC236}">
                    <a16:creationId xmlns:a16="http://schemas.microsoft.com/office/drawing/2014/main" id="{C4EB582E-7D7E-7545-AC22-B757F503DE71}"/>
                  </a:ext>
                </a:extLst>
              </p:cNvPr>
              <p:cNvSpPr>
                <a:spLocks/>
              </p:cNvSpPr>
              <p:nvPr/>
            </p:nvSpPr>
            <p:spPr bwMode="auto">
              <a:xfrm>
                <a:off x="3748" y="2897"/>
                <a:ext cx="1879" cy="1211"/>
              </a:xfrm>
              <a:custGeom>
                <a:avLst/>
                <a:gdLst>
                  <a:gd name="T0" fmla="*/ 0 w 24423"/>
                  <a:gd name="T1" fmla="*/ 7 h 15734"/>
                  <a:gd name="T2" fmla="*/ 0 w 24423"/>
                  <a:gd name="T3" fmla="*/ 7 h 15734"/>
                  <a:gd name="T4" fmla="*/ 0 w 24423"/>
                  <a:gd name="T5" fmla="*/ 7 h 15734"/>
                  <a:gd name="T6" fmla="*/ 0 w 24423"/>
                  <a:gd name="T7" fmla="*/ 7 h 15734"/>
                  <a:gd name="T8" fmla="*/ 0 w 24423"/>
                  <a:gd name="T9" fmla="*/ 7 h 15734"/>
                  <a:gd name="T10" fmla="*/ 1 w 24423"/>
                  <a:gd name="T11" fmla="*/ 7 h 15734"/>
                  <a:gd name="T12" fmla="*/ 1 w 24423"/>
                  <a:gd name="T13" fmla="*/ 7 h 15734"/>
                  <a:gd name="T14" fmla="*/ 1 w 24423"/>
                  <a:gd name="T15" fmla="*/ 7 h 15734"/>
                  <a:gd name="T16" fmla="*/ 1 w 24423"/>
                  <a:gd name="T17" fmla="*/ 7 h 15734"/>
                  <a:gd name="T18" fmla="*/ 2 w 24423"/>
                  <a:gd name="T19" fmla="*/ 6 h 15734"/>
                  <a:gd name="T20" fmla="*/ 2 w 24423"/>
                  <a:gd name="T21" fmla="*/ 6 h 15734"/>
                  <a:gd name="T22" fmla="*/ 2 w 24423"/>
                  <a:gd name="T23" fmla="*/ 6 h 15734"/>
                  <a:gd name="T24" fmla="*/ 3 w 24423"/>
                  <a:gd name="T25" fmla="*/ 6 h 15734"/>
                  <a:gd name="T26" fmla="*/ 3 w 24423"/>
                  <a:gd name="T27" fmla="*/ 5 h 15734"/>
                  <a:gd name="T28" fmla="*/ 4 w 24423"/>
                  <a:gd name="T29" fmla="*/ 5 h 15734"/>
                  <a:gd name="T30" fmla="*/ 4 w 24423"/>
                  <a:gd name="T31" fmla="*/ 5 h 15734"/>
                  <a:gd name="T32" fmla="*/ 4 w 24423"/>
                  <a:gd name="T33" fmla="*/ 5 h 15734"/>
                  <a:gd name="T34" fmla="*/ 5 w 24423"/>
                  <a:gd name="T35" fmla="*/ 5 h 15734"/>
                  <a:gd name="T36" fmla="*/ 5 w 24423"/>
                  <a:gd name="T37" fmla="*/ 5 h 15734"/>
                  <a:gd name="T38" fmla="*/ 5 w 24423"/>
                  <a:gd name="T39" fmla="*/ 5 h 15734"/>
                  <a:gd name="T40" fmla="*/ 6 w 24423"/>
                  <a:gd name="T41" fmla="*/ 4 h 15734"/>
                  <a:gd name="T42" fmla="*/ 6 w 24423"/>
                  <a:gd name="T43" fmla="*/ 4 h 15734"/>
                  <a:gd name="T44" fmla="*/ 6 w 24423"/>
                  <a:gd name="T45" fmla="*/ 4 h 15734"/>
                  <a:gd name="T46" fmla="*/ 7 w 24423"/>
                  <a:gd name="T47" fmla="*/ 4 h 15734"/>
                  <a:gd name="T48" fmla="*/ 7 w 24423"/>
                  <a:gd name="T49" fmla="*/ 4 h 15734"/>
                  <a:gd name="T50" fmla="*/ 7 w 24423"/>
                  <a:gd name="T51" fmla="*/ 4 h 15734"/>
                  <a:gd name="T52" fmla="*/ 8 w 24423"/>
                  <a:gd name="T53" fmla="*/ 4 h 15734"/>
                  <a:gd name="T54" fmla="*/ 8 w 24423"/>
                  <a:gd name="T55" fmla="*/ 3 h 15734"/>
                  <a:gd name="T56" fmla="*/ 9 w 24423"/>
                  <a:gd name="T57" fmla="*/ 3 h 15734"/>
                  <a:gd name="T58" fmla="*/ 9 w 24423"/>
                  <a:gd name="T59" fmla="*/ 2 h 15734"/>
                  <a:gd name="T60" fmla="*/ 10 w 24423"/>
                  <a:gd name="T61" fmla="*/ 2 h 15734"/>
                  <a:gd name="T62" fmla="*/ 11 w 24423"/>
                  <a:gd name="T63" fmla="*/ 1 h 15734"/>
                  <a:gd name="T64" fmla="*/ 11 w 24423"/>
                  <a:gd name="T65" fmla="*/ 1 h 15734"/>
                  <a:gd name="T66" fmla="*/ 11 w 24423"/>
                  <a:gd name="T67" fmla="*/ 1 h 15734"/>
                  <a:gd name="T68" fmla="*/ 11 w 24423"/>
                  <a:gd name="T69" fmla="*/ 1 h 15734"/>
                  <a:gd name="T70" fmla="*/ 11 w 24423"/>
                  <a:gd name="T71" fmla="*/ 1 h 15734"/>
                  <a:gd name="T72" fmla="*/ 11 w 24423"/>
                  <a:gd name="T73" fmla="*/ 1 h 15734"/>
                  <a:gd name="T74" fmla="*/ 10 w 24423"/>
                  <a:gd name="T75" fmla="*/ 1 h 15734"/>
                  <a:gd name="T76" fmla="*/ 9 w 24423"/>
                  <a:gd name="T77" fmla="*/ 1 h 15734"/>
                  <a:gd name="T78" fmla="*/ 8 w 24423"/>
                  <a:gd name="T79" fmla="*/ 0 h 15734"/>
                  <a:gd name="T80" fmla="*/ 6 w 24423"/>
                  <a:gd name="T81" fmla="*/ 0 h 15734"/>
                  <a:gd name="T82" fmla="*/ 5 w 24423"/>
                  <a:gd name="T83" fmla="*/ 0 h 15734"/>
                  <a:gd name="T84" fmla="*/ 4 w 24423"/>
                  <a:gd name="T85" fmla="*/ 0 h 15734"/>
                  <a:gd name="T86" fmla="*/ 4 w 24423"/>
                  <a:gd name="T87" fmla="*/ 0 h 15734"/>
                  <a:gd name="T88" fmla="*/ 3 w 24423"/>
                  <a:gd name="T89" fmla="*/ 0 h 15734"/>
                  <a:gd name="T90" fmla="*/ 3 w 24423"/>
                  <a:gd name="T91" fmla="*/ 0 h 15734"/>
                  <a:gd name="T92" fmla="*/ 3 w 24423"/>
                  <a:gd name="T93" fmla="*/ 0 h 15734"/>
                  <a:gd name="T94" fmla="*/ 2 w 24423"/>
                  <a:gd name="T95" fmla="*/ 0 h 15734"/>
                  <a:gd name="T96" fmla="*/ 2 w 24423"/>
                  <a:gd name="T97" fmla="*/ 0 h 15734"/>
                  <a:gd name="T98" fmla="*/ 2 w 24423"/>
                  <a:gd name="T99" fmla="*/ 0 h 15734"/>
                  <a:gd name="T100" fmla="*/ 1 w 24423"/>
                  <a:gd name="T101" fmla="*/ 1 h 15734"/>
                  <a:gd name="T102" fmla="*/ 1 w 24423"/>
                  <a:gd name="T103" fmla="*/ 1 h 15734"/>
                  <a:gd name="T104" fmla="*/ 1 w 24423"/>
                  <a:gd name="T105" fmla="*/ 1 h 15734"/>
                  <a:gd name="T106" fmla="*/ 1 w 24423"/>
                  <a:gd name="T107" fmla="*/ 1 h 15734"/>
                  <a:gd name="T108" fmla="*/ 0 w 24423"/>
                  <a:gd name="T109" fmla="*/ 2 h 15734"/>
                  <a:gd name="T110" fmla="*/ 0 w 24423"/>
                  <a:gd name="T111" fmla="*/ 2 h 15734"/>
                  <a:gd name="T112" fmla="*/ 0 w 24423"/>
                  <a:gd name="T113" fmla="*/ 3 h 15734"/>
                  <a:gd name="T114" fmla="*/ 0 w 24423"/>
                  <a:gd name="T115" fmla="*/ 4 h 15734"/>
                  <a:gd name="T116" fmla="*/ 0 w 24423"/>
                  <a:gd name="T117" fmla="*/ 4 h 15734"/>
                  <a:gd name="T118" fmla="*/ 0 w 24423"/>
                  <a:gd name="T119" fmla="*/ 5 h 15734"/>
                  <a:gd name="T120" fmla="*/ 0 w 24423"/>
                  <a:gd name="T121" fmla="*/ 6 h 15734"/>
                  <a:gd name="T122" fmla="*/ 0 w 24423"/>
                  <a:gd name="T123" fmla="*/ 6 h 15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423" h="15734">
                    <a:moveTo>
                      <a:pt x="379" y="14569"/>
                    </a:moveTo>
                    <a:lnTo>
                      <a:pt x="378" y="14708"/>
                    </a:lnTo>
                    <a:lnTo>
                      <a:pt x="386" y="14838"/>
                    </a:lnTo>
                    <a:lnTo>
                      <a:pt x="403" y="14960"/>
                    </a:lnTo>
                    <a:lnTo>
                      <a:pt x="430" y="15073"/>
                    </a:lnTo>
                    <a:lnTo>
                      <a:pt x="464" y="15177"/>
                    </a:lnTo>
                    <a:lnTo>
                      <a:pt x="507" y="15272"/>
                    </a:lnTo>
                    <a:lnTo>
                      <a:pt x="557" y="15359"/>
                    </a:lnTo>
                    <a:lnTo>
                      <a:pt x="614" y="15437"/>
                    </a:lnTo>
                    <a:lnTo>
                      <a:pt x="677" y="15505"/>
                    </a:lnTo>
                    <a:lnTo>
                      <a:pt x="748" y="15565"/>
                    </a:lnTo>
                    <a:lnTo>
                      <a:pt x="824" y="15616"/>
                    </a:lnTo>
                    <a:lnTo>
                      <a:pt x="906" y="15657"/>
                    </a:lnTo>
                    <a:lnTo>
                      <a:pt x="993" y="15691"/>
                    </a:lnTo>
                    <a:lnTo>
                      <a:pt x="1084" y="15713"/>
                    </a:lnTo>
                    <a:lnTo>
                      <a:pt x="1180" y="15728"/>
                    </a:lnTo>
                    <a:lnTo>
                      <a:pt x="1280" y="15734"/>
                    </a:lnTo>
                    <a:lnTo>
                      <a:pt x="1384" y="15731"/>
                    </a:lnTo>
                    <a:lnTo>
                      <a:pt x="1490" y="15719"/>
                    </a:lnTo>
                    <a:lnTo>
                      <a:pt x="1710" y="15666"/>
                    </a:lnTo>
                    <a:lnTo>
                      <a:pt x="1937" y="15577"/>
                    </a:lnTo>
                    <a:lnTo>
                      <a:pt x="2168" y="15451"/>
                    </a:lnTo>
                    <a:lnTo>
                      <a:pt x="2401" y="15288"/>
                    </a:lnTo>
                    <a:lnTo>
                      <a:pt x="2631" y="15088"/>
                    </a:lnTo>
                    <a:lnTo>
                      <a:pt x="2855" y="14851"/>
                    </a:lnTo>
                    <a:lnTo>
                      <a:pt x="2964" y="14717"/>
                    </a:lnTo>
                    <a:lnTo>
                      <a:pt x="3070" y="14576"/>
                    </a:lnTo>
                    <a:lnTo>
                      <a:pt x="3306" y="14256"/>
                    </a:lnTo>
                    <a:lnTo>
                      <a:pt x="3536" y="13966"/>
                    </a:lnTo>
                    <a:lnTo>
                      <a:pt x="3759" y="13703"/>
                    </a:lnTo>
                    <a:lnTo>
                      <a:pt x="3977" y="13465"/>
                    </a:lnTo>
                    <a:lnTo>
                      <a:pt x="4191" y="13252"/>
                    </a:lnTo>
                    <a:lnTo>
                      <a:pt x="4400" y="13062"/>
                    </a:lnTo>
                    <a:lnTo>
                      <a:pt x="4606" y="12892"/>
                    </a:lnTo>
                    <a:lnTo>
                      <a:pt x="4809" y="12743"/>
                    </a:lnTo>
                    <a:lnTo>
                      <a:pt x="5009" y="12612"/>
                    </a:lnTo>
                    <a:lnTo>
                      <a:pt x="5207" y="12497"/>
                    </a:lnTo>
                    <a:lnTo>
                      <a:pt x="5403" y="12398"/>
                    </a:lnTo>
                    <a:lnTo>
                      <a:pt x="5598" y="12311"/>
                    </a:lnTo>
                    <a:lnTo>
                      <a:pt x="5988" y="12175"/>
                    </a:lnTo>
                    <a:lnTo>
                      <a:pt x="6379" y="12073"/>
                    </a:lnTo>
                    <a:lnTo>
                      <a:pt x="6777" y="11996"/>
                    </a:lnTo>
                    <a:lnTo>
                      <a:pt x="7184" y="11931"/>
                    </a:lnTo>
                    <a:lnTo>
                      <a:pt x="7606" y="11865"/>
                    </a:lnTo>
                    <a:lnTo>
                      <a:pt x="8046" y="11786"/>
                    </a:lnTo>
                    <a:lnTo>
                      <a:pt x="8275" y="11737"/>
                    </a:lnTo>
                    <a:lnTo>
                      <a:pt x="8509" y="11682"/>
                    </a:lnTo>
                    <a:lnTo>
                      <a:pt x="8751" y="11616"/>
                    </a:lnTo>
                    <a:lnTo>
                      <a:pt x="8999" y="11540"/>
                    </a:lnTo>
                    <a:lnTo>
                      <a:pt x="9255" y="11452"/>
                    </a:lnTo>
                    <a:lnTo>
                      <a:pt x="9520" y="11350"/>
                    </a:lnTo>
                    <a:lnTo>
                      <a:pt x="9793" y="11231"/>
                    </a:lnTo>
                    <a:lnTo>
                      <a:pt x="10076" y="11097"/>
                    </a:lnTo>
                    <a:lnTo>
                      <a:pt x="10207" y="11026"/>
                    </a:lnTo>
                    <a:lnTo>
                      <a:pt x="10334" y="10947"/>
                    </a:lnTo>
                    <a:lnTo>
                      <a:pt x="10581" y="10768"/>
                    </a:lnTo>
                    <a:lnTo>
                      <a:pt x="10819" y="10569"/>
                    </a:lnTo>
                    <a:lnTo>
                      <a:pt x="11053" y="10358"/>
                    </a:lnTo>
                    <a:lnTo>
                      <a:pt x="11286" y="10143"/>
                    </a:lnTo>
                    <a:lnTo>
                      <a:pt x="11524" y="9931"/>
                    </a:lnTo>
                    <a:lnTo>
                      <a:pt x="11768" y="9734"/>
                    </a:lnTo>
                    <a:lnTo>
                      <a:pt x="12023" y="9556"/>
                    </a:lnTo>
                    <a:lnTo>
                      <a:pt x="12226" y="9464"/>
                    </a:lnTo>
                    <a:lnTo>
                      <a:pt x="12452" y="9378"/>
                    </a:lnTo>
                    <a:lnTo>
                      <a:pt x="12697" y="9298"/>
                    </a:lnTo>
                    <a:lnTo>
                      <a:pt x="12957" y="9224"/>
                    </a:lnTo>
                    <a:lnTo>
                      <a:pt x="13229" y="9154"/>
                    </a:lnTo>
                    <a:lnTo>
                      <a:pt x="13508" y="9090"/>
                    </a:lnTo>
                    <a:lnTo>
                      <a:pt x="14070" y="8972"/>
                    </a:lnTo>
                    <a:lnTo>
                      <a:pt x="14345" y="8919"/>
                    </a:lnTo>
                    <a:lnTo>
                      <a:pt x="14611" y="8870"/>
                    </a:lnTo>
                    <a:lnTo>
                      <a:pt x="14864" y="8823"/>
                    </a:lnTo>
                    <a:lnTo>
                      <a:pt x="15099" y="8779"/>
                    </a:lnTo>
                    <a:lnTo>
                      <a:pt x="15312" y="8738"/>
                    </a:lnTo>
                    <a:lnTo>
                      <a:pt x="15499" y="8698"/>
                    </a:lnTo>
                    <a:lnTo>
                      <a:pt x="15657" y="8661"/>
                    </a:lnTo>
                    <a:lnTo>
                      <a:pt x="15781" y="8624"/>
                    </a:lnTo>
                    <a:lnTo>
                      <a:pt x="16094" y="8500"/>
                    </a:lnTo>
                    <a:lnTo>
                      <a:pt x="16398" y="8368"/>
                    </a:lnTo>
                    <a:lnTo>
                      <a:pt x="16693" y="8228"/>
                    </a:lnTo>
                    <a:lnTo>
                      <a:pt x="16980" y="8079"/>
                    </a:lnTo>
                    <a:lnTo>
                      <a:pt x="17259" y="7923"/>
                    </a:lnTo>
                    <a:lnTo>
                      <a:pt x="17530" y="7760"/>
                    </a:lnTo>
                    <a:lnTo>
                      <a:pt x="17797" y="7589"/>
                    </a:lnTo>
                    <a:lnTo>
                      <a:pt x="18057" y="7412"/>
                    </a:lnTo>
                    <a:lnTo>
                      <a:pt x="18563" y="7037"/>
                    </a:lnTo>
                    <a:lnTo>
                      <a:pt x="19053" y="6639"/>
                    </a:lnTo>
                    <a:lnTo>
                      <a:pt x="19532" y="6217"/>
                    </a:lnTo>
                    <a:lnTo>
                      <a:pt x="20008" y="5776"/>
                    </a:lnTo>
                    <a:lnTo>
                      <a:pt x="20482" y="5316"/>
                    </a:lnTo>
                    <a:lnTo>
                      <a:pt x="20961" y="4839"/>
                    </a:lnTo>
                    <a:lnTo>
                      <a:pt x="21450" y="4348"/>
                    </a:lnTo>
                    <a:lnTo>
                      <a:pt x="21954" y="3844"/>
                    </a:lnTo>
                    <a:lnTo>
                      <a:pt x="22477" y="3331"/>
                    </a:lnTo>
                    <a:lnTo>
                      <a:pt x="23025" y="2809"/>
                    </a:lnTo>
                    <a:lnTo>
                      <a:pt x="23603" y="2280"/>
                    </a:lnTo>
                    <a:lnTo>
                      <a:pt x="24215" y="1748"/>
                    </a:lnTo>
                    <a:lnTo>
                      <a:pt x="24307" y="1661"/>
                    </a:lnTo>
                    <a:lnTo>
                      <a:pt x="24371" y="1582"/>
                    </a:lnTo>
                    <a:lnTo>
                      <a:pt x="24408" y="1510"/>
                    </a:lnTo>
                    <a:lnTo>
                      <a:pt x="24423" y="1445"/>
                    </a:lnTo>
                    <a:lnTo>
                      <a:pt x="24416" y="1387"/>
                    </a:lnTo>
                    <a:lnTo>
                      <a:pt x="24393" y="1335"/>
                    </a:lnTo>
                    <a:lnTo>
                      <a:pt x="24355" y="1291"/>
                    </a:lnTo>
                    <a:lnTo>
                      <a:pt x="24306" y="1252"/>
                    </a:lnTo>
                    <a:lnTo>
                      <a:pt x="24248" y="1219"/>
                    </a:lnTo>
                    <a:lnTo>
                      <a:pt x="24183" y="1192"/>
                    </a:lnTo>
                    <a:lnTo>
                      <a:pt x="24047" y="1152"/>
                    </a:lnTo>
                    <a:lnTo>
                      <a:pt x="23920" y="1132"/>
                    </a:lnTo>
                    <a:lnTo>
                      <a:pt x="23867" y="1128"/>
                    </a:lnTo>
                    <a:lnTo>
                      <a:pt x="23825" y="1129"/>
                    </a:lnTo>
                    <a:lnTo>
                      <a:pt x="23249" y="1159"/>
                    </a:lnTo>
                    <a:lnTo>
                      <a:pt x="22654" y="1175"/>
                    </a:lnTo>
                    <a:lnTo>
                      <a:pt x="22042" y="1179"/>
                    </a:lnTo>
                    <a:lnTo>
                      <a:pt x="21416" y="1172"/>
                    </a:lnTo>
                    <a:lnTo>
                      <a:pt x="20775" y="1153"/>
                    </a:lnTo>
                    <a:lnTo>
                      <a:pt x="20123" y="1125"/>
                    </a:lnTo>
                    <a:lnTo>
                      <a:pt x="19463" y="1088"/>
                    </a:lnTo>
                    <a:lnTo>
                      <a:pt x="18794" y="1043"/>
                    </a:lnTo>
                    <a:lnTo>
                      <a:pt x="17442" y="935"/>
                    </a:lnTo>
                    <a:lnTo>
                      <a:pt x="16082" y="807"/>
                    </a:lnTo>
                    <a:lnTo>
                      <a:pt x="14729" y="666"/>
                    </a:lnTo>
                    <a:lnTo>
                      <a:pt x="13401" y="522"/>
                    </a:lnTo>
                    <a:lnTo>
                      <a:pt x="12749" y="451"/>
                    </a:lnTo>
                    <a:lnTo>
                      <a:pt x="12110" y="381"/>
                    </a:lnTo>
                    <a:lnTo>
                      <a:pt x="11484" y="315"/>
                    </a:lnTo>
                    <a:lnTo>
                      <a:pt x="10872" y="252"/>
                    </a:lnTo>
                    <a:lnTo>
                      <a:pt x="10279" y="194"/>
                    </a:lnTo>
                    <a:lnTo>
                      <a:pt x="9704" y="142"/>
                    </a:lnTo>
                    <a:lnTo>
                      <a:pt x="9150" y="96"/>
                    </a:lnTo>
                    <a:lnTo>
                      <a:pt x="8618" y="57"/>
                    </a:lnTo>
                    <a:lnTo>
                      <a:pt x="8113" y="28"/>
                    </a:lnTo>
                    <a:lnTo>
                      <a:pt x="7633" y="9"/>
                    </a:lnTo>
                    <a:lnTo>
                      <a:pt x="7182" y="0"/>
                    </a:lnTo>
                    <a:lnTo>
                      <a:pt x="6761" y="2"/>
                    </a:lnTo>
                    <a:lnTo>
                      <a:pt x="6562" y="8"/>
                    </a:lnTo>
                    <a:lnTo>
                      <a:pt x="6373" y="17"/>
                    </a:lnTo>
                    <a:lnTo>
                      <a:pt x="6191" y="29"/>
                    </a:lnTo>
                    <a:lnTo>
                      <a:pt x="6019" y="45"/>
                    </a:lnTo>
                    <a:lnTo>
                      <a:pt x="5855" y="65"/>
                    </a:lnTo>
                    <a:lnTo>
                      <a:pt x="5701" y="88"/>
                    </a:lnTo>
                    <a:lnTo>
                      <a:pt x="5556" y="115"/>
                    </a:lnTo>
                    <a:lnTo>
                      <a:pt x="5421" y="146"/>
                    </a:lnTo>
                    <a:lnTo>
                      <a:pt x="5094" y="234"/>
                    </a:lnTo>
                    <a:lnTo>
                      <a:pt x="4780" y="331"/>
                    </a:lnTo>
                    <a:lnTo>
                      <a:pt x="4478" y="437"/>
                    </a:lnTo>
                    <a:lnTo>
                      <a:pt x="4189" y="552"/>
                    </a:lnTo>
                    <a:lnTo>
                      <a:pt x="3911" y="675"/>
                    </a:lnTo>
                    <a:lnTo>
                      <a:pt x="3647" y="807"/>
                    </a:lnTo>
                    <a:lnTo>
                      <a:pt x="3393" y="945"/>
                    </a:lnTo>
                    <a:lnTo>
                      <a:pt x="3152" y="1092"/>
                    </a:lnTo>
                    <a:lnTo>
                      <a:pt x="2921" y="1247"/>
                    </a:lnTo>
                    <a:lnTo>
                      <a:pt x="2701" y="1408"/>
                    </a:lnTo>
                    <a:lnTo>
                      <a:pt x="2492" y="1577"/>
                    </a:lnTo>
                    <a:lnTo>
                      <a:pt x="2293" y="1753"/>
                    </a:lnTo>
                    <a:lnTo>
                      <a:pt x="2105" y="1935"/>
                    </a:lnTo>
                    <a:lnTo>
                      <a:pt x="1926" y="2123"/>
                    </a:lnTo>
                    <a:lnTo>
                      <a:pt x="1757" y="2318"/>
                    </a:lnTo>
                    <a:lnTo>
                      <a:pt x="1598" y="2519"/>
                    </a:lnTo>
                    <a:lnTo>
                      <a:pt x="1448" y="2725"/>
                    </a:lnTo>
                    <a:lnTo>
                      <a:pt x="1308" y="2936"/>
                    </a:lnTo>
                    <a:lnTo>
                      <a:pt x="1176" y="3152"/>
                    </a:lnTo>
                    <a:lnTo>
                      <a:pt x="1052" y="3375"/>
                    </a:lnTo>
                    <a:lnTo>
                      <a:pt x="937" y="3601"/>
                    </a:lnTo>
                    <a:lnTo>
                      <a:pt x="830" y="3832"/>
                    </a:lnTo>
                    <a:lnTo>
                      <a:pt x="730" y="4067"/>
                    </a:lnTo>
                    <a:lnTo>
                      <a:pt x="639" y="4307"/>
                    </a:lnTo>
                    <a:lnTo>
                      <a:pt x="477" y="4797"/>
                    </a:lnTo>
                    <a:lnTo>
                      <a:pt x="342" y="5300"/>
                    </a:lnTo>
                    <a:lnTo>
                      <a:pt x="233" y="5814"/>
                    </a:lnTo>
                    <a:lnTo>
                      <a:pt x="148" y="6339"/>
                    </a:lnTo>
                    <a:lnTo>
                      <a:pt x="83" y="6872"/>
                    </a:lnTo>
                    <a:lnTo>
                      <a:pt x="38" y="7411"/>
                    </a:lnTo>
                    <a:lnTo>
                      <a:pt x="11" y="7954"/>
                    </a:lnTo>
                    <a:lnTo>
                      <a:pt x="0" y="8499"/>
                    </a:lnTo>
                    <a:lnTo>
                      <a:pt x="2" y="9046"/>
                    </a:lnTo>
                    <a:lnTo>
                      <a:pt x="17" y="9591"/>
                    </a:lnTo>
                    <a:lnTo>
                      <a:pt x="41" y="10132"/>
                    </a:lnTo>
                    <a:lnTo>
                      <a:pt x="73" y="10669"/>
                    </a:lnTo>
                    <a:lnTo>
                      <a:pt x="110" y="11200"/>
                    </a:lnTo>
                    <a:lnTo>
                      <a:pt x="152" y="11721"/>
                    </a:lnTo>
                    <a:lnTo>
                      <a:pt x="196" y="12232"/>
                    </a:lnTo>
                    <a:lnTo>
                      <a:pt x="240" y="12732"/>
                    </a:lnTo>
                    <a:lnTo>
                      <a:pt x="282" y="13217"/>
                    </a:lnTo>
                    <a:lnTo>
                      <a:pt x="320" y="13685"/>
                    </a:lnTo>
                    <a:lnTo>
                      <a:pt x="354" y="14137"/>
                    </a:lnTo>
                    <a:lnTo>
                      <a:pt x="379" y="14569"/>
                    </a:lnTo>
                    <a:close/>
                  </a:path>
                </a:pathLst>
              </a:custGeom>
              <a:solidFill>
                <a:srgbClr val="AE4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1" name="Freeform 241">
                <a:extLst>
                  <a:ext uri="{FF2B5EF4-FFF2-40B4-BE49-F238E27FC236}">
                    <a16:creationId xmlns:a16="http://schemas.microsoft.com/office/drawing/2014/main" id="{75274EBD-F69B-4746-8C3B-D4557EB6BD31}"/>
                  </a:ext>
                </a:extLst>
              </p:cNvPr>
              <p:cNvSpPr>
                <a:spLocks/>
              </p:cNvSpPr>
              <p:nvPr/>
            </p:nvSpPr>
            <p:spPr bwMode="auto">
              <a:xfrm>
                <a:off x="3752" y="2900"/>
                <a:ext cx="1857" cy="1195"/>
              </a:xfrm>
              <a:custGeom>
                <a:avLst/>
                <a:gdLst>
                  <a:gd name="T0" fmla="*/ 0 w 24146"/>
                  <a:gd name="T1" fmla="*/ 7 h 15542"/>
                  <a:gd name="T2" fmla="*/ 0 w 24146"/>
                  <a:gd name="T3" fmla="*/ 7 h 15542"/>
                  <a:gd name="T4" fmla="*/ 0 w 24146"/>
                  <a:gd name="T5" fmla="*/ 7 h 15542"/>
                  <a:gd name="T6" fmla="*/ 0 w 24146"/>
                  <a:gd name="T7" fmla="*/ 7 h 15542"/>
                  <a:gd name="T8" fmla="*/ 0 w 24146"/>
                  <a:gd name="T9" fmla="*/ 7 h 15542"/>
                  <a:gd name="T10" fmla="*/ 1 w 24146"/>
                  <a:gd name="T11" fmla="*/ 7 h 15542"/>
                  <a:gd name="T12" fmla="*/ 1 w 24146"/>
                  <a:gd name="T13" fmla="*/ 7 h 15542"/>
                  <a:gd name="T14" fmla="*/ 1 w 24146"/>
                  <a:gd name="T15" fmla="*/ 7 h 15542"/>
                  <a:gd name="T16" fmla="*/ 1 w 24146"/>
                  <a:gd name="T17" fmla="*/ 7 h 15542"/>
                  <a:gd name="T18" fmla="*/ 1 w 24146"/>
                  <a:gd name="T19" fmla="*/ 6 h 15542"/>
                  <a:gd name="T20" fmla="*/ 2 w 24146"/>
                  <a:gd name="T21" fmla="*/ 6 h 15542"/>
                  <a:gd name="T22" fmla="*/ 2 w 24146"/>
                  <a:gd name="T23" fmla="*/ 6 h 15542"/>
                  <a:gd name="T24" fmla="*/ 2 w 24146"/>
                  <a:gd name="T25" fmla="*/ 6 h 15542"/>
                  <a:gd name="T26" fmla="*/ 3 w 24146"/>
                  <a:gd name="T27" fmla="*/ 5 h 15542"/>
                  <a:gd name="T28" fmla="*/ 3 w 24146"/>
                  <a:gd name="T29" fmla="*/ 5 h 15542"/>
                  <a:gd name="T30" fmla="*/ 4 w 24146"/>
                  <a:gd name="T31" fmla="*/ 5 h 15542"/>
                  <a:gd name="T32" fmla="*/ 4 w 24146"/>
                  <a:gd name="T33" fmla="*/ 5 h 15542"/>
                  <a:gd name="T34" fmla="*/ 4 w 24146"/>
                  <a:gd name="T35" fmla="*/ 5 h 15542"/>
                  <a:gd name="T36" fmla="*/ 5 w 24146"/>
                  <a:gd name="T37" fmla="*/ 5 h 15542"/>
                  <a:gd name="T38" fmla="*/ 5 w 24146"/>
                  <a:gd name="T39" fmla="*/ 4 h 15542"/>
                  <a:gd name="T40" fmla="*/ 6 w 24146"/>
                  <a:gd name="T41" fmla="*/ 4 h 15542"/>
                  <a:gd name="T42" fmla="*/ 6 w 24146"/>
                  <a:gd name="T43" fmla="*/ 4 h 15542"/>
                  <a:gd name="T44" fmla="*/ 6 w 24146"/>
                  <a:gd name="T45" fmla="*/ 4 h 15542"/>
                  <a:gd name="T46" fmla="*/ 7 w 24146"/>
                  <a:gd name="T47" fmla="*/ 4 h 15542"/>
                  <a:gd name="T48" fmla="*/ 7 w 24146"/>
                  <a:gd name="T49" fmla="*/ 4 h 15542"/>
                  <a:gd name="T50" fmla="*/ 7 w 24146"/>
                  <a:gd name="T51" fmla="*/ 4 h 15542"/>
                  <a:gd name="T52" fmla="*/ 8 w 24146"/>
                  <a:gd name="T53" fmla="*/ 4 h 15542"/>
                  <a:gd name="T54" fmla="*/ 8 w 24146"/>
                  <a:gd name="T55" fmla="*/ 3 h 15542"/>
                  <a:gd name="T56" fmla="*/ 9 w 24146"/>
                  <a:gd name="T57" fmla="*/ 3 h 15542"/>
                  <a:gd name="T58" fmla="*/ 9 w 24146"/>
                  <a:gd name="T59" fmla="*/ 2 h 15542"/>
                  <a:gd name="T60" fmla="*/ 10 w 24146"/>
                  <a:gd name="T61" fmla="*/ 2 h 15542"/>
                  <a:gd name="T62" fmla="*/ 11 w 24146"/>
                  <a:gd name="T63" fmla="*/ 1 h 15542"/>
                  <a:gd name="T64" fmla="*/ 11 w 24146"/>
                  <a:gd name="T65" fmla="*/ 1 h 15542"/>
                  <a:gd name="T66" fmla="*/ 11 w 24146"/>
                  <a:gd name="T67" fmla="*/ 1 h 15542"/>
                  <a:gd name="T68" fmla="*/ 11 w 24146"/>
                  <a:gd name="T69" fmla="*/ 1 h 15542"/>
                  <a:gd name="T70" fmla="*/ 11 w 24146"/>
                  <a:gd name="T71" fmla="*/ 1 h 15542"/>
                  <a:gd name="T72" fmla="*/ 11 w 24146"/>
                  <a:gd name="T73" fmla="*/ 1 h 15542"/>
                  <a:gd name="T74" fmla="*/ 10 w 24146"/>
                  <a:gd name="T75" fmla="*/ 1 h 15542"/>
                  <a:gd name="T76" fmla="*/ 10 w 24146"/>
                  <a:gd name="T77" fmla="*/ 1 h 15542"/>
                  <a:gd name="T78" fmla="*/ 9 w 24146"/>
                  <a:gd name="T79" fmla="*/ 1 h 15542"/>
                  <a:gd name="T80" fmla="*/ 7 w 24146"/>
                  <a:gd name="T81" fmla="*/ 0 h 15542"/>
                  <a:gd name="T82" fmla="*/ 6 w 24146"/>
                  <a:gd name="T83" fmla="*/ 0 h 15542"/>
                  <a:gd name="T84" fmla="*/ 5 w 24146"/>
                  <a:gd name="T85" fmla="*/ 0 h 15542"/>
                  <a:gd name="T86" fmla="*/ 4 w 24146"/>
                  <a:gd name="T87" fmla="*/ 0 h 15542"/>
                  <a:gd name="T88" fmla="*/ 3 w 24146"/>
                  <a:gd name="T89" fmla="*/ 0 h 15542"/>
                  <a:gd name="T90" fmla="*/ 3 w 24146"/>
                  <a:gd name="T91" fmla="*/ 0 h 15542"/>
                  <a:gd name="T92" fmla="*/ 3 w 24146"/>
                  <a:gd name="T93" fmla="*/ 0 h 15542"/>
                  <a:gd name="T94" fmla="*/ 2 w 24146"/>
                  <a:gd name="T95" fmla="*/ 0 h 15542"/>
                  <a:gd name="T96" fmla="*/ 2 w 24146"/>
                  <a:gd name="T97" fmla="*/ 0 h 15542"/>
                  <a:gd name="T98" fmla="*/ 2 w 24146"/>
                  <a:gd name="T99" fmla="*/ 0 h 15542"/>
                  <a:gd name="T100" fmla="*/ 1 w 24146"/>
                  <a:gd name="T101" fmla="*/ 1 h 15542"/>
                  <a:gd name="T102" fmla="*/ 1 w 24146"/>
                  <a:gd name="T103" fmla="*/ 1 h 15542"/>
                  <a:gd name="T104" fmla="*/ 1 w 24146"/>
                  <a:gd name="T105" fmla="*/ 1 h 15542"/>
                  <a:gd name="T106" fmla="*/ 1 w 24146"/>
                  <a:gd name="T107" fmla="*/ 1 h 15542"/>
                  <a:gd name="T108" fmla="*/ 0 w 24146"/>
                  <a:gd name="T109" fmla="*/ 2 h 15542"/>
                  <a:gd name="T110" fmla="*/ 0 w 24146"/>
                  <a:gd name="T111" fmla="*/ 2 h 15542"/>
                  <a:gd name="T112" fmla="*/ 0 w 24146"/>
                  <a:gd name="T113" fmla="*/ 3 h 15542"/>
                  <a:gd name="T114" fmla="*/ 0 w 24146"/>
                  <a:gd name="T115" fmla="*/ 3 h 15542"/>
                  <a:gd name="T116" fmla="*/ 0 w 24146"/>
                  <a:gd name="T117" fmla="*/ 4 h 15542"/>
                  <a:gd name="T118" fmla="*/ 0 w 24146"/>
                  <a:gd name="T119" fmla="*/ 5 h 15542"/>
                  <a:gd name="T120" fmla="*/ 0 w 24146"/>
                  <a:gd name="T121" fmla="*/ 5 h 15542"/>
                  <a:gd name="T122" fmla="*/ 0 w 24146"/>
                  <a:gd name="T123" fmla="*/ 6 h 15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46" h="15542">
                    <a:moveTo>
                      <a:pt x="386" y="14361"/>
                    </a:moveTo>
                    <a:lnTo>
                      <a:pt x="386" y="14492"/>
                    </a:lnTo>
                    <a:lnTo>
                      <a:pt x="395" y="14616"/>
                    </a:lnTo>
                    <a:lnTo>
                      <a:pt x="413" y="14733"/>
                    </a:lnTo>
                    <a:lnTo>
                      <a:pt x="439" y="14842"/>
                    </a:lnTo>
                    <a:lnTo>
                      <a:pt x="472" y="14944"/>
                    </a:lnTo>
                    <a:lnTo>
                      <a:pt x="514" y="15038"/>
                    </a:lnTo>
                    <a:lnTo>
                      <a:pt x="562" y="15125"/>
                    </a:lnTo>
                    <a:lnTo>
                      <a:pt x="617" y="15203"/>
                    </a:lnTo>
                    <a:lnTo>
                      <a:pt x="678" y="15275"/>
                    </a:lnTo>
                    <a:lnTo>
                      <a:pt x="745" y="15337"/>
                    </a:lnTo>
                    <a:lnTo>
                      <a:pt x="818" y="15391"/>
                    </a:lnTo>
                    <a:lnTo>
                      <a:pt x="897" y="15438"/>
                    </a:lnTo>
                    <a:lnTo>
                      <a:pt x="979" y="15475"/>
                    </a:lnTo>
                    <a:lnTo>
                      <a:pt x="1066" y="15506"/>
                    </a:lnTo>
                    <a:lnTo>
                      <a:pt x="1158" y="15526"/>
                    </a:lnTo>
                    <a:lnTo>
                      <a:pt x="1254" y="15539"/>
                    </a:lnTo>
                    <a:lnTo>
                      <a:pt x="1353" y="15542"/>
                    </a:lnTo>
                    <a:lnTo>
                      <a:pt x="1455" y="15537"/>
                    </a:lnTo>
                    <a:lnTo>
                      <a:pt x="1559" y="15522"/>
                    </a:lnTo>
                    <a:lnTo>
                      <a:pt x="1666" y="15498"/>
                    </a:lnTo>
                    <a:lnTo>
                      <a:pt x="1885" y="15423"/>
                    </a:lnTo>
                    <a:lnTo>
                      <a:pt x="2109" y="15311"/>
                    </a:lnTo>
                    <a:lnTo>
                      <a:pt x="2335" y="15159"/>
                    </a:lnTo>
                    <a:lnTo>
                      <a:pt x="2561" y="14969"/>
                    </a:lnTo>
                    <a:lnTo>
                      <a:pt x="2671" y="14858"/>
                    </a:lnTo>
                    <a:lnTo>
                      <a:pt x="2781" y="14738"/>
                    </a:lnTo>
                    <a:lnTo>
                      <a:pt x="2889" y="14606"/>
                    </a:lnTo>
                    <a:lnTo>
                      <a:pt x="2996" y="14464"/>
                    </a:lnTo>
                    <a:lnTo>
                      <a:pt x="3231" y="14145"/>
                    </a:lnTo>
                    <a:lnTo>
                      <a:pt x="3460" y="13854"/>
                    </a:lnTo>
                    <a:lnTo>
                      <a:pt x="3682" y="13591"/>
                    </a:lnTo>
                    <a:lnTo>
                      <a:pt x="3900" y="13353"/>
                    </a:lnTo>
                    <a:lnTo>
                      <a:pt x="4113" y="13141"/>
                    </a:lnTo>
                    <a:lnTo>
                      <a:pt x="4321" y="12951"/>
                    </a:lnTo>
                    <a:lnTo>
                      <a:pt x="4526" y="12781"/>
                    </a:lnTo>
                    <a:lnTo>
                      <a:pt x="4727" y="12632"/>
                    </a:lnTo>
                    <a:lnTo>
                      <a:pt x="4926" y="12501"/>
                    </a:lnTo>
                    <a:lnTo>
                      <a:pt x="5121" y="12386"/>
                    </a:lnTo>
                    <a:lnTo>
                      <a:pt x="5316" y="12287"/>
                    </a:lnTo>
                    <a:lnTo>
                      <a:pt x="5509" y="12200"/>
                    </a:lnTo>
                    <a:lnTo>
                      <a:pt x="5895" y="12064"/>
                    </a:lnTo>
                    <a:lnTo>
                      <a:pt x="6282" y="11963"/>
                    </a:lnTo>
                    <a:lnTo>
                      <a:pt x="6676" y="11886"/>
                    </a:lnTo>
                    <a:lnTo>
                      <a:pt x="7080" y="11821"/>
                    </a:lnTo>
                    <a:lnTo>
                      <a:pt x="7498" y="11754"/>
                    </a:lnTo>
                    <a:lnTo>
                      <a:pt x="7936" y="11676"/>
                    </a:lnTo>
                    <a:lnTo>
                      <a:pt x="8163" y="11627"/>
                    </a:lnTo>
                    <a:lnTo>
                      <a:pt x="8396" y="11572"/>
                    </a:lnTo>
                    <a:lnTo>
                      <a:pt x="8636" y="11506"/>
                    </a:lnTo>
                    <a:lnTo>
                      <a:pt x="8884" y="11430"/>
                    </a:lnTo>
                    <a:lnTo>
                      <a:pt x="9139" y="11342"/>
                    </a:lnTo>
                    <a:lnTo>
                      <a:pt x="9403" y="11239"/>
                    </a:lnTo>
                    <a:lnTo>
                      <a:pt x="9676" y="11121"/>
                    </a:lnTo>
                    <a:lnTo>
                      <a:pt x="9959" y="10987"/>
                    </a:lnTo>
                    <a:lnTo>
                      <a:pt x="10222" y="10837"/>
                    </a:lnTo>
                    <a:lnTo>
                      <a:pt x="10482" y="10659"/>
                    </a:lnTo>
                    <a:lnTo>
                      <a:pt x="10739" y="10459"/>
                    </a:lnTo>
                    <a:lnTo>
                      <a:pt x="10996" y="10243"/>
                    </a:lnTo>
                    <a:lnTo>
                      <a:pt x="11514" y="9792"/>
                    </a:lnTo>
                    <a:lnTo>
                      <a:pt x="11777" y="9570"/>
                    </a:lnTo>
                    <a:lnTo>
                      <a:pt x="12046" y="9359"/>
                    </a:lnTo>
                    <a:lnTo>
                      <a:pt x="12248" y="9269"/>
                    </a:lnTo>
                    <a:lnTo>
                      <a:pt x="12470" y="9187"/>
                    </a:lnTo>
                    <a:lnTo>
                      <a:pt x="12710" y="9113"/>
                    </a:lnTo>
                    <a:lnTo>
                      <a:pt x="12963" y="9046"/>
                    </a:lnTo>
                    <a:lnTo>
                      <a:pt x="13226" y="8987"/>
                    </a:lnTo>
                    <a:lnTo>
                      <a:pt x="13494" y="8932"/>
                    </a:lnTo>
                    <a:lnTo>
                      <a:pt x="14035" y="8838"/>
                    </a:lnTo>
                    <a:lnTo>
                      <a:pt x="14299" y="8797"/>
                    </a:lnTo>
                    <a:lnTo>
                      <a:pt x="14554" y="8759"/>
                    </a:lnTo>
                    <a:lnTo>
                      <a:pt x="14797" y="8723"/>
                    </a:lnTo>
                    <a:lnTo>
                      <a:pt x="15023" y="8689"/>
                    </a:lnTo>
                    <a:lnTo>
                      <a:pt x="15229" y="8656"/>
                    </a:lnTo>
                    <a:lnTo>
                      <a:pt x="15411" y="8623"/>
                    </a:lnTo>
                    <a:lnTo>
                      <a:pt x="15565" y="8589"/>
                    </a:lnTo>
                    <a:lnTo>
                      <a:pt x="15688" y="8554"/>
                    </a:lnTo>
                    <a:lnTo>
                      <a:pt x="16000" y="8430"/>
                    </a:lnTo>
                    <a:lnTo>
                      <a:pt x="16303" y="8299"/>
                    </a:lnTo>
                    <a:lnTo>
                      <a:pt x="16595" y="8160"/>
                    </a:lnTo>
                    <a:lnTo>
                      <a:pt x="16879" y="8014"/>
                    </a:lnTo>
                    <a:lnTo>
                      <a:pt x="17154" y="7861"/>
                    </a:lnTo>
                    <a:lnTo>
                      <a:pt x="17422" y="7700"/>
                    </a:lnTo>
                    <a:lnTo>
                      <a:pt x="17683" y="7534"/>
                    </a:lnTo>
                    <a:lnTo>
                      <a:pt x="17938" y="7361"/>
                    </a:lnTo>
                    <a:lnTo>
                      <a:pt x="18431" y="6996"/>
                    </a:lnTo>
                    <a:lnTo>
                      <a:pt x="18909" y="6609"/>
                    </a:lnTo>
                    <a:lnTo>
                      <a:pt x="19375" y="6199"/>
                    </a:lnTo>
                    <a:lnTo>
                      <a:pt x="19835" y="5769"/>
                    </a:lnTo>
                    <a:lnTo>
                      <a:pt x="20295" y="5321"/>
                    </a:lnTo>
                    <a:lnTo>
                      <a:pt x="20760" y="4856"/>
                    </a:lnTo>
                    <a:lnTo>
                      <a:pt x="21236" y="4377"/>
                    </a:lnTo>
                    <a:lnTo>
                      <a:pt x="21728" y="3882"/>
                    </a:lnTo>
                    <a:lnTo>
                      <a:pt x="22241" y="3377"/>
                    </a:lnTo>
                    <a:lnTo>
                      <a:pt x="22781" y="2861"/>
                    </a:lnTo>
                    <a:lnTo>
                      <a:pt x="23354" y="2337"/>
                    </a:lnTo>
                    <a:lnTo>
                      <a:pt x="23654" y="2072"/>
                    </a:lnTo>
                    <a:lnTo>
                      <a:pt x="23965" y="1805"/>
                    </a:lnTo>
                    <a:lnTo>
                      <a:pt x="24054" y="1719"/>
                    </a:lnTo>
                    <a:lnTo>
                      <a:pt x="24113" y="1640"/>
                    </a:lnTo>
                    <a:lnTo>
                      <a:pt x="24142" y="1568"/>
                    </a:lnTo>
                    <a:lnTo>
                      <a:pt x="24146" y="1502"/>
                    </a:lnTo>
                    <a:lnTo>
                      <a:pt x="24127" y="1444"/>
                    </a:lnTo>
                    <a:lnTo>
                      <a:pt x="24090" y="1393"/>
                    </a:lnTo>
                    <a:lnTo>
                      <a:pt x="24037" y="1348"/>
                    </a:lnTo>
                    <a:lnTo>
                      <a:pt x="23971" y="1309"/>
                    </a:lnTo>
                    <a:lnTo>
                      <a:pt x="23896" y="1275"/>
                    </a:lnTo>
                    <a:lnTo>
                      <a:pt x="23817" y="1247"/>
                    </a:lnTo>
                    <a:lnTo>
                      <a:pt x="23654" y="1208"/>
                    </a:lnTo>
                    <a:lnTo>
                      <a:pt x="23577" y="1195"/>
                    </a:lnTo>
                    <a:lnTo>
                      <a:pt x="23507" y="1188"/>
                    </a:lnTo>
                    <a:lnTo>
                      <a:pt x="23449" y="1184"/>
                    </a:lnTo>
                    <a:lnTo>
                      <a:pt x="23405" y="1185"/>
                    </a:lnTo>
                    <a:lnTo>
                      <a:pt x="22831" y="1214"/>
                    </a:lnTo>
                    <a:lnTo>
                      <a:pt x="22239" y="1231"/>
                    </a:lnTo>
                    <a:lnTo>
                      <a:pt x="21632" y="1234"/>
                    </a:lnTo>
                    <a:lnTo>
                      <a:pt x="21013" y="1224"/>
                    </a:lnTo>
                    <a:lnTo>
                      <a:pt x="20381" y="1205"/>
                    </a:lnTo>
                    <a:lnTo>
                      <a:pt x="19740" y="1175"/>
                    </a:lnTo>
                    <a:lnTo>
                      <a:pt x="19092" y="1137"/>
                    </a:lnTo>
                    <a:lnTo>
                      <a:pt x="18437" y="1090"/>
                    </a:lnTo>
                    <a:lnTo>
                      <a:pt x="17115" y="977"/>
                    </a:lnTo>
                    <a:lnTo>
                      <a:pt x="15790" y="843"/>
                    </a:lnTo>
                    <a:lnTo>
                      <a:pt x="14474" y="698"/>
                    </a:lnTo>
                    <a:lnTo>
                      <a:pt x="13183" y="548"/>
                    </a:lnTo>
                    <a:lnTo>
                      <a:pt x="12550" y="474"/>
                    </a:lnTo>
                    <a:lnTo>
                      <a:pt x="11929" y="402"/>
                    </a:lnTo>
                    <a:lnTo>
                      <a:pt x="11322" y="332"/>
                    </a:lnTo>
                    <a:lnTo>
                      <a:pt x="10729" y="268"/>
                    </a:lnTo>
                    <a:lnTo>
                      <a:pt x="10152" y="207"/>
                    </a:lnTo>
                    <a:lnTo>
                      <a:pt x="9594" y="152"/>
                    </a:lnTo>
                    <a:lnTo>
                      <a:pt x="9056" y="105"/>
                    </a:lnTo>
                    <a:lnTo>
                      <a:pt x="8540" y="64"/>
                    </a:lnTo>
                    <a:lnTo>
                      <a:pt x="8047" y="33"/>
                    </a:lnTo>
                    <a:lnTo>
                      <a:pt x="7580" y="12"/>
                    </a:lnTo>
                    <a:lnTo>
                      <a:pt x="7140" y="0"/>
                    </a:lnTo>
                    <a:lnTo>
                      <a:pt x="6728" y="2"/>
                    </a:lnTo>
                    <a:lnTo>
                      <a:pt x="6347" y="15"/>
                    </a:lnTo>
                    <a:lnTo>
                      <a:pt x="6169" y="28"/>
                    </a:lnTo>
                    <a:lnTo>
                      <a:pt x="5998" y="43"/>
                    </a:lnTo>
                    <a:lnTo>
                      <a:pt x="5837" y="62"/>
                    </a:lnTo>
                    <a:lnTo>
                      <a:pt x="5684" y="85"/>
                    </a:lnTo>
                    <a:lnTo>
                      <a:pt x="5541" y="112"/>
                    </a:lnTo>
                    <a:lnTo>
                      <a:pt x="5405" y="143"/>
                    </a:lnTo>
                    <a:lnTo>
                      <a:pt x="5079" y="232"/>
                    </a:lnTo>
                    <a:lnTo>
                      <a:pt x="4764" y="328"/>
                    </a:lnTo>
                    <a:lnTo>
                      <a:pt x="4463" y="433"/>
                    </a:lnTo>
                    <a:lnTo>
                      <a:pt x="4173" y="547"/>
                    </a:lnTo>
                    <a:lnTo>
                      <a:pt x="3897" y="669"/>
                    </a:lnTo>
                    <a:lnTo>
                      <a:pt x="3631" y="799"/>
                    </a:lnTo>
                    <a:lnTo>
                      <a:pt x="3378" y="936"/>
                    </a:lnTo>
                    <a:lnTo>
                      <a:pt x="3137" y="1081"/>
                    </a:lnTo>
                    <a:lnTo>
                      <a:pt x="2906" y="1233"/>
                    </a:lnTo>
                    <a:lnTo>
                      <a:pt x="2687" y="1393"/>
                    </a:lnTo>
                    <a:lnTo>
                      <a:pt x="2477" y="1558"/>
                    </a:lnTo>
                    <a:lnTo>
                      <a:pt x="2280" y="1731"/>
                    </a:lnTo>
                    <a:lnTo>
                      <a:pt x="2091" y="1910"/>
                    </a:lnTo>
                    <a:lnTo>
                      <a:pt x="1913" y="2095"/>
                    </a:lnTo>
                    <a:lnTo>
                      <a:pt x="1745" y="2287"/>
                    </a:lnTo>
                    <a:lnTo>
                      <a:pt x="1587" y="2484"/>
                    </a:lnTo>
                    <a:lnTo>
                      <a:pt x="1437" y="2686"/>
                    </a:lnTo>
                    <a:lnTo>
                      <a:pt x="1296" y="2894"/>
                    </a:lnTo>
                    <a:lnTo>
                      <a:pt x="1165" y="3107"/>
                    </a:lnTo>
                    <a:lnTo>
                      <a:pt x="1043" y="3324"/>
                    </a:lnTo>
                    <a:lnTo>
                      <a:pt x="927" y="3547"/>
                    </a:lnTo>
                    <a:lnTo>
                      <a:pt x="821" y="3774"/>
                    </a:lnTo>
                    <a:lnTo>
                      <a:pt x="722" y="4004"/>
                    </a:lnTo>
                    <a:lnTo>
                      <a:pt x="630" y="4239"/>
                    </a:lnTo>
                    <a:lnTo>
                      <a:pt x="469" y="4720"/>
                    </a:lnTo>
                    <a:lnTo>
                      <a:pt x="336" y="5214"/>
                    </a:lnTo>
                    <a:lnTo>
                      <a:pt x="228" y="5719"/>
                    </a:lnTo>
                    <a:lnTo>
                      <a:pt x="144" y="6234"/>
                    </a:lnTo>
                    <a:lnTo>
                      <a:pt x="80" y="6758"/>
                    </a:lnTo>
                    <a:lnTo>
                      <a:pt x="36" y="7287"/>
                    </a:lnTo>
                    <a:lnTo>
                      <a:pt x="10" y="7821"/>
                    </a:lnTo>
                    <a:lnTo>
                      <a:pt x="0" y="8357"/>
                    </a:lnTo>
                    <a:lnTo>
                      <a:pt x="4" y="8894"/>
                    </a:lnTo>
                    <a:lnTo>
                      <a:pt x="19" y="9431"/>
                    </a:lnTo>
                    <a:lnTo>
                      <a:pt x="44" y="9965"/>
                    </a:lnTo>
                    <a:lnTo>
                      <a:pt x="76" y="10495"/>
                    </a:lnTo>
                    <a:lnTo>
                      <a:pt x="115" y="11018"/>
                    </a:lnTo>
                    <a:lnTo>
                      <a:pt x="157" y="11533"/>
                    </a:lnTo>
                    <a:lnTo>
                      <a:pt x="202" y="12039"/>
                    </a:lnTo>
                    <a:lnTo>
                      <a:pt x="247" y="12533"/>
                    </a:lnTo>
                    <a:lnTo>
                      <a:pt x="289" y="13014"/>
                    </a:lnTo>
                    <a:lnTo>
                      <a:pt x="328" y="13480"/>
                    </a:lnTo>
                    <a:lnTo>
                      <a:pt x="361" y="13930"/>
                    </a:lnTo>
                    <a:lnTo>
                      <a:pt x="386" y="14361"/>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2" name="Freeform 242">
                <a:extLst>
                  <a:ext uri="{FF2B5EF4-FFF2-40B4-BE49-F238E27FC236}">
                    <a16:creationId xmlns:a16="http://schemas.microsoft.com/office/drawing/2014/main" id="{06B789DE-240E-6A4A-8B2B-E9F273768A8F}"/>
                  </a:ext>
                </a:extLst>
              </p:cNvPr>
              <p:cNvSpPr>
                <a:spLocks/>
              </p:cNvSpPr>
              <p:nvPr/>
            </p:nvSpPr>
            <p:spPr bwMode="auto">
              <a:xfrm>
                <a:off x="3756" y="2902"/>
                <a:ext cx="1836" cy="1181"/>
              </a:xfrm>
              <a:custGeom>
                <a:avLst/>
                <a:gdLst>
                  <a:gd name="T0" fmla="*/ 0 w 23874"/>
                  <a:gd name="T1" fmla="*/ 7 h 15354"/>
                  <a:gd name="T2" fmla="*/ 0 w 23874"/>
                  <a:gd name="T3" fmla="*/ 7 h 15354"/>
                  <a:gd name="T4" fmla="*/ 0 w 23874"/>
                  <a:gd name="T5" fmla="*/ 7 h 15354"/>
                  <a:gd name="T6" fmla="*/ 0 w 23874"/>
                  <a:gd name="T7" fmla="*/ 7 h 15354"/>
                  <a:gd name="T8" fmla="*/ 0 w 23874"/>
                  <a:gd name="T9" fmla="*/ 7 h 15354"/>
                  <a:gd name="T10" fmla="*/ 1 w 23874"/>
                  <a:gd name="T11" fmla="*/ 7 h 15354"/>
                  <a:gd name="T12" fmla="*/ 1 w 23874"/>
                  <a:gd name="T13" fmla="*/ 7 h 15354"/>
                  <a:gd name="T14" fmla="*/ 1 w 23874"/>
                  <a:gd name="T15" fmla="*/ 7 h 15354"/>
                  <a:gd name="T16" fmla="*/ 1 w 23874"/>
                  <a:gd name="T17" fmla="*/ 7 h 15354"/>
                  <a:gd name="T18" fmla="*/ 1 w 23874"/>
                  <a:gd name="T19" fmla="*/ 6 h 15354"/>
                  <a:gd name="T20" fmla="*/ 2 w 23874"/>
                  <a:gd name="T21" fmla="*/ 6 h 15354"/>
                  <a:gd name="T22" fmla="*/ 2 w 23874"/>
                  <a:gd name="T23" fmla="*/ 6 h 15354"/>
                  <a:gd name="T24" fmla="*/ 2 w 23874"/>
                  <a:gd name="T25" fmla="*/ 6 h 15354"/>
                  <a:gd name="T26" fmla="*/ 3 w 23874"/>
                  <a:gd name="T27" fmla="*/ 5 h 15354"/>
                  <a:gd name="T28" fmla="*/ 3 w 23874"/>
                  <a:gd name="T29" fmla="*/ 5 h 15354"/>
                  <a:gd name="T30" fmla="*/ 4 w 23874"/>
                  <a:gd name="T31" fmla="*/ 5 h 15354"/>
                  <a:gd name="T32" fmla="*/ 4 w 23874"/>
                  <a:gd name="T33" fmla="*/ 5 h 15354"/>
                  <a:gd name="T34" fmla="*/ 4 w 23874"/>
                  <a:gd name="T35" fmla="*/ 5 h 15354"/>
                  <a:gd name="T36" fmla="*/ 5 w 23874"/>
                  <a:gd name="T37" fmla="*/ 5 h 15354"/>
                  <a:gd name="T38" fmla="*/ 5 w 23874"/>
                  <a:gd name="T39" fmla="*/ 5 h 15354"/>
                  <a:gd name="T40" fmla="*/ 6 w 23874"/>
                  <a:gd name="T41" fmla="*/ 4 h 15354"/>
                  <a:gd name="T42" fmla="*/ 6 w 23874"/>
                  <a:gd name="T43" fmla="*/ 4 h 15354"/>
                  <a:gd name="T44" fmla="*/ 6 w 23874"/>
                  <a:gd name="T45" fmla="*/ 4 h 15354"/>
                  <a:gd name="T46" fmla="*/ 7 w 23874"/>
                  <a:gd name="T47" fmla="*/ 4 h 15354"/>
                  <a:gd name="T48" fmla="*/ 7 w 23874"/>
                  <a:gd name="T49" fmla="*/ 4 h 15354"/>
                  <a:gd name="T50" fmla="*/ 7 w 23874"/>
                  <a:gd name="T51" fmla="*/ 4 h 15354"/>
                  <a:gd name="T52" fmla="*/ 8 w 23874"/>
                  <a:gd name="T53" fmla="*/ 4 h 15354"/>
                  <a:gd name="T54" fmla="*/ 8 w 23874"/>
                  <a:gd name="T55" fmla="*/ 3 h 15354"/>
                  <a:gd name="T56" fmla="*/ 9 w 23874"/>
                  <a:gd name="T57" fmla="*/ 3 h 15354"/>
                  <a:gd name="T58" fmla="*/ 9 w 23874"/>
                  <a:gd name="T59" fmla="*/ 2 h 15354"/>
                  <a:gd name="T60" fmla="*/ 10 w 23874"/>
                  <a:gd name="T61" fmla="*/ 2 h 15354"/>
                  <a:gd name="T62" fmla="*/ 10 w 23874"/>
                  <a:gd name="T63" fmla="*/ 1 h 15354"/>
                  <a:gd name="T64" fmla="*/ 11 w 23874"/>
                  <a:gd name="T65" fmla="*/ 1 h 15354"/>
                  <a:gd name="T66" fmla="*/ 11 w 23874"/>
                  <a:gd name="T67" fmla="*/ 1 h 15354"/>
                  <a:gd name="T68" fmla="*/ 11 w 23874"/>
                  <a:gd name="T69" fmla="*/ 1 h 15354"/>
                  <a:gd name="T70" fmla="*/ 11 w 23874"/>
                  <a:gd name="T71" fmla="*/ 1 h 15354"/>
                  <a:gd name="T72" fmla="*/ 11 w 23874"/>
                  <a:gd name="T73" fmla="*/ 1 h 15354"/>
                  <a:gd name="T74" fmla="*/ 10 w 23874"/>
                  <a:gd name="T75" fmla="*/ 1 h 15354"/>
                  <a:gd name="T76" fmla="*/ 10 w 23874"/>
                  <a:gd name="T77" fmla="*/ 1 h 15354"/>
                  <a:gd name="T78" fmla="*/ 9 w 23874"/>
                  <a:gd name="T79" fmla="*/ 1 h 15354"/>
                  <a:gd name="T80" fmla="*/ 8 w 23874"/>
                  <a:gd name="T81" fmla="*/ 1 h 15354"/>
                  <a:gd name="T82" fmla="*/ 6 w 23874"/>
                  <a:gd name="T83" fmla="*/ 0 h 15354"/>
                  <a:gd name="T84" fmla="*/ 5 w 23874"/>
                  <a:gd name="T85" fmla="*/ 0 h 15354"/>
                  <a:gd name="T86" fmla="*/ 5 w 23874"/>
                  <a:gd name="T87" fmla="*/ 0 h 15354"/>
                  <a:gd name="T88" fmla="*/ 4 w 23874"/>
                  <a:gd name="T89" fmla="*/ 0 h 15354"/>
                  <a:gd name="T90" fmla="*/ 3 w 23874"/>
                  <a:gd name="T91" fmla="*/ 0 h 15354"/>
                  <a:gd name="T92" fmla="*/ 3 w 23874"/>
                  <a:gd name="T93" fmla="*/ 0 h 15354"/>
                  <a:gd name="T94" fmla="*/ 3 w 23874"/>
                  <a:gd name="T95" fmla="*/ 0 h 15354"/>
                  <a:gd name="T96" fmla="*/ 2 w 23874"/>
                  <a:gd name="T97" fmla="*/ 0 h 15354"/>
                  <a:gd name="T98" fmla="*/ 2 w 23874"/>
                  <a:gd name="T99" fmla="*/ 0 h 15354"/>
                  <a:gd name="T100" fmla="*/ 2 w 23874"/>
                  <a:gd name="T101" fmla="*/ 0 h 15354"/>
                  <a:gd name="T102" fmla="*/ 1 w 23874"/>
                  <a:gd name="T103" fmla="*/ 1 h 15354"/>
                  <a:gd name="T104" fmla="*/ 1 w 23874"/>
                  <a:gd name="T105" fmla="*/ 1 h 15354"/>
                  <a:gd name="T106" fmla="*/ 1 w 23874"/>
                  <a:gd name="T107" fmla="*/ 1 h 15354"/>
                  <a:gd name="T108" fmla="*/ 1 w 23874"/>
                  <a:gd name="T109" fmla="*/ 1 h 15354"/>
                  <a:gd name="T110" fmla="*/ 0 w 23874"/>
                  <a:gd name="T111" fmla="*/ 2 h 15354"/>
                  <a:gd name="T112" fmla="*/ 0 w 23874"/>
                  <a:gd name="T113" fmla="*/ 2 h 15354"/>
                  <a:gd name="T114" fmla="*/ 0 w 23874"/>
                  <a:gd name="T115" fmla="*/ 3 h 15354"/>
                  <a:gd name="T116" fmla="*/ 0 w 23874"/>
                  <a:gd name="T117" fmla="*/ 3 h 15354"/>
                  <a:gd name="T118" fmla="*/ 0 w 23874"/>
                  <a:gd name="T119" fmla="*/ 4 h 15354"/>
                  <a:gd name="T120" fmla="*/ 0 w 23874"/>
                  <a:gd name="T121" fmla="*/ 5 h 15354"/>
                  <a:gd name="T122" fmla="*/ 0 w 23874"/>
                  <a:gd name="T123" fmla="*/ 6 h 15354"/>
                  <a:gd name="T124" fmla="*/ 0 w 23874"/>
                  <a:gd name="T125" fmla="*/ 6 h 15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874" h="15354">
                    <a:moveTo>
                      <a:pt x="393" y="14154"/>
                    </a:moveTo>
                    <a:lnTo>
                      <a:pt x="394" y="14277"/>
                    </a:lnTo>
                    <a:lnTo>
                      <a:pt x="405" y="14393"/>
                    </a:lnTo>
                    <a:lnTo>
                      <a:pt x="422" y="14505"/>
                    </a:lnTo>
                    <a:lnTo>
                      <a:pt x="448" y="14611"/>
                    </a:lnTo>
                    <a:lnTo>
                      <a:pt x="481" y="14710"/>
                    </a:lnTo>
                    <a:lnTo>
                      <a:pt x="520" y="14803"/>
                    </a:lnTo>
                    <a:lnTo>
                      <a:pt x="567" y="14890"/>
                    </a:lnTo>
                    <a:lnTo>
                      <a:pt x="619" y="14969"/>
                    </a:lnTo>
                    <a:lnTo>
                      <a:pt x="678" y="15043"/>
                    </a:lnTo>
                    <a:lnTo>
                      <a:pt x="742" y="15108"/>
                    </a:lnTo>
                    <a:lnTo>
                      <a:pt x="812" y="15167"/>
                    </a:lnTo>
                    <a:lnTo>
                      <a:pt x="885" y="15218"/>
                    </a:lnTo>
                    <a:lnTo>
                      <a:pt x="965" y="15260"/>
                    </a:lnTo>
                    <a:lnTo>
                      <a:pt x="1049" y="15296"/>
                    </a:lnTo>
                    <a:lnTo>
                      <a:pt x="1135" y="15323"/>
                    </a:lnTo>
                    <a:lnTo>
                      <a:pt x="1227" y="15341"/>
                    </a:lnTo>
                    <a:lnTo>
                      <a:pt x="1321" y="15352"/>
                    </a:lnTo>
                    <a:lnTo>
                      <a:pt x="1418" y="15354"/>
                    </a:lnTo>
                    <a:lnTo>
                      <a:pt x="1519" y="15347"/>
                    </a:lnTo>
                    <a:lnTo>
                      <a:pt x="1621" y="15330"/>
                    </a:lnTo>
                    <a:lnTo>
                      <a:pt x="1832" y="15270"/>
                    </a:lnTo>
                    <a:lnTo>
                      <a:pt x="2049" y="15170"/>
                    </a:lnTo>
                    <a:lnTo>
                      <a:pt x="2268" y="15030"/>
                    </a:lnTo>
                    <a:lnTo>
                      <a:pt x="2488" y="14848"/>
                    </a:lnTo>
                    <a:lnTo>
                      <a:pt x="2597" y="14741"/>
                    </a:lnTo>
                    <a:lnTo>
                      <a:pt x="2705" y="14623"/>
                    </a:lnTo>
                    <a:lnTo>
                      <a:pt x="2812" y="14493"/>
                    </a:lnTo>
                    <a:lnTo>
                      <a:pt x="2919" y="14353"/>
                    </a:lnTo>
                    <a:lnTo>
                      <a:pt x="3154" y="14033"/>
                    </a:lnTo>
                    <a:lnTo>
                      <a:pt x="3383" y="13743"/>
                    </a:lnTo>
                    <a:lnTo>
                      <a:pt x="3605" y="13480"/>
                    </a:lnTo>
                    <a:lnTo>
                      <a:pt x="3822" y="13242"/>
                    </a:lnTo>
                    <a:lnTo>
                      <a:pt x="4033" y="13029"/>
                    </a:lnTo>
                    <a:lnTo>
                      <a:pt x="4241" y="12839"/>
                    </a:lnTo>
                    <a:lnTo>
                      <a:pt x="4444" y="12670"/>
                    </a:lnTo>
                    <a:lnTo>
                      <a:pt x="4644" y="12520"/>
                    </a:lnTo>
                    <a:lnTo>
                      <a:pt x="4840" y="12389"/>
                    </a:lnTo>
                    <a:lnTo>
                      <a:pt x="5035" y="12275"/>
                    </a:lnTo>
                    <a:lnTo>
                      <a:pt x="5228" y="12175"/>
                    </a:lnTo>
                    <a:lnTo>
                      <a:pt x="5420" y="12089"/>
                    </a:lnTo>
                    <a:lnTo>
                      <a:pt x="5802" y="11952"/>
                    </a:lnTo>
                    <a:lnTo>
                      <a:pt x="6185" y="11852"/>
                    </a:lnTo>
                    <a:lnTo>
                      <a:pt x="6575" y="11775"/>
                    </a:lnTo>
                    <a:lnTo>
                      <a:pt x="6974" y="11709"/>
                    </a:lnTo>
                    <a:lnTo>
                      <a:pt x="7390" y="11643"/>
                    </a:lnTo>
                    <a:lnTo>
                      <a:pt x="7824" y="11565"/>
                    </a:lnTo>
                    <a:lnTo>
                      <a:pt x="8049" y="11517"/>
                    </a:lnTo>
                    <a:lnTo>
                      <a:pt x="8281" y="11461"/>
                    </a:lnTo>
                    <a:lnTo>
                      <a:pt x="8520" y="11395"/>
                    </a:lnTo>
                    <a:lnTo>
                      <a:pt x="8766" y="11319"/>
                    </a:lnTo>
                    <a:lnTo>
                      <a:pt x="9021" y="11231"/>
                    </a:lnTo>
                    <a:lnTo>
                      <a:pt x="9284" y="11129"/>
                    </a:lnTo>
                    <a:lnTo>
                      <a:pt x="9557" y="11011"/>
                    </a:lnTo>
                    <a:lnTo>
                      <a:pt x="9840" y="10876"/>
                    </a:lnTo>
                    <a:lnTo>
                      <a:pt x="10108" y="10727"/>
                    </a:lnTo>
                    <a:lnTo>
                      <a:pt x="10381" y="10549"/>
                    </a:lnTo>
                    <a:lnTo>
                      <a:pt x="10658" y="10347"/>
                    </a:lnTo>
                    <a:lnTo>
                      <a:pt x="10938" y="10128"/>
                    </a:lnTo>
                    <a:lnTo>
                      <a:pt x="11220" y="9893"/>
                    </a:lnTo>
                    <a:lnTo>
                      <a:pt x="11503" y="9651"/>
                    </a:lnTo>
                    <a:lnTo>
                      <a:pt x="12069" y="9161"/>
                    </a:lnTo>
                    <a:lnTo>
                      <a:pt x="12270" y="9071"/>
                    </a:lnTo>
                    <a:lnTo>
                      <a:pt x="12488" y="8994"/>
                    </a:lnTo>
                    <a:lnTo>
                      <a:pt x="12721" y="8927"/>
                    </a:lnTo>
                    <a:lnTo>
                      <a:pt x="12967" y="8868"/>
                    </a:lnTo>
                    <a:lnTo>
                      <a:pt x="13221" y="8817"/>
                    </a:lnTo>
                    <a:lnTo>
                      <a:pt x="13480" y="8774"/>
                    </a:lnTo>
                    <a:lnTo>
                      <a:pt x="13998" y="8703"/>
                    </a:lnTo>
                    <a:lnTo>
                      <a:pt x="14252" y="8674"/>
                    </a:lnTo>
                    <a:lnTo>
                      <a:pt x="14496" y="8647"/>
                    </a:lnTo>
                    <a:lnTo>
                      <a:pt x="14728" y="8622"/>
                    </a:lnTo>
                    <a:lnTo>
                      <a:pt x="14946" y="8597"/>
                    </a:lnTo>
                    <a:lnTo>
                      <a:pt x="15144" y="8572"/>
                    </a:lnTo>
                    <a:lnTo>
                      <a:pt x="15320" y="8545"/>
                    </a:lnTo>
                    <a:lnTo>
                      <a:pt x="15471" y="8516"/>
                    </a:lnTo>
                    <a:lnTo>
                      <a:pt x="15592" y="8481"/>
                    </a:lnTo>
                    <a:lnTo>
                      <a:pt x="15904" y="8358"/>
                    </a:lnTo>
                    <a:lnTo>
                      <a:pt x="16206" y="8228"/>
                    </a:lnTo>
                    <a:lnTo>
                      <a:pt x="16496" y="8091"/>
                    </a:lnTo>
                    <a:lnTo>
                      <a:pt x="16777" y="7947"/>
                    </a:lnTo>
                    <a:lnTo>
                      <a:pt x="17049" y="7798"/>
                    </a:lnTo>
                    <a:lnTo>
                      <a:pt x="17313" y="7640"/>
                    </a:lnTo>
                    <a:lnTo>
                      <a:pt x="17569" y="7478"/>
                    </a:lnTo>
                    <a:lnTo>
                      <a:pt x="17819" y="7309"/>
                    </a:lnTo>
                    <a:lnTo>
                      <a:pt x="18300" y="6955"/>
                    </a:lnTo>
                    <a:lnTo>
                      <a:pt x="18764" y="6577"/>
                    </a:lnTo>
                    <a:lnTo>
                      <a:pt x="19216" y="6179"/>
                    </a:lnTo>
                    <a:lnTo>
                      <a:pt x="19662" y="5761"/>
                    </a:lnTo>
                    <a:lnTo>
                      <a:pt x="20108" y="5325"/>
                    </a:lnTo>
                    <a:lnTo>
                      <a:pt x="20558" y="4872"/>
                    </a:lnTo>
                    <a:lnTo>
                      <a:pt x="21021" y="4403"/>
                    </a:lnTo>
                    <a:lnTo>
                      <a:pt x="21501" y="3919"/>
                    </a:lnTo>
                    <a:lnTo>
                      <a:pt x="22005" y="3422"/>
                    </a:lnTo>
                    <a:lnTo>
                      <a:pt x="22536" y="2912"/>
                    </a:lnTo>
                    <a:lnTo>
                      <a:pt x="22816" y="2653"/>
                    </a:lnTo>
                    <a:lnTo>
                      <a:pt x="23104" y="2391"/>
                    </a:lnTo>
                    <a:lnTo>
                      <a:pt x="23403" y="2128"/>
                    </a:lnTo>
                    <a:lnTo>
                      <a:pt x="23713" y="1862"/>
                    </a:lnTo>
                    <a:lnTo>
                      <a:pt x="23762" y="1818"/>
                    </a:lnTo>
                    <a:lnTo>
                      <a:pt x="23801" y="1775"/>
                    </a:lnTo>
                    <a:lnTo>
                      <a:pt x="23855" y="1695"/>
                    </a:lnTo>
                    <a:lnTo>
                      <a:pt x="23874" y="1623"/>
                    </a:lnTo>
                    <a:lnTo>
                      <a:pt x="23868" y="1558"/>
                    </a:lnTo>
                    <a:lnTo>
                      <a:pt x="23836" y="1500"/>
                    </a:lnTo>
                    <a:lnTo>
                      <a:pt x="23784" y="1448"/>
                    </a:lnTo>
                    <a:lnTo>
                      <a:pt x="23716" y="1403"/>
                    </a:lnTo>
                    <a:lnTo>
                      <a:pt x="23635" y="1364"/>
                    </a:lnTo>
                    <a:lnTo>
                      <a:pt x="23544" y="1330"/>
                    </a:lnTo>
                    <a:lnTo>
                      <a:pt x="23450" y="1303"/>
                    </a:lnTo>
                    <a:lnTo>
                      <a:pt x="23259" y="1262"/>
                    </a:lnTo>
                    <a:lnTo>
                      <a:pt x="23171" y="1250"/>
                    </a:lnTo>
                    <a:lnTo>
                      <a:pt x="23094" y="1241"/>
                    </a:lnTo>
                    <a:lnTo>
                      <a:pt x="23030" y="1238"/>
                    </a:lnTo>
                    <a:lnTo>
                      <a:pt x="22985" y="1238"/>
                    </a:lnTo>
                    <a:lnTo>
                      <a:pt x="22410" y="1268"/>
                    </a:lnTo>
                    <a:lnTo>
                      <a:pt x="21822" y="1284"/>
                    </a:lnTo>
                    <a:lnTo>
                      <a:pt x="21222" y="1286"/>
                    </a:lnTo>
                    <a:lnTo>
                      <a:pt x="20609" y="1276"/>
                    </a:lnTo>
                    <a:lnTo>
                      <a:pt x="19987" y="1255"/>
                    </a:lnTo>
                    <a:lnTo>
                      <a:pt x="19357" y="1224"/>
                    </a:lnTo>
                    <a:lnTo>
                      <a:pt x="18721" y="1183"/>
                    </a:lnTo>
                    <a:lnTo>
                      <a:pt x="18080" y="1135"/>
                    </a:lnTo>
                    <a:lnTo>
                      <a:pt x="16788" y="1018"/>
                    </a:lnTo>
                    <a:lnTo>
                      <a:pt x="15496" y="879"/>
                    </a:lnTo>
                    <a:lnTo>
                      <a:pt x="14217" y="728"/>
                    </a:lnTo>
                    <a:lnTo>
                      <a:pt x="12965" y="573"/>
                    </a:lnTo>
                    <a:lnTo>
                      <a:pt x="12351" y="496"/>
                    </a:lnTo>
                    <a:lnTo>
                      <a:pt x="11749" y="421"/>
                    </a:lnTo>
                    <a:lnTo>
                      <a:pt x="11159" y="349"/>
                    </a:lnTo>
                    <a:lnTo>
                      <a:pt x="10585" y="282"/>
                    </a:lnTo>
                    <a:lnTo>
                      <a:pt x="10025" y="218"/>
                    </a:lnTo>
                    <a:lnTo>
                      <a:pt x="9484" y="161"/>
                    </a:lnTo>
                    <a:lnTo>
                      <a:pt x="8962" y="111"/>
                    </a:lnTo>
                    <a:lnTo>
                      <a:pt x="8460" y="69"/>
                    </a:lnTo>
                    <a:lnTo>
                      <a:pt x="7982" y="36"/>
                    </a:lnTo>
                    <a:lnTo>
                      <a:pt x="7526" y="12"/>
                    </a:lnTo>
                    <a:lnTo>
                      <a:pt x="7096" y="0"/>
                    </a:lnTo>
                    <a:lnTo>
                      <a:pt x="6695" y="0"/>
                    </a:lnTo>
                    <a:lnTo>
                      <a:pt x="6321" y="12"/>
                    </a:lnTo>
                    <a:lnTo>
                      <a:pt x="6145" y="24"/>
                    </a:lnTo>
                    <a:lnTo>
                      <a:pt x="5978" y="39"/>
                    </a:lnTo>
                    <a:lnTo>
                      <a:pt x="5818" y="58"/>
                    </a:lnTo>
                    <a:lnTo>
                      <a:pt x="5667" y="81"/>
                    </a:lnTo>
                    <a:lnTo>
                      <a:pt x="5524" y="108"/>
                    </a:lnTo>
                    <a:lnTo>
                      <a:pt x="5389" y="139"/>
                    </a:lnTo>
                    <a:lnTo>
                      <a:pt x="5062" y="227"/>
                    </a:lnTo>
                    <a:lnTo>
                      <a:pt x="4748" y="322"/>
                    </a:lnTo>
                    <a:lnTo>
                      <a:pt x="4446" y="427"/>
                    </a:lnTo>
                    <a:lnTo>
                      <a:pt x="4158" y="540"/>
                    </a:lnTo>
                    <a:lnTo>
                      <a:pt x="3881" y="661"/>
                    </a:lnTo>
                    <a:lnTo>
                      <a:pt x="3616" y="790"/>
                    </a:lnTo>
                    <a:lnTo>
                      <a:pt x="3363" y="925"/>
                    </a:lnTo>
                    <a:lnTo>
                      <a:pt x="3121" y="1067"/>
                    </a:lnTo>
                    <a:lnTo>
                      <a:pt x="2892" y="1218"/>
                    </a:lnTo>
                    <a:lnTo>
                      <a:pt x="2672" y="1374"/>
                    </a:lnTo>
                    <a:lnTo>
                      <a:pt x="2464" y="1539"/>
                    </a:lnTo>
                    <a:lnTo>
                      <a:pt x="2265" y="1709"/>
                    </a:lnTo>
                    <a:lnTo>
                      <a:pt x="2078" y="1884"/>
                    </a:lnTo>
                    <a:lnTo>
                      <a:pt x="1900" y="2067"/>
                    </a:lnTo>
                    <a:lnTo>
                      <a:pt x="1732" y="2255"/>
                    </a:lnTo>
                    <a:lnTo>
                      <a:pt x="1574" y="2447"/>
                    </a:lnTo>
                    <a:lnTo>
                      <a:pt x="1425" y="2646"/>
                    </a:lnTo>
                    <a:lnTo>
                      <a:pt x="1285" y="2850"/>
                    </a:lnTo>
                    <a:lnTo>
                      <a:pt x="1154" y="3059"/>
                    </a:lnTo>
                    <a:lnTo>
                      <a:pt x="1031" y="3274"/>
                    </a:lnTo>
                    <a:lnTo>
                      <a:pt x="917" y="3491"/>
                    </a:lnTo>
                    <a:lnTo>
                      <a:pt x="811" y="3714"/>
                    </a:lnTo>
                    <a:lnTo>
                      <a:pt x="713" y="3941"/>
                    </a:lnTo>
                    <a:lnTo>
                      <a:pt x="621" y="4171"/>
                    </a:lnTo>
                    <a:lnTo>
                      <a:pt x="462" y="4642"/>
                    </a:lnTo>
                    <a:lnTo>
                      <a:pt x="330" y="5127"/>
                    </a:lnTo>
                    <a:lnTo>
                      <a:pt x="223" y="5624"/>
                    </a:lnTo>
                    <a:lnTo>
                      <a:pt x="138" y="6129"/>
                    </a:lnTo>
                    <a:lnTo>
                      <a:pt x="77" y="6642"/>
                    </a:lnTo>
                    <a:lnTo>
                      <a:pt x="34" y="7163"/>
                    </a:lnTo>
                    <a:lnTo>
                      <a:pt x="9" y="7687"/>
                    </a:lnTo>
                    <a:lnTo>
                      <a:pt x="0" y="8214"/>
                    </a:lnTo>
                    <a:lnTo>
                      <a:pt x="4" y="8742"/>
                    </a:lnTo>
                    <a:lnTo>
                      <a:pt x="20" y="9271"/>
                    </a:lnTo>
                    <a:lnTo>
                      <a:pt x="46" y="9797"/>
                    </a:lnTo>
                    <a:lnTo>
                      <a:pt x="80" y="10318"/>
                    </a:lnTo>
                    <a:lnTo>
                      <a:pt x="162" y="11344"/>
                    </a:lnTo>
                    <a:lnTo>
                      <a:pt x="207" y="11845"/>
                    </a:lnTo>
                    <a:lnTo>
                      <a:pt x="253" y="12335"/>
                    </a:lnTo>
                    <a:lnTo>
                      <a:pt x="295" y="12813"/>
                    </a:lnTo>
                    <a:lnTo>
                      <a:pt x="335" y="13276"/>
                    </a:lnTo>
                    <a:lnTo>
                      <a:pt x="368" y="13723"/>
                    </a:lnTo>
                    <a:lnTo>
                      <a:pt x="393" y="14154"/>
                    </a:lnTo>
                    <a:close/>
                  </a:path>
                </a:pathLst>
              </a:custGeom>
              <a:solidFill>
                <a:srgbClr val="B85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3" name="Freeform 243">
                <a:extLst>
                  <a:ext uri="{FF2B5EF4-FFF2-40B4-BE49-F238E27FC236}">
                    <a16:creationId xmlns:a16="http://schemas.microsoft.com/office/drawing/2014/main" id="{0123BBC3-1958-2D47-A748-A1A3D2D1E4F1}"/>
                  </a:ext>
                </a:extLst>
              </p:cNvPr>
              <p:cNvSpPr>
                <a:spLocks/>
              </p:cNvSpPr>
              <p:nvPr/>
            </p:nvSpPr>
            <p:spPr bwMode="auto">
              <a:xfrm>
                <a:off x="3760" y="2905"/>
                <a:ext cx="1816" cy="1167"/>
              </a:xfrm>
              <a:custGeom>
                <a:avLst/>
                <a:gdLst>
                  <a:gd name="T0" fmla="*/ 0 w 23609"/>
                  <a:gd name="T1" fmla="*/ 6 h 15172"/>
                  <a:gd name="T2" fmla="*/ 0 w 23609"/>
                  <a:gd name="T3" fmla="*/ 7 h 15172"/>
                  <a:gd name="T4" fmla="*/ 0 w 23609"/>
                  <a:gd name="T5" fmla="*/ 7 h 15172"/>
                  <a:gd name="T6" fmla="*/ 0 w 23609"/>
                  <a:gd name="T7" fmla="*/ 7 h 15172"/>
                  <a:gd name="T8" fmla="*/ 1 w 23609"/>
                  <a:gd name="T9" fmla="*/ 7 h 15172"/>
                  <a:gd name="T10" fmla="*/ 1 w 23609"/>
                  <a:gd name="T11" fmla="*/ 7 h 15172"/>
                  <a:gd name="T12" fmla="*/ 1 w 23609"/>
                  <a:gd name="T13" fmla="*/ 7 h 15172"/>
                  <a:gd name="T14" fmla="*/ 1 w 23609"/>
                  <a:gd name="T15" fmla="*/ 7 h 15172"/>
                  <a:gd name="T16" fmla="*/ 1 w 23609"/>
                  <a:gd name="T17" fmla="*/ 7 h 15172"/>
                  <a:gd name="T18" fmla="*/ 1 w 23609"/>
                  <a:gd name="T19" fmla="*/ 7 h 15172"/>
                  <a:gd name="T20" fmla="*/ 1 w 23609"/>
                  <a:gd name="T21" fmla="*/ 6 h 15172"/>
                  <a:gd name="T22" fmla="*/ 2 w 23609"/>
                  <a:gd name="T23" fmla="*/ 6 h 15172"/>
                  <a:gd name="T24" fmla="*/ 2 w 23609"/>
                  <a:gd name="T25" fmla="*/ 6 h 15172"/>
                  <a:gd name="T26" fmla="*/ 2 w 23609"/>
                  <a:gd name="T27" fmla="*/ 6 h 15172"/>
                  <a:gd name="T28" fmla="*/ 3 w 23609"/>
                  <a:gd name="T29" fmla="*/ 5 h 15172"/>
                  <a:gd name="T30" fmla="*/ 3 w 23609"/>
                  <a:gd name="T31" fmla="*/ 5 h 15172"/>
                  <a:gd name="T32" fmla="*/ 4 w 23609"/>
                  <a:gd name="T33" fmla="*/ 5 h 15172"/>
                  <a:gd name="T34" fmla="*/ 4 w 23609"/>
                  <a:gd name="T35" fmla="*/ 5 h 15172"/>
                  <a:gd name="T36" fmla="*/ 4 w 23609"/>
                  <a:gd name="T37" fmla="*/ 5 h 15172"/>
                  <a:gd name="T38" fmla="*/ 5 w 23609"/>
                  <a:gd name="T39" fmla="*/ 5 h 15172"/>
                  <a:gd name="T40" fmla="*/ 5 w 23609"/>
                  <a:gd name="T41" fmla="*/ 5 h 15172"/>
                  <a:gd name="T42" fmla="*/ 5 w 23609"/>
                  <a:gd name="T43" fmla="*/ 4 h 15172"/>
                  <a:gd name="T44" fmla="*/ 6 w 23609"/>
                  <a:gd name="T45" fmla="*/ 4 h 15172"/>
                  <a:gd name="T46" fmla="*/ 6 w 23609"/>
                  <a:gd name="T47" fmla="*/ 4 h 15172"/>
                  <a:gd name="T48" fmla="*/ 7 w 23609"/>
                  <a:gd name="T49" fmla="*/ 4 h 15172"/>
                  <a:gd name="T50" fmla="*/ 7 w 23609"/>
                  <a:gd name="T51" fmla="*/ 4 h 15172"/>
                  <a:gd name="T52" fmla="*/ 7 w 23609"/>
                  <a:gd name="T53" fmla="*/ 4 h 15172"/>
                  <a:gd name="T54" fmla="*/ 7 w 23609"/>
                  <a:gd name="T55" fmla="*/ 4 h 15172"/>
                  <a:gd name="T56" fmla="*/ 8 w 23609"/>
                  <a:gd name="T57" fmla="*/ 3 h 15172"/>
                  <a:gd name="T58" fmla="*/ 8 w 23609"/>
                  <a:gd name="T59" fmla="*/ 3 h 15172"/>
                  <a:gd name="T60" fmla="*/ 9 w 23609"/>
                  <a:gd name="T61" fmla="*/ 3 h 15172"/>
                  <a:gd name="T62" fmla="*/ 9 w 23609"/>
                  <a:gd name="T63" fmla="*/ 2 h 15172"/>
                  <a:gd name="T64" fmla="*/ 10 w 23609"/>
                  <a:gd name="T65" fmla="*/ 1 h 15172"/>
                  <a:gd name="T66" fmla="*/ 10 w 23609"/>
                  <a:gd name="T67" fmla="*/ 1 h 15172"/>
                  <a:gd name="T68" fmla="*/ 11 w 23609"/>
                  <a:gd name="T69" fmla="*/ 1 h 15172"/>
                  <a:gd name="T70" fmla="*/ 11 w 23609"/>
                  <a:gd name="T71" fmla="*/ 1 h 15172"/>
                  <a:gd name="T72" fmla="*/ 11 w 23609"/>
                  <a:gd name="T73" fmla="*/ 1 h 15172"/>
                  <a:gd name="T74" fmla="*/ 11 w 23609"/>
                  <a:gd name="T75" fmla="*/ 1 h 15172"/>
                  <a:gd name="T76" fmla="*/ 10 w 23609"/>
                  <a:gd name="T77" fmla="*/ 1 h 15172"/>
                  <a:gd name="T78" fmla="*/ 10 w 23609"/>
                  <a:gd name="T79" fmla="*/ 1 h 15172"/>
                  <a:gd name="T80" fmla="*/ 9 w 23609"/>
                  <a:gd name="T81" fmla="*/ 1 h 15172"/>
                  <a:gd name="T82" fmla="*/ 9 w 23609"/>
                  <a:gd name="T83" fmla="*/ 1 h 15172"/>
                  <a:gd name="T84" fmla="*/ 7 w 23609"/>
                  <a:gd name="T85" fmla="*/ 0 h 15172"/>
                  <a:gd name="T86" fmla="*/ 6 w 23609"/>
                  <a:gd name="T87" fmla="*/ 0 h 15172"/>
                  <a:gd name="T88" fmla="*/ 5 w 23609"/>
                  <a:gd name="T89" fmla="*/ 0 h 15172"/>
                  <a:gd name="T90" fmla="*/ 4 w 23609"/>
                  <a:gd name="T91" fmla="*/ 0 h 15172"/>
                  <a:gd name="T92" fmla="*/ 4 w 23609"/>
                  <a:gd name="T93" fmla="*/ 0 h 15172"/>
                  <a:gd name="T94" fmla="*/ 3 w 23609"/>
                  <a:gd name="T95" fmla="*/ 0 h 15172"/>
                  <a:gd name="T96" fmla="*/ 3 w 23609"/>
                  <a:gd name="T97" fmla="*/ 0 h 15172"/>
                  <a:gd name="T98" fmla="*/ 2 w 23609"/>
                  <a:gd name="T99" fmla="*/ 0 h 15172"/>
                  <a:gd name="T100" fmla="*/ 2 w 23609"/>
                  <a:gd name="T101" fmla="*/ 0 h 15172"/>
                  <a:gd name="T102" fmla="*/ 2 w 23609"/>
                  <a:gd name="T103" fmla="*/ 0 h 15172"/>
                  <a:gd name="T104" fmla="*/ 1 w 23609"/>
                  <a:gd name="T105" fmla="*/ 1 h 15172"/>
                  <a:gd name="T106" fmla="*/ 1 w 23609"/>
                  <a:gd name="T107" fmla="*/ 1 h 15172"/>
                  <a:gd name="T108" fmla="*/ 1 w 23609"/>
                  <a:gd name="T109" fmla="*/ 1 h 15172"/>
                  <a:gd name="T110" fmla="*/ 1 w 23609"/>
                  <a:gd name="T111" fmla="*/ 1 h 15172"/>
                  <a:gd name="T112" fmla="*/ 0 w 23609"/>
                  <a:gd name="T113" fmla="*/ 2 h 15172"/>
                  <a:gd name="T114" fmla="*/ 0 w 23609"/>
                  <a:gd name="T115" fmla="*/ 2 h 15172"/>
                  <a:gd name="T116" fmla="*/ 0 w 23609"/>
                  <a:gd name="T117" fmla="*/ 3 h 15172"/>
                  <a:gd name="T118" fmla="*/ 0 w 23609"/>
                  <a:gd name="T119" fmla="*/ 3 h 15172"/>
                  <a:gd name="T120" fmla="*/ 0 w 23609"/>
                  <a:gd name="T121" fmla="*/ 4 h 15172"/>
                  <a:gd name="T122" fmla="*/ 0 w 23609"/>
                  <a:gd name="T123" fmla="*/ 5 h 15172"/>
                  <a:gd name="T124" fmla="*/ 0 w 23609"/>
                  <a:gd name="T125" fmla="*/ 6 h 15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9" h="15172">
                    <a:moveTo>
                      <a:pt x="401" y="13946"/>
                    </a:moveTo>
                    <a:lnTo>
                      <a:pt x="415" y="14172"/>
                    </a:lnTo>
                    <a:lnTo>
                      <a:pt x="433" y="14278"/>
                    </a:lnTo>
                    <a:lnTo>
                      <a:pt x="458" y="14380"/>
                    </a:lnTo>
                    <a:lnTo>
                      <a:pt x="490" y="14477"/>
                    </a:lnTo>
                    <a:lnTo>
                      <a:pt x="529" y="14568"/>
                    </a:lnTo>
                    <a:lnTo>
                      <a:pt x="572" y="14656"/>
                    </a:lnTo>
                    <a:lnTo>
                      <a:pt x="623" y="14736"/>
                    </a:lnTo>
                    <a:lnTo>
                      <a:pt x="678" y="14811"/>
                    </a:lnTo>
                    <a:lnTo>
                      <a:pt x="740" y="14881"/>
                    </a:lnTo>
                    <a:lnTo>
                      <a:pt x="805" y="14942"/>
                    </a:lnTo>
                    <a:lnTo>
                      <a:pt x="876" y="14998"/>
                    </a:lnTo>
                    <a:lnTo>
                      <a:pt x="952" y="15046"/>
                    </a:lnTo>
                    <a:lnTo>
                      <a:pt x="1031" y="15088"/>
                    </a:lnTo>
                    <a:lnTo>
                      <a:pt x="1114" y="15121"/>
                    </a:lnTo>
                    <a:lnTo>
                      <a:pt x="1201" y="15146"/>
                    </a:lnTo>
                    <a:lnTo>
                      <a:pt x="1291" y="15164"/>
                    </a:lnTo>
                    <a:lnTo>
                      <a:pt x="1384" y="15172"/>
                    </a:lnTo>
                    <a:lnTo>
                      <a:pt x="1480" y="15172"/>
                    </a:lnTo>
                    <a:lnTo>
                      <a:pt x="1577" y="15164"/>
                    </a:lnTo>
                    <a:lnTo>
                      <a:pt x="1678" y="15145"/>
                    </a:lnTo>
                    <a:lnTo>
                      <a:pt x="1780" y="15117"/>
                    </a:lnTo>
                    <a:lnTo>
                      <a:pt x="1884" y="15078"/>
                    </a:lnTo>
                    <a:lnTo>
                      <a:pt x="1989" y="15031"/>
                    </a:lnTo>
                    <a:lnTo>
                      <a:pt x="2096" y="14971"/>
                    </a:lnTo>
                    <a:lnTo>
                      <a:pt x="2203" y="14901"/>
                    </a:lnTo>
                    <a:lnTo>
                      <a:pt x="2310" y="14821"/>
                    </a:lnTo>
                    <a:lnTo>
                      <a:pt x="2417" y="14729"/>
                    </a:lnTo>
                    <a:lnTo>
                      <a:pt x="2524" y="14626"/>
                    </a:lnTo>
                    <a:lnTo>
                      <a:pt x="2631" y="14509"/>
                    </a:lnTo>
                    <a:lnTo>
                      <a:pt x="2738" y="14382"/>
                    </a:lnTo>
                    <a:lnTo>
                      <a:pt x="2844" y="14242"/>
                    </a:lnTo>
                    <a:lnTo>
                      <a:pt x="3079" y="13922"/>
                    </a:lnTo>
                    <a:lnTo>
                      <a:pt x="3307" y="13631"/>
                    </a:lnTo>
                    <a:lnTo>
                      <a:pt x="3528" y="13369"/>
                    </a:lnTo>
                    <a:lnTo>
                      <a:pt x="3745" y="13130"/>
                    </a:lnTo>
                    <a:lnTo>
                      <a:pt x="3955" y="12918"/>
                    </a:lnTo>
                    <a:lnTo>
                      <a:pt x="4162" y="12727"/>
                    </a:lnTo>
                    <a:lnTo>
                      <a:pt x="4364" y="12558"/>
                    </a:lnTo>
                    <a:lnTo>
                      <a:pt x="4562" y="12409"/>
                    </a:lnTo>
                    <a:lnTo>
                      <a:pt x="4757" y="12278"/>
                    </a:lnTo>
                    <a:lnTo>
                      <a:pt x="4951" y="12163"/>
                    </a:lnTo>
                    <a:lnTo>
                      <a:pt x="5141" y="12064"/>
                    </a:lnTo>
                    <a:lnTo>
                      <a:pt x="5331" y="11978"/>
                    </a:lnTo>
                    <a:lnTo>
                      <a:pt x="5709" y="11842"/>
                    </a:lnTo>
                    <a:lnTo>
                      <a:pt x="6089" y="11741"/>
                    </a:lnTo>
                    <a:lnTo>
                      <a:pt x="6474" y="11664"/>
                    </a:lnTo>
                    <a:lnTo>
                      <a:pt x="6870" y="11598"/>
                    </a:lnTo>
                    <a:lnTo>
                      <a:pt x="7281" y="11533"/>
                    </a:lnTo>
                    <a:lnTo>
                      <a:pt x="7712" y="11455"/>
                    </a:lnTo>
                    <a:lnTo>
                      <a:pt x="7937" y="11407"/>
                    </a:lnTo>
                    <a:lnTo>
                      <a:pt x="8167" y="11351"/>
                    </a:lnTo>
                    <a:lnTo>
                      <a:pt x="8405" y="11285"/>
                    </a:lnTo>
                    <a:lnTo>
                      <a:pt x="8651" y="11209"/>
                    </a:lnTo>
                    <a:lnTo>
                      <a:pt x="8905" y="11121"/>
                    </a:lnTo>
                    <a:lnTo>
                      <a:pt x="9168" y="11019"/>
                    </a:lnTo>
                    <a:lnTo>
                      <a:pt x="9439" y="10901"/>
                    </a:lnTo>
                    <a:lnTo>
                      <a:pt x="9722" y="10767"/>
                    </a:lnTo>
                    <a:lnTo>
                      <a:pt x="9857" y="10696"/>
                    </a:lnTo>
                    <a:lnTo>
                      <a:pt x="9995" y="10618"/>
                    </a:lnTo>
                    <a:lnTo>
                      <a:pt x="10282" y="10440"/>
                    </a:lnTo>
                    <a:lnTo>
                      <a:pt x="10578" y="10237"/>
                    </a:lnTo>
                    <a:lnTo>
                      <a:pt x="10880" y="10012"/>
                    </a:lnTo>
                    <a:lnTo>
                      <a:pt x="11186" y="9769"/>
                    </a:lnTo>
                    <a:lnTo>
                      <a:pt x="11492" y="9511"/>
                    </a:lnTo>
                    <a:lnTo>
                      <a:pt x="11796" y="9241"/>
                    </a:lnTo>
                    <a:lnTo>
                      <a:pt x="12093" y="8963"/>
                    </a:lnTo>
                    <a:lnTo>
                      <a:pt x="12291" y="8876"/>
                    </a:lnTo>
                    <a:lnTo>
                      <a:pt x="12506" y="8802"/>
                    </a:lnTo>
                    <a:lnTo>
                      <a:pt x="12734" y="8741"/>
                    </a:lnTo>
                    <a:lnTo>
                      <a:pt x="12972" y="8691"/>
                    </a:lnTo>
                    <a:lnTo>
                      <a:pt x="13216" y="8650"/>
                    </a:lnTo>
                    <a:lnTo>
                      <a:pt x="13466" y="8617"/>
                    </a:lnTo>
                    <a:lnTo>
                      <a:pt x="13963" y="8569"/>
                    </a:lnTo>
                    <a:lnTo>
                      <a:pt x="14439" y="8537"/>
                    </a:lnTo>
                    <a:lnTo>
                      <a:pt x="14662" y="8522"/>
                    </a:lnTo>
                    <a:lnTo>
                      <a:pt x="14870" y="8507"/>
                    </a:lnTo>
                    <a:lnTo>
                      <a:pt x="15061" y="8490"/>
                    </a:lnTo>
                    <a:lnTo>
                      <a:pt x="15231" y="8469"/>
                    </a:lnTo>
                    <a:lnTo>
                      <a:pt x="15378" y="8443"/>
                    </a:lnTo>
                    <a:lnTo>
                      <a:pt x="15498" y="8411"/>
                    </a:lnTo>
                    <a:lnTo>
                      <a:pt x="15810" y="8288"/>
                    </a:lnTo>
                    <a:lnTo>
                      <a:pt x="16110" y="8159"/>
                    </a:lnTo>
                    <a:lnTo>
                      <a:pt x="16398" y="8024"/>
                    </a:lnTo>
                    <a:lnTo>
                      <a:pt x="16676" y="7882"/>
                    </a:lnTo>
                    <a:lnTo>
                      <a:pt x="16945" y="7735"/>
                    </a:lnTo>
                    <a:lnTo>
                      <a:pt x="17205" y="7582"/>
                    </a:lnTo>
                    <a:lnTo>
                      <a:pt x="17455" y="7423"/>
                    </a:lnTo>
                    <a:lnTo>
                      <a:pt x="17700" y="7259"/>
                    </a:lnTo>
                    <a:lnTo>
                      <a:pt x="18170" y="6913"/>
                    </a:lnTo>
                    <a:lnTo>
                      <a:pt x="18621" y="6547"/>
                    </a:lnTo>
                    <a:lnTo>
                      <a:pt x="19059" y="6161"/>
                    </a:lnTo>
                    <a:lnTo>
                      <a:pt x="19490" y="5755"/>
                    </a:lnTo>
                    <a:lnTo>
                      <a:pt x="19920" y="5330"/>
                    </a:lnTo>
                    <a:lnTo>
                      <a:pt x="20357" y="4889"/>
                    </a:lnTo>
                    <a:lnTo>
                      <a:pt x="20807" y="4430"/>
                    </a:lnTo>
                    <a:lnTo>
                      <a:pt x="21275" y="3957"/>
                    </a:lnTo>
                    <a:lnTo>
                      <a:pt x="21768" y="3468"/>
                    </a:lnTo>
                    <a:lnTo>
                      <a:pt x="22026" y="3218"/>
                    </a:lnTo>
                    <a:lnTo>
                      <a:pt x="22293" y="2964"/>
                    </a:lnTo>
                    <a:lnTo>
                      <a:pt x="22569" y="2708"/>
                    </a:lnTo>
                    <a:lnTo>
                      <a:pt x="22856" y="2448"/>
                    </a:lnTo>
                    <a:lnTo>
                      <a:pt x="23153" y="2185"/>
                    </a:lnTo>
                    <a:lnTo>
                      <a:pt x="23463" y="1919"/>
                    </a:lnTo>
                    <a:lnTo>
                      <a:pt x="23511" y="1875"/>
                    </a:lnTo>
                    <a:lnTo>
                      <a:pt x="23549" y="1833"/>
                    </a:lnTo>
                    <a:lnTo>
                      <a:pt x="23596" y="1753"/>
                    </a:lnTo>
                    <a:lnTo>
                      <a:pt x="23609" y="1681"/>
                    </a:lnTo>
                    <a:lnTo>
                      <a:pt x="23591" y="1615"/>
                    </a:lnTo>
                    <a:lnTo>
                      <a:pt x="23547" y="1557"/>
                    </a:lnTo>
                    <a:lnTo>
                      <a:pt x="23481" y="1505"/>
                    </a:lnTo>
                    <a:lnTo>
                      <a:pt x="23397" y="1460"/>
                    </a:lnTo>
                    <a:lnTo>
                      <a:pt x="23300" y="1420"/>
                    </a:lnTo>
                    <a:lnTo>
                      <a:pt x="23194" y="1386"/>
                    </a:lnTo>
                    <a:lnTo>
                      <a:pt x="23083" y="1358"/>
                    </a:lnTo>
                    <a:lnTo>
                      <a:pt x="22866" y="1318"/>
                    </a:lnTo>
                    <a:lnTo>
                      <a:pt x="22767" y="1305"/>
                    </a:lnTo>
                    <a:lnTo>
                      <a:pt x="22682" y="1297"/>
                    </a:lnTo>
                    <a:lnTo>
                      <a:pt x="22612" y="1294"/>
                    </a:lnTo>
                    <a:lnTo>
                      <a:pt x="22565" y="1294"/>
                    </a:lnTo>
                    <a:lnTo>
                      <a:pt x="21992" y="1323"/>
                    </a:lnTo>
                    <a:lnTo>
                      <a:pt x="21407" y="1338"/>
                    </a:lnTo>
                    <a:lnTo>
                      <a:pt x="20812" y="1339"/>
                    </a:lnTo>
                    <a:lnTo>
                      <a:pt x="20208" y="1329"/>
                    </a:lnTo>
                    <a:lnTo>
                      <a:pt x="19595" y="1306"/>
                    </a:lnTo>
                    <a:lnTo>
                      <a:pt x="18976" y="1274"/>
                    </a:lnTo>
                    <a:lnTo>
                      <a:pt x="18351" y="1231"/>
                    </a:lnTo>
                    <a:lnTo>
                      <a:pt x="17723" y="1181"/>
                    </a:lnTo>
                    <a:lnTo>
                      <a:pt x="16463" y="1058"/>
                    </a:lnTo>
                    <a:lnTo>
                      <a:pt x="15205" y="916"/>
                    </a:lnTo>
                    <a:lnTo>
                      <a:pt x="13962" y="760"/>
                    </a:lnTo>
                    <a:lnTo>
                      <a:pt x="12747" y="599"/>
                    </a:lnTo>
                    <a:lnTo>
                      <a:pt x="12153" y="519"/>
                    </a:lnTo>
                    <a:lnTo>
                      <a:pt x="11569" y="442"/>
                    </a:lnTo>
                    <a:lnTo>
                      <a:pt x="10998" y="367"/>
                    </a:lnTo>
                    <a:lnTo>
                      <a:pt x="10441" y="297"/>
                    </a:lnTo>
                    <a:lnTo>
                      <a:pt x="9900" y="231"/>
                    </a:lnTo>
                    <a:lnTo>
                      <a:pt x="9375" y="172"/>
                    </a:lnTo>
                    <a:lnTo>
                      <a:pt x="8869" y="120"/>
                    </a:lnTo>
                    <a:lnTo>
                      <a:pt x="8382" y="75"/>
                    </a:lnTo>
                    <a:lnTo>
                      <a:pt x="7916" y="41"/>
                    </a:lnTo>
                    <a:lnTo>
                      <a:pt x="7474" y="15"/>
                    </a:lnTo>
                    <a:lnTo>
                      <a:pt x="7055" y="1"/>
                    </a:lnTo>
                    <a:lnTo>
                      <a:pt x="6662" y="0"/>
                    </a:lnTo>
                    <a:lnTo>
                      <a:pt x="6296" y="11"/>
                    </a:lnTo>
                    <a:lnTo>
                      <a:pt x="5958" y="37"/>
                    </a:lnTo>
                    <a:lnTo>
                      <a:pt x="5801" y="56"/>
                    </a:lnTo>
                    <a:lnTo>
                      <a:pt x="5650" y="78"/>
                    </a:lnTo>
                    <a:lnTo>
                      <a:pt x="5508" y="105"/>
                    </a:lnTo>
                    <a:lnTo>
                      <a:pt x="5374" y="136"/>
                    </a:lnTo>
                    <a:lnTo>
                      <a:pt x="5046" y="224"/>
                    </a:lnTo>
                    <a:lnTo>
                      <a:pt x="4732" y="320"/>
                    </a:lnTo>
                    <a:lnTo>
                      <a:pt x="4431" y="424"/>
                    </a:lnTo>
                    <a:lnTo>
                      <a:pt x="4142" y="535"/>
                    </a:lnTo>
                    <a:lnTo>
                      <a:pt x="3865" y="655"/>
                    </a:lnTo>
                    <a:lnTo>
                      <a:pt x="3601" y="782"/>
                    </a:lnTo>
                    <a:lnTo>
                      <a:pt x="3348" y="916"/>
                    </a:lnTo>
                    <a:lnTo>
                      <a:pt x="3107" y="1056"/>
                    </a:lnTo>
                    <a:lnTo>
                      <a:pt x="2877" y="1204"/>
                    </a:lnTo>
                    <a:lnTo>
                      <a:pt x="2658" y="1358"/>
                    </a:lnTo>
                    <a:lnTo>
                      <a:pt x="2449" y="1519"/>
                    </a:lnTo>
                    <a:lnTo>
                      <a:pt x="2253" y="1687"/>
                    </a:lnTo>
                    <a:lnTo>
                      <a:pt x="2064" y="1860"/>
                    </a:lnTo>
                    <a:lnTo>
                      <a:pt x="1887" y="2039"/>
                    </a:lnTo>
                    <a:lnTo>
                      <a:pt x="1720" y="2223"/>
                    </a:lnTo>
                    <a:lnTo>
                      <a:pt x="1562" y="2413"/>
                    </a:lnTo>
                    <a:lnTo>
                      <a:pt x="1414" y="2608"/>
                    </a:lnTo>
                    <a:lnTo>
                      <a:pt x="1274" y="2809"/>
                    </a:lnTo>
                    <a:lnTo>
                      <a:pt x="1143" y="3014"/>
                    </a:lnTo>
                    <a:lnTo>
                      <a:pt x="1021" y="3223"/>
                    </a:lnTo>
                    <a:lnTo>
                      <a:pt x="907" y="3437"/>
                    </a:lnTo>
                    <a:lnTo>
                      <a:pt x="801" y="3655"/>
                    </a:lnTo>
                    <a:lnTo>
                      <a:pt x="703" y="3878"/>
                    </a:lnTo>
                    <a:lnTo>
                      <a:pt x="614" y="4103"/>
                    </a:lnTo>
                    <a:lnTo>
                      <a:pt x="455" y="4565"/>
                    </a:lnTo>
                    <a:lnTo>
                      <a:pt x="324" y="5041"/>
                    </a:lnTo>
                    <a:lnTo>
                      <a:pt x="217" y="5528"/>
                    </a:lnTo>
                    <a:lnTo>
                      <a:pt x="135" y="6023"/>
                    </a:lnTo>
                    <a:lnTo>
                      <a:pt x="74" y="6528"/>
                    </a:lnTo>
                    <a:lnTo>
                      <a:pt x="32" y="7038"/>
                    </a:lnTo>
                    <a:lnTo>
                      <a:pt x="8" y="7553"/>
                    </a:lnTo>
                    <a:lnTo>
                      <a:pt x="0" y="8072"/>
                    </a:lnTo>
                    <a:lnTo>
                      <a:pt x="5" y="8592"/>
                    </a:lnTo>
                    <a:lnTo>
                      <a:pt x="22" y="9111"/>
                    </a:lnTo>
                    <a:lnTo>
                      <a:pt x="83" y="10143"/>
                    </a:lnTo>
                    <a:lnTo>
                      <a:pt x="167" y="11156"/>
                    </a:lnTo>
                    <a:lnTo>
                      <a:pt x="259" y="12136"/>
                    </a:lnTo>
                    <a:lnTo>
                      <a:pt x="303" y="12610"/>
                    </a:lnTo>
                    <a:lnTo>
                      <a:pt x="341" y="13071"/>
                    </a:lnTo>
                    <a:lnTo>
                      <a:pt x="375" y="13516"/>
                    </a:lnTo>
                    <a:lnTo>
                      <a:pt x="401" y="13946"/>
                    </a:lnTo>
                    <a:close/>
                  </a:path>
                </a:pathLst>
              </a:custGeom>
              <a:solidFill>
                <a:srgbClr val="BF54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4" name="Freeform 244">
                <a:extLst>
                  <a:ext uri="{FF2B5EF4-FFF2-40B4-BE49-F238E27FC236}">
                    <a16:creationId xmlns:a16="http://schemas.microsoft.com/office/drawing/2014/main" id="{CF9CA1FF-1742-5D45-8E03-FCD15EB04450}"/>
                  </a:ext>
                </a:extLst>
              </p:cNvPr>
              <p:cNvSpPr>
                <a:spLocks/>
              </p:cNvSpPr>
              <p:nvPr/>
            </p:nvSpPr>
            <p:spPr bwMode="auto">
              <a:xfrm>
                <a:off x="3764" y="2907"/>
                <a:ext cx="1795" cy="1154"/>
              </a:xfrm>
              <a:custGeom>
                <a:avLst/>
                <a:gdLst>
                  <a:gd name="T0" fmla="*/ 0 w 23342"/>
                  <a:gd name="T1" fmla="*/ 6 h 15000"/>
                  <a:gd name="T2" fmla="*/ 0 w 23342"/>
                  <a:gd name="T3" fmla="*/ 7 h 15000"/>
                  <a:gd name="T4" fmla="*/ 1 w 23342"/>
                  <a:gd name="T5" fmla="*/ 7 h 15000"/>
                  <a:gd name="T6" fmla="*/ 1 w 23342"/>
                  <a:gd name="T7" fmla="*/ 7 h 15000"/>
                  <a:gd name="T8" fmla="*/ 1 w 23342"/>
                  <a:gd name="T9" fmla="*/ 7 h 15000"/>
                  <a:gd name="T10" fmla="*/ 1 w 23342"/>
                  <a:gd name="T11" fmla="*/ 7 h 15000"/>
                  <a:gd name="T12" fmla="*/ 1 w 23342"/>
                  <a:gd name="T13" fmla="*/ 7 h 15000"/>
                  <a:gd name="T14" fmla="*/ 1 w 23342"/>
                  <a:gd name="T15" fmla="*/ 6 h 15000"/>
                  <a:gd name="T16" fmla="*/ 2 w 23342"/>
                  <a:gd name="T17" fmla="*/ 6 h 15000"/>
                  <a:gd name="T18" fmla="*/ 2 w 23342"/>
                  <a:gd name="T19" fmla="*/ 6 h 15000"/>
                  <a:gd name="T20" fmla="*/ 2 w 23342"/>
                  <a:gd name="T21" fmla="*/ 6 h 15000"/>
                  <a:gd name="T22" fmla="*/ 2 w 23342"/>
                  <a:gd name="T23" fmla="*/ 5 h 15000"/>
                  <a:gd name="T24" fmla="*/ 3 w 23342"/>
                  <a:gd name="T25" fmla="*/ 5 h 15000"/>
                  <a:gd name="T26" fmla="*/ 3 w 23342"/>
                  <a:gd name="T27" fmla="*/ 5 h 15000"/>
                  <a:gd name="T28" fmla="*/ 4 w 23342"/>
                  <a:gd name="T29" fmla="*/ 5 h 15000"/>
                  <a:gd name="T30" fmla="*/ 4 w 23342"/>
                  <a:gd name="T31" fmla="*/ 5 h 15000"/>
                  <a:gd name="T32" fmla="*/ 4 w 23342"/>
                  <a:gd name="T33" fmla="*/ 5 h 15000"/>
                  <a:gd name="T34" fmla="*/ 5 w 23342"/>
                  <a:gd name="T35" fmla="*/ 5 h 15000"/>
                  <a:gd name="T36" fmla="*/ 5 w 23342"/>
                  <a:gd name="T37" fmla="*/ 4 h 15000"/>
                  <a:gd name="T38" fmla="*/ 6 w 23342"/>
                  <a:gd name="T39" fmla="*/ 4 h 15000"/>
                  <a:gd name="T40" fmla="*/ 6 w 23342"/>
                  <a:gd name="T41" fmla="*/ 4 h 15000"/>
                  <a:gd name="T42" fmla="*/ 6 w 23342"/>
                  <a:gd name="T43" fmla="*/ 4 h 15000"/>
                  <a:gd name="T44" fmla="*/ 7 w 23342"/>
                  <a:gd name="T45" fmla="*/ 4 h 15000"/>
                  <a:gd name="T46" fmla="*/ 7 w 23342"/>
                  <a:gd name="T47" fmla="*/ 4 h 15000"/>
                  <a:gd name="T48" fmla="*/ 7 w 23342"/>
                  <a:gd name="T49" fmla="*/ 4 h 15000"/>
                  <a:gd name="T50" fmla="*/ 8 w 23342"/>
                  <a:gd name="T51" fmla="*/ 4 h 15000"/>
                  <a:gd name="T52" fmla="*/ 8 w 23342"/>
                  <a:gd name="T53" fmla="*/ 3 h 15000"/>
                  <a:gd name="T54" fmla="*/ 8 w 23342"/>
                  <a:gd name="T55" fmla="*/ 3 h 15000"/>
                  <a:gd name="T56" fmla="*/ 9 w 23342"/>
                  <a:gd name="T57" fmla="*/ 2 h 15000"/>
                  <a:gd name="T58" fmla="*/ 10 w 23342"/>
                  <a:gd name="T59" fmla="*/ 2 h 15000"/>
                  <a:gd name="T60" fmla="*/ 10 w 23342"/>
                  <a:gd name="T61" fmla="*/ 1 h 15000"/>
                  <a:gd name="T62" fmla="*/ 10 w 23342"/>
                  <a:gd name="T63" fmla="*/ 1 h 15000"/>
                  <a:gd name="T64" fmla="*/ 11 w 23342"/>
                  <a:gd name="T65" fmla="*/ 1 h 15000"/>
                  <a:gd name="T66" fmla="*/ 11 w 23342"/>
                  <a:gd name="T67" fmla="*/ 1 h 15000"/>
                  <a:gd name="T68" fmla="*/ 11 w 23342"/>
                  <a:gd name="T69" fmla="*/ 1 h 15000"/>
                  <a:gd name="T70" fmla="*/ 10 w 23342"/>
                  <a:gd name="T71" fmla="*/ 1 h 15000"/>
                  <a:gd name="T72" fmla="*/ 10 w 23342"/>
                  <a:gd name="T73" fmla="*/ 1 h 15000"/>
                  <a:gd name="T74" fmla="*/ 10 w 23342"/>
                  <a:gd name="T75" fmla="*/ 1 h 15000"/>
                  <a:gd name="T76" fmla="*/ 10 w 23342"/>
                  <a:gd name="T77" fmla="*/ 1 h 15000"/>
                  <a:gd name="T78" fmla="*/ 9 w 23342"/>
                  <a:gd name="T79" fmla="*/ 1 h 15000"/>
                  <a:gd name="T80" fmla="*/ 8 w 23342"/>
                  <a:gd name="T81" fmla="*/ 1 h 15000"/>
                  <a:gd name="T82" fmla="*/ 6 w 23342"/>
                  <a:gd name="T83" fmla="*/ 0 h 15000"/>
                  <a:gd name="T84" fmla="*/ 5 w 23342"/>
                  <a:gd name="T85" fmla="*/ 0 h 15000"/>
                  <a:gd name="T86" fmla="*/ 4 w 23342"/>
                  <a:gd name="T87" fmla="*/ 0 h 15000"/>
                  <a:gd name="T88" fmla="*/ 4 w 23342"/>
                  <a:gd name="T89" fmla="*/ 0 h 15000"/>
                  <a:gd name="T90" fmla="*/ 3 w 23342"/>
                  <a:gd name="T91" fmla="*/ 0 h 15000"/>
                  <a:gd name="T92" fmla="*/ 3 w 23342"/>
                  <a:gd name="T93" fmla="*/ 0 h 15000"/>
                  <a:gd name="T94" fmla="*/ 2 w 23342"/>
                  <a:gd name="T95" fmla="*/ 0 h 15000"/>
                  <a:gd name="T96" fmla="*/ 2 w 23342"/>
                  <a:gd name="T97" fmla="*/ 0 h 15000"/>
                  <a:gd name="T98" fmla="*/ 2 w 23342"/>
                  <a:gd name="T99" fmla="*/ 0 h 15000"/>
                  <a:gd name="T100" fmla="*/ 1 w 23342"/>
                  <a:gd name="T101" fmla="*/ 1 h 15000"/>
                  <a:gd name="T102" fmla="*/ 1 w 23342"/>
                  <a:gd name="T103" fmla="*/ 1 h 15000"/>
                  <a:gd name="T104" fmla="*/ 1 w 23342"/>
                  <a:gd name="T105" fmla="*/ 1 h 15000"/>
                  <a:gd name="T106" fmla="*/ 1 w 23342"/>
                  <a:gd name="T107" fmla="*/ 1 h 15000"/>
                  <a:gd name="T108" fmla="*/ 0 w 23342"/>
                  <a:gd name="T109" fmla="*/ 2 h 15000"/>
                  <a:gd name="T110" fmla="*/ 0 w 23342"/>
                  <a:gd name="T111" fmla="*/ 2 h 15000"/>
                  <a:gd name="T112" fmla="*/ 0 w 23342"/>
                  <a:gd name="T113" fmla="*/ 3 h 15000"/>
                  <a:gd name="T114" fmla="*/ 0 w 23342"/>
                  <a:gd name="T115" fmla="*/ 3 h 15000"/>
                  <a:gd name="T116" fmla="*/ 0 w 23342"/>
                  <a:gd name="T117" fmla="*/ 4 h 15000"/>
                  <a:gd name="T118" fmla="*/ 0 w 23342"/>
                  <a:gd name="T119" fmla="*/ 5 h 15000"/>
                  <a:gd name="T120" fmla="*/ 0 w 23342"/>
                  <a:gd name="T121" fmla="*/ 6 h 15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342" h="15000">
                    <a:moveTo>
                      <a:pt x="408" y="13741"/>
                    </a:moveTo>
                    <a:lnTo>
                      <a:pt x="425" y="13952"/>
                    </a:lnTo>
                    <a:lnTo>
                      <a:pt x="467" y="14150"/>
                    </a:lnTo>
                    <a:lnTo>
                      <a:pt x="535" y="14336"/>
                    </a:lnTo>
                    <a:lnTo>
                      <a:pt x="625" y="14504"/>
                    </a:lnTo>
                    <a:lnTo>
                      <a:pt x="737" y="14653"/>
                    </a:lnTo>
                    <a:lnTo>
                      <a:pt x="866" y="14780"/>
                    </a:lnTo>
                    <a:lnTo>
                      <a:pt x="1012" y="14880"/>
                    </a:lnTo>
                    <a:lnTo>
                      <a:pt x="1174" y="14952"/>
                    </a:lnTo>
                    <a:lnTo>
                      <a:pt x="1348" y="14992"/>
                    </a:lnTo>
                    <a:lnTo>
                      <a:pt x="1439" y="15000"/>
                    </a:lnTo>
                    <a:lnTo>
                      <a:pt x="1534" y="14997"/>
                    </a:lnTo>
                    <a:lnTo>
                      <a:pt x="1629" y="14986"/>
                    </a:lnTo>
                    <a:lnTo>
                      <a:pt x="1727" y="14965"/>
                    </a:lnTo>
                    <a:lnTo>
                      <a:pt x="1827" y="14934"/>
                    </a:lnTo>
                    <a:lnTo>
                      <a:pt x="1929" y="14891"/>
                    </a:lnTo>
                    <a:lnTo>
                      <a:pt x="2031" y="14839"/>
                    </a:lnTo>
                    <a:lnTo>
                      <a:pt x="2135" y="14775"/>
                    </a:lnTo>
                    <a:lnTo>
                      <a:pt x="2240" y="14699"/>
                    </a:lnTo>
                    <a:lnTo>
                      <a:pt x="2345" y="14610"/>
                    </a:lnTo>
                    <a:lnTo>
                      <a:pt x="2450" y="14510"/>
                    </a:lnTo>
                    <a:lnTo>
                      <a:pt x="2556" y="14397"/>
                    </a:lnTo>
                    <a:lnTo>
                      <a:pt x="2662" y="14271"/>
                    </a:lnTo>
                    <a:lnTo>
                      <a:pt x="2768" y="14131"/>
                    </a:lnTo>
                    <a:lnTo>
                      <a:pt x="3002" y="13811"/>
                    </a:lnTo>
                    <a:lnTo>
                      <a:pt x="3230" y="13521"/>
                    </a:lnTo>
                    <a:lnTo>
                      <a:pt x="3451" y="13257"/>
                    </a:lnTo>
                    <a:lnTo>
                      <a:pt x="3667" y="13020"/>
                    </a:lnTo>
                    <a:lnTo>
                      <a:pt x="3876" y="12808"/>
                    </a:lnTo>
                    <a:lnTo>
                      <a:pt x="4081" y="12617"/>
                    </a:lnTo>
                    <a:lnTo>
                      <a:pt x="4282" y="12448"/>
                    </a:lnTo>
                    <a:lnTo>
                      <a:pt x="4479" y="12299"/>
                    </a:lnTo>
                    <a:lnTo>
                      <a:pt x="4673" y="12168"/>
                    </a:lnTo>
                    <a:lnTo>
                      <a:pt x="4864" y="12053"/>
                    </a:lnTo>
                    <a:lnTo>
                      <a:pt x="5054" y="11954"/>
                    </a:lnTo>
                    <a:lnTo>
                      <a:pt x="5241" y="11868"/>
                    </a:lnTo>
                    <a:lnTo>
                      <a:pt x="5616" y="11732"/>
                    </a:lnTo>
                    <a:lnTo>
                      <a:pt x="5991" y="11631"/>
                    </a:lnTo>
                    <a:lnTo>
                      <a:pt x="6373" y="11555"/>
                    </a:lnTo>
                    <a:lnTo>
                      <a:pt x="6765" y="11489"/>
                    </a:lnTo>
                    <a:lnTo>
                      <a:pt x="7173" y="11424"/>
                    </a:lnTo>
                    <a:lnTo>
                      <a:pt x="7601" y="11346"/>
                    </a:lnTo>
                    <a:lnTo>
                      <a:pt x="7824" y="11297"/>
                    </a:lnTo>
                    <a:lnTo>
                      <a:pt x="8052" y="11242"/>
                    </a:lnTo>
                    <a:lnTo>
                      <a:pt x="8290" y="11176"/>
                    </a:lnTo>
                    <a:lnTo>
                      <a:pt x="8534" y="11100"/>
                    </a:lnTo>
                    <a:lnTo>
                      <a:pt x="8787" y="11012"/>
                    </a:lnTo>
                    <a:lnTo>
                      <a:pt x="9049" y="10910"/>
                    </a:lnTo>
                    <a:lnTo>
                      <a:pt x="9321" y="10792"/>
                    </a:lnTo>
                    <a:lnTo>
                      <a:pt x="9604" y="10657"/>
                    </a:lnTo>
                    <a:lnTo>
                      <a:pt x="9739" y="10587"/>
                    </a:lnTo>
                    <a:lnTo>
                      <a:pt x="9882" y="10509"/>
                    </a:lnTo>
                    <a:lnTo>
                      <a:pt x="10029" y="10425"/>
                    </a:lnTo>
                    <a:lnTo>
                      <a:pt x="10181" y="10332"/>
                    </a:lnTo>
                    <a:lnTo>
                      <a:pt x="10497" y="10128"/>
                    </a:lnTo>
                    <a:lnTo>
                      <a:pt x="10822" y="9898"/>
                    </a:lnTo>
                    <a:lnTo>
                      <a:pt x="11153" y="9645"/>
                    </a:lnTo>
                    <a:lnTo>
                      <a:pt x="11482" y="9372"/>
                    </a:lnTo>
                    <a:lnTo>
                      <a:pt x="11804" y="9078"/>
                    </a:lnTo>
                    <a:lnTo>
                      <a:pt x="12115" y="8767"/>
                    </a:lnTo>
                    <a:lnTo>
                      <a:pt x="12312" y="8682"/>
                    </a:lnTo>
                    <a:lnTo>
                      <a:pt x="12523" y="8612"/>
                    </a:lnTo>
                    <a:lnTo>
                      <a:pt x="12745" y="8557"/>
                    </a:lnTo>
                    <a:lnTo>
                      <a:pt x="12976" y="8514"/>
                    </a:lnTo>
                    <a:lnTo>
                      <a:pt x="13212" y="8483"/>
                    </a:lnTo>
                    <a:lnTo>
                      <a:pt x="13451" y="8461"/>
                    </a:lnTo>
                    <a:lnTo>
                      <a:pt x="13927" y="8436"/>
                    </a:lnTo>
                    <a:lnTo>
                      <a:pt x="14381" y="8427"/>
                    </a:lnTo>
                    <a:lnTo>
                      <a:pt x="14594" y="8422"/>
                    </a:lnTo>
                    <a:lnTo>
                      <a:pt x="14794" y="8417"/>
                    </a:lnTo>
                    <a:lnTo>
                      <a:pt x="14977" y="8408"/>
                    </a:lnTo>
                    <a:lnTo>
                      <a:pt x="15141" y="8393"/>
                    </a:lnTo>
                    <a:lnTo>
                      <a:pt x="15284" y="8371"/>
                    </a:lnTo>
                    <a:lnTo>
                      <a:pt x="15403" y="8341"/>
                    </a:lnTo>
                    <a:lnTo>
                      <a:pt x="15715" y="8218"/>
                    </a:lnTo>
                    <a:lnTo>
                      <a:pt x="16012" y="8090"/>
                    </a:lnTo>
                    <a:lnTo>
                      <a:pt x="16298" y="7957"/>
                    </a:lnTo>
                    <a:lnTo>
                      <a:pt x="16574" y="7818"/>
                    </a:lnTo>
                    <a:lnTo>
                      <a:pt x="16838" y="7673"/>
                    </a:lnTo>
                    <a:lnTo>
                      <a:pt x="17094" y="7523"/>
                    </a:lnTo>
                    <a:lnTo>
                      <a:pt x="17341" y="7368"/>
                    </a:lnTo>
                    <a:lnTo>
                      <a:pt x="17580" y="7208"/>
                    </a:lnTo>
                    <a:lnTo>
                      <a:pt x="18039" y="6873"/>
                    </a:lnTo>
                    <a:lnTo>
                      <a:pt x="18476" y="6518"/>
                    </a:lnTo>
                    <a:lnTo>
                      <a:pt x="18900" y="6142"/>
                    </a:lnTo>
                    <a:lnTo>
                      <a:pt x="19317" y="5749"/>
                    </a:lnTo>
                    <a:lnTo>
                      <a:pt x="19733" y="5337"/>
                    </a:lnTo>
                    <a:lnTo>
                      <a:pt x="20156" y="4906"/>
                    </a:lnTo>
                    <a:lnTo>
                      <a:pt x="20592" y="4459"/>
                    </a:lnTo>
                    <a:lnTo>
                      <a:pt x="21048" y="3994"/>
                    </a:lnTo>
                    <a:lnTo>
                      <a:pt x="21286" y="3756"/>
                    </a:lnTo>
                    <a:lnTo>
                      <a:pt x="21531" y="3514"/>
                    </a:lnTo>
                    <a:lnTo>
                      <a:pt x="21785" y="3267"/>
                    </a:lnTo>
                    <a:lnTo>
                      <a:pt x="22048" y="3017"/>
                    </a:lnTo>
                    <a:lnTo>
                      <a:pt x="22322" y="2763"/>
                    </a:lnTo>
                    <a:lnTo>
                      <a:pt x="22606" y="2505"/>
                    </a:lnTo>
                    <a:lnTo>
                      <a:pt x="22902" y="2243"/>
                    </a:lnTo>
                    <a:lnTo>
                      <a:pt x="23212" y="1978"/>
                    </a:lnTo>
                    <a:lnTo>
                      <a:pt x="23259" y="1934"/>
                    </a:lnTo>
                    <a:lnTo>
                      <a:pt x="23296" y="1891"/>
                    </a:lnTo>
                    <a:lnTo>
                      <a:pt x="23322" y="1851"/>
                    </a:lnTo>
                    <a:lnTo>
                      <a:pt x="23337" y="1811"/>
                    </a:lnTo>
                    <a:lnTo>
                      <a:pt x="23342" y="1739"/>
                    </a:lnTo>
                    <a:lnTo>
                      <a:pt x="23313" y="1674"/>
                    </a:lnTo>
                    <a:lnTo>
                      <a:pt x="23256" y="1615"/>
                    </a:lnTo>
                    <a:lnTo>
                      <a:pt x="23175" y="1563"/>
                    </a:lnTo>
                    <a:lnTo>
                      <a:pt x="23076" y="1518"/>
                    </a:lnTo>
                    <a:lnTo>
                      <a:pt x="22964" y="1477"/>
                    </a:lnTo>
                    <a:lnTo>
                      <a:pt x="22716" y="1416"/>
                    </a:lnTo>
                    <a:lnTo>
                      <a:pt x="22591" y="1393"/>
                    </a:lnTo>
                    <a:lnTo>
                      <a:pt x="22472" y="1374"/>
                    </a:lnTo>
                    <a:lnTo>
                      <a:pt x="22362" y="1361"/>
                    </a:lnTo>
                    <a:lnTo>
                      <a:pt x="22268" y="1353"/>
                    </a:lnTo>
                    <a:lnTo>
                      <a:pt x="22194" y="1349"/>
                    </a:lnTo>
                    <a:lnTo>
                      <a:pt x="22144" y="1349"/>
                    </a:lnTo>
                    <a:lnTo>
                      <a:pt x="21573" y="1379"/>
                    </a:lnTo>
                    <a:lnTo>
                      <a:pt x="20991" y="1394"/>
                    </a:lnTo>
                    <a:lnTo>
                      <a:pt x="20401" y="1395"/>
                    </a:lnTo>
                    <a:lnTo>
                      <a:pt x="19804" y="1382"/>
                    </a:lnTo>
                    <a:lnTo>
                      <a:pt x="19200" y="1358"/>
                    </a:lnTo>
                    <a:lnTo>
                      <a:pt x="18592" y="1324"/>
                    </a:lnTo>
                    <a:lnTo>
                      <a:pt x="17980" y="1280"/>
                    </a:lnTo>
                    <a:lnTo>
                      <a:pt x="17365" y="1228"/>
                    </a:lnTo>
                    <a:lnTo>
                      <a:pt x="16135" y="1101"/>
                    </a:lnTo>
                    <a:lnTo>
                      <a:pt x="14912" y="954"/>
                    </a:lnTo>
                    <a:lnTo>
                      <a:pt x="13707" y="792"/>
                    </a:lnTo>
                    <a:lnTo>
                      <a:pt x="12529" y="626"/>
                    </a:lnTo>
                    <a:lnTo>
                      <a:pt x="11953" y="545"/>
                    </a:lnTo>
                    <a:lnTo>
                      <a:pt x="11388" y="463"/>
                    </a:lnTo>
                    <a:lnTo>
                      <a:pt x="10836" y="386"/>
                    </a:lnTo>
                    <a:lnTo>
                      <a:pt x="10297" y="313"/>
                    </a:lnTo>
                    <a:lnTo>
                      <a:pt x="9773" y="246"/>
                    </a:lnTo>
                    <a:lnTo>
                      <a:pt x="9266" y="183"/>
                    </a:lnTo>
                    <a:lnTo>
                      <a:pt x="8775" y="129"/>
                    </a:lnTo>
                    <a:lnTo>
                      <a:pt x="8303" y="82"/>
                    </a:lnTo>
                    <a:lnTo>
                      <a:pt x="7851" y="45"/>
                    </a:lnTo>
                    <a:lnTo>
                      <a:pt x="7420" y="19"/>
                    </a:lnTo>
                    <a:lnTo>
                      <a:pt x="7012" y="3"/>
                    </a:lnTo>
                    <a:lnTo>
                      <a:pt x="6628" y="0"/>
                    </a:lnTo>
                    <a:lnTo>
                      <a:pt x="6269" y="11"/>
                    </a:lnTo>
                    <a:lnTo>
                      <a:pt x="5937" y="36"/>
                    </a:lnTo>
                    <a:lnTo>
                      <a:pt x="5633" y="76"/>
                    </a:lnTo>
                    <a:lnTo>
                      <a:pt x="5492" y="103"/>
                    </a:lnTo>
                    <a:lnTo>
                      <a:pt x="5358" y="134"/>
                    </a:lnTo>
                    <a:lnTo>
                      <a:pt x="5031" y="222"/>
                    </a:lnTo>
                    <a:lnTo>
                      <a:pt x="4717" y="317"/>
                    </a:lnTo>
                    <a:lnTo>
                      <a:pt x="4415" y="421"/>
                    </a:lnTo>
                    <a:lnTo>
                      <a:pt x="4127" y="531"/>
                    </a:lnTo>
                    <a:lnTo>
                      <a:pt x="3850" y="650"/>
                    </a:lnTo>
                    <a:lnTo>
                      <a:pt x="3586" y="775"/>
                    </a:lnTo>
                    <a:lnTo>
                      <a:pt x="3333" y="907"/>
                    </a:lnTo>
                    <a:lnTo>
                      <a:pt x="3091" y="1046"/>
                    </a:lnTo>
                    <a:lnTo>
                      <a:pt x="2862" y="1192"/>
                    </a:lnTo>
                    <a:lnTo>
                      <a:pt x="2643" y="1344"/>
                    </a:lnTo>
                    <a:lnTo>
                      <a:pt x="2436" y="1502"/>
                    </a:lnTo>
                    <a:lnTo>
                      <a:pt x="2238" y="1666"/>
                    </a:lnTo>
                    <a:lnTo>
                      <a:pt x="2051" y="1836"/>
                    </a:lnTo>
                    <a:lnTo>
                      <a:pt x="1874" y="2012"/>
                    </a:lnTo>
                    <a:lnTo>
                      <a:pt x="1707" y="2193"/>
                    </a:lnTo>
                    <a:lnTo>
                      <a:pt x="1549" y="2379"/>
                    </a:lnTo>
                    <a:lnTo>
                      <a:pt x="1402" y="2571"/>
                    </a:lnTo>
                    <a:lnTo>
                      <a:pt x="1262" y="2767"/>
                    </a:lnTo>
                    <a:lnTo>
                      <a:pt x="1132" y="2968"/>
                    </a:lnTo>
                    <a:lnTo>
                      <a:pt x="1010" y="3174"/>
                    </a:lnTo>
                    <a:lnTo>
                      <a:pt x="897" y="3383"/>
                    </a:lnTo>
                    <a:lnTo>
                      <a:pt x="792" y="3598"/>
                    </a:lnTo>
                    <a:lnTo>
                      <a:pt x="605" y="4037"/>
                    </a:lnTo>
                    <a:lnTo>
                      <a:pt x="446" y="4491"/>
                    </a:lnTo>
                    <a:lnTo>
                      <a:pt x="316" y="4957"/>
                    </a:lnTo>
                    <a:lnTo>
                      <a:pt x="211" y="5434"/>
                    </a:lnTo>
                    <a:lnTo>
                      <a:pt x="130" y="5921"/>
                    </a:lnTo>
                    <a:lnTo>
                      <a:pt x="70" y="6415"/>
                    </a:lnTo>
                    <a:lnTo>
                      <a:pt x="30" y="6916"/>
                    </a:lnTo>
                    <a:lnTo>
                      <a:pt x="7" y="7421"/>
                    </a:lnTo>
                    <a:lnTo>
                      <a:pt x="0" y="7930"/>
                    </a:lnTo>
                    <a:lnTo>
                      <a:pt x="6" y="8441"/>
                    </a:lnTo>
                    <a:lnTo>
                      <a:pt x="24" y="8953"/>
                    </a:lnTo>
                    <a:lnTo>
                      <a:pt x="86" y="9970"/>
                    </a:lnTo>
                    <a:lnTo>
                      <a:pt x="173" y="10969"/>
                    </a:lnTo>
                    <a:lnTo>
                      <a:pt x="265" y="11939"/>
                    </a:lnTo>
                    <a:lnTo>
                      <a:pt x="309" y="12409"/>
                    </a:lnTo>
                    <a:lnTo>
                      <a:pt x="349" y="12867"/>
                    </a:lnTo>
                    <a:lnTo>
                      <a:pt x="382" y="13312"/>
                    </a:lnTo>
                    <a:lnTo>
                      <a:pt x="408" y="13741"/>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5" name="Freeform 245">
                <a:extLst>
                  <a:ext uri="{FF2B5EF4-FFF2-40B4-BE49-F238E27FC236}">
                    <a16:creationId xmlns:a16="http://schemas.microsoft.com/office/drawing/2014/main" id="{40A2C46D-174E-3E44-86EC-F7108A27960F}"/>
                  </a:ext>
                </a:extLst>
              </p:cNvPr>
              <p:cNvSpPr>
                <a:spLocks/>
              </p:cNvSpPr>
              <p:nvPr/>
            </p:nvSpPr>
            <p:spPr bwMode="auto">
              <a:xfrm>
                <a:off x="3768" y="2910"/>
                <a:ext cx="1775" cy="1140"/>
              </a:xfrm>
              <a:custGeom>
                <a:avLst/>
                <a:gdLst>
                  <a:gd name="T0" fmla="*/ 0 w 23080"/>
                  <a:gd name="T1" fmla="*/ 6 h 14831"/>
                  <a:gd name="T2" fmla="*/ 0 w 23080"/>
                  <a:gd name="T3" fmla="*/ 5 h 14831"/>
                  <a:gd name="T4" fmla="*/ 0 w 23080"/>
                  <a:gd name="T5" fmla="*/ 4 h 14831"/>
                  <a:gd name="T6" fmla="*/ 0 w 23080"/>
                  <a:gd name="T7" fmla="*/ 3 h 14831"/>
                  <a:gd name="T8" fmla="*/ 0 w 23080"/>
                  <a:gd name="T9" fmla="*/ 2 h 14831"/>
                  <a:gd name="T10" fmla="*/ 0 w 23080"/>
                  <a:gd name="T11" fmla="*/ 2 h 14831"/>
                  <a:gd name="T12" fmla="*/ 0 w 23080"/>
                  <a:gd name="T13" fmla="*/ 1 h 14831"/>
                  <a:gd name="T14" fmla="*/ 1 w 23080"/>
                  <a:gd name="T15" fmla="*/ 1 h 14831"/>
                  <a:gd name="T16" fmla="*/ 1 w 23080"/>
                  <a:gd name="T17" fmla="*/ 1 h 14831"/>
                  <a:gd name="T18" fmla="*/ 1 w 23080"/>
                  <a:gd name="T19" fmla="*/ 1 h 14831"/>
                  <a:gd name="T20" fmla="*/ 1 w 23080"/>
                  <a:gd name="T21" fmla="*/ 0 h 14831"/>
                  <a:gd name="T22" fmla="*/ 2 w 23080"/>
                  <a:gd name="T23" fmla="*/ 0 h 14831"/>
                  <a:gd name="T24" fmla="*/ 2 w 23080"/>
                  <a:gd name="T25" fmla="*/ 0 h 14831"/>
                  <a:gd name="T26" fmla="*/ 3 w 23080"/>
                  <a:gd name="T27" fmla="*/ 0 h 14831"/>
                  <a:gd name="T28" fmla="*/ 3 w 23080"/>
                  <a:gd name="T29" fmla="*/ 0 h 14831"/>
                  <a:gd name="T30" fmla="*/ 4 w 23080"/>
                  <a:gd name="T31" fmla="*/ 0 h 14831"/>
                  <a:gd name="T32" fmla="*/ 4 w 23080"/>
                  <a:gd name="T33" fmla="*/ 0 h 14831"/>
                  <a:gd name="T34" fmla="*/ 5 w 23080"/>
                  <a:gd name="T35" fmla="*/ 0 h 14831"/>
                  <a:gd name="T36" fmla="*/ 6 w 23080"/>
                  <a:gd name="T37" fmla="*/ 0 h 14831"/>
                  <a:gd name="T38" fmla="*/ 7 w 23080"/>
                  <a:gd name="T39" fmla="*/ 1 h 14831"/>
                  <a:gd name="T40" fmla="*/ 9 w 23080"/>
                  <a:gd name="T41" fmla="*/ 1 h 14831"/>
                  <a:gd name="T42" fmla="*/ 9 w 23080"/>
                  <a:gd name="T43" fmla="*/ 1 h 14831"/>
                  <a:gd name="T44" fmla="*/ 10 w 23080"/>
                  <a:gd name="T45" fmla="*/ 1 h 14831"/>
                  <a:gd name="T46" fmla="*/ 10 w 23080"/>
                  <a:gd name="T47" fmla="*/ 1 h 14831"/>
                  <a:gd name="T48" fmla="*/ 10 w 23080"/>
                  <a:gd name="T49" fmla="*/ 1 h 14831"/>
                  <a:gd name="T50" fmla="*/ 10 w 23080"/>
                  <a:gd name="T51" fmla="*/ 1 h 14831"/>
                  <a:gd name="T52" fmla="*/ 11 w 23080"/>
                  <a:gd name="T53" fmla="*/ 1 h 14831"/>
                  <a:gd name="T54" fmla="*/ 10 w 23080"/>
                  <a:gd name="T55" fmla="*/ 1 h 14831"/>
                  <a:gd name="T56" fmla="*/ 10 w 23080"/>
                  <a:gd name="T57" fmla="*/ 1 h 14831"/>
                  <a:gd name="T58" fmla="*/ 10 w 23080"/>
                  <a:gd name="T59" fmla="*/ 2 h 14831"/>
                  <a:gd name="T60" fmla="*/ 9 w 23080"/>
                  <a:gd name="T61" fmla="*/ 2 h 14831"/>
                  <a:gd name="T62" fmla="*/ 9 w 23080"/>
                  <a:gd name="T63" fmla="*/ 2 h 14831"/>
                  <a:gd name="T64" fmla="*/ 8 w 23080"/>
                  <a:gd name="T65" fmla="*/ 3 h 14831"/>
                  <a:gd name="T66" fmla="*/ 8 w 23080"/>
                  <a:gd name="T67" fmla="*/ 3 h 14831"/>
                  <a:gd name="T68" fmla="*/ 7 w 23080"/>
                  <a:gd name="T69" fmla="*/ 4 h 14831"/>
                  <a:gd name="T70" fmla="*/ 7 w 23080"/>
                  <a:gd name="T71" fmla="*/ 4 h 14831"/>
                  <a:gd name="T72" fmla="*/ 7 w 23080"/>
                  <a:gd name="T73" fmla="*/ 4 h 14831"/>
                  <a:gd name="T74" fmla="*/ 7 w 23080"/>
                  <a:gd name="T75" fmla="*/ 4 h 14831"/>
                  <a:gd name="T76" fmla="*/ 6 w 23080"/>
                  <a:gd name="T77" fmla="*/ 4 h 14831"/>
                  <a:gd name="T78" fmla="*/ 6 w 23080"/>
                  <a:gd name="T79" fmla="*/ 4 h 14831"/>
                  <a:gd name="T80" fmla="*/ 6 w 23080"/>
                  <a:gd name="T81" fmla="*/ 4 h 14831"/>
                  <a:gd name="T82" fmla="*/ 5 w 23080"/>
                  <a:gd name="T83" fmla="*/ 4 h 14831"/>
                  <a:gd name="T84" fmla="*/ 5 w 23080"/>
                  <a:gd name="T85" fmla="*/ 5 h 14831"/>
                  <a:gd name="T86" fmla="*/ 5 w 23080"/>
                  <a:gd name="T87" fmla="*/ 5 h 14831"/>
                  <a:gd name="T88" fmla="*/ 4 w 23080"/>
                  <a:gd name="T89" fmla="*/ 5 h 14831"/>
                  <a:gd name="T90" fmla="*/ 4 w 23080"/>
                  <a:gd name="T91" fmla="*/ 5 h 14831"/>
                  <a:gd name="T92" fmla="*/ 4 w 23080"/>
                  <a:gd name="T93" fmla="*/ 5 h 14831"/>
                  <a:gd name="T94" fmla="*/ 3 w 23080"/>
                  <a:gd name="T95" fmla="*/ 5 h 14831"/>
                  <a:gd name="T96" fmla="*/ 3 w 23080"/>
                  <a:gd name="T97" fmla="*/ 5 h 14831"/>
                  <a:gd name="T98" fmla="*/ 2 w 23080"/>
                  <a:gd name="T99" fmla="*/ 5 h 14831"/>
                  <a:gd name="T100" fmla="*/ 2 w 23080"/>
                  <a:gd name="T101" fmla="*/ 5 h 14831"/>
                  <a:gd name="T102" fmla="*/ 2 w 23080"/>
                  <a:gd name="T103" fmla="*/ 6 h 14831"/>
                  <a:gd name="T104" fmla="*/ 2 w 23080"/>
                  <a:gd name="T105" fmla="*/ 6 h 14831"/>
                  <a:gd name="T106" fmla="*/ 1 w 23080"/>
                  <a:gd name="T107" fmla="*/ 6 h 14831"/>
                  <a:gd name="T108" fmla="*/ 1 w 23080"/>
                  <a:gd name="T109" fmla="*/ 7 h 14831"/>
                  <a:gd name="T110" fmla="*/ 1 w 23080"/>
                  <a:gd name="T111" fmla="*/ 7 h 14831"/>
                  <a:gd name="T112" fmla="*/ 1 w 23080"/>
                  <a:gd name="T113" fmla="*/ 7 h 14831"/>
                  <a:gd name="T114" fmla="*/ 1 w 23080"/>
                  <a:gd name="T115" fmla="*/ 7 h 14831"/>
                  <a:gd name="T116" fmla="*/ 1 w 23080"/>
                  <a:gd name="T117" fmla="*/ 7 h 14831"/>
                  <a:gd name="T118" fmla="*/ 0 w 23080"/>
                  <a:gd name="T119" fmla="*/ 7 h 14831"/>
                  <a:gd name="T120" fmla="*/ 0 w 23080"/>
                  <a:gd name="T121" fmla="*/ 6 h 148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080" h="14831">
                    <a:moveTo>
                      <a:pt x="415" y="13536"/>
                    </a:moveTo>
                    <a:lnTo>
                      <a:pt x="389" y="13107"/>
                    </a:lnTo>
                    <a:lnTo>
                      <a:pt x="356" y="12664"/>
                    </a:lnTo>
                    <a:lnTo>
                      <a:pt x="315" y="12209"/>
                    </a:lnTo>
                    <a:lnTo>
                      <a:pt x="272" y="11742"/>
                    </a:lnTo>
                    <a:lnTo>
                      <a:pt x="178" y="10783"/>
                    </a:lnTo>
                    <a:lnTo>
                      <a:pt x="90" y="9796"/>
                    </a:lnTo>
                    <a:lnTo>
                      <a:pt x="26" y="8794"/>
                    </a:lnTo>
                    <a:lnTo>
                      <a:pt x="7" y="8292"/>
                    </a:lnTo>
                    <a:lnTo>
                      <a:pt x="0" y="7789"/>
                    </a:lnTo>
                    <a:lnTo>
                      <a:pt x="6" y="7289"/>
                    </a:lnTo>
                    <a:lnTo>
                      <a:pt x="28" y="6793"/>
                    </a:lnTo>
                    <a:lnTo>
                      <a:pt x="68" y="6302"/>
                    </a:lnTo>
                    <a:lnTo>
                      <a:pt x="126" y="5816"/>
                    </a:lnTo>
                    <a:lnTo>
                      <a:pt x="206" y="5339"/>
                    </a:lnTo>
                    <a:lnTo>
                      <a:pt x="310" y="4872"/>
                    </a:lnTo>
                    <a:lnTo>
                      <a:pt x="439" y="4415"/>
                    </a:lnTo>
                    <a:lnTo>
                      <a:pt x="596" y="3971"/>
                    </a:lnTo>
                    <a:lnTo>
                      <a:pt x="782" y="3540"/>
                    </a:lnTo>
                    <a:lnTo>
                      <a:pt x="888" y="3331"/>
                    </a:lnTo>
                    <a:lnTo>
                      <a:pt x="1000" y="3125"/>
                    </a:lnTo>
                    <a:lnTo>
                      <a:pt x="1122" y="2923"/>
                    </a:lnTo>
                    <a:lnTo>
                      <a:pt x="1252" y="2726"/>
                    </a:lnTo>
                    <a:lnTo>
                      <a:pt x="1390" y="2533"/>
                    </a:lnTo>
                    <a:lnTo>
                      <a:pt x="1538" y="2345"/>
                    </a:lnTo>
                    <a:lnTo>
                      <a:pt x="1695" y="2163"/>
                    </a:lnTo>
                    <a:lnTo>
                      <a:pt x="1861" y="1985"/>
                    </a:lnTo>
                    <a:lnTo>
                      <a:pt x="2038" y="1812"/>
                    </a:lnTo>
                    <a:lnTo>
                      <a:pt x="2225" y="1645"/>
                    </a:lnTo>
                    <a:lnTo>
                      <a:pt x="2421" y="1483"/>
                    </a:lnTo>
                    <a:lnTo>
                      <a:pt x="2629" y="1328"/>
                    </a:lnTo>
                    <a:lnTo>
                      <a:pt x="2848" y="1179"/>
                    </a:lnTo>
                    <a:lnTo>
                      <a:pt x="3078" y="1035"/>
                    </a:lnTo>
                    <a:lnTo>
                      <a:pt x="3318" y="898"/>
                    </a:lnTo>
                    <a:lnTo>
                      <a:pt x="3571" y="767"/>
                    </a:lnTo>
                    <a:lnTo>
                      <a:pt x="3834" y="644"/>
                    </a:lnTo>
                    <a:lnTo>
                      <a:pt x="4111" y="527"/>
                    </a:lnTo>
                    <a:lnTo>
                      <a:pt x="4399" y="417"/>
                    </a:lnTo>
                    <a:lnTo>
                      <a:pt x="4701" y="315"/>
                    </a:lnTo>
                    <a:lnTo>
                      <a:pt x="5015" y="220"/>
                    </a:lnTo>
                    <a:lnTo>
                      <a:pt x="5342" y="133"/>
                    </a:lnTo>
                    <a:lnTo>
                      <a:pt x="5616" y="75"/>
                    </a:lnTo>
                    <a:lnTo>
                      <a:pt x="5917" y="35"/>
                    </a:lnTo>
                    <a:lnTo>
                      <a:pt x="6244" y="11"/>
                    </a:lnTo>
                    <a:lnTo>
                      <a:pt x="6595" y="0"/>
                    </a:lnTo>
                    <a:lnTo>
                      <a:pt x="6970" y="6"/>
                    </a:lnTo>
                    <a:lnTo>
                      <a:pt x="7367" y="22"/>
                    </a:lnTo>
                    <a:lnTo>
                      <a:pt x="7785" y="50"/>
                    </a:lnTo>
                    <a:lnTo>
                      <a:pt x="8224" y="90"/>
                    </a:lnTo>
                    <a:lnTo>
                      <a:pt x="8681" y="138"/>
                    </a:lnTo>
                    <a:lnTo>
                      <a:pt x="9155" y="195"/>
                    </a:lnTo>
                    <a:lnTo>
                      <a:pt x="9646" y="260"/>
                    </a:lnTo>
                    <a:lnTo>
                      <a:pt x="10153" y="330"/>
                    </a:lnTo>
                    <a:lnTo>
                      <a:pt x="10674" y="406"/>
                    </a:lnTo>
                    <a:lnTo>
                      <a:pt x="11208" y="485"/>
                    </a:lnTo>
                    <a:lnTo>
                      <a:pt x="11755" y="569"/>
                    </a:lnTo>
                    <a:lnTo>
                      <a:pt x="12311" y="653"/>
                    </a:lnTo>
                    <a:lnTo>
                      <a:pt x="13451" y="825"/>
                    </a:lnTo>
                    <a:lnTo>
                      <a:pt x="14620" y="991"/>
                    </a:lnTo>
                    <a:lnTo>
                      <a:pt x="15809" y="1144"/>
                    </a:lnTo>
                    <a:lnTo>
                      <a:pt x="17009" y="1275"/>
                    </a:lnTo>
                    <a:lnTo>
                      <a:pt x="18209" y="1375"/>
                    </a:lnTo>
                    <a:lnTo>
                      <a:pt x="18807" y="1412"/>
                    </a:lnTo>
                    <a:lnTo>
                      <a:pt x="19401" y="1437"/>
                    </a:lnTo>
                    <a:lnTo>
                      <a:pt x="19991" y="1449"/>
                    </a:lnTo>
                    <a:lnTo>
                      <a:pt x="20576" y="1449"/>
                    </a:lnTo>
                    <a:lnTo>
                      <a:pt x="21154" y="1436"/>
                    </a:lnTo>
                    <a:lnTo>
                      <a:pt x="21724" y="1406"/>
                    </a:lnTo>
                    <a:lnTo>
                      <a:pt x="21776" y="1405"/>
                    </a:lnTo>
                    <a:lnTo>
                      <a:pt x="21856" y="1410"/>
                    </a:lnTo>
                    <a:lnTo>
                      <a:pt x="21958" y="1418"/>
                    </a:lnTo>
                    <a:lnTo>
                      <a:pt x="22078" y="1431"/>
                    </a:lnTo>
                    <a:lnTo>
                      <a:pt x="22211" y="1449"/>
                    </a:lnTo>
                    <a:lnTo>
                      <a:pt x="22350" y="1472"/>
                    </a:lnTo>
                    <a:lnTo>
                      <a:pt x="22629" y="1534"/>
                    </a:lnTo>
                    <a:lnTo>
                      <a:pt x="22758" y="1575"/>
                    </a:lnTo>
                    <a:lnTo>
                      <a:pt x="22872" y="1621"/>
                    </a:lnTo>
                    <a:lnTo>
                      <a:pt x="22967" y="1673"/>
                    </a:lnTo>
                    <a:lnTo>
                      <a:pt x="23037" y="1731"/>
                    </a:lnTo>
                    <a:lnTo>
                      <a:pt x="23076" y="1797"/>
                    </a:lnTo>
                    <a:lnTo>
                      <a:pt x="23080" y="1870"/>
                    </a:lnTo>
                    <a:lnTo>
                      <a:pt x="23068" y="1908"/>
                    </a:lnTo>
                    <a:lnTo>
                      <a:pt x="23044" y="1949"/>
                    </a:lnTo>
                    <a:lnTo>
                      <a:pt x="23009" y="1991"/>
                    </a:lnTo>
                    <a:lnTo>
                      <a:pt x="22962" y="2036"/>
                    </a:lnTo>
                    <a:lnTo>
                      <a:pt x="22653" y="2301"/>
                    </a:lnTo>
                    <a:lnTo>
                      <a:pt x="22358" y="2562"/>
                    </a:lnTo>
                    <a:lnTo>
                      <a:pt x="22076" y="2818"/>
                    </a:lnTo>
                    <a:lnTo>
                      <a:pt x="21806" y="3069"/>
                    </a:lnTo>
                    <a:lnTo>
                      <a:pt x="21546" y="3317"/>
                    </a:lnTo>
                    <a:lnTo>
                      <a:pt x="21296" y="3560"/>
                    </a:lnTo>
                    <a:lnTo>
                      <a:pt x="21056" y="3799"/>
                    </a:lnTo>
                    <a:lnTo>
                      <a:pt x="20822" y="4033"/>
                    </a:lnTo>
                    <a:lnTo>
                      <a:pt x="20378" y="4488"/>
                    </a:lnTo>
                    <a:lnTo>
                      <a:pt x="19955" y="4924"/>
                    </a:lnTo>
                    <a:lnTo>
                      <a:pt x="19546" y="5342"/>
                    </a:lnTo>
                    <a:lnTo>
                      <a:pt x="19144" y="5743"/>
                    </a:lnTo>
                    <a:lnTo>
                      <a:pt x="18743" y="6125"/>
                    </a:lnTo>
                    <a:lnTo>
                      <a:pt x="18333" y="6488"/>
                    </a:lnTo>
                    <a:lnTo>
                      <a:pt x="17908" y="6833"/>
                    </a:lnTo>
                    <a:lnTo>
                      <a:pt x="17462" y="7158"/>
                    </a:lnTo>
                    <a:lnTo>
                      <a:pt x="17229" y="7314"/>
                    </a:lnTo>
                    <a:lnTo>
                      <a:pt x="16986" y="7465"/>
                    </a:lnTo>
                    <a:lnTo>
                      <a:pt x="16734" y="7612"/>
                    </a:lnTo>
                    <a:lnTo>
                      <a:pt x="16473" y="7754"/>
                    </a:lnTo>
                    <a:lnTo>
                      <a:pt x="16201" y="7890"/>
                    </a:lnTo>
                    <a:lnTo>
                      <a:pt x="15917" y="8022"/>
                    </a:lnTo>
                    <a:lnTo>
                      <a:pt x="15620" y="8149"/>
                    </a:lnTo>
                    <a:lnTo>
                      <a:pt x="15309" y="8271"/>
                    </a:lnTo>
                    <a:lnTo>
                      <a:pt x="15191" y="8300"/>
                    </a:lnTo>
                    <a:lnTo>
                      <a:pt x="15052" y="8318"/>
                    </a:lnTo>
                    <a:lnTo>
                      <a:pt x="14893" y="8327"/>
                    </a:lnTo>
                    <a:lnTo>
                      <a:pt x="14718" y="8328"/>
                    </a:lnTo>
                    <a:lnTo>
                      <a:pt x="14527" y="8324"/>
                    </a:lnTo>
                    <a:lnTo>
                      <a:pt x="14325" y="8317"/>
                    </a:lnTo>
                    <a:lnTo>
                      <a:pt x="13891" y="8303"/>
                    </a:lnTo>
                    <a:lnTo>
                      <a:pt x="13437" y="8305"/>
                    </a:lnTo>
                    <a:lnTo>
                      <a:pt x="13208" y="8317"/>
                    </a:lnTo>
                    <a:lnTo>
                      <a:pt x="12981" y="8338"/>
                    </a:lnTo>
                    <a:lnTo>
                      <a:pt x="12758" y="8373"/>
                    </a:lnTo>
                    <a:lnTo>
                      <a:pt x="12541" y="8422"/>
                    </a:lnTo>
                    <a:lnTo>
                      <a:pt x="12334" y="8487"/>
                    </a:lnTo>
                    <a:lnTo>
                      <a:pt x="12138" y="8571"/>
                    </a:lnTo>
                    <a:lnTo>
                      <a:pt x="11978" y="8747"/>
                    </a:lnTo>
                    <a:lnTo>
                      <a:pt x="11814" y="8916"/>
                    </a:lnTo>
                    <a:lnTo>
                      <a:pt x="11472" y="9232"/>
                    </a:lnTo>
                    <a:lnTo>
                      <a:pt x="11120" y="9523"/>
                    </a:lnTo>
                    <a:lnTo>
                      <a:pt x="10765" y="9785"/>
                    </a:lnTo>
                    <a:lnTo>
                      <a:pt x="10416" y="10019"/>
                    </a:lnTo>
                    <a:lnTo>
                      <a:pt x="10247" y="10125"/>
                    </a:lnTo>
                    <a:lnTo>
                      <a:pt x="10082" y="10224"/>
                    </a:lnTo>
                    <a:lnTo>
                      <a:pt x="9922" y="10317"/>
                    </a:lnTo>
                    <a:lnTo>
                      <a:pt x="9769" y="10401"/>
                    </a:lnTo>
                    <a:lnTo>
                      <a:pt x="9624" y="10479"/>
                    </a:lnTo>
                    <a:lnTo>
                      <a:pt x="9486" y="10549"/>
                    </a:lnTo>
                    <a:lnTo>
                      <a:pt x="9204" y="10683"/>
                    </a:lnTo>
                    <a:lnTo>
                      <a:pt x="8933" y="10801"/>
                    </a:lnTo>
                    <a:lnTo>
                      <a:pt x="8670" y="10904"/>
                    </a:lnTo>
                    <a:lnTo>
                      <a:pt x="8419" y="10991"/>
                    </a:lnTo>
                    <a:lnTo>
                      <a:pt x="8174" y="11068"/>
                    </a:lnTo>
                    <a:lnTo>
                      <a:pt x="7939" y="11133"/>
                    </a:lnTo>
                    <a:lnTo>
                      <a:pt x="7710" y="11188"/>
                    </a:lnTo>
                    <a:lnTo>
                      <a:pt x="7489" y="11236"/>
                    </a:lnTo>
                    <a:lnTo>
                      <a:pt x="7065" y="11315"/>
                    </a:lnTo>
                    <a:lnTo>
                      <a:pt x="6660" y="11380"/>
                    </a:lnTo>
                    <a:lnTo>
                      <a:pt x="6272" y="11445"/>
                    </a:lnTo>
                    <a:lnTo>
                      <a:pt x="5894" y="11522"/>
                    </a:lnTo>
                    <a:lnTo>
                      <a:pt x="5523" y="11623"/>
                    </a:lnTo>
                    <a:lnTo>
                      <a:pt x="5338" y="11685"/>
                    </a:lnTo>
                    <a:lnTo>
                      <a:pt x="5153" y="11759"/>
                    </a:lnTo>
                    <a:lnTo>
                      <a:pt x="4966" y="11844"/>
                    </a:lnTo>
                    <a:lnTo>
                      <a:pt x="4779" y="11943"/>
                    </a:lnTo>
                    <a:lnTo>
                      <a:pt x="4590" y="12058"/>
                    </a:lnTo>
                    <a:lnTo>
                      <a:pt x="4397" y="12189"/>
                    </a:lnTo>
                    <a:lnTo>
                      <a:pt x="4202" y="12338"/>
                    </a:lnTo>
                    <a:lnTo>
                      <a:pt x="4002" y="12507"/>
                    </a:lnTo>
                    <a:lnTo>
                      <a:pt x="3798" y="12698"/>
                    </a:lnTo>
                    <a:lnTo>
                      <a:pt x="3590" y="12910"/>
                    </a:lnTo>
                    <a:lnTo>
                      <a:pt x="3375" y="13147"/>
                    </a:lnTo>
                    <a:lnTo>
                      <a:pt x="3155" y="13411"/>
                    </a:lnTo>
                    <a:lnTo>
                      <a:pt x="2927" y="13701"/>
                    </a:lnTo>
                    <a:lnTo>
                      <a:pt x="2692" y="14020"/>
                    </a:lnTo>
                    <a:lnTo>
                      <a:pt x="2587" y="14160"/>
                    </a:lnTo>
                    <a:lnTo>
                      <a:pt x="2483" y="14285"/>
                    </a:lnTo>
                    <a:lnTo>
                      <a:pt x="2379" y="14395"/>
                    </a:lnTo>
                    <a:lnTo>
                      <a:pt x="2274" y="14492"/>
                    </a:lnTo>
                    <a:lnTo>
                      <a:pt x="2171" y="14576"/>
                    </a:lnTo>
                    <a:lnTo>
                      <a:pt x="2070" y="14647"/>
                    </a:lnTo>
                    <a:lnTo>
                      <a:pt x="1969" y="14706"/>
                    </a:lnTo>
                    <a:lnTo>
                      <a:pt x="1870" y="14753"/>
                    </a:lnTo>
                    <a:lnTo>
                      <a:pt x="1772" y="14788"/>
                    </a:lnTo>
                    <a:lnTo>
                      <a:pt x="1676" y="14812"/>
                    </a:lnTo>
                    <a:lnTo>
                      <a:pt x="1582" y="14827"/>
                    </a:lnTo>
                    <a:lnTo>
                      <a:pt x="1490" y="14831"/>
                    </a:lnTo>
                    <a:lnTo>
                      <a:pt x="1400" y="14826"/>
                    </a:lnTo>
                    <a:lnTo>
                      <a:pt x="1313" y="14811"/>
                    </a:lnTo>
                    <a:lnTo>
                      <a:pt x="1148" y="14757"/>
                    </a:lnTo>
                    <a:lnTo>
                      <a:pt x="996" y="14673"/>
                    </a:lnTo>
                    <a:lnTo>
                      <a:pt x="856" y="14562"/>
                    </a:lnTo>
                    <a:lnTo>
                      <a:pt x="735" y="14426"/>
                    </a:lnTo>
                    <a:lnTo>
                      <a:pt x="629" y="14272"/>
                    </a:lnTo>
                    <a:lnTo>
                      <a:pt x="543" y="14103"/>
                    </a:lnTo>
                    <a:lnTo>
                      <a:pt x="478" y="13921"/>
                    </a:lnTo>
                    <a:lnTo>
                      <a:pt x="434" y="13730"/>
                    </a:lnTo>
                    <a:lnTo>
                      <a:pt x="415" y="13536"/>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6" name="Freeform 246">
                <a:extLst>
                  <a:ext uri="{FF2B5EF4-FFF2-40B4-BE49-F238E27FC236}">
                    <a16:creationId xmlns:a16="http://schemas.microsoft.com/office/drawing/2014/main" id="{A6C5D69B-35CD-F94E-BCA0-8DD18857B6F6}"/>
                  </a:ext>
                </a:extLst>
              </p:cNvPr>
              <p:cNvSpPr>
                <a:spLocks/>
              </p:cNvSpPr>
              <p:nvPr/>
            </p:nvSpPr>
            <p:spPr bwMode="auto">
              <a:xfrm>
                <a:off x="3796" y="2923"/>
                <a:ext cx="966" cy="531"/>
              </a:xfrm>
              <a:custGeom>
                <a:avLst/>
                <a:gdLst>
                  <a:gd name="T0" fmla="*/ 0 w 12550"/>
                  <a:gd name="T1" fmla="*/ 2 h 6903"/>
                  <a:gd name="T2" fmla="*/ 0 w 12550"/>
                  <a:gd name="T3" fmla="*/ 1 h 6903"/>
                  <a:gd name="T4" fmla="*/ 0 w 12550"/>
                  <a:gd name="T5" fmla="*/ 1 h 6903"/>
                  <a:gd name="T6" fmla="*/ 1 w 12550"/>
                  <a:gd name="T7" fmla="*/ 1 h 6903"/>
                  <a:gd name="T8" fmla="*/ 1 w 12550"/>
                  <a:gd name="T9" fmla="*/ 1 h 6903"/>
                  <a:gd name="T10" fmla="*/ 1 w 12550"/>
                  <a:gd name="T11" fmla="*/ 1 h 6903"/>
                  <a:gd name="T12" fmla="*/ 1 w 12550"/>
                  <a:gd name="T13" fmla="*/ 0 h 6903"/>
                  <a:gd name="T14" fmla="*/ 2 w 12550"/>
                  <a:gd name="T15" fmla="*/ 0 h 6903"/>
                  <a:gd name="T16" fmla="*/ 2 w 12550"/>
                  <a:gd name="T17" fmla="*/ 0 h 6903"/>
                  <a:gd name="T18" fmla="*/ 2 w 12550"/>
                  <a:gd name="T19" fmla="*/ 0 h 6903"/>
                  <a:gd name="T20" fmla="*/ 3 w 12550"/>
                  <a:gd name="T21" fmla="*/ 0 h 6903"/>
                  <a:gd name="T22" fmla="*/ 3 w 12550"/>
                  <a:gd name="T23" fmla="*/ 0 h 6903"/>
                  <a:gd name="T24" fmla="*/ 4 w 12550"/>
                  <a:gd name="T25" fmla="*/ 0 h 6903"/>
                  <a:gd name="T26" fmla="*/ 4 w 12550"/>
                  <a:gd name="T27" fmla="*/ 0 h 6903"/>
                  <a:gd name="T28" fmla="*/ 5 w 12550"/>
                  <a:gd name="T29" fmla="*/ 0 h 6903"/>
                  <a:gd name="T30" fmla="*/ 6 w 12550"/>
                  <a:gd name="T31" fmla="*/ 0 h 6903"/>
                  <a:gd name="T32" fmla="*/ 5 w 12550"/>
                  <a:gd name="T33" fmla="*/ 1 h 6903"/>
                  <a:gd name="T34" fmla="*/ 5 w 12550"/>
                  <a:gd name="T35" fmla="*/ 1 h 6903"/>
                  <a:gd name="T36" fmla="*/ 5 w 12550"/>
                  <a:gd name="T37" fmla="*/ 1 h 6903"/>
                  <a:gd name="T38" fmla="*/ 4 w 12550"/>
                  <a:gd name="T39" fmla="*/ 2 h 6903"/>
                  <a:gd name="T40" fmla="*/ 4 w 12550"/>
                  <a:gd name="T41" fmla="*/ 2 h 6903"/>
                  <a:gd name="T42" fmla="*/ 4 w 12550"/>
                  <a:gd name="T43" fmla="*/ 2 h 6903"/>
                  <a:gd name="T44" fmla="*/ 3 w 12550"/>
                  <a:gd name="T45" fmla="*/ 2 h 6903"/>
                  <a:gd name="T46" fmla="*/ 3 w 12550"/>
                  <a:gd name="T47" fmla="*/ 3 h 6903"/>
                  <a:gd name="T48" fmla="*/ 3 w 12550"/>
                  <a:gd name="T49" fmla="*/ 3 h 6903"/>
                  <a:gd name="T50" fmla="*/ 3 w 12550"/>
                  <a:gd name="T51" fmla="*/ 3 h 6903"/>
                  <a:gd name="T52" fmla="*/ 2 w 12550"/>
                  <a:gd name="T53" fmla="*/ 3 h 6903"/>
                  <a:gd name="T54" fmla="*/ 2 w 12550"/>
                  <a:gd name="T55" fmla="*/ 3 h 6903"/>
                  <a:gd name="T56" fmla="*/ 2 w 12550"/>
                  <a:gd name="T57" fmla="*/ 3 h 6903"/>
                  <a:gd name="T58" fmla="*/ 2 w 12550"/>
                  <a:gd name="T59" fmla="*/ 3 h 6903"/>
                  <a:gd name="T60" fmla="*/ 1 w 12550"/>
                  <a:gd name="T61" fmla="*/ 3 h 6903"/>
                  <a:gd name="T62" fmla="*/ 1 w 12550"/>
                  <a:gd name="T63" fmla="*/ 3 h 6903"/>
                  <a:gd name="T64" fmla="*/ 1 w 12550"/>
                  <a:gd name="T65" fmla="*/ 3 h 6903"/>
                  <a:gd name="T66" fmla="*/ 1 w 12550"/>
                  <a:gd name="T67" fmla="*/ 3 h 6903"/>
                  <a:gd name="T68" fmla="*/ 1 w 12550"/>
                  <a:gd name="T69" fmla="*/ 3 h 6903"/>
                  <a:gd name="T70" fmla="*/ 1 w 12550"/>
                  <a:gd name="T71" fmla="*/ 3 h 6903"/>
                  <a:gd name="T72" fmla="*/ 0 w 12550"/>
                  <a:gd name="T73" fmla="*/ 3 h 6903"/>
                  <a:gd name="T74" fmla="*/ 0 w 12550"/>
                  <a:gd name="T75" fmla="*/ 3 h 6903"/>
                  <a:gd name="T76" fmla="*/ 0 w 12550"/>
                  <a:gd name="T77" fmla="*/ 3 h 6903"/>
                  <a:gd name="T78" fmla="*/ 0 w 12550"/>
                  <a:gd name="T79" fmla="*/ 3 h 6903"/>
                  <a:gd name="T80" fmla="*/ 0 w 12550"/>
                  <a:gd name="T81" fmla="*/ 3 h 6903"/>
                  <a:gd name="T82" fmla="*/ 0 w 12550"/>
                  <a:gd name="T83" fmla="*/ 2 h 6903"/>
                  <a:gd name="T84" fmla="*/ 0 w 12550"/>
                  <a:gd name="T85" fmla="*/ 2 h 6903"/>
                  <a:gd name="T86" fmla="*/ 0 w 12550"/>
                  <a:gd name="T87" fmla="*/ 2 h 6903"/>
                  <a:gd name="T88" fmla="*/ 0 w 12550"/>
                  <a:gd name="T89" fmla="*/ 2 h 6903"/>
                  <a:gd name="T90" fmla="*/ 0 w 12550"/>
                  <a:gd name="T91" fmla="*/ 2 h 69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50" h="6903">
                    <a:moveTo>
                      <a:pt x="301" y="3951"/>
                    </a:moveTo>
                    <a:lnTo>
                      <a:pt x="415" y="3712"/>
                    </a:lnTo>
                    <a:lnTo>
                      <a:pt x="531" y="3482"/>
                    </a:lnTo>
                    <a:lnTo>
                      <a:pt x="651" y="3262"/>
                    </a:lnTo>
                    <a:lnTo>
                      <a:pt x="775" y="3050"/>
                    </a:lnTo>
                    <a:lnTo>
                      <a:pt x="902" y="2846"/>
                    </a:lnTo>
                    <a:lnTo>
                      <a:pt x="1032" y="2651"/>
                    </a:lnTo>
                    <a:lnTo>
                      <a:pt x="1301" y="2287"/>
                    </a:lnTo>
                    <a:lnTo>
                      <a:pt x="1583" y="1955"/>
                    </a:lnTo>
                    <a:lnTo>
                      <a:pt x="1877" y="1653"/>
                    </a:lnTo>
                    <a:lnTo>
                      <a:pt x="2183" y="1381"/>
                    </a:lnTo>
                    <a:lnTo>
                      <a:pt x="2500" y="1139"/>
                    </a:lnTo>
                    <a:lnTo>
                      <a:pt x="2828" y="923"/>
                    </a:lnTo>
                    <a:lnTo>
                      <a:pt x="3167" y="734"/>
                    </a:lnTo>
                    <a:lnTo>
                      <a:pt x="3515" y="570"/>
                    </a:lnTo>
                    <a:lnTo>
                      <a:pt x="3874" y="429"/>
                    </a:lnTo>
                    <a:lnTo>
                      <a:pt x="4243" y="310"/>
                    </a:lnTo>
                    <a:lnTo>
                      <a:pt x="4620" y="213"/>
                    </a:lnTo>
                    <a:lnTo>
                      <a:pt x="5006" y="136"/>
                    </a:lnTo>
                    <a:lnTo>
                      <a:pt x="5402" y="76"/>
                    </a:lnTo>
                    <a:lnTo>
                      <a:pt x="5803" y="36"/>
                    </a:lnTo>
                    <a:lnTo>
                      <a:pt x="6214" y="10"/>
                    </a:lnTo>
                    <a:lnTo>
                      <a:pt x="6632" y="0"/>
                    </a:lnTo>
                    <a:lnTo>
                      <a:pt x="7056" y="3"/>
                    </a:lnTo>
                    <a:lnTo>
                      <a:pt x="7487" y="19"/>
                    </a:lnTo>
                    <a:lnTo>
                      <a:pt x="7924" y="46"/>
                    </a:lnTo>
                    <a:lnTo>
                      <a:pt x="8366" y="84"/>
                    </a:lnTo>
                    <a:lnTo>
                      <a:pt x="8815" y="129"/>
                    </a:lnTo>
                    <a:lnTo>
                      <a:pt x="9726" y="243"/>
                    </a:lnTo>
                    <a:lnTo>
                      <a:pt x="10654" y="376"/>
                    </a:lnTo>
                    <a:lnTo>
                      <a:pt x="11596" y="520"/>
                    </a:lnTo>
                    <a:lnTo>
                      <a:pt x="12550" y="663"/>
                    </a:lnTo>
                    <a:lnTo>
                      <a:pt x="12169" y="1110"/>
                    </a:lnTo>
                    <a:lnTo>
                      <a:pt x="11793" y="1536"/>
                    </a:lnTo>
                    <a:lnTo>
                      <a:pt x="11420" y="1943"/>
                    </a:lnTo>
                    <a:lnTo>
                      <a:pt x="11051" y="2331"/>
                    </a:lnTo>
                    <a:lnTo>
                      <a:pt x="10686" y="2702"/>
                    </a:lnTo>
                    <a:lnTo>
                      <a:pt x="10323" y="3053"/>
                    </a:lnTo>
                    <a:lnTo>
                      <a:pt x="9967" y="3387"/>
                    </a:lnTo>
                    <a:lnTo>
                      <a:pt x="9614" y="3702"/>
                    </a:lnTo>
                    <a:lnTo>
                      <a:pt x="9265" y="4001"/>
                    </a:lnTo>
                    <a:lnTo>
                      <a:pt x="8921" y="4283"/>
                    </a:lnTo>
                    <a:lnTo>
                      <a:pt x="8581" y="4548"/>
                    </a:lnTo>
                    <a:lnTo>
                      <a:pt x="8247" y="4797"/>
                    </a:lnTo>
                    <a:lnTo>
                      <a:pt x="7917" y="5030"/>
                    </a:lnTo>
                    <a:lnTo>
                      <a:pt x="7591" y="5247"/>
                    </a:lnTo>
                    <a:lnTo>
                      <a:pt x="7272" y="5449"/>
                    </a:lnTo>
                    <a:lnTo>
                      <a:pt x="6956" y="5638"/>
                    </a:lnTo>
                    <a:lnTo>
                      <a:pt x="6647" y="5810"/>
                    </a:lnTo>
                    <a:lnTo>
                      <a:pt x="6343" y="5969"/>
                    </a:lnTo>
                    <a:lnTo>
                      <a:pt x="6045" y="6114"/>
                    </a:lnTo>
                    <a:lnTo>
                      <a:pt x="5752" y="6245"/>
                    </a:lnTo>
                    <a:lnTo>
                      <a:pt x="5465" y="6364"/>
                    </a:lnTo>
                    <a:lnTo>
                      <a:pt x="5184" y="6469"/>
                    </a:lnTo>
                    <a:lnTo>
                      <a:pt x="4909" y="6563"/>
                    </a:lnTo>
                    <a:lnTo>
                      <a:pt x="4640" y="6644"/>
                    </a:lnTo>
                    <a:lnTo>
                      <a:pt x="4378" y="6714"/>
                    </a:lnTo>
                    <a:lnTo>
                      <a:pt x="4121" y="6772"/>
                    </a:lnTo>
                    <a:lnTo>
                      <a:pt x="3872" y="6819"/>
                    </a:lnTo>
                    <a:lnTo>
                      <a:pt x="3629" y="6854"/>
                    </a:lnTo>
                    <a:lnTo>
                      <a:pt x="3393" y="6880"/>
                    </a:lnTo>
                    <a:lnTo>
                      <a:pt x="3163" y="6897"/>
                    </a:lnTo>
                    <a:lnTo>
                      <a:pt x="2941" y="6903"/>
                    </a:lnTo>
                    <a:lnTo>
                      <a:pt x="2726" y="6900"/>
                    </a:lnTo>
                    <a:lnTo>
                      <a:pt x="2518" y="6888"/>
                    </a:lnTo>
                    <a:lnTo>
                      <a:pt x="2317" y="6867"/>
                    </a:lnTo>
                    <a:lnTo>
                      <a:pt x="2123" y="6839"/>
                    </a:lnTo>
                    <a:lnTo>
                      <a:pt x="1938" y="6801"/>
                    </a:lnTo>
                    <a:lnTo>
                      <a:pt x="1760" y="6756"/>
                    </a:lnTo>
                    <a:lnTo>
                      <a:pt x="1589" y="6705"/>
                    </a:lnTo>
                    <a:lnTo>
                      <a:pt x="1427" y="6646"/>
                    </a:lnTo>
                    <a:lnTo>
                      <a:pt x="1273" y="6582"/>
                    </a:lnTo>
                    <a:lnTo>
                      <a:pt x="1127" y="6510"/>
                    </a:lnTo>
                    <a:lnTo>
                      <a:pt x="989" y="6433"/>
                    </a:lnTo>
                    <a:lnTo>
                      <a:pt x="860" y="6351"/>
                    </a:lnTo>
                    <a:lnTo>
                      <a:pt x="739" y="6262"/>
                    </a:lnTo>
                    <a:lnTo>
                      <a:pt x="627" y="6169"/>
                    </a:lnTo>
                    <a:lnTo>
                      <a:pt x="524" y="6073"/>
                    </a:lnTo>
                    <a:lnTo>
                      <a:pt x="429" y="5971"/>
                    </a:lnTo>
                    <a:lnTo>
                      <a:pt x="344" y="5866"/>
                    </a:lnTo>
                    <a:lnTo>
                      <a:pt x="268" y="5757"/>
                    </a:lnTo>
                    <a:lnTo>
                      <a:pt x="201" y="5646"/>
                    </a:lnTo>
                    <a:lnTo>
                      <a:pt x="143" y="5532"/>
                    </a:lnTo>
                    <a:lnTo>
                      <a:pt x="95" y="5414"/>
                    </a:lnTo>
                    <a:lnTo>
                      <a:pt x="57" y="5295"/>
                    </a:lnTo>
                    <a:lnTo>
                      <a:pt x="28" y="5175"/>
                    </a:lnTo>
                    <a:lnTo>
                      <a:pt x="0" y="4930"/>
                    </a:lnTo>
                    <a:lnTo>
                      <a:pt x="12" y="4682"/>
                    </a:lnTo>
                    <a:lnTo>
                      <a:pt x="66" y="4435"/>
                    </a:lnTo>
                    <a:lnTo>
                      <a:pt x="109" y="4312"/>
                    </a:lnTo>
                    <a:lnTo>
                      <a:pt x="162" y="4190"/>
                    </a:lnTo>
                    <a:lnTo>
                      <a:pt x="226" y="4069"/>
                    </a:lnTo>
                    <a:lnTo>
                      <a:pt x="301" y="3951"/>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7" name="Freeform 247">
                <a:extLst>
                  <a:ext uri="{FF2B5EF4-FFF2-40B4-BE49-F238E27FC236}">
                    <a16:creationId xmlns:a16="http://schemas.microsoft.com/office/drawing/2014/main" id="{0D9A2366-3E3D-E444-AD5F-C561A2196D97}"/>
                  </a:ext>
                </a:extLst>
              </p:cNvPr>
              <p:cNvSpPr>
                <a:spLocks/>
              </p:cNvSpPr>
              <p:nvPr/>
            </p:nvSpPr>
            <p:spPr bwMode="auto">
              <a:xfrm>
                <a:off x="3812" y="2924"/>
                <a:ext cx="921" cy="506"/>
              </a:xfrm>
              <a:custGeom>
                <a:avLst/>
                <a:gdLst>
                  <a:gd name="T0" fmla="*/ 0 w 11971"/>
                  <a:gd name="T1" fmla="*/ 2 h 6572"/>
                  <a:gd name="T2" fmla="*/ 0 w 11971"/>
                  <a:gd name="T3" fmla="*/ 2 h 6572"/>
                  <a:gd name="T4" fmla="*/ 0 w 11971"/>
                  <a:gd name="T5" fmla="*/ 2 h 6572"/>
                  <a:gd name="T6" fmla="*/ 0 w 11971"/>
                  <a:gd name="T7" fmla="*/ 2 h 6572"/>
                  <a:gd name="T8" fmla="*/ 0 w 11971"/>
                  <a:gd name="T9" fmla="*/ 2 h 6572"/>
                  <a:gd name="T10" fmla="*/ 0 w 11971"/>
                  <a:gd name="T11" fmla="*/ 3 h 6572"/>
                  <a:gd name="T12" fmla="*/ 0 w 11971"/>
                  <a:gd name="T13" fmla="*/ 3 h 6572"/>
                  <a:gd name="T14" fmla="*/ 0 w 11971"/>
                  <a:gd name="T15" fmla="*/ 3 h 6572"/>
                  <a:gd name="T16" fmla="*/ 0 w 11971"/>
                  <a:gd name="T17" fmla="*/ 3 h 6572"/>
                  <a:gd name="T18" fmla="*/ 1 w 11971"/>
                  <a:gd name="T19" fmla="*/ 3 h 6572"/>
                  <a:gd name="T20" fmla="*/ 1 w 11971"/>
                  <a:gd name="T21" fmla="*/ 3 h 6572"/>
                  <a:gd name="T22" fmla="*/ 1 w 11971"/>
                  <a:gd name="T23" fmla="*/ 3 h 6572"/>
                  <a:gd name="T24" fmla="*/ 1 w 11971"/>
                  <a:gd name="T25" fmla="*/ 3 h 6572"/>
                  <a:gd name="T26" fmla="*/ 1 w 11971"/>
                  <a:gd name="T27" fmla="*/ 3 h 6572"/>
                  <a:gd name="T28" fmla="*/ 1 w 11971"/>
                  <a:gd name="T29" fmla="*/ 3 h 6572"/>
                  <a:gd name="T30" fmla="*/ 2 w 11971"/>
                  <a:gd name="T31" fmla="*/ 3 h 6572"/>
                  <a:gd name="T32" fmla="*/ 2 w 11971"/>
                  <a:gd name="T33" fmla="*/ 3 h 6572"/>
                  <a:gd name="T34" fmla="*/ 2 w 11971"/>
                  <a:gd name="T35" fmla="*/ 3 h 6572"/>
                  <a:gd name="T36" fmla="*/ 2 w 11971"/>
                  <a:gd name="T37" fmla="*/ 3 h 6572"/>
                  <a:gd name="T38" fmla="*/ 3 w 11971"/>
                  <a:gd name="T39" fmla="*/ 3 h 6572"/>
                  <a:gd name="T40" fmla="*/ 3 w 11971"/>
                  <a:gd name="T41" fmla="*/ 3 h 6572"/>
                  <a:gd name="T42" fmla="*/ 3 w 11971"/>
                  <a:gd name="T43" fmla="*/ 2 h 6572"/>
                  <a:gd name="T44" fmla="*/ 3 w 11971"/>
                  <a:gd name="T45" fmla="*/ 2 h 6572"/>
                  <a:gd name="T46" fmla="*/ 4 w 11971"/>
                  <a:gd name="T47" fmla="*/ 2 h 6572"/>
                  <a:gd name="T48" fmla="*/ 4 w 11971"/>
                  <a:gd name="T49" fmla="*/ 2 h 6572"/>
                  <a:gd name="T50" fmla="*/ 4 w 11971"/>
                  <a:gd name="T51" fmla="*/ 2 h 6572"/>
                  <a:gd name="T52" fmla="*/ 4 w 11971"/>
                  <a:gd name="T53" fmla="*/ 1 h 6572"/>
                  <a:gd name="T54" fmla="*/ 5 w 11971"/>
                  <a:gd name="T55" fmla="*/ 1 h 6572"/>
                  <a:gd name="T56" fmla="*/ 5 w 11971"/>
                  <a:gd name="T57" fmla="*/ 1 h 6572"/>
                  <a:gd name="T58" fmla="*/ 5 w 11971"/>
                  <a:gd name="T59" fmla="*/ 0 h 6572"/>
                  <a:gd name="T60" fmla="*/ 4 w 11971"/>
                  <a:gd name="T61" fmla="*/ 0 h 6572"/>
                  <a:gd name="T62" fmla="*/ 4 w 11971"/>
                  <a:gd name="T63" fmla="*/ 0 h 6572"/>
                  <a:gd name="T64" fmla="*/ 3 w 11971"/>
                  <a:gd name="T65" fmla="*/ 0 h 6572"/>
                  <a:gd name="T66" fmla="*/ 3 w 11971"/>
                  <a:gd name="T67" fmla="*/ 0 h 6572"/>
                  <a:gd name="T68" fmla="*/ 3 w 11971"/>
                  <a:gd name="T69" fmla="*/ 0 h 6572"/>
                  <a:gd name="T70" fmla="*/ 2 w 11971"/>
                  <a:gd name="T71" fmla="*/ 0 h 6572"/>
                  <a:gd name="T72" fmla="*/ 2 w 11971"/>
                  <a:gd name="T73" fmla="*/ 0 h 6572"/>
                  <a:gd name="T74" fmla="*/ 2 w 11971"/>
                  <a:gd name="T75" fmla="*/ 0 h 6572"/>
                  <a:gd name="T76" fmla="*/ 1 w 11971"/>
                  <a:gd name="T77" fmla="*/ 0 h 6572"/>
                  <a:gd name="T78" fmla="*/ 1 w 11971"/>
                  <a:gd name="T79" fmla="*/ 1 h 6572"/>
                  <a:gd name="T80" fmla="*/ 1 w 11971"/>
                  <a:gd name="T81" fmla="*/ 1 h 6572"/>
                  <a:gd name="T82" fmla="*/ 0 w 11971"/>
                  <a:gd name="T83" fmla="*/ 1 h 6572"/>
                  <a:gd name="T84" fmla="*/ 0 w 11971"/>
                  <a:gd name="T85" fmla="*/ 1 h 6572"/>
                  <a:gd name="T86" fmla="*/ 0 w 11971"/>
                  <a:gd name="T87" fmla="*/ 2 h 65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971" h="6572">
                    <a:moveTo>
                      <a:pt x="301" y="3761"/>
                    </a:moveTo>
                    <a:lnTo>
                      <a:pt x="226" y="3876"/>
                    </a:lnTo>
                    <a:lnTo>
                      <a:pt x="163" y="3992"/>
                    </a:lnTo>
                    <a:lnTo>
                      <a:pt x="68" y="4227"/>
                    </a:lnTo>
                    <a:lnTo>
                      <a:pt x="14" y="4464"/>
                    </a:lnTo>
                    <a:lnTo>
                      <a:pt x="0" y="4702"/>
                    </a:lnTo>
                    <a:lnTo>
                      <a:pt x="25" y="4936"/>
                    </a:lnTo>
                    <a:lnTo>
                      <a:pt x="90" y="5164"/>
                    </a:lnTo>
                    <a:lnTo>
                      <a:pt x="136" y="5275"/>
                    </a:lnTo>
                    <a:lnTo>
                      <a:pt x="192" y="5383"/>
                    </a:lnTo>
                    <a:lnTo>
                      <a:pt x="255" y="5489"/>
                    </a:lnTo>
                    <a:lnTo>
                      <a:pt x="329" y="5592"/>
                    </a:lnTo>
                    <a:lnTo>
                      <a:pt x="411" y="5692"/>
                    </a:lnTo>
                    <a:lnTo>
                      <a:pt x="503" y="5789"/>
                    </a:lnTo>
                    <a:lnTo>
                      <a:pt x="602" y="5881"/>
                    </a:lnTo>
                    <a:lnTo>
                      <a:pt x="710" y="5968"/>
                    </a:lnTo>
                    <a:lnTo>
                      <a:pt x="827" y="6051"/>
                    </a:lnTo>
                    <a:lnTo>
                      <a:pt x="951" y="6129"/>
                    </a:lnTo>
                    <a:lnTo>
                      <a:pt x="1085" y="6202"/>
                    </a:lnTo>
                    <a:lnTo>
                      <a:pt x="1225" y="6270"/>
                    </a:lnTo>
                    <a:lnTo>
                      <a:pt x="1374" y="6331"/>
                    </a:lnTo>
                    <a:lnTo>
                      <a:pt x="1530" y="6386"/>
                    </a:lnTo>
                    <a:lnTo>
                      <a:pt x="1693" y="6435"/>
                    </a:lnTo>
                    <a:lnTo>
                      <a:pt x="1865" y="6477"/>
                    </a:lnTo>
                    <a:lnTo>
                      <a:pt x="2044" y="6511"/>
                    </a:lnTo>
                    <a:lnTo>
                      <a:pt x="2230" y="6538"/>
                    </a:lnTo>
                    <a:lnTo>
                      <a:pt x="2423" y="6558"/>
                    </a:lnTo>
                    <a:lnTo>
                      <a:pt x="2624" y="6569"/>
                    </a:lnTo>
                    <a:lnTo>
                      <a:pt x="2831" y="6572"/>
                    </a:lnTo>
                    <a:lnTo>
                      <a:pt x="3044" y="6565"/>
                    </a:lnTo>
                    <a:lnTo>
                      <a:pt x="3264" y="6550"/>
                    </a:lnTo>
                    <a:lnTo>
                      <a:pt x="3491" y="6525"/>
                    </a:lnTo>
                    <a:lnTo>
                      <a:pt x="3724" y="6491"/>
                    </a:lnTo>
                    <a:lnTo>
                      <a:pt x="3964" y="6446"/>
                    </a:lnTo>
                    <a:lnTo>
                      <a:pt x="4209" y="6391"/>
                    </a:lnTo>
                    <a:lnTo>
                      <a:pt x="4461" y="6325"/>
                    </a:lnTo>
                    <a:lnTo>
                      <a:pt x="4718" y="6248"/>
                    </a:lnTo>
                    <a:lnTo>
                      <a:pt x="4981" y="6160"/>
                    </a:lnTo>
                    <a:lnTo>
                      <a:pt x="5250" y="6060"/>
                    </a:lnTo>
                    <a:lnTo>
                      <a:pt x="5524" y="5948"/>
                    </a:lnTo>
                    <a:lnTo>
                      <a:pt x="5803" y="5823"/>
                    </a:lnTo>
                    <a:lnTo>
                      <a:pt x="6088" y="5687"/>
                    </a:lnTo>
                    <a:lnTo>
                      <a:pt x="6379" y="5536"/>
                    </a:lnTo>
                    <a:lnTo>
                      <a:pt x="6673" y="5374"/>
                    </a:lnTo>
                    <a:lnTo>
                      <a:pt x="6973" y="5197"/>
                    </a:lnTo>
                    <a:lnTo>
                      <a:pt x="7278" y="5006"/>
                    </a:lnTo>
                    <a:lnTo>
                      <a:pt x="7587" y="4801"/>
                    </a:lnTo>
                    <a:lnTo>
                      <a:pt x="7901" y="4581"/>
                    </a:lnTo>
                    <a:lnTo>
                      <a:pt x="8219" y="4347"/>
                    </a:lnTo>
                    <a:lnTo>
                      <a:pt x="8541" y="4097"/>
                    </a:lnTo>
                    <a:lnTo>
                      <a:pt x="8868" y="3832"/>
                    </a:lnTo>
                    <a:lnTo>
                      <a:pt x="9198" y="3550"/>
                    </a:lnTo>
                    <a:lnTo>
                      <a:pt x="9532" y="3252"/>
                    </a:lnTo>
                    <a:lnTo>
                      <a:pt x="9871" y="2939"/>
                    </a:lnTo>
                    <a:lnTo>
                      <a:pt x="10212" y="2608"/>
                    </a:lnTo>
                    <a:lnTo>
                      <a:pt x="10557" y="2259"/>
                    </a:lnTo>
                    <a:lnTo>
                      <a:pt x="10906" y="1894"/>
                    </a:lnTo>
                    <a:lnTo>
                      <a:pt x="11258" y="1511"/>
                    </a:lnTo>
                    <a:lnTo>
                      <a:pt x="11613" y="1109"/>
                    </a:lnTo>
                    <a:lnTo>
                      <a:pt x="11971" y="690"/>
                    </a:lnTo>
                    <a:lnTo>
                      <a:pt x="10236" y="381"/>
                    </a:lnTo>
                    <a:lnTo>
                      <a:pt x="9373" y="243"/>
                    </a:lnTo>
                    <a:lnTo>
                      <a:pt x="8518" y="129"/>
                    </a:lnTo>
                    <a:lnTo>
                      <a:pt x="8096" y="83"/>
                    </a:lnTo>
                    <a:lnTo>
                      <a:pt x="7675" y="46"/>
                    </a:lnTo>
                    <a:lnTo>
                      <a:pt x="7260" y="19"/>
                    </a:lnTo>
                    <a:lnTo>
                      <a:pt x="6849" y="3"/>
                    </a:lnTo>
                    <a:lnTo>
                      <a:pt x="6442" y="0"/>
                    </a:lnTo>
                    <a:lnTo>
                      <a:pt x="6042" y="10"/>
                    </a:lnTo>
                    <a:lnTo>
                      <a:pt x="5646" y="35"/>
                    </a:lnTo>
                    <a:lnTo>
                      <a:pt x="5258" y="75"/>
                    </a:lnTo>
                    <a:lnTo>
                      <a:pt x="4876" y="133"/>
                    </a:lnTo>
                    <a:lnTo>
                      <a:pt x="4502" y="208"/>
                    </a:lnTo>
                    <a:lnTo>
                      <a:pt x="4134" y="302"/>
                    </a:lnTo>
                    <a:lnTo>
                      <a:pt x="3776" y="416"/>
                    </a:lnTo>
                    <a:lnTo>
                      <a:pt x="3427" y="551"/>
                    </a:lnTo>
                    <a:lnTo>
                      <a:pt x="3087" y="710"/>
                    </a:lnTo>
                    <a:lnTo>
                      <a:pt x="2756" y="891"/>
                    </a:lnTo>
                    <a:lnTo>
                      <a:pt x="2436" y="1097"/>
                    </a:lnTo>
                    <a:lnTo>
                      <a:pt x="2126" y="1329"/>
                    </a:lnTo>
                    <a:lnTo>
                      <a:pt x="1828" y="1587"/>
                    </a:lnTo>
                    <a:lnTo>
                      <a:pt x="1541" y="1873"/>
                    </a:lnTo>
                    <a:lnTo>
                      <a:pt x="1267" y="2188"/>
                    </a:lnTo>
                    <a:lnTo>
                      <a:pt x="1006" y="2534"/>
                    </a:lnTo>
                    <a:lnTo>
                      <a:pt x="757" y="2911"/>
                    </a:lnTo>
                    <a:lnTo>
                      <a:pt x="637" y="3110"/>
                    </a:lnTo>
                    <a:lnTo>
                      <a:pt x="522" y="3319"/>
                    </a:lnTo>
                    <a:lnTo>
                      <a:pt x="409" y="3536"/>
                    </a:lnTo>
                    <a:lnTo>
                      <a:pt x="301" y="3761"/>
                    </a:lnTo>
                    <a:close/>
                  </a:path>
                </a:pathLst>
              </a:custGeom>
              <a:solidFill>
                <a:srgbClr val="CA61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8" name="Freeform 248">
                <a:extLst>
                  <a:ext uri="{FF2B5EF4-FFF2-40B4-BE49-F238E27FC236}">
                    <a16:creationId xmlns:a16="http://schemas.microsoft.com/office/drawing/2014/main" id="{FC1EC280-3368-D942-9884-4079C7B55B9C}"/>
                  </a:ext>
                </a:extLst>
              </p:cNvPr>
              <p:cNvSpPr>
                <a:spLocks/>
              </p:cNvSpPr>
              <p:nvPr/>
            </p:nvSpPr>
            <p:spPr bwMode="auto">
              <a:xfrm>
                <a:off x="3827" y="2925"/>
                <a:ext cx="877" cy="480"/>
              </a:xfrm>
              <a:custGeom>
                <a:avLst/>
                <a:gdLst>
                  <a:gd name="T0" fmla="*/ 0 w 11393"/>
                  <a:gd name="T1" fmla="*/ 2 h 6240"/>
                  <a:gd name="T2" fmla="*/ 0 w 11393"/>
                  <a:gd name="T3" fmla="*/ 2 h 6240"/>
                  <a:gd name="T4" fmla="*/ 0 w 11393"/>
                  <a:gd name="T5" fmla="*/ 2 h 6240"/>
                  <a:gd name="T6" fmla="*/ 0 w 11393"/>
                  <a:gd name="T7" fmla="*/ 2 h 6240"/>
                  <a:gd name="T8" fmla="*/ 0 w 11393"/>
                  <a:gd name="T9" fmla="*/ 2 h 6240"/>
                  <a:gd name="T10" fmla="*/ 0 w 11393"/>
                  <a:gd name="T11" fmla="*/ 2 h 6240"/>
                  <a:gd name="T12" fmla="*/ 0 w 11393"/>
                  <a:gd name="T13" fmla="*/ 3 h 6240"/>
                  <a:gd name="T14" fmla="*/ 0 w 11393"/>
                  <a:gd name="T15" fmla="*/ 3 h 6240"/>
                  <a:gd name="T16" fmla="*/ 0 w 11393"/>
                  <a:gd name="T17" fmla="*/ 3 h 6240"/>
                  <a:gd name="T18" fmla="*/ 1 w 11393"/>
                  <a:gd name="T19" fmla="*/ 3 h 6240"/>
                  <a:gd name="T20" fmla="*/ 1 w 11393"/>
                  <a:gd name="T21" fmla="*/ 3 h 6240"/>
                  <a:gd name="T22" fmla="*/ 1 w 11393"/>
                  <a:gd name="T23" fmla="*/ 3 h 6240"/>
                  <a:gd name="T24" fmla="*/ 1 w 11393"/>
                  <a:gd name="T25" fmla="*/ 3 h 6240"/>
                  <a:gd name="T26" fmla="*/ 1 w 11393"/>
                  <a:gd name="T27" fmla="*/ 3 h 6240"/>
                  <a:gd name="T28" fmla="*/ 1 w 11393"/>
                  <a:gd name="T29" fmla="*/ 3 h 6240"/>
                  <a:gd name="T30" fmla="*/ 2 w 11393"/>
                  <a:gd name="T31" fmla="*/ 3 h 6240"/>
                  <a:gd name="T32" fmla="*/ 2 w 11393"/>
                  <a:gd name="T33" fmla="*/ 3 h 6240"/>
                  <a:gd name="T34" fmla="*/ 2 w 11393"/>
                  <a:gd name="T35" fmla="*/ 3 h 6240"/>
                  <a:gd name="T36" fmla="*/ 2 w 11393"/>
                  <a:gd name="T37" fmla="*/ 3 h 6240"/>
                  <a:gd name="T38" fmla="*/ 3 w 11393"/>
                  <a:gd name="T39" fmla="*/ 3 h 6240"/>
                  <a:gd name="T40" fmla="*/ 3 w 11393"/>
                  <a:gd name="T41" fmla="*/ 2 h 6240"/>
                  <a:gd name="T42" fmla="*/ 3 w 11393"/>
                  <a:gd name="T43" fmla="*/ 2 h 6240"/>
                  <a:gd name="T44" fmla="*/ 3 w 11393"/>
                  <a:gd name="T45" fmla="*/ 2 h 6240"/>
                  <a:gd name="T46" fmla="*/ 4 w 11393"/>
                  <a:gd name="T47" fmla="*/ 2 h 6240"/>
                  <a:gd name="T48" fmla="*/ 4 w 11393"/>
                  <a:gd name="T49" fmla="*/ 2 h 6240"/>
                  <a:gd name="T50" fmla="*/ 4 w 11393"/>
                  <a:gd name="T51" fmla="*/ 1 h 6240"/>
                  <a:gd name="T52" fmla="*/ 4 w 11393"/>
                  <a:gd name="T53" fmla="*/ 1 h 6240"/>
                  <a:gd name="T54" fmla="*/ 5 w 11393"/>
                  <a:gd name="T55" fmla="*/ 1 h 6240"/>
                  <a:gd name="T56" fmla="*/ 5 w 11393"/>
                  <a:gd name="T57" fmla="*/ 1 h 6240"/>
                  <a:gd name="T58" fmla="*/ 5 w 11393"/>
                  <a:gd name="T59" fmla="*/ 0 h 6240"/>
                  <a:gd name="T60" fmla="*/ 4 w 11393"/>
                  <a:gd name="T61" fmla="*/ 0 h 6240"/>
                  <a:gd name="T62" fmla="*/ 3 w 11393"/>
                  <a:gd name="T63" fmla="*/ 0 h 6240"/>
                  <a:gd name="T64" fmla="*/ 3 w 11393"/>
                  <a:gd name="T65" fmla="*/ 0 h 6240"/>
                  <a:gd name="T66" fmla="*/ 3 w 11393"/>
                  <a:gd name="T67" fmla="*/ 0 h 6240"/>
                  <a:gd name="T68" fmla="*/ 2 w 11393"/>
                  <a:gd name="T69" fmla="*/ 0 h 6240"/>
                  <a:gd name="T70" fmla="*/ 2 w 11393"/>
                  <a:gd name="T71" fmla="*/ 0 h 6240"/>
                  <a:gd name="T72" fmla="*/ 2 w 11393"/>
                  <a:gd name="T73" fmla="*/ 0 h 6240"/>
                  <a:gd name="T74" fmla="*/ 1 w 11393"/>
                  <a:gd name="T75" fmla="*/ 0 h 6240"/>
                  <a:gd name="T76" fmla="*/ 1 w 11393"/>
                  <a:gd name="T77" fmla="*/ 0 h 6240"/>
                  <a:gd name="T78" fmla="*/ 1 w 11393"/>
                  <a:gd name="T79" fmla="*/ 1 h 6240"/>
                  <a:gd name="T80" fmla="*/ 1 w 11393"/>
                  <a:gd name="T81" fmla="*/ 1 h 6240"/>
                  <a:gd name="T82" fmla="*/ 0 w 11393"/>
                  <a:gd name="T83" fmla="*/ 1 h 6240"/>
                  <a:gd name="T84" fmla="*/ 0 w 11393"/>
                  <a:gd name="T85" fmla="*/ 2 h 62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393" h="6240">
                    <a:moveTo>
                      <a:pt x="300" y="3572"/>
                    </a:moveTo>
                    <a:lnTo>
                      <a:pt x="227" y="3682"/>
                    </a:lnTo>
                    <a:lnTo>
                      <a:pt x="164" y="3794"/>
                    </a:lnTo>
                    <a:lnTo>
                      <a:pt x="69" y="4020"/>
                    </a:lnTo>
                    <a:lnTo>
                      <a:pt x="15" y="4247"/>
                    </a:lnTo>
                    <a:lnTo>
                      <a:pt x="0" y="4473"/>
                    </a:lnTo>
                    <a:lnTo>
                      <a:pt x="24" y="4696"/>
                    </a:lnTo>
                    <a:lnTo>
                      <a:pt x="84" y="4913"/>
                    </a:lnTo>
                    <a:lnTo>
                      <a:pt x="182" y="5122"/>
                    </a:lnTo>
                    <a:lnTo>
                      <a:pt x="244" y="5223"/>
                    </a:lnTo>
                    <a:lnTo>
                      <a:pt x="314" y="5319"/>
                    </a:lnTo>
                    <a:lnTo>
                      <a:pt x="394" y="5414"/>
                    </a:lnTo>
                    <a:lnTo>
                      <a:pt x="481" y="5505"/>
                    </a:lnTo>
                    <a:lnTo>
                      <a:pt x="578" y="5592"/>
                    </a:lnTo>
                    <a:lnTo>
                      <a:pt x="682" y="5675"/>
                    </a:lnTo>
                    <a:lnTo>
                      <a:pt x="793" y="5753"/>
                    </a:lnTo>
                    <a:lnTo>
                      <a:pt x="914" y="5827"/>
                    </a:lnTo>
                    <a:lnTo>
                      <a:pt x="1042" y="5896"/>
                    </a:lnTo>
                    <a:lnTo>
                      <a:pt x="1177" y="5959"/>
                    </a:lnTo>
                    <a:lnTo>
                      <a:pt x="1320" y="6017"/>
                    </a:lnTo>
                    <a:lnTo>
                      <a:pt x="1470" y="6069"/>
                    </a:lnTo>
                    <a:lnTo>
                      <a:pt x="1629" y="6114"/>
                    </a:lnTo>
                    <a:lnTo>
                      <a:pt x="1793" y="6153"/>
                    </a:lnTo>
                    <a:lnTo>
                      <a:pt x="1965" y="6185"/>
                    </a:lnTo>
                    <a:lnTo>
                      <a:pt x="2144" y="6210"/>
                    </a:lnTo>
                    <a:lnTo>
                      <a:pt x="2329" y="6228"/>
                    </a:lnTo>
                    <a:lnTo>
                      <a:pt x="2521" y="6238"/>
                    </a:lnTo>
                    <a:lnTo>
                      <a:pt x="2720" y="6240"/>
                    </a:lnTo>
                    <a:lnTo>
                      <a:pt x="2925" y="6234"/>
                    </a:lnTo>
                    <a:lnTo>
                      <a:pt x="3136" y="6220"/>
                    </a:lnTo>
                    <a:lnTo>
                      <a:pt x="3354" y="6196"/>
                    </a:lnTo>
                    <a:lnTo>
                      <a:pt x="3576" y="6163"/>
                    </a:lnTo>
                    <a:lnTo>
                      <a:pt x="3806" y="6121"/>
                    </a:lnTo>
                    <a:lnTo>
                      <a:pt x="4040" y="6069"/>
                    </a:lnTo>
                    <a:lnTo>
                      <a:pt x="4282" y="6006"/>
                    </a:lnTo>
                    <a:lnTo>
                      <a:pt x="4527" y="5933"/>
                    </a:lnTo>
                    <a:lnTo>
                      <a:pt x="4778" y="5850"/>
                    </a:lnTo>
                    <a:lnTo>
                      <a:pt x="5035" y="5756"/>
                    </a:lnTo>
                    <a:lnTo>
                      <a:pt x="5296" y="5650"/>
                    </a:lnTo>
                    <a:lnTo>
                      <a:pt x="5563" y="5534"/>
                    </a:lnTo>
                    <a:lnTo>
                      <a:pt x="5834" y="5405"/>
                    </a:lnTo>
                    <a:lnTo>
                      <a:pt x="6110" y="5263"/>
                    </a:lnTo>
                    <a:lnTo>
                      <a:pt x="6391" y="5110"/>
                    </a:lnTo>
                    <a:lnTo>
                      <a:pt x="6676" y="4944"/>
                    </a:lnTo>
                    <a:lnTo>
                      <a:pt x="6965" y="4765"/>
                    </a:lnTo>
                    <a:lnTo>
                      <a:pt x="7259" y="4572"/>
                    </a:lnTo>
                    <a:lnTo>
                      <a:pt x="7555" y="4365"/>
                    </a:lnTo>
                    <a:lnTo>
                      <a:pt x="7857" y="4145"/>
                    </a:lnTo>
                    <a:lnTo>
                      <a:pt x="8162" y="3910"/>
                    </a:lnTo>
                    <a:lnTo>
                      <a:pt x="8471" y="3662"/>
                    </a:lnTo>
                    <a:lnTo>
                      <a:pt x="8783" y="3397"/>
                    </a:lnTo>
                    <a:lnTo>
                      <a:pt x="9099" y="3118"/>
                    </a:lnTo>
                    <a:lnTo>
                      <a:pt x="9418" y="2824"/>
                    </a:lnTo>
                    <a:lnTo>
                      <a:pt x="9740" y="2514"/>
                    </a:lnTo>
                    <a:lnTo>
                      <a:pt x="10065" y="2188"/>
                    </a:lnTo>
                    <a:lnTo>
                      <a:pt x="10393" y="1846"/>
                    </a:lnTo>
                    <a:lnTo>
                      <a:pt x="10724" y="1487"/>
                    </a:lnTo>
                    <a:lnTo>
                      <a:pt x="11058" y="1110"/>
                    </a:lnTo>
                    <a:lnTo>
                      <a:pt x="11393" y="716"/>
                    </a:lnTo>
                    <a:lnTo>
                      <a:pt x="10611" y="547"/>
                    </a:lnTo>
                    <a:lnTo>
                      <a:pt x="9818" y="388"/>
                    </a:lnTo>
                    <a:lnTo>
                      <a:pt x="9020" y="245"/>
                    </a:lnTo>
                    <a:lnTo>
                      <a:pt x="8222" y="128"/>
                    </a:lnTo>
                    <a:lnTo>
                      <a:pt x="7427" y="45"/>
                    </a:lnTo>
                    <a:lnTo>
                      <a:pt x="7033" y="18"/>
                    </a:lnTo>
                    <a:lnTo>
                      <a:pt x="6641" y="4"/>
                    </a:lnTo>
                    <a:lnTo>
                      <a:pt x="6253" y="0"/>
                    </a:lnTo>
                    <a:lnTo>
                      <a:pt x="5869" y="11"/>
                    </a:lnTo>
                    <a:lnTo>
                      <a:pt x="5489" y="35"/>
                    </a:lnTo>
                    <a:lnTo>
                      <a:pt x="5113" y="74"/>
                    </a:lnTo>
                    <a:lnTo>
                      <a:pt x="4745" y="129"/>
                    </a:lnTo>
                    <a:lnTo>
                      <a:pt x="4382" y="203"/>
                    </a:lnTo>
                    <a:lnTo>
                      <a:pt x="4026" y="294"/>
                    </a:lnTo>
                    <a:lnTo>
                      <a:pt x="3677" y="404"/>
                    </a:lnTo>
                    <a:lnTo>
                      <a:pt x="3337" y="534"/>
                    </a:lnTo>
                    <a:lnTo>
                      <a:pt x="3006" y="685"/>
                    </a:lnTo>
                    <a:lnTo>
                      <a:pt x="2684" y="859"/>
                    </a:lnTo>
                    <a:lnTo>
                      <a:pt x="2372" y="1055"/>
                    </a:lnTo>
                    <a:lnTo>
                      <a:pt x="2070" y="1275"/>
                    </a:lnTo>
                    <a:lnTo>
                      <a:pt x="1779" y="1521"/>
                    </a:lnTo>
                    <a:lnTo>
                      <a:pt x="1500" y="1792"/>
                    </a:lnTo>
                    <a:lnTo>
                      <a:pt x="1233" y="2090"/>
                    </a:lnTo>
                    <a:lnTo>
                      <a:pt x="979" y="2416"/>
                    </a:lnTo>
                    <a:lnTo>
                      <a:pt x="739" y="2772"/>
                    </a:lnTo>
                    <a:lnTo>
                      <a:pt x="512" y="3156"/>
                    </a:lnTo>
                    <a:lnTo>
                      <a:pt x="404" y="3360"/>
                    </a:lnTo>
                    <a:lnTo>
                      <a:pt x="300" y="3572"/>
                    </a:lnTo>
                    <a:close/>
                  </a:path>
                </a:pathLst>
              </a:custGeom>
              <a:solidFill>
                <a:srgbClr val="CD6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9" name="Freeform 249">
                <a:extLst>
                  <a:ext uri="{FF2B5EF4-FFF2-40B4-BE49-F238E27FC236}">
                    <a16:creationId xmlns:a16="http://schemas.microsoft.com/office/drawing/2014/main" id="{A5880C53-131F-9246-8F95-35CB8FE2910F}"/>
                  </a:ext>
                </a:extLst>
              </p:cNvPr>
              <p:cNvSpPr>
                <a:spLocks/>
              </p:cNvSpPr>
              <p:nvPr/>
            </p:nvSpPr>
            <p:spPr bwMode="auto">
              <a:xfrm>
                <a:off x="3843" y="2926"/>
                <a:ext cx="832" cy="455"/>
              </a:xfrm>
              <a:custGeom>
                <a:avLst/>
                <a:gdLst>
                  <a:gd name="T0" fmla="*/ 0 w 10814"/>
                  <a:gd name="T1" fmla="*/ 2 h 5909"/>
                  <a:gd name="T2" fmla="*/ 0 w 10814"/>
                  <a:gd name="T3" fmla="*/ 2 h 5909"/>
                  <a:gd name="T4" fmla="*/ 0 w 10814"/>
                  <a:gd name="T5" fmla="*/ 2 h 5909"/>
                  <a:gd name="T6" fmla="*/ 0 w 10814"/>
                  <a:gd name="T7" fmla="*/ 2 h 5909"/>
                  <a:gd name="T8" fmla="*/ 0 w 10814"/>
                  <a:gd name="T9" fmla="*/ 2 h 5909"/>
                  <a:gd name="T10" fmla="*/ 0 w 10814"/>
                  <a:gd name="T11" fmla="*/ 2 h 5909"/>
                  <a:gd name="T12" fmla="*/ 0 w 10814"/>
                  <a:gd name="T13" fmla="*/ 2 h 5909"/>
                  <a:gd name="T14" fmla="*/ 0 w 10814"/>
                  <a:gd name="T15" fmla="*/ 3 h 5909"/>
                  <a:gd name="T16" fmla="*/ 1 w 10814"/>
                  <a:gd name="T17" fmla="*/ 3 h 5909"/>
                  <a:gd name="T18" fmla="*/ 1 w 10814"/>
                  <a:gd name="T19" fmla="*/ 3 h 5909"/>
                  <a:gd name="T20" fmla="*/ 1 w 10814"/>
                  <a:gd name="T21" fmla="*/ 3 h 5909"/>
                  <a:gd name="T22" fmla="*/ 1 w 10814"/>
                  <a:gd name="T23" fmla="*/ 3 h 5909"/>
                  <a:gd name="T24" fmla="*/ 1 w 10814"/>
                  <a:gd name="T25" fmla="*/ 3 h 5909"/>
                  <a:gd name="T26" fmla="*/ 1 w 10814"/>
                  <a:gd name="T27" fmla="*/ 3 h 5909"/>
                  <a:gd name="T28" fmla="*/ 2 w 10814"/>
                  <a:gd name="T29" fmla="*/ 3 h 5909"/>
                  <a:gd name="T30" fmla="*/ 2 w 10814"/>
                  <a:gd name="T31" fmla="*/ 3 h 5909"/>
                  <a:gd name="T32" fmla="*/ 2 w 10814"/>
                  <a:gd name="T33" fmla="*/ 3 h 5909"/>
                  <a:gd name="T34" fmla="*/ 2 w 10814"/>
                  <a:gd name="T35" fmla="*/ 2 h 5909"/>
                  <a:gd name="T36" fmla="*/ 2 w 10814"/>
                  <a:gd name="T37" fmla="*/ 2 h 5909"/>
                  <a:gd name="T38" fmla="*/ 3 w 10814"/>
                  <a:gd name="T39" fmla="*/ 2 h 5909"/>
                  <a:gd name="T40" fmla="*/ 3 w 10814"/>
                  <a:gd name="T41" fmla="*/ 2 h 5909"/>
                  <a:gd name="T42" fmla="*/ 3 w 10814"/>
                  <a:gd name="T43" fmla="*/ 2 h 5909"/>
                  <a:gd name="T44" fmla="*/ 3 w 10814"/>
                  <a:gd name="T45" fmla="*/ 2 h 5909"/>
                  <a:gd name="T46" fmla="*/ 4 w 10814"/>
                  <a:gd name="T47" fmla="*/ 2 h 5909"/>
                  <a:gd name="T48" fmla="*/ 4 w 10814"/>
                  <a:gd name="T49" fmla="*/ 1 h 5909"/>
                  <a:gd name="T50" fmla="*/ 4 w 10814"/>
                  <a:gd name="T51" fmla="*/ 1 h 5909"/>
                  <a:gd name="T52" fmla="*/ 4 w 10814"/>
                  <a:gd name="T53" fmla="*/ 1 h 5909"/>
                  <a:gd name="T54" fmla="*/ 5 w 10814"/>
                  <a:gd name="T55" fmla="*/ 1 h 5909"/>
                  <a:gd name="T56" fmla="*/ 5 w 10814"/>
                  <a:gd name="T57" fmla="*/ 0 h 5909"/>
                  <a:gd name="T58" fmla="*/ 4 w 10814"/>
                  <a:gd name="T59" fmla="*/ 0 h 5909"/>
                  <a:gd name="T60" fmla="*/ 3 w 10814"/>
                  <a:gd name="T61" fmla="*/ 0 h 5909"/>
                  <a:gd name="T62" fmla="*/ 3 w 10814"/>
                  <a:gd name="T63" fmla="*/ 0 h 5909"/>
                  <a:gd name="T64" fmla="*/ 3 w 10814"/>
                  <a:gd name="T65" fmla="*/ 0 h 5909"/>
                  <a:gd name="T66" fmla="*/ 2 w 10814"/>
                  <a:gd name="T67" fmla="*/ 0 h 5909"/>
                  <a:gd name="T68" fmla="*/ 2 w 10814"/>
                  <a:gd name="T69" fmla="*/ 0 h 5909"/>
                  <a:gd name="T70" fmla="*/ 2 w 10814"/>
                  <a:gd name="T71" fmla="*/ 0 h 5909"/>
                  <a:gd name="T72" fmla="*/ 1 w 10814"/>
                  <a:gd name="T73" fmla="*/ 0 h 5909"/>
                  <a:gd name="T74" fmla="*/ 1 w 10814"/>
                  <a:gd name="T75" fmla="*/ 0 h 5909"/>
                  <a:gd name="T76" fmla="*/ 1 w 10814"/>
                  <a:gd name="T77" fmla="*/ 1 h 5909"/>
                  <a:gd name="T78" fmla="*/ 1 w 10814"/>
                  <a:gd name="T79" fmla="*/ 1 h 5909"/>
                  <a:gd name="T80" fmla="*/ 0 w 10814"/>
                  <a:gd name="T81" fmla="*/ 1 h 5909"/>
                  <a:gd name="T82" fmla="*/ 0 w 10814"/>
                  <a:gd name="T83" fmla="*/ 2 h 59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14" h="5909">
                    <a:moveTo>
                      <a:pt x="300" y="3382"/>
                    </a:moveTo>
                    <a:lnTo>
                      <a:pt x="164" y="3596"/>
                    </a:lnTo>
                    <a:lnTo>
                      <a:pt x="71" y="3812"/>
                    </a:lnTo>
                    <a:lnTo>
                      <a:pt x="16" y="4029"/>
                    </a:lnTo>
                    <a:lnTo>
                      <a:pt x="0" y="4245"/>
                    </a:lnTo>
                    <a:lnTo>
                      <a:pt x="22" y="4456"/>
                    </a:lnTo>
                    <a:lnTo>
                      <a:pt x="79" y="4662"/>
                    </a:lnTo>
                    <a:lnTo>
                      <a:pt x="172" y="4860"/>
                    </a:lnTo>
                    <a:lnTo>
                      <a:pt x="300" y="5046"/>
                    </a:lnTo>
                    <a:lnTo>
                      <a:pt x="376" y="5136"/>
                    </a:lnTo>
                    <a:lnTo>
                      <a:pt x="460" y="5221"/>
                    </a:lnTo>
                    <a:lnTo>
                      <a:pt x="553" y="5303"/>
                    </a:lnTo>
                    <a:lnTo>
                      <a:pt x="652" y="5381"/>
                    </a:lnTo>
                    <a:lnTo>
                      <a:pt x="760" y="5454"/>
                    </a:lnTo>
                    <a:lnTo>
                      <a:pt x="875" y="5524"/>
                    </a:lnTo>
                    <a:lnTo>
                      <a:pt x="999" y="5588"/>
                    </a:lnTo>
                    <a:lnTo>
                      <a:pt x="1129" y="5648"/>
                    </a:lnTo>
                    <a:lnTo>
                      <a:pt x="1266" y="5702"/>
                    </a:lnTo>
                    <a:lnTo>
                      <a:pt x="1411" y="5750"/>
                    </a:lnTo>
                    <a:lnTo>
                      <a:pt x="1562" y="5792"/>
                    </a:lnTo>
                    <a:lnTo>
                      <a:pt x="1721" y="5829"/>
                    </a:lnTo>
                    <a:lnTo>
                      <a:pt x="1885" y="5859"/>
                    </a:lnTo>
                    <a:lnTo>
                      <a:pt x="2057" y="5882"/>
                    </a:lnTo>
                    <a:lnTo>
                      <a:pt x="2235" y="5899"/>
                    </a:lnTo>
                    <a:lnTo>
                      <a:pt x="2419" y="5908"/>
                    </a:lnTo>
                    <a:lnTo>
                      <a:pt x="2610" y="5909"/>
                    </a:lnTo>
                    <a:lnTo>
                      <a:pt x="2806" y="5903"/>
                    </a:lnTo>
                    <a:lnTo>
                      <a:pt x="3008" y="5889"/>
                    </a:lnTo>
                    <a:lnTo>
                      <a:pt x="3216" y="5866"/>
                    </a:lnTo>
                    <a:lnTo>
                      <a:pt x="3430" y="5835"/>
                    </a:lnTo>
                    <a:lnTo>
                      <a:pt x="3648" y="5795"/>
                    </a:lnTo>
                    <a:lnTo>
                      <a:pt x="3873" y="5746"/>
                    </a:lnTo>
                    <a:lnTo>
                      <a:pt x="4102" y="5687"/>
                    </a:lnTo>
                    <a:lnTo>
                      <a:pt x="4336" y="5619"/>
                    </a:lnTo>
                    <a:lnTo>
                      <a:pt x="4576" y="5541"/>
                    </a:lnTo>
                    <a:lnTo>
                      <a:pt x="4820" y="5452"/>
                    </a:lnTo>
                    <a:lnTo>
                      <a:pt x="5068" y="5353"/>
                    </a:lnTo>
                    <a:lnTo>
                      <a:pt x="5322" y="5243"/>
                    </a:lnTo>
                    <a:lnTo>
                      <a:pt x="5580" y="5122"/>
                    </a:lnTo>
                    <a:lnTo>
                      <a:pt x="5841" y="4990"/>
                    </a:lnTo>
                    <a:lnTo>
                      <a:pt x="6108" y="4846"/>
                    </a:lnTo>
                    <a:lnTo>
                      <a:pt x="6378" y="4690"/>
                    </a:lnTo>
                    <a:lnTo>
                      <a:pt x="6652" y="4523"/>
                    </a:lnTo>
                    <a:lnTo>
                      <a:pt x="6930" y="4343"/>
                    </a:lnTo>
                    <a:lnTo>
                      <a:pt x="7211" y="4149"/>
                    </a:lnTo>
                    <a:lnTo>
                      <a:pt x="7495" y="3943"/>
                    </a:lnTo>
                    <a:lnTo>
                      <a:pt x="7783" y="3725"/>
                    </a:lnTo>
                    <a:lnTo>
                      <a:pt x="8074" y="3491"/>
                    </a:lnTo>
                    <a:lnTo>
                      <a:pt x="8368" y="3245"/>
                    </a:lnTo>
                    <a:lnTo>
                      <a:pt x="8665" y="2985"/>
                    </a:lnTo>
                    <a:lnTo>
                      <a:pt x="8965" y="2710"/>
                    </a:lnTo>
                    <a:lnTo>
                      <a:pt x="9268" y="2421"/>
                    </a:lnTo>
                    <a:lnTo>
                      <a:pt x="9573" y="2116"/>
                    </a:lnTo>
                    <a:lnTo>
                      <a:pt x="9880" y="1796"/>
                    </a:lnTo>
                    <a:lnTo>
                      <a:pt x="10189" y="1461"/>
                    </a:lnTo>
                    <a:lnTo>
                      <a:pt x="10501" y="1110"/>
                    </a:lnTo>
                    <a:lnTo>
                      <a:pt x="10814" y="744"/>
                    </a:lnTo>
                    <a:lnTo>
                      <a:pt x="10118" y="561"/>
                    </a:lnTo>
                    <a:lnTo>
                      <a:pt x="9401" y="392"/>
                    </a:lnTo>
                    <a:lnTo>
                      <a:pt x="8668" y="246"/>
                    </a:lnTo>
                    <a:lnTo>
                      <a:pt x="7926" y="128"/>
                    </a:lnTo>
                    <a:lnTo>
                      <a:pt x="7180" y="45"/>
                    </a:lnTo>
                    <a:lnTo>
                      <a:pt x="6806" y="18"/>
                    </a:lnTo>
                    <a:lnTo>
                      <a:pt x="6433" y="3"/>
                    </a:lnTo>
                    <a:lnTo>
                      <a:pt x="6063" y="0"/>
                    </a:lnTo>
                    <a:lnTo>
                      <a:pt x="5696" y="10"/>
                    </a:lnTo>
                    <a:lnTo>
                      <a:pt x="5331" y="34"/>
                    </a:lnTo>
                    <a:lnTo>
                      <a:pt x="4971" y="73"/>
                    </a:lnTo>
                    <a:lnTo>
                      <a:pt x="4614" y="127"/>
                    </a:lnTo>
                    <a:lnTo>
                      <a:pt x="4263" y="198"/>
                    </a:lnTo>
                    <a:lnTo>
                      <a:pt x="3919" y="286"/>
                    </a:lnTo>
                    <a:lnTo>
                      <a:pt x="3579" y="392"/>
                    </a:lnTo>
                    <a:lnTo>
                      <a:pt x="3248" y="517"/>
                    </a:lnTo>
                    <a:lnTo>
                      <a:pt x="2926" y="662"/>
                    </a:lnTo>
                    <a:lnTo>
                      <a:pt x="2613" y="827"/>
                    </a:lnTo>
                    <a:lnTo>
                      <a:pt x="2308" y="1014"/>
                    </a:lnTo>
                    <a:lnTo>
                      <a:pt x="2013" y="1223"/>
                    </a:lnTo>
                    <a:lnTo>
                      <a:pt x="1730" y="1455"/>
                    </a:lnTo>
                    <a:lnTo>
                      <a:pt x="1459" y="1711"/>
                    </a:lnTo>
                    <a:lnTo>
                      <a:pt x="1200" y="1992"/>
                    </a:lnTo>
                    <a:lnTo>
                      <a:pt x="953" y="2299"/>
                    </a:lnTo>
                    <a:lnTo>
                      <a:pt x="720" y="2633"/>
                    </a:lnTo>
                    <a:lnTo>
                      <a:pt x="503" y="2993"/>
                    </a:lnTo>
                    <a:lnTo>
                      <a:pt x="300" y="3382"/>
                    </a:lnTo>
                    <a:close/>
                  </a:path>
                </a:pathLst>
              </a:custGeom>
              <a:solidFill>
                <a:srgbClr val="CF69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0" name="Freeform 250">
                <a:extLst>
                  <a:ext uri="{FF2B5EF4-FFF2-40B4-BE49-F238E27FC236}">
                    <a16:creationId xmlns:a16="http://schemas.microsoft.com/office/drawing/2014/main" id="{B3AE801D-7412-104D-AB18-B3D0859FF682}"/>
                  </a:ext>
                </a:extLst>
              </p:cNvPr>
              <p:cNvSpPr>
                <a:spLocks/>
              </p:cNvSpPr>
              <p:nvPr/>
            </p:nvSpPr>
            <p:spPr bwMode="auto">
              <a:xfrm>
                <a:off x="3858" y="2928"/>
                <a:ext cx="788" cy="429"/>
              </a:xfrm>
              <a:custGeom>
                <a:avLst/>
                <a:gdLst>
                  <a:gd name="T0" fmla="*/ 0 w 10235"/>
                  <a:gd name="T1" fmla="*/ 2 h 5578"/>
                  <a:gd name="T2" fmla="*/ 0 w 10235"/>
                  <a:gd name="T3" fmla="*/ 2 h 5578"/>
                  <a:gd name="T4" fmla="*/ 0 w 10235"/>
                  <a:gd name="T5" fmla="*/ 2 h 5578"/>
                  <a:gd name="T6" fmla="*/ 0 w 10235"/>
                  <a:gd name="T7" fmla="*/ 2 h 5578"/>
                  <a:gd name="T8" fmla="*/ 0 w 10235"/>
                  <a:gd name="T9" fmla="*/ 2 h 5578"/>
                  <a:gd name="T10" fmla="*/ 0 w 10235"/>
                  <a:gd name="T11" fmla="*/ 2 h 5578"/>
                  <a:gd name="T12" fmla="*/ 0 w 10235"/>
                  <a:gd name="T13" fmla="*/ 2 h 5578"/>
                  <a:gd name="T14" fmla="*/ 1 w 10235"/>
                  <a:gd name="T15" fmla="*/ 2 h 5578"/>
                  <a:gd name="T16" fmla="*/ 1 w 10235"/>
                  <a:gd name="T17" fmla="*/ 2 h 5578"/>
                  <a:gd name="T18" fmla="*/ 1 w 10235"/>
                  <a:gd name="T19" fmla="*/ 3 h 5578"/>
                  <a:gd name="T20" fmla="*/ 1 w 10235"/>
                  <a:gd name="T21" fmla="*/ 3 h 5578"/>
                  <a:gd name="T22" fmla="*/ 1 w 10235"/>
                  <a:gd name="T23" fmla="*/ 3 h 5578"/>
                  <a:gd name="T24" fmla="*/ 1 w 10235"/>
                  <a:gd name="T25" fmla="*/ 3 h 5578"/>
                  <a:gd name="T26" fmla="*/ 1 w 10235"/>
                  <a:gd name="T27" fmla="*/ 3 h 5578"/>
                  <a:gd name="T28" fmla="*/ 2 w 10235"/>
                  <a:gd name="T29" fmla="*/ 2 h 5578"/>
                  <a:gd name="T30" fmla="*/ 2 w 10235"/>
                  <a:gd name="T31" fmla="*/ 2 h 5578"/>
                  <a:gd name="T32" fmla="*/ 2 w 10235"/>
                  <a:gd name="T33" fmla="*/ 2 h 5578"/>
                  <a:gd name="T34" fmla="*/ 2 w 10235"/>
                  <a:gd name="T35" fmla="*/ 2 h 5578"/>
                  <a:gd name="T36" fmla="*/ 3 w 10235"/>
                  <a:gd name="T37" fmla="*/ 2 h 5578"/>
                  <a:gd name="T38" fmla="*/ 3 w 10235"/>
                  <a:gd name="T39" fmla="*/ 2 h 5578"/>
                  <a:gd name="T40" fmla="*/ 3 w 10235"/>
                  <a:gd name="T41" fmla="*/ 2 h 5578"/>
                  <a:gd name="T42" fmla="*/ 3 w 10235"/>
                  <a:gd name="T43" fmla="*/ 2 h 5578"/>
                  <a:gd name="T44" fmla="*/ 4 w 10235"/>
                  <a:gd name="T45" fmla="*/ 2 h 5578"/>
                  <a:gd name="T46" fmla="*/ 4 w 10235"/>
                  <a:gd name="T47" fmla="*/ 1 h 5578"/>
                  <a:gd name="T48" fmla="*/ 4 w 10235"/>
                  <a:gd name="T49" fmla="*/ 1 h 5578"/>
                  <a:gd name="T50" fmla="*/ 4 w 10235"/>
                  <a:gd name="T51" fmla="*/ 1 h 5578"/>
                  <a:gd name="T52" fmla="*/ 5 w 10235"/>
                  <a:gd name="T53" fmla="*/ 1 h 5578"/>
                  <a:gd name="T54" fmla="*/ 5 w 10235"/>
                  <a:gd name="T55" fmla="*/ 0 h 5578"/>
                  <a:gd name="T56" fmla="*/ 4 w 10235"/>
                  <a:gd name="T57" fmla="*/ 0 h 5578"/>
                  <a:gd name="T58" fmla="*/ 4 w 10235"/>
                  <a:gd name="T59" fmla="*/ 0 h 5578"/>
                  <a:gd name="T60" fmla="*/ 4 w 10235"/>
                  <a:gd name="T61" fmla="*/ 0 h 5578"/>
                  <a:gd name="T62" fmla="*/ 3 w 10235"/>
                  <a:gd name="T63" fmla="*/ 0 h 5578"/>
                  <a:gd name="T64" fmla="*/ 3 w 10235"/>
                  <a:gd name="T65" fmla="*/ 0 h 5578"/>
                  <a:gd name="T66" fmla="*/ 3 w 10235"/>
                  <a:gd name="T67" fmla="*/ 0 h 5578"/>
                  <a:gd name="T68" fmla="*/ 2 w 10235"/>
                  <a:gd name="T69" fmla="*/ 0 h 5578"/>
                  <a:gd name="T70" fmla="*/ 2 w 10235"/>
                  <a:gd name="T71" fmla="*/ 0 h 5578"/>
                  <a:gd name="T72" fmla="*/ 2 w 10235"/>
                  <a:gd name="T73" fmla="*/ 0 h 5578"/>
                  <a:gd name="T74" fmla="*/ 1 w 10235"/>
                  <a:gd name="T75" fmla="*/ 0 h 5578"/>
                  <a:gd name="T76" fmla="*/ 1 w 10235"/>
                  <a:gd name="T77" fmla="*/ 0 h 5578"/>
                  <a:gd name="T78" fmla="*/ 1 w 10235"/>
                  <a:gd name="T79" fmla="*/ 1 h 5578"/>
                  <a:gd name="T80" fmla="*/ 1 w 10235"/>
                  <a:gd name="T81" fmla="*/ 1 h 5578"/>
                  <a:gd name="T82" fmla="*/ 0 w 10235"/>
                  <a:gd name="T83" fmla="*/ 1 h 5578"/>
                  <a:gd name="T84" fmla="*/ 0 w 10235"/>
                  <a:gd name="T85" fmla="*/ 1 h 55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235" h="5578">
                    <a:moveTo>
                      <a:pt x="298" y="3192"/>
                    </a:moveTo>
                    <a:lnTo>
                      <a:pt x="165" y="3397"/>
                    </a:lnTo>
                    <a:lnTo>
                      <a:pt x="73" y="3604"/>
                    </a:lnTo>
                    <a:lnTo>
                      <a:pt x="18" y="3812"/>
                    </a:lnTo>
                    <a:lnTo>
                      <a:pt x="0" y="4016"/>
                    </a:lnTo>
                    <a:lnTo>
                      <a:pt x="20" y="4216"/>
                    </a:lnTo>
                    <a:lnTo>
                      <a:pt x="74" y="4411"/>
                    </a:lnTo>
                    <a:lnTo>
                      <a:pt x="162" y="4597"/>
                    </a:lnTo>
                    <a:lnTo>
                      <a:pt x="285" y="4773"/>
                    </a:lnTo>
                    <a:lnTo>
                      <a:pt x="438" y="4937"/>
                    </a:lnTo>
                    <a:lnTo>
                      <a:pt x="623" y="5086"/>
                    </a:lnTo>
                    <a:lnTo>
                      <a:pt x="727" y="5155"/>
                    </a:lnTo>
                    <a:lnTo>
                      <a:pt x="837" y="5220"/>
                    </a:lnTo>
                    <a:lnTo>
                      <a:pt x="956" y="5280"/>
                    </a:lnTo>
                    <a:lnTo>
                      <a:pt x="1081" y="5335"/>
                    </a:lnTo>
                    <a:lnTo>
                      <a:pt x="1212" y="5386"/>
                    </a:lnTo>
                    <a:lnTo>
                      <a:pt x="1351" y="5431"/>
                    </a:lnTo>
                    <a:lnTo>
                      <a:pt x="1496" y="5470"/>
                    </a:lnTo>
                    <a:lnTo>
                      <a:pt x="1648" y="5504"/>
                    </a:lnTo>
                    <a:lnTo>
                      <a:pt x="1806" y="5532"/>
                    </a:lnTo>
                    <a:lnTo>
                      <a:pt x="1971" y="5553"/>
                    </a:lnTo>
                    <a:lnTo>
                      <a:pt x="2141" y="5568"/>
                    </a:lnTo>
                    <a:lnTo>
                      <a:pt x="2317" y="5575"/>
                    </a:lnTo>
                    <a:lnTo>
                      <a:pt x="2499" y="5578"/>
                    </a:lnTo>
                    <a:lnTo>
                      <a:pt x="2686" y="5571"/>
                    </a:lnTo>
                    <a:lnTo>
                      <a:pt x="2880" y="5557"/>
                    </a:lnTo>
                    <a:lnTo>
                      <a:pt x="3078" y="5536"/>
                    </a:lnTo>
                    <a:lnTo>
                      <a:pt x="3282" y="5507"/>
                    </a:lnTo>
                    <a:lnTo>
                      <a:pt x="3490" y="5468"/>
                    </a:lnTo>
                    <a:lnTo>
                      <a:pt x="3704" y="5422"/>
                    </a:lnTo>
                    <a:lnTo>
                      <a:pt x="3923" y="5367"/>
                    </a:lnTo>
                    <a:lnTo>
                      <a:pt x="4145" y="5303"/>
                    </a:lnTo>
                    <a:lnTo>
                      <a:pt x="4373" y="5230"/>
                    </a:lnTo>
                    <a:lnTo>
                      <a:pt x="4604" y="5147"/>
                    </a:lnTo>
                    <a:lnTo>
                      <a:pt x="4840" y="5054"/>
                    </a:lnTo>
                    <a:lnTo>
                      <a:pt x="5081" y="4952"/>
                    </a:lnTo>
                    <a:lnTo>
                      <a:pt x="5325" y="4839"/>
                    </a:lnTo>
                    <a:lnTo>
                      <a:pt x="5573" y="4716"/>
                    </a:lnTo>
                    <a:lnTo>
                      <a:pt x="5825" y="4582"/>
                    </a:lnTo>
                    <a:lnTo>
                      <a:pt x="6080" y="4436"/>
                    </a:lnTo>
                    <a:lnTo>
                      <a:pt x="6339" y="4280"/>
                    </a:lnTo>
                    <a:lnTo>
                      <a:pt x="6600" y="4112"/>
                    </a:lnTo>
                    <a:lnTo>
                      <a:pt x="6865" y="3932"/>
                    </a:lnTo>
                    <a:lnTo>
                      <a:pt x="7132" y="3741"/>
                    </a:lnTo>
                    <a:lnTo>
                      <a:pt x="7403" y="3537"/>
                    </a:lnTo>
                    <a:lnTo>
                      <a:pt x="7677" y="3320"/>
                    </a:lnTo>
                    <a:lnTo>
                      <a:pt x="7952" y="3091"/>
                    </a:lnTo>
                    <a:lnTo>
                      <a:pt x="8231" y="2849"/>
                    </a:lnTo>
                    <a:lnTo>
                      <a:pt x="8512" y="2594"/>
                    </a:lnTo>
                    <a:lnTo>
                      <a:pt x="8794" y="2325"/>
                    </a:lnTo>
                    <a:lnTo>
                      <a:pt x="9079" y="2042"/>
                    </a:lnTo>
                    <a:lnTo>
                      <a:pt x="9365" y="1746"/>
                    </a:lnTo>
                    <a:lnTo>
                      <a:pt x="9655" y="1435"/>
                    </a:lnTo>
                    <a:lnTo>
                      <a:pt x="9944" y="1110"/>
                    </a:lnTo>
                    <a:lnTo>
                      <a:pt x="10235" y="770"/>
                    </a:lnTo>
                    <a:lnTo>
                      <a:pt x="9935" y="670"/>
                    </a:lnTo>
                    <a:lnTo>
                      <a:pt x="9626" y="573"/>
                    </a:lnTo>
                    <a:lnTo>
                      <a:pt x="9308" y="482"/>
                    </a:lnTo>
                    <a:lnTo>
                      <a:pt x="8984" y="397"/>
                    </a:lnTo>
                    <a:lnTo>
                      <a:pt x="8652" y="318"/>
                    </a:lnTo>
                    <a:lnTo>
                      <a:pt x="8316" y="246"/>
                    </a:lnTo>
                    <a:lnTo>
                      <a:pt x="7974" y="182"/>
                    </a:lnTo>
                    <a:lnTo>
                      <a:pt x="7629" y="125"/>
                    </a:lnTo>
                    <a:lnTo>
                      <a:pt x="7281" y="80"/>
                    </a:lnTo>
                    <a:lnTo>
                      <a:pt x="6931" y="43"/>
                    </a:lnTo>
                    <a:lnTo>
                      <a:pt x="6579" y="17"/>
                    </a:lnTo>
                    <a:lnTo>
                      <a:pt x="6226" y="2"/>
                    </a:lnTo>
                    <a:lnTo>
                      <a:pt x="5873" y="0"/>
                    </a:lnTo>
                    <a:lnTo>
                      <a:pt x="5523" y="10"/>
                    </a:lnTo>
                    <a:lnTo>
                      <a:pt x="5173" y="33"/>
                    </a:lnTo>
                    <a:lnTo>
                      <a:pt x="4827" y="71"/>
                    </a:lnTo>
                    <a:lnTo>
                      <a:pt x="4483" y="124"/>
                    </a:lnTo>
                    <a:lnTo>
                      <a:pt x="4144" y="192"/>
                    </a:lnTo>
                    <a:lnTo>
                      <a:pt x="3809" y="277"/>
                    </a:lnTo>
                    <a:lnTo>
                      <a:pt x="3481" y="379"/>
                    </a:lnTo>
                    <a:lnTo>
                      <a:pt x="3160" y="498"/>
                    </a:lnTo>
                    <a:lnTo>
                      <a:pt x="2846" y="636"/>
                    </a:lnTo>
                    <a:lnTo>
                      <a:pt x="2541" y="794"/>
                    </a:lnTo>
                    <a:lnTo>
                      <a:pt x="2244" y="972"/>
                    </a:lnTo>
                    <a:lnTo>
                      <a:pt x="1957" y="1169"/>
                    </a:lnTo>
                    <a:lnTo>
                      <a:pt x="1681" y="1388"/>
                    </a:lnTo>
                    <a:lnTo>
                      <a:pt x="1417" y="1629"/>
                    </a:lnTo>
                    <a:lnTo>
                      <a:pt x="1165" y="1894"/>
                    </a:lnTo>
                    <a:lnTo>
                      <a:pt x="927" y="2181"/>
                    </a:lnTo>
                    <a:lnTo>
                      <a:pt x="702" y="2493"/>
                    </a:lnTo>
                    <a:lnTo>
                      <a:pt x="493" y="2829"/>
                    </a:lnTo>
                    <a:lnTo>
                      <a:pt x="298" y="3192"/>
                    </a:lnTo>
                    <a:close/>
                  </a:path>
                </a:pathLst>
              </a:custGeom>
              <a:solidFill>
                <a:srgbClr val="D06C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1" name="Freeform 251">
                <a:extLst>
                  <a:ext uri="{FF2B5EF4-FFF2-40B4-BE49-F238E27FC236}">
                    <a16:creationId xmlns:a16="http://schemas.microsoft.com/office/drawing/2014/main" id="{20245106-1547-C84E-94D1-41FE63721DD8}"/>
                  </a:ext>
                </a:extLst>
              </p:cNvPr>
              <p:cNvSpPr>
                <a:spLocks/>
              </p:cNvSpPr>
              <p:nvPr/>
            </p:nvSpPr>
            <p:spPr bwMode="auto">
              <a:xfrm>
                <a:off x="3874" y="2929"/>
                <a:ext cx="743" cy="403"/>
              </a:xfrm>
              <a:custGeom>
                <a:avLst/>
                <a:gdLst>
                  <a:gd name="T0" fmla="*/ 0 w 9656"/>
                  <a:gd name="T1" fmla="*/ 1 h 5247"/>
                  <a:gd name="T2" fmla="*/ 0 w 9656"/>
                  <a:gd name="T3" fmla="*/ 2 h 5247"/>
                  <a:gd name="T4" fmla="*/ 0 w 9656"/>
                  <a:gd name="T5" fmla="*/ 2 h 5247"/>
                  <a:gd name="T6" fmla="*/ 0 w 9656"/>
                  <a:gd name="T7" fmla="*/ 2 h 5247"/>
                  <a:gd name="T8" fmla="*/ 0 w 9656"/>
                  <a:gd name="T9" fmla="*/ 2 h 5247"/>
                  <a:gd name="T10" fmla="*/ 0 w 9656"/>
                  <a:gd name="T11" fmla="*/ 2 h 5247"/>
                  <a:gd name="T12" fmla="*/ 1 w 9656"/>
                  <a:gd name="T13" fmla="*/ 2 h 5247"/>
                  <a:gd name="T14" fmla="*/ 1 w 9656"/>
                  <a:gd name="T15" fmla="*/ 2 h 5247"/>
                  <a:gd name="T16" fmla="*/ 1 w 9656"/>
                  <a:gd name="T17" fmla="*/ 2 h 5247"/>
                  <a:gd name="T18" fmla="*/ 1 w 9656"/>
                  <a:gd name="T19" fmla="*/ 2 h 5247"/>
                  <a:gd name="T20" fmla="*/ 1 w 9656"/>
                  <a:gd name="T21" fmla="*/ 2 h 5247"/>
                  <a:gd name="T22" fmla="*/ 1 w 9656"/>
                  <a:gd name="T23" fmla="*/ 2 h 5247"/>
                  <a:gd name="T24" fmla="*/ 2 w 9656"/>
                  <a:gd name="T25" fmla="*/ 2 h 5247"/>
                  <a:gd name="T26" fmla="*/ 2 w 9656"/>
                  <a:gd name="T27" fmla="*/ 2 h 5247"/>
                  <a:gd name="T28" fmla="*/ 2 w 9656"/>
                  <a:gd name="T29" fmla="*/ 2 h 5247"/>
                  <a:gd name="T30" fmla="*/ 2 w 9656"/>
                  <a:gd name="T31" fmla="*/ 2 h 5247"/>
                  <a:gd name="T32" fmla="*/ 2 w 9656"/>
                  <a:gd name="T33" fmla="*/ 2 h 5247"/>
                  <a:gd name="T34" fmla="*/ 3 w 9656"/>
                  <a:gd name="T35" fmla="*/ 2 h 5247"/>
                  <a:gd name="T36" fmla="*/ 3 w 9656"/>
                  <a:gd name="T37" fmla="*/ 2 h 5247"/>
                  <a:gd name="T38" fmla="*/ 3 w 9656"/>
                  <a:gd name="T39" fmla="*/ 2 h 5247"/>
                  <a:gd name="T40" fmla="*/ 3 w 9656"/>
                  <a:gd name="T41" fmla="*/ 2 h 5247"/>
                  <a:gd name="T42" fmla="*/ 3 w 9656"/>
                  <a:gd name="T43" fmla="*/ 1 h 5247"/>
                  <a:gd name="T44" fmla="*/ 4 w 9656"/>
                  <a:gd name="T45" fmla="*/ 1 h 5247"/>
                  <a:gd name="T46" fmla="*/ 4 w 9656"/>
                  <a:gd name="T47" fmla="*/ 1 h 5247"/>
                  <a:gd name="T48" fmla="*/ 4 w 9656"/>
                  <a:gd name="T49" fmla="*/ 1 h 5247"/>
                  <a:gd name="T50" fmla="*/ 4 w 9656"/>
                  <a:gd name="T51" fmla="*/ 0 h 5247"/>
                  <a:gd name="T52" fmla="*/ 4 w 9656"/>
                  <a:gd name="T53" fmla="*/ 0 h 5247"/>
                  <a:gd name="T54" fmla="*/ 4 w 9656"/>
                  <a:gd name="T55" fmla="*/ 0 h 5247"/>
                  <a:gd name="T56" fmla="*/ 4 w 9656"/>
                  <a:gd name="T57" fmla="*/ 0 h 5247"/>
                  <a:gd name="T58" fmla="*/ 3 w 9656"/>
                  <a:gd name="T59" fmla="*/ 0 h 5247"/>
                  <a:gd name="T60" fmla="*/ 3 w 9656"/>
                  <a:gd name="T61" fmla="*/ 0 h 5247"/>
                  <a:gd name="T62" fmla="*/ 3 w 9656"/>
                  <a:gd name="T63" fmla="*/ 0 h 5247"/>
                  <a:gd name="T64" fmla="*/ 2 w 9656"/>
                  <a:gd name="T65" fmla="*/ 0 h 5247"/>
                  <a:gd name="T66" fmla="*/ 2 w 9656"/>
                  <a:gd name="T67" fmla="*/ 0 h 5247"/>
                  <a:gd name="T68" fmla="*/ 2 w 9656"/>
                  <a:gd name="T69" fmla="*/ 0 h 5247"/>
                  <a:gd name="T70" fmla="*/ 2 w 9656"/>
                  <a:gd name="T71" fmla="*/ 0 h 5247"/>
                  <a:gd name="T72" fmla="*/ 1 w 9656"/>
                  <a:gd name="T73" fmla="*/ 0 h 5247"/>
                  <a:gd name="T74" fmla="*/ 1 w 9656"/>
                  <a:gd name="T75" fmla="*/ 0 h 5247"/>
                  <a:gd name="T76" fmla="*/ 1 w 9656"/>
                  <a:gd name="T77" fmla="*/ 1 h 5247"/>
                  <a:gd name="T78" fmla="*/ 1 w 9656"/>
                  <a:gd name="T79" fmla="*/ 1 h 5247"/>
                  <a:gd name="T80" fmla="*/ 0 w 9656"/>
                  <a:gd name="T81" fmla="*/ 1 h 5247"/>
                  <a:gd name="T82" fmla="*/ 0 w 9656"/>
                  <a:gd name="T83" fmla="*/ 1 h 5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56" h="5247">
                    <a:moveTo>
                      <a:pt x="298" y="3003"/>
                    </a:moveTo>
                    <a:lnTo>
                      <a:pt x="166" y="3200"/>
                    </a:lnTo>
                    <a:lnTo>
                      <a:pt x="74" y="3398"/>
                    </a:lnTo>
                    <a:lnTo>
                      <a:pt x="18" y="3595"/>
                    </a:lnTo>
                    <a:lnTo>
                      <a:pt x="0" y="3788"/>
                    </a:lnTo>
                    <a:lnTo>
                      <a:pt x="16" y="3978"/>
                    </a:lnTo>
                    <a:lnTo>
                      <a:pt x="67" y="4161"/>
                    </a:lnTo>
                    <a:lnTo>
                      <a:pt x="153" y="4336"/>
                    </a:lnTo>
                    <a:lnTo>
                      <a:pt x="269" y="4501"/>
                    </a:lnTo>
                    <a:lnTo>
                      <a:pt x="416" y="4654"/>
                    </a:lnTo>
                    <a:lnTo>
                      <a:pt x="593" y="4793"/>
                    </a:lnTo>
                    <a:lnTo>
                      <a:pt x="799" y="4918"/>
                    </a:lnTo>
                    <a:lnTo>
                      <a:pt x="1032" y="5025"/>
                    </a:lnTo>
                    <a:lnTo>
                      <a:pt x="1291" y="5113"/>
                    </a:lnTo>
                    <a:lnTo>
                      <a:pt x="1429" y="5150"/>
                    </a:lnTo>
                    <a:lnTo>
                      <a:pt x="1575" y="5181"/>
                    </a:lnTo>
                    <a:lnTo>
                      <a:pt x="1726" y="5207"/>
                    </a:lnTo>
                    <a:lnTo>
                      <a:pt x="1883" y="5225"/>
                    </a:lnTo>
                    <a:lnTo>
                      <a:pt x="2045" y="5239"/>
                    </a:lnTo>
                    <a:lnTo>
                      <a:pt x="2214" y="5246"/>
                    </a:lnTo>
                    <a:lnTo>
                      <a:pt x="2388" y="5247"/>
                    </a:lnTo>
                    <a:lnTo>
                      <a:pt x="2567" y="5241"/>
                    </a:lnTo>
                    <a:lnTo>
                      <a:pt x="2751" y="5227"/>
                    </a:lnTo>
                    <a:lnTo>
                      <a:pt x="2939" y="5208"/>
                    </a:lnTo>
                    <a:lnTo>
                      <a:pt x="3133" y="5180"/>
                    </a:lnTo>
                    <a:lnTo>
                      <a:pt x="3331" y="5144"/>
                    </a:lnTo>
                    <a:lnTo>
                      <a:pt x="3534" y="5100"/>
                    </a:lnTo>
                    <a:lnTo>
                      <a:pt x="3741" y="5049"/>
                    </a:lnTo>
                    <a:lnTo>
                      <a:pt x="3953" y="4990"/>
                    </a:lnTo>
                    <a:lnTo>
                      <a:pt x="4169" y="4921"/>
                    </a:lnTo>
                    <a:lnTo>
                      <a:pt x="4389" y="4844"/>
                    </a:lnTo>
                    <a:lnTo>
                      <a:pt x="4612" y="4758"/>
                    </a:lnTo>
                    <a:lnTo>
                      <a:pt x="4839" y="4662"/>
                    </a:lnTo>
                    <a:lnTo>
                      <a:pt x="5069" y="4558"/>
                    </a:lnTo>
                    <a:lnTo>
                      <a:pt x="5303" y="4444"/>
                    </a:lnTo>
                    <a:lnTo>
                      <a:pt x="5540" y="4319"/>
                    </a:lnTo>
                    <a:lnTo>
                      <a:pt x="5781" y="4185"/>
                    </a:lnTo>
                    <a:lnTo>
                      <a:pt x="6024" y="4040"/>
                    </a:lnTo>
                    <a:lnTo>
                      <a:pt x="6270" y="3884"/>
                    </a:lnTo>
                    <a:lnTo>
                      <a:pt x="6518" y="3717"/>
                    </a:lnTo>
                    <a:lnTo>
                      <a:pt x="6769" y="3540"/>
                    </a:lnTo>
                    <a:lnTo>
                      <a:pt x="7023" y="3352"/>
                    </a:lnTo>
                    <a:lnTo>
                      <a:pt x="7279" y="3152"/>
                    </a:lnTo>
                    <a:lnTo>
                      <a:pt x="7537" y="2940"/>
                    </a:lnTo>
                    <a:lnTo>
                      <a:pt x="7796" y="2716"/>
                    </a:lnTo>
                    <a:lnTo>
                      <a:pt x="8057" y="2481"/>
                    </a:lnTo>
                    <a:lnTo>
                      <a:pt x="8321" y="2232"/>
                    </a:lnTo>
                    <a:lnTo>
                      <a:pt x="8586" y="1971"/>
                    </a:lnTo>
                    <a:lnTo>
                      <a:pt x="8851" y="1698"/>
                    </a:lnTo>
                    <a:lnTo>
                      <a:pt x="9119" y="1411"/>
                    </a:lnTo>
                    <a:lnTo>
                      <a:pt x="9387" y="1112"/>
                    </a:lnTo>
                    <a:lnTo>
                      <a:pt x="9656" y="797"/>
                    </a:lnTo>
                    <a:lnTo>
                      <a:pt x="9400" y="690"/>
                    </a:lnTo>
                    <a:lnTo>
                      <a:pt x="9131" y="588"/>
                    </a:lnTo>
                    <a:lnTo>
                      <a:pt x="8852" y="492"/>
                    </a:lnTo>
                    <a:lnTo>
                      <a:pt x="8564" y="404"/>
                    </a:lnTo>
                    <a:lnTo>
                      <a:pt x="8266" y="322"/>
                    </a:lnTo>
                    <a:lnTo>
                      <a:pt x="7962" y="248"/>
                    </a:lnTo>
                    <a:lnTo>
                      <a:pt x="7649" y="182"/>
                    </a:lnTo>
                    <a:lnTo>
                      <a:pt x="7332" y="126"/>
                    </a:lnTo>
                    <a:lnTo>
                      <a:pt x="7009" y="79"/>
                    </a:lnTo>
                    <a:lnTo>
                      <a:pt x="6682" y="43"/>
                    </a:lnTo>
                    <a:lnTo>
                      <a:pt x="6351" y="18"/>
                    </a:lnTo>
                    <a:lnTo>
                      <a:pt x="6018" y="3"/>
                    </a:lnTo>
                    <a:lnTo>
                      <a:pt x="5684" y="0"/>
                    </a:lnTo>
                    <a:lnTo>
                      <a:pt x="5349" y="10"/>
                    </a:lnTo>
                    <a:lnTo>
                      <a:pt x="5015" y="33"/>
                    </a:lnTo>
                    <a:lnTo>
                      <a:pt x="4682" y="71"/>
                    </a:lnTo>
                    <a:lnTo>
                      <a:pt x="4351" y="122"/>
                    </a:lnTo>
                    <a:lnTo>
                      <a:pt x="4023" y="188"/>
                    </a:lnTo>
                    <a:lnTo>
                      <a:pt x="3701" y="270"/>
                    </a:lnTo>
                    <a:lnTo>
                      <a:pt x="3382" y="367"/>
                    </a:lnTo>
                    <a:lnTo>
                      <a:pt x="3070" y="482"/>
                    </a:lnTo>
                    <a:lnTo>
                      <a:pt x="2764" y="613"/>
                    </a:lnTo>
                    <a:lnTo>
                      <a:pt x="2468" y="763"/>
                    </a:lnTo>
                    <a:lnTo>
                      <a:pt x="2179" y="930"/>
                    </a:lnTo>
                    <a:lnTo>
                      <a:pt x="1900" y="1117"/>
                    </a:lnTo>
                    <a:lnTo>
                      <a:pt x="1632" y="1323"/>
                    </a:lnTo>
                    <a:lnTo>
                      <a:pt x="1375" y="1550"/>
                    </a:lnTo>
                    <a:lnTo>
                      <a:pt x="1131" y="1796"/>
                    </a:lnTo>
                    <a:lnTo>
                      <a:pt x="900" y="2065"/>
                    </a:lnTo>
                    <a:lnTo>
                      <a:pt x="684" y="2355"/>
                    </a:lnTo>
                    <a:lnTo>
                      <a:pt x="483" y="2667"/>
                    </a:lnTo>
                    <a:lnTo>
                      <a:pt x="298" y="3003"/>
                    </a:lnTo>
                    <a:close/>
                  </a:path>
                </a:pathLst>
              </a:custGeom>
              <a:solidFill>
                <a:srgbClr val="D27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2" name="Freeform 252">
                <a:extLst>
                  <a:ext uri="{FF2B5EF4-FFF2-40B4-BE49-F238E27FC236}">
                    <a16:creationId xmlns:a16="http://schemas.microsoft.com/office/drawing/2014/main" id="{ED3D2E80-5536-8C47-A630-810754BD00E0}"/>
                  </a:ext>
                </a:extLst>
              </p:cNvPr>
              <p:cNvSpPr>
                <a:spLocks/>
              </p:cNvSpPr>
              <p:nvPr/>
            </p:nvSpPr>
            <p:spPr bwMode="auto">
              <a:xfrm>
                <a:off x="3889" y="2930"/>
                <a:ext cx="699" cy="378"/>
              </a:xfrm>
              <a:custGeom>
                <a:avLst/>
                <a:gdLst>
                  <a:gd name="T0" fmla="*/ 0 w 9078"/>
                  <a:gd name="T1" fmla="*/ 1 h 4915"/>
                  <a:gd name="T2" fmla="*/ 0 w 9078"/>
                  <a:gd name="T3" fmla="*/ 2 h 4915"/>
                  <a:gd name="T4" fmla="*/ 0 w 9078"/>
                  <a:gd name="T5" fmla="*/ 2 h 4915"/>
                  <a:gd name="T6" fmla="*/ 0 w 9078"/>
                  <a:gd name="T7" fmla="*/ 2 h 4915"/>
                  <a:gd name="T8" fmla="*/ 0 w 9078"/>
                  <a:gd name="T9" fmla="*/ 2 h 4915"/>
                  <a:gd name="T10" fmla="*/ 0 w 9078"/>
                  <a:gd name="T11" fmla="*/ 2 h 4915"/>
                  <a:gd name="T12" fmla="*/ 1 w 9078"/>
                  <a:gd name="T13" fmla="*/ 2 h 4915"/>
                  <a:gd name="T14" fmla="*/ 1 w 9078"/>
                  <a:gd name="T15" fmla="*/ 2 h 4915"/>
                  <a:gd name="T16" fmla="*/ 1 w 9078"/>
                  <a:gd name="T17" fmla="*/ 2 h 4915"/>
                  <a:gd name="T18" fmla="*/ 1 w 9078"/>
                  <a:gd name="T19" fmla="*/ 2 h 4915"/>
                  <a:gd name="T20" fmla="*/ 2 w 9078"/>
                  <a:gd name="T21" fmla="*/ 2 h 4915"/>
                  <a:gd name="T22" fmla="*/ 2 w 9078"/>
                  <a:gd name="T23" fmla="*/ 2 h 4915"/>
                  <a:gd name="T24" fmla="*/ 2 w 9078"/>
                  <a:gd name="T25" fmla="*/ 2 h 4915"/>
                  <a:gd name="T26" fmla="*/ 2 w 9078"/>
                  <a:gd name="T27" fmla="*/ 2 h 4915"/>
                  <a:gd name="T28" fmla="*/ 2 w 9078"/>
                  <a:gd name="T29" fmla="*/ 2 h 4915"/>
                  <a:gd name="T30" fmla="*/ 3 w 9078"/>
                  <a:gd name="T31" fmla="*/ 2 h 4915"/>
                  <a:gd name="T32" fmla="*/ 3 w 9078"/>
                  <a:gd name="T33" fmla="*/ 2 h 4915"/>
                  <a:gd name="T34" fmla="*/ 3 w 9078"/>
                  <a:gd name="T35" fmla="*/ 1 h 4915"/>
                  <a:gd name="T36" fmla="*/ 3 w 9078"/>
                  <a:gd name="T37" fmla="*/ 1 h 4915"/>
                  <a:gd name="T38" fmla="*/ 4 w 9078"/>
                  <a:gd name="T39" fmla="*/ 1 h 4915"/>
                  <a:gd name="T40" fmla="*/ 4 w 9078"/>
                  <a:gd name="T41" fmla="*/ 1 h 4915"/>
                  <a:gd name="T42" fmla="*/ 4 w 9078"/>
                  <a:gd name="T43" fmla="*/ 1 h 4915"/>
                  <a:gd name="T44" fmla="*/ 4 w 9078"/>
                  <a:gd name="T45" fmla="*/ 0 h 4915"/>
                  <a:gd name="T46" fmla="*/ 4 w 9078"/>
                  <a:gd name="T47" fmla="*/ 0 h 4915"/>
                  <a:gd name="T48" fmla="*/ 4 w 9078"/>
                  <a:gd name="T49" fmla="*/ 0 h 4915"/>
                  <a:gd name="T50" fmla="*/ 3 w 9078"/>
                  <a:gd name="T51" fmla="*/ 0 h 4915"/>
                  <a:gd name="T52" fmla="*/ 3 w 9078"/>
                  <a:gd name="T53" fmla="*/ 0 h 4915"/>
                  <a:gd name="T54" fmla="*/ 3 w 9078"/>
                  <a:gd name="T55" fmla="*/ 0 h 4915"/>
                  <a:gd name="T56" fmla="*/ 3 w 9078"/>
                  <a:gd name="T57" fmla="*/ 0 h 4915"/>
                  <a:gd name="T58" fmla="*/ 2 w 9078"/>
                  <a:gd name="T59" fmla="*/ 0 h 4915"/>
                  <a:gd name="T60" fmla="*/ 2 w 9078"/>
                  <a:gd name="T61" fmla="*/ 0 h 4915"/>
                  <a:gd name="T62" fmla="*/ 2 w 9078"/>
                  <a:gd name="T63" fmla="*/ 0 h 4915"/>
                  <a:gd name="T64" fmla="*/ 1 w 9078"/>
                  <a:gd name="T65" fmla="*/ 0 h 4915"/>
                  <a:gd name="T66" fmla="*/ 1 w 9078"/>
                  <a:gd name="T67" fmla="*/ 0 h 4915"/>
                  <a:gd name="T68" fmla="*/ 1 w 9078"/>
                  <a:gd name="T69" fmla="*/ 0 h 4915"/>
                  <a:gd name="T70" fmla="*/ 1 w 9078"/>
                  <a:gd name="T71" fmla="*/ 1 h 4915"/>
                  <a:gd name="T72" fmla="*/ 0 w 9078"/>
                  <a:gd name="T73" fmla="*/ 1 h 4915"/>
                  <a:gd name="T74" fmla="*/ 0 w 9078"/>
                  <a:gd name="T75" fmla="*/ 1 h 49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78" h="4915">
                    <a:moveTo>
                      <a:pt x="297" y="2813"/>
                    </a:moveTo>
                    <a:lnTo>
                      <a:pt x="167" y="3001"/>
                    </a:lnTo>
                    <a:lnTo>
                      <a:pt x="74" y="3189"/>
                    </a:lnTo>
                    <a:lnTo>
                      <a:pt x="19" y="3376"/>
                    </a:lnTo>
                    <a:lnTo>
                      <a:pt x="0" y="3559"/>
                    </a:lnTo>
                    <a:lnTo>
                      <a:pt x="14" y="3738"/>
                    </a:lnTo>
                    <a:lnTo>
                      <a:pt x="63" y="3909"/>
                    </a:lnTo>
                    <a:lnTo>
                      <a:pt x="143" y="4073"/>
                    </a:lnTo>
                    <a:lnTo>
                      <a:pt x="254" y="4227"/>
                    </a:lnTo>
                    <a:lnTo>
                      <a:pt x="395" y="4369"/>
                    </a:lnTo>
                    <a:lnTo>
                      <a:pt x="565" y="4500"/>
                    </a:lnTo>
                    <a:lnTo>
                      <a:pt x="761" y="4614"/>
                    </a:lnTo>
                    <a:lnTo>
                      <a:pt x="984" y="4713"/>
                    </a:lnTo>
                    <a:lnTo>
                      <a:pt x="1231" y="4794"/>
                    </a:lnTo>
                    <a:lnTo>
                      <a:pt x="1503" y="4855"/>
                    </a:lnTo>
                    <a:lnTo>
                      <a:pt x="1796" y="4896"/>
                    </a:lnTo>
                    <a:lnTo>
                      <a:pt x="2112" y="4915"/>
                    </a:lnTo>
                    <a:lnTo>
                      <a:pt x="2448" y="4909"/>
                    </a:lnTo>
                    <a:lnTo>
                      <a:pt x="2802" y="4877"/>
                    </a:lnTo>
                    <a:lnTo>
                      <a:pt x="3174" y="4818"/>
                    </a:lnTo>
                    <a:lnTo>
                      <a:pt x="3562" y="4730"/>
                    </a:lnTo>
                    <a:lnTo>
                      <a:pt x="3762" y="4674"/>
                    </a:lnTo>
                    <a:lnTo>
                      <a:pt x="3966" y="4611"/>
                    </a:lnTo>
                    <a:lnTo>
                      <a:pt x="4173" y="4539"/>
                    </a:lnTo>
                    <a:lnTo>
                      <a:pt x="4384" y="4460"/>
                    </a:lnTo>
                    <a:lnTo>
                      <a:pt x="4599" y="4372"/>
                    </a:lnTo>
                    <a:lnTo>
                      <a:pt x="4815" y="4275"/>
                    </a:lnTo>
                    <a:lnTo>
                      <a:pt x="5035" y="4169"/>
                    </a:lnTo>
                    <a:lnTo>
                      <a:pt x="5258" y="4054"/>
                    </a:lnTo>
                    <a:lnTo>
                      <a:pt x="5483" y="3930"/>
                    </a:lnTo>
                    <a:lnTo>
                      <a:pt x="5711" y="3797"/>
                    </a:lnTo>
                    <a:lnTo>
                      <a:pt x="5941" y="3653"/>
                    </a:lnTo>
                    <a:lnTo>
                      <a:pt x="6174" y="3500"/>
                    </a:lnTo>
                    <a:lnTo>
                      <a:pt x="6408" y="3338"/>
                    </a:lnTo>
                    <a:lnTo>
                      <a:pt x="6644" y="3164"/>
                    </a:lnTo>
                    <a:lnTo>
                      <a:pt x="6882" y="2981"/>
                    </a:lnTo>
                    <a:lnTo>
                      <a:pt x="7122" y="2787"/>
                    </a:lnTo>
                    <a:lnTo>
                      <a:pt x="7363" y="2582"/>
                    </a:lnTo>
                    <a:lnTo>
                      <a:pt x="7605" y="2365"/>
                    </a:lnTo>
                    <a:lnTo>
                      <a:pt x="7848" y="2137"/>
                    </a:lnTo>
                    <a:lnTo>
                      <a:pt x="8093" y="1898"/>
                    </a:lnTo>
                    <a:lnTo>
                      <a:pt x="8338" y="1648"/>
                    </a:lnTo>
                    <a:lnTo>
                      <a:pt x="8585" y="1385"/>
                    </a:lnTo>
                    <a:lnTo>
                      <a:pt x="8830" y="1110"/>
                    </a:lnTo>
                    <a:lnTo>
                      <a:pt x="9078" y="824"/>
                    </a:lnTo>
                    <a:lnTo>
                      <a:pt x="8866" y="709"/>
                    </a:lnTo>
                    <a:lnTo>
                      <a:pt x="8639" y="601"/>
                    </a:lnTo>
                    <a:lnTo>
                      <a:pt x="8400" y="501"/>
                    </a:lnTo>
                    <a:lnTo>
                      <a:pt x="8147" y="408"/>
                    </a:lnTo>
                    <a:lnTo>
                      <a:pt x="7883" y="323"/>
                    </a:lnTo>
                    <a:lnTo>
                      <a:pt x="7610" y="248"/>
                    </a:lnTo>
                    <a:lnTo>
                      <a:pt x="7327" y="182"/>
                    </a:lnTo>
                    <a:lnTo>
                      <a:pt x="7035" y="125"/>
                    </a:lnTo>
                    <a:lnTo>
                      <a:pt x="6738" y="78"/>
                    </a:lnTo>
                    <a:lnTo>
                      <a:pt x="6433" y="41"/>
                    </a:lnTo>
                    <a:lnTo>
                      <a:pt x="6124" y="15"/>
                    </a:lnTo>
                    <a:lnTo>
                      <a:pt x="5811" y="2"/>
                    </a:lnTo>
                    <a:lnTo>
                      <a:pt x="5494" y="0"/>
                    </a:lnTo>
                    <a:lnTo>
                      <a:pt x="5176" y="9"/>
                    </a:lnTo>
                    <a:lnTo>
                      <a:pt x="4857" y="32"/>
                    </a:lnTo>
                    <a:lnTo>
                      <a:pt x="4538" y="68"/>
                    </a:lnTo>
                    <a:lnTo>
                      <a:pt x="4220" y="118"/>
                    </a:lnTo>
                    <a:lnTo>
                      <a:pt x="3905" y="182"/>
                    </a:lnTo>
                    <a:lnTo>
                      <a:pt x="3592" y="261"/>
                    </a:lnTo>
                    <a:lnTo>
                      <a:pt x="3283" y="355"/>
                    </a:lnTo>
                    <a:lnTo>
                      <a:pt x="2981" y="463"/>
                    </a:lnTo>
                    <a:lnTo>
                      <a:pt x="2685" y="588"/>
                    </a:lnTo>
                    <a:lnTo>
                      <a:pt x="2396" y="729"/>
                    </a:lnTo>
                    <a:lnTo>
                      <a:pt x="2115" y="887"/>
                    </a:lnTo>
                    <a:lnTo>
                      <a:pt x="1843" y="1063"/>
                    </a:lnTo>
                    <a:lnTo>
                      <a:pt x="1583" y="1256"/>
                    </a:lnTo>
                    <a:lnTo>
                      <a:pt x="1333" y="1467"/>
                    </a:lnTo>
                    <a:lnTo>
                      <a:pt x="1097" y="1697"/>
                    </a:lnTo>
                    <a:lnTo>
                      <a:pt x="875" y="1947"/>
                    </a:lnTo>
                    <a:lnTo>
                      <a:pt x="665" y="2215"/>
                    </a:lnTo>
                    <a:lnTo>
                      <a:pt x="473" y="2503"/>
                    </a:lnTo>
                    <a:lnTo>
                      <a:pt x="297" y="2813"/>
                    </a:lnTo>
                    <a:close/>
                  </a:path>
                </a:pathLst>
              </a:custGeom>
              <a:solidFill>
                <a:srgbClr val="D373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3" name="Freeform 253">
                <a:extLst>
                  <a:ext uri="{FF2B5EF4-FFF2-40B4-BE49-F238E27FC236}">
                    <a16:creationId xmlns:a16="http://schemas.microsoft.com/office/drawing/2014/main" id="{9B85145C-B7BA-114A-B513-9052BC9BB6B8}"/>
                  </a:ext>
                </a:extLst>
              </p:cNvPr>
              <p:cNvSpPr>
                <a:spLocks/>
              </p:cNvSpPr>
              <p:nvPr/>
            </p:nvSpPr>
            <p:spPr bwMode="auto">
              <a:xfrm>
                <a:off x="3905" y="2931"/>
                <a:ext cx="654" cy="352"/>
              </a:xfrm>
              <a:custGeom>
                <a:avLst/>
                <a:gdLst>
                  <a:gd name="T0" fmla="*/ 0 w 8500"/>
                  <a:gd name="T1" fmla="*/ 1 h 4585"/>
                  <a:gd name="T2" fmla="*/ 0 w 8500"/>
                  <a:gd name="T3" fmla="*/ 1 h 4585"/>
                  <a:gd name="T4" fmla="*/ 0 w 8500"/>
                  <a:gd name="T5" fmla="*/ 2 h 4585"/>
                  <a:gd name="T6" fmla="*/ 0 w 8500"/>
                  <a:gd name="T7" fmla="*/ 2 h 4585"/>
                  <a:gd name="T8" fmla="*/ 0 w 8500"/>
                  <a:gd name="T9" fmla="*/ 2 h 4585"/>
                  <a:gd name="T10" fmla="*/ 0 w 8500"/>
                  <a:gd name="T11" fmla="*/ 2 h 4585"/>
                  <a:gd name="T12" fmla="*/ 1 w 8500"/>
                  <a:gd name="T13" fmla="*/ 2 h 4585"/>
                  <a:gd name="T14" fmla="*/ 1 w 8500"/>
                  <a:gd name="T15" fmla="*/ 2 h 4585"/>
                  <a:gd name="T16" fmla="*/ 1 w 8500"/>
                  <a:gd name="T17" fmla="*/ 2 h 4585"/>
                  <a:gd name="T18" fmla="*/ 1 w 8500"/>
                  <a:gd name="T19" fmla="*/ 2 h 4585"/>
                  <a:gd name="T20" fmla="*/ 2 w 8500"/>
                  <a:gd name="T21" fmla="*/ 2 h 4585"/>
                  <a:gd name="T22" fmla="*/ 2 w 8500"/>
                  <a:gd name="T23" fmla="*/ 2 h 4585"/>
                  <a:gd name="T24" fmla="*/ 2 w 8500"/>
                  <a:gd name="T25" fmla="*/ 2 h 4585"/>
                  <a:gd name="T26" fmla="*/ 3 w 8500"/>
                  <a:gd name="T27" fmla="*/ 1 h 4585"/>
                  <a:gd name="T28" fmla="*/ 3 w 8500"/>
                  <a:gd name="T29" fmla="*/ 1 h 4585"/>
                  <a:gd name="T30" fmla="*/ 4 w 8500"/>
                  <a:gd name="T31" fmla="*/ 1 h 4585"/>
                  <a:gd name="T32" fmla="*/ 4 w 8500"/>
                  <a:gd name="T33" fmla="*/ 0 h 4585"/>
                  <a:gd name="T34" fmla="*/ 4 w 8500"/>
                  <a:gd name="T35" fmla="*/ 0 h 4585"/>
                  <a:gd name="T36" fmla="*/ 3 w 8500"/>
                  <a:gd name="T37" fmla="*/ 0 h 4585"/>
                  <a:gd name="T38" fmla="*/ 3 w 8500"/>
                  <a:gd name="T39" fmla="*/ 0 h 4585"/>
                  <a:gd name="T40" fmla="*/ 3 w 8500"/>
                  <a:gd name="T41" fmla="*/ 0 h 4585"/>
                  <a:gd name="T42" fmla="*/ 3 w 8500"/>
                  <a:gd name="T43" fmla="*/ 0 h 4585"/>
                  <a:gd name="T44" fmla="*/ 2 w 8500"/>
                  <a:gd name="T45" fmla="*/ 0 h 4585"/>
                  <a:gd name="T46" fmla="*/ 2 w 8500"/>
                  <a:gd name="T47" fmla="*/ 0 h 4585"/>
                  <a:gd name="T48" fmla="*/ 2 w 8500"/>
                  <a:gd name="T49" fmla="*/ 0 h 4585"/>
                  <a:gd name="T50" fmla="*/ 2 w 8500"/>
                  <a:gd name="T51" fmla="*/ 0 h 4585"/>
                  <a:gd name="T52" fmla="*/ 1 w 8500"/>
                  <a:gd name="T53" fmla="*/ 0 h 4585"/>
                  <a:gd name="T54" fmla="*/ 1 w 8500"/>
                  <a:gd name="T55" fmla="*/ 0 h 4585"/>
                  <a:gd name="T56" fmla="*/ 1 w 8500"/>
                  <a:gd name="T57" fmla="*/ 0 h 4585"/>
                  <a:gd name="T58" fmla="*/ 1 w 8500"/>
                  <a:gd name="T59" fmla="*/ 1 h 4585"/>
                  <a:gd name="T60" fmla="*/ 0 w 8500"/>
                  <a:gd name="T61" fmla="*/ 1 h 4585"/>
                  <a:gd name="T62" fmla="*/ 0 w 8500"/>
                  <a:gd name="T63" fmla="*/ 1 h 45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500" h="4585">
                    <a:moveTo>
                      <a:pt x="298" y="2624"/>
                    </a:moveTo>
                    <a:lnTo>
                      <a:pt x="169" y="2804"/>
                    </a:lnTo>
                    <a:lnTo>
                      <a:pt x="77" y="2983"/>
                    </a:lnTo>
                    <a:lnTo>
                      <a:pt x="21" y="3160"/>
                    </a:lnTo>
                    <a:lnTo>
                      <a:pt x="0" y="3331"/>
                    </a:lnTo>
                    <a:lnTo>
                      <a:pt x="13" y="3499"/>
                    </a:lnTo>
                    <a:lnTo>
                      <a:pt x="59" y="3659"/>
                    </a:lnTo>
                    <a:lnTo>
                      <a:pt x="135" y="3812"/>
                    </a:lnTo>
                    <a:lnTo>
                      <a:pt x="240" y="3955"/>
                    </a:lnTo>
                    <a:lnTo>
                      <a:pt x="374" y="4087"/>
                    </a:lnTo>
                    <a:lnTo>
                      <a:pt x="536" y="4207"/>
                    </a:lnTo>
                    <a:lnTo>
                      <a:pt x="723" y="4312"/>
                    </a:lnTo>
                    <a:lnTo>
                      <a:pt x="937" y="4403"/>
                    </a:lnTo>
                    <a:lnTo>
                      <a:pt x="1173" y="4477"/>
                    </a:lnTo>
                    <a:lnTo>
                      <a:pt x="1431" y="4532"/>
                    </a:lnTo>
                    <a:lnTo>
                      <a:pt x="1711" y="4570"/>
                    </a:lnTo>
                    <a:lnTo>
                      <a:pt x="2011" y="4585"/>
                    </a:lnTo>
                    <a:lnTo>
                      <a:pt x="2329" y="4579"/>
                    </a:lnTo>
                    <a:lnTo>
                      <a:pt x="2665" y="4549"/>
                    </a:lnTo>
                    <a:lnTo>
                      <a:pt x="3017" y="4494"/>
                    </a:lnTo>
                    <a:lnTo>
                      <a:pt x="3384" y="4412"/>
                    </a:lnTo>
                    <a:lnTo>
                      <a:pt x="3764" y="4302"/>
                    </a:lnTo>
                    <a:lnTo>
                      <a:pt x="4157" y="4163"/>
                    </a:lnTo>
                    <a:lnTo>
                      <a:pt x="4562" y="3993"/>
                    </a:lnTo>
                    <a:lnTo>
                      <a:pt x="4976" y="3791"/>
                    </a:lnTo>
                    <a:lnTo>
                      <a:pt x="5398" y="3556"/>
                    </a:lnTo>
                    <a:lnTo>
                      <a:pt x="5829" y="3286"/>
                    </a:lnTo>
                    <a:lnTo>
                      <a:pt x="6266" y="2980"/>
                    </a:lnTo>
                    <a:lnTo>
                      <a:pt x="6707" y="2635"/>
                    </a:lnTo>
                    <a:lnTo>
                      <a:pt x="7153" y="2251"/>
                    </a:lnTo>
                    <a:lnTo>
                      <a:pt x="7601" y="1828"/>
                    </a:lnTo>
                    <a:lnTo>
                      <a:pt x="8051" y="1360"/>
                    </a:lnTo>
                    <a:lnTo>
                      <a:pt x="8500" y="851"/>
                    </a:lnTo>
                    <a:lnTo>
                      <a:pt x="8332" y="730"/>
                    </a:lnTo>
                    <a:lnTo>
                      <a:pt x="8147" y="616"/>
                    </a:lnTo>
                    <a:lnTo>
                      <a:pt x="7946" y="511"/>
                    </a:lnTo>
                    <a:lnTo>
                      <a:pt x="7730" y="414"/>
                    </a:lnTo>
                    <a:lnTo>
                      <a:pt x="7500" y="328"/>
                    </a:lnTo>
                    <a:lnTo>
                      <a:pt x="7258" y="250"/>
                    </a:lnTo>
                    <a:lnTo>
                      <a:pt x="7004" y="182"/>
                    </a:lnTo>
                    <a:lnTo>
                      <a:pt x="6741" y="125"/>
                    </a:lnTo>
                    <a:lnTo>
                      <a:pt x="6467" y="78"/>
                    </a:lnTo>
                    <a:lnTo>
                      <a:pt x="6186" y="42"/>
                    </a:lnTo>
                    <a:lnTo>
                      <a:pt x="5898" y="17"/>
                    </a:lnTo>
                    <a:lnTo>
                      <a:pt x="5604" y="2"/>
                    </a:lnTo>
                    <a:lnTo>
                      <a:pt x="5306" y="0"/>
                    </a:lnTo>
                    <a:lnTo>
                      <a:pt x="5004" y="11"/>
                    </a:lnTo>
                    <a:lnTo>
                      <a:pt x="4700" y="33"/>
                    </a:lnTo>
                    <a:lnTo>
                      <a:pt x="4395" y="68"/>
                    </a:lnTo>
                    <a:lnTo>
                      <a:pt x="4091" y="117"/>
                    </a:lnTo>
                    <a:lnTo>
                      <a:pt x="3787" y="178"/>
                    </a:lnTo>
                    <a:lnTo>
                      <a:pt x="3485" y="253"/>
                    </a:lnTo>
                    <a:lnTo>
                      <a:pt x="3186" y="343"/>
                    </a:lnTo>
                    <a:lnTo>
                      <a:pt x="2893" y="447"/>
                    </a:lnTo>
                    <a:lnTo>
                      <a:pt x="2606" y="565"/>
                    </a:lnTo>
                    <a:lnTo>
                      <a:pt x="2325" y="698"/>
                    </a:lnTo>
                    <a:lnTo>
                      <a:pt x="2052" y="846"/>
                    </a:lnTo>
                    <a:lnTo>
                      <a:pt x="1788" y="1011"/>
                    </a:lnTo>
                    <a:lnTo>
                      <a:pt x="1535" y="1191"/>
                    </a:lnTo>
                    <a:lnTo>
                      <a:pt x="1294" y="1387"/>
                    </a:lnTo>
                    <a:lnTo>
                      <a:pt x="1065" y="1600"/>
                    </a:lnTo>
                    <a:lnTo>
                      <a:pt x="849" y="1830"/>
                    </a:lnTo>
                    <a:lnTo>
                      <a:pt x="649" y="2077"/>
                    </a:lnTo>
                    <a:lnTo>
                      <a:pt x="464" y="2342"/>
                    </a:lnTo>
                    <a:lnTo>
                      <a:pt x="298" y="2624"/>
                    </a:lnTo>
                    <a:close/>
                  </a:path>
                </a:pathLst>
              </a:custGeom>
              <a:solidFill>
                <a:srgbClr val="D477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4" name="Freeform 254">
                <a:extLst>
                  <a:ext uri="{FF2B5EF4-FFF2-40B4-BE49-F238E27FC236}">
                    <a16:creationId xmlns:a16="http://schemas.microsoft.com/office/drawing/2014/main" id="{9A2CC5B3-AD95-1141-81DB-AE0264DF70E7}"/>
                  </a:ext>
                </a:extLst>
              </p:cNvPr>
              <p:cNvSpPr>
                <a:spLocks/>
              </p:cNvSpPr>
              <p:nvPr/>
            </p:nvSpPr>
            <p:spPr bwMode="auto">
              <a:xfrm>
                <a:off x="3920" y="2932"/>
                <a:ext cx="610" cy="327"/>
              </a:xfrm>
              <a:custGeom>
                <a:avLst/>
                <a:gdLst>
                  <a:gd name="T0" fmla="*/ 0 w 7922"/>
                  <a:gd name="T1" fmla="*/ 1 h 4253"/>
                  <a:gd name="T2" fmla="*/ 0 w 7922"/>
                  <a:gd name="T3" fmla="*/ 1 h 4253"/>
                  <a:gd name="T4" fmla="*/ 0 w 7922"/>
                  <a:gd name="T5" fmla="*/ 1 h 4253"/>
                  <a:gd name="T6" fmla="*/ 0 w 7922"/>
                  <a:gd name="T7" fmla="*/ 2 h 4253"/>
                  <a:gd name="T8" fmla="*/ 0 w 7922"/>
                  <a:gd name="T9" fmla="*/ 2 h 4253"/>
                  <a:gd name="T10" fmla="*/ 0 w 7922"/>
                  <a:gd name="T11" fmla="*/ 2 h 4253"/>
                  <a:gd name="T12" fmla="*/ 1 w 7922"/>
                  <a:gd name="T13" fmla="*/ 2 h 4253"/>
                  <a:gd name="T14" fmla="*/ 1 w 7922"/>
                  <a:gd name="T15" fmla="*/ 2 h 4253"/>
                  <a:gd name="T16" fmla="*/ 1 w 7922"/>
                  <a:gd name="T17" fmla="*/ 2 h 4253"/>
                  <a:gd name="T18" fmla="*/ 1 w 7922"/>
                  <a:gd name="T19" fmla="*/ 2 h 4253"/>
                  <a:gd name="T20" fmla="*/ 2 w 7922"/>
                  <a:gd name="T21" fmla="*/ 2 h 4253"/>
                  <a:gd name="T22" fmla="*/ 2 w 7922"/>
                  <a:gd name="T23" fmla="*/ 2 h 4253"/>
                  <a:gd name="T24" fmla="*/ 2 w 7922"/>
                  <a:gd name="T25" fmla="*/ 2 h 4253"/>
                  <a:gd name="T26" fmla="*/ 3 w 7922"/>
                  <a:gd name="T27" fmla="*/ 1 h 4253"/>
                  <a:gd name="T28" fmla="*/ 3 w 7922"/>
                  <a:gd name="T29" fmla="*/ 1 h 4253"/>
                  <a:gd name="T30" fmla="*/ 3 w 7922"/>
                  <a:gd name="T31" fmla="*/ 1 h 4253"/>
                  <a:gd name="T32" fmla="*/ 4 w 7922"/>
                  <a:gd name="T33" fmla="*/ 0 h 4253"/>
                  <a:gd name="T34" fmla="*/ 3 w 7922"/>
                  <a:gd name="T35" fmla="*/ 0 h 4253"/>
                  <a:gd name="T36" fmla="*/ 3 w 7922"/>
                  <a:gd name="T37" fmla="*/ 0 h 4253"/>
                  <a:gd name="T38" fmla="*/ 3 w 7922"/>
                  <a:gd name="T39" fmla="*/ 0 h 4253"/>
                  <a:gd name="T40" fmla="*/ 3 w 7922"/>
                  <a:gd name="T41" fmla="*/ 0 h 4253"/>
                  <a:gd name="T42" fmla="*/ 3 w 7922"/>
                  <a:gd name="T43" fmla="*/ 0 h 4253"/>
                  <a:gd name="T44" fmla="*/ 2 w 7922"/>
                  <a:gd name="T45" fmla="*/ 0 h 4253"/>
                  <a:gd name="T46" fmla="*/ 2 w 7922"/>
                  <a:gd name="T47" fmla="*/ 0 h 4253"/>
                  <a:gd name="T48" fmla="*/ 2 w 7922"/>
                  <a:gd name="T49" fmla="*/ 0 h 4253"/>
                  <a:gd name="T50" fmla="*/ 2 w 7922"/>
                  <a:gd name="T51" fmla="*/ 0 h 4253"/>
                  <a:gd name="T52" fmla="*/ 1 w 7922"/>
                  <a:gd name="T53" fmla="*/ 0 h 4253"/>
                  <a:gd name="T54" fmla="*/ 1 w 7922"/>
                  <a:gd name="T55" fmla="*/ 0 h 4253"/>
                  <a:gd name="T56" fmla="*/ 1 w 7922"/>
                  <a:gd name="T57" fmla="*/ 0 h 4253"/>
                  <a:gd name="T58" fmla="*/ 1 w 7922"/>
                  <a:gd name="T59" fmla="*/ 1 h 4253"/>
                  <a:gd name="T60" fmla="*/ 0 w 7922"/>
                  <a:gd name="T61" fmla="*/ 1 h 4253"/>
                  <a:gd name="T62" fmla="*/ 0 w 7922"/>
                  <a:gd name="T63" fmla="*/ 1 h 4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22" h="4253">
                    <a:moveTo>
                      <a:pt x="297" y="2433"/>
                    </a:moveTo>
                    <a:lnTo>
                      <a:pt x="170" y="2605"/>
                    </a:lnTo>
                    <a:lnTo>
                      <a:pt x="78" y="2774"/>
                    </a:lnTo>
                    <a:lnTo>
                      <a:pt x="23" y="2941"/>
                    </a:lnTo>
                    <a:lnTo>
                      <a:pt x="0" y="3102"/>
                    </a:lnTo>
                    <a:lnTo>
                      <a:pt x="12" y="3258"/>
                    </a:lnTo>
                    <a:lnTo>
                      <a:pt x="53" y="3408"/>
                    </a:lnTo>
                    <a:lnTo>
                      <a:pt x="125" y="3548"/>
                    </a:lnTo>
                    <a:lnTo>
                      <a:pt x="225" y="3681"/>
                    </a:lnTo>
                    <a:lnTo>
                      <a:pt x="353" y="3802"/>
                    </a:lnTo>
                    <a:lnTo>
                      <a:pt x="507" y="3912"/>
                    </a:lnTo>
                    <a:lnTo>
                      <a:pt x="686" y="4008"/>
                    </a:lnTo>
                    <a:lnTo>
                      <a:pt x="889" y="4091"/>
                    </a:lnTo>
                    <a:lnTo>
                      <a:pt x="1113" y="4157"/>
                    </a:lnTo>
                    <a:lnTo>
                      <a:pt x="1359" y="4207"/>
                    </a:lnTo>
                    <a:lnTo>
                      <a:pt x="1624" y="4239"/>
                    </a:lnTo>
                    <a:lnTo>
                      <a:pt x="1909" y="4253"/>
                    </a:lnTo>
                    <a:lnTo>
                      <a:pt x="2210" y="4247"/>
                    </a:lnTo>
                    <a:lnTo>
                      <a:pt x="2528" y="4218"/>
                    </a:lnTo>
                    <a:lnTo>
                      <a:pt x="2859" y="4167"/>
                    </a:lnTo>
                    <a:lnTo>
                      <a:pt x="3204" y="4092"/>
                    </a:lnTo>
                    <a:lnTo>
                      <a:pt x="3562" y="3991"/>
                    </a:lnTo>
                    <a:lnTo>
                      <a:pt x="3929" y="3865"/>
                    </a:lnTo>
                    <a:lnTo>
                      <a:pt x="4307" y="3710"/>
                    </a:lnTo>
                    <a:lnTo>
                      <a:pt x="4693" y="3527"/>
                    </a:lnTo>
                    <a:lnTo>
                      <a:pt x="5085" y="3313"/>
                    </a:lnTo>
                    <a:lnTo>
                      <a:pt x="5484" y="3069"/>
                    </a:lnTo>
                    <a:lnTo>
                      <a:pt x="5886" y="2792"/>
                    </a:lnTo>
                    <a:lnTo>
                      <a:pt x="6292" y="2482"/>
                    </a:lnTo>
                    <a:lnTo>
                      <a:pt x="6700" y="2136"/>
                    </a:lnTo>
                    <a:lnTo>
                      <a:pt x="7108" y="1754"/>
                    </a:lnTo>
                    <a:lnTo>
                      <a:pt x="7516" y="1335"/>
                    </a:lnTo>
                    <a:lnTo>
                      <a:pt x="7922" y="877"/>
                    </a:lnTo>
                    <a:lnTo>
                      <a:pt x="7798" y="748"/>
                    </a:lnTo>
                    <a:lnTo>
                      <a:pt x="7654" y="628"/>
                    </a:lnTo>
                    <a:lnTo>
                      <a:pt x="7492" y="519"/>
                    </a:lnTo>
                    <a:lnTo>
                      <a:pt x="7312" y="419"/>
                    </a:lnTo>
                    <a:lnTo>
                      <a:pt x="7116" y="330"/>
                    </a:lnTo>
                    <a:lnTo>
                      <a:pt x="6905" y="249"/>
                    </a:lnTo>
                    <a:lnTo>
                      <a:pt x="6681" y="181"/>
                    </a:lnTo>
                    <a:lnTo>
                      <a:pt x="6444" y="123"/>
                    </a:lnTo>
                    <a:lnTo>
                      <a:pt x="6195" y="76"/>
                    </a:lnTo>
                    <a:lnTo>
                      <a:pt x="5937" y="39"/>
                    </a:lnTo>
                    <a:lnTo>
                      <a:pt x="5671" y="15"/>
                    </a:lnTo>
                    <a:lnTo>
                      <a:pt x="5397" y="2"/>
                    </a:lnTo>
                    <a:lnTo>
                      <a:pt x="5116" y="0"/>
                    </a:lnTo>
                    <a:lnTo>
                      <a:pt x="4831" y="10"/>
                    </a:lnTo>
                    <a:lnTo>
                      <a:pt x="4543" y="32"/>
                    </a:lnTo>
                    <a:lnTo>
                      <a:pt x="4252" y="66"/>
                    </a:lnTo>
                    <a:lnTo>
                      <a:pt x="3959" y="113"/>
                    </a:lnTo>
                    <a:lnTo>
                      <a:pt x="3667" y="172"/>
                    </a:lnTo>
                    <a:lnTo>
                      <a:pt x="3377" y="244"/>
                    </a:lnTo>
                    <a:lnTo>
                      <a:pt x="3088" y="330"/>
                    </a:lnTo>
                    <a:lnTo>
                      <a:pt x="2804" y="428"/>
                    </a:lnTo>
                    <a:lnTo>
                      <a:pt x="2525" y="540"/>
                    </a:lnTo>
                    <a:lnTo>
                      <a:pt x="2253" y="665"/>
                    </a:lnTo>
                    <a:lnTo>
                      <a:pt x="1988" y="804"/>
                    </a:lnTo>
                    <a:lnTo>
                      <a:pt x="1732" y="957"/>
                    </a:lnTo>
                    <a:lnTo>
                      <a:pt x="1486" y="1124"/>
                    </a:lnTo>
                    <a:lnTo>
                      <a:pt x="1252" y="1305"/>
                    </a:lnTo>
                    <a:lnTo>
                      <a:pt x="1030" y="1501"/>
                    </a:lnTo>
                    <a:lnTo>
                      <a:pt x="823" y="1712"/>
                    </a:lnTo>
                    <a:lnTo>
                      <a:pt x="631" y="1936"/>
                    </a:lnTo>
                    <a:lnTo>
                      <a:pt x="455" y="2178"/>
                    </a:lnTo>
                    <a:lnTo>
                      <a:pt x="297" y="2433"/>
                    </a:lnTo>
                    <a:close/>
                  </a:path>
                </a:pathLst>
              </a:custGeom>
              <a:solidFill>
                <a:srgbClr val="D77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5" name="Freeform 255">
                <a:extLst>
                  <a:ext uri="{FF2B5EF4-FFF2-40B4-BE49-F238E27FC236}">
                    <a16:creationId xmlns:a16="http://schemas.microsoft.com/office/drawing/2014/main" id="{21CB527E-D756-1E4C-B178-486763BED3A2}"/>
                  </a:ext>
                </a:extLst>
              </p:cNvPr>
              <p:cNvSpPr>
                <a:spLocks/>
              </p:cNvSpPr>
              <p:nvPr/>
            </p:nvSpPr>
            <p:spPr bwMode="auto">
              <a:xfrm>
                <a:off x="3936" y="2933"/>
                <a:ext cx="564" cy="302"/>
              </a:xfrm>
              <a:custGeom>
                <a:avLst/>
                <a:gdLst>
                  <a:gd name="T0" fmla="*/ 0 w 7342"/>
                  <a:gd name="T1" fmla="*/ 1 h 3923"/>
                  <a:gd name="T2" fmla="*/ 0 w 7342"/>
                  <a:gd name="T3" fmla="*/ 1 h 3923"/>
                  <a:gd name="T4" fmla="*/ 0 w 7342"/>
                  <a:gd name="T5" fmla="*/ 1 h 3923"/>
                  <a:gd name="T6" fmla="*/ 0 w 7342"/>
                  <a:gd name="T7" fmla="*/ 1 h 3923"/>
                  <a:gd name="T8" fmla="*/ 0 w 7342"/>
                  <a:gd name="T9" fmla="*/ 2 h 3923"/>
                  <a:gd name="T10" fmla="*/ 0 w 7342"/>
                  <a:gd name="T11" fmla="*/ 2 h 3923"/>
                  <a:gd name="T12" fmla="*/ 0 w 7342"/>
                  <a:gd name="T13" fmla="*/ 2 h 3923"/>
                  <a:gd name="T14" fmla="*/ 1 w 7342"/>
                  <a:gd name="T15" fmla="*/ 2 h 3923"/>
                  <a:gd name="T16" fmla="*/ 1 w 7342"/>
                  <a:gd name="T17" fmla="*/ 2 h 3923"/>
                  <a:gd name="T18" fmla="*/ 1 w 7342"/>
                  <a:gd name="T19" fmla="*/ 2 h 3923"/>
                  <a:gd name="T20" fmla="*/ 2 w 7342"/>
                  <a:gd name="T21" fmla="*/ 2 h 3923"/>
                  <a:gd name="T22" fmla="*/ 2 w 7342"/>
                  <a:gd name="T23" fmla="*/ 2 h 3923"/>
                  <a:gd name="T24" fmla="*/ 2 w 7342"/>
                  <a:gd name="T25" fmla="*/ 1 h 3923"/>
                  <a:gd name="T26" fmla="*/ 2 w 7342"/>
                  <a:gd name="T27" fmla="*/ 1 h 3923"/>
                  <a:gd name="T28" fmla="*/ 3 w 7342"/>
                  <a:gd name="T29" fmla="*/ 1 h 3923"/>
                  <a:gd name="T30" fmla="*/ 3 w 7342"/>
                  <a:gd name="T31" fmla="*/ 1 h 3923"/>
                  <a:gd name="T32" fmla="*/ 3 w 7342"/>
                  <a:gd name="T33" fmla="*/ 0 h 3923"/>
                  <a:gd name="T34" fmla="*/ 3 w 7342"/>
                  <a:gd name="T35" fmla="*/ 0 h 3923"/>
                  <a:gd name="T36" fmla="*/ 3 w 7342"/>
                  <a:gd name="T37" fmla="*/ 0 h 3923"/>
                  <a:gd name="T38" fmla="*/ 3 w 7342"/>
                  <a:gd name="T39" fmla="*/ 0 h 3923"/>
                  <a:gd name="T40" fmla="*/ 3 w 7342"/>
                  <a:gd name="T41" fmla="*/ 0 h 3923"/>
                  <a:gd name="T42" fmla="*/ 2 w 7342"/>
                  <a:gd name="T43" fmla="*/ 0 h 3923"/>
                  <a:gd name="T44" fmla="*/ 2 w 7342"/>
                  <a:gd name="T45" fmla="*/ 0 h 3923"/>
                  <a:gd name="T46" fmla="*/ 2 w 7342"/>
                  <a:gd name="T47" fmla="*/ 0 h 3923"/>
                  <a:gd name="T48" fmla="*/ 2 w 7342"/>
                  <a:gd name="T49" fmla="*/ 0 h 3923"/>
                  <a:gd name="T50" fmla="*/ 1 w 7342"/>
                  <a:gd name="T51" fmla="*/ 0 h 3923"/>
                  <a:gd name="T52" fmla="*/ 1 w 7342"/>
                  <a:gd name="T53" fmla="*/ 0 h 3923"/>
                  <a:gd name="T54" fmla="*/ 1 w 7342"/>
                  <a:gd name="T55" fmla="*/ 0 h 3923"/>
                  <a:gd name="T56" fmla="*/ 1 w 7342"/>
                  <a:gd name="T57" fmla="*/ 0 h 3923"/>
                  <a:gd name="T58" fmla="*/ 1 w 7342"/>
                  <a:gd name="T59" fmla="*/ 1 h 3923"/>
                  <a:gd name="T60" fmla="*/ 0 w 7342"/>
                  <a:gd name="T61" fmla="*/ 1 h 3923"/>
                  <a:gd name="T62" fmla="*/ 0 w 7342"/>
                  <a:gd name="T63" fmla="*/ 1 h 39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2" h="3923">
                    <a:moveTo>
                      <a:pt x="296" y="2244"/>
                    </a:moveTo>
                    <a:lnTo>
                      <a:pt x="170" y="2406"/>
                    </a:lnTo>
                    <a:lnTo>
                      <a:pt x="79" y="2567"/>
                    </a:lnTo>
                    <a:lnTo>
                      <a:pt x="23" y="2723"/>
                    </a:lnTo>
                    <a:lnTo>
                      <a:pt x="0" y="2874"/>
                    </a:lnTo>
                    <a:lnTo>
                      <a:pt x="8" y="3019"/>
                    </a:lnTo>
                    <a:lnTo>
                      <a:pt x="47" y="3157"/>
                    </a:lnTo>
                    <a:lnTo>
                      <a:pt x="114" y="3287"/>
                    </a:lnTo>
                    <a:lnTo>
                      <a:pt x="209" y="3407"/>
                    </a:lnTo>
                    <a:lnTo>
                      <a:pt x="331" y="3518"/>
                    </a:lnTo>
                    <a:lnTo>
                      <a:pt x="477" y="3618"/>
                    </a:lnTo>
                    <a:lnTo>
                      <a:pt x="647" y="3705"/>
                    </a:lnTo>
                    <a:lnTo>
                      <a:pt x="840" y="3779"/>
                    </a:lnTo>
                    <a:lnTo>
                      <a:pt x="1053" y="3839"/>
                    </a:lnTo>
                    <a:lnTo>
                      <a:pt x="1286" y="3883"/>
                    </a:lnTo>
                    <a:lnTo>
                      <a:pt x="1537" y="3912"/>
                    </a:lnTo>
                    <a:lnTo>
                      <a:pt x="1806" y="3923"/>
                    </a:lnTo>
                    <a:lnTo>
                      <a:pt x="2090" y="3915"/>
                    </a:lnTo>
                    <a:lnTo>
                      <a:pt x="2389" y="3888"/>
                    </a:lnTo>
                    <a:lnTo>
                      <a:pt x="2700" y="3841"/>
                    </a:lnTo>
                    <a:lnTo>
                      <a:pt x="3024" y="3773"/>
                    </a:lnTo>
                    <a:lnTo>
                      <a:pt x="3358" y="3681"/>
                    </a:lnTo>
                    <a:lnTo>
                      <a:pt x="3701" y="3567"/>
                    </a:lnTo>
                    <a:lnTo>
                      <a:pt x="4052" y="3428"/>
                    </a:lnTo>
                    <a:lnTo>
                      <a:pt x="4409" y="3263"/>
                    </a:lnTo>
                    <a:lnTo>
                      <a:pt x="4772" y="3072"/>
                    </a:lnTo>
                    <a:lnTo>
                      <a:pt x="5138" y="2854"/>
                    </a:lnTo>
                    <a:lnTo>
                      <a:pt x="5506" y="2606"/>
                    </a:lnTo>
                    <a:lnTo>
                      <a:pt x="5877" y="2329"/>
                    </a:lnTo>
                    <a:lnTo>
                      <a:pt x="6246" y="2021"/>
                    </a:lnTo>
                    <a:lnTo>
                      <a:pt x="6614" y="1682"/>
                    </a:lnTo>
                    <a:lnTo>
                      <a:pt x="6981" y="1309"/>
                    </a:lnTo>
                    <a:lnTo>
                      <a:pt x="7342" y="905"/>
                    </a:lnTo>
                    <a:lnTo>
                      <a:pt x="7263" y="768"/>
                    </a:lnTo>
                    <a:lnTo>
                      <a:pt x="7161" y="642"/>
                    </a:lnTo>
                    <a:lnTo>
                      <a:pt x="7037" y="528"/>
                    </a:lnTo>
                    <a:lnTo>
                      <a:pt x="6893" y="425"/>
                    </a:lnTo>
                    <a:lnTo>
                      <a:pt x="6732" y="332"/>
                    </a:lnTo>
                    <a:lnTo>
                      <a:pt x="6552" y="251"/>
                    </a:lnTo>
                    <a:lnTo>
                      <a:pt x="6356" y="181"/>
                    </a:lnTo>
                    <a:lnTo>
                      <a:pt x="6147" y="122"/>
                    </a:lnTo>
                    <a:lnTo>
                      <a:pt x="5924" y="75"/>
                    </a:lnTo>
                    <a:lnTo>
                      <a:pt x="5688" y="39"/>
                    </a:lnTo>
                    <a:lnTo>
                      <a:pt x="5443" y="15"/>
                    </a:lnTo>
                    <a:lnTo>
                      <a:pt x="5189" y="1"/>
                    </a:lnTo>
                    <a:lnTo>
                      <a:pt x="4926" y="0"/>
                    </a:lnTo>
                    <a:lnTo>
                      <a:pt x="4657" y="10"/>
                    </a:lnTo>
                    <a:lnTo>
                      <a:pt x="4384" y="32"/>
                    </a:lnTo>
                    <a:lnTo>
                      <a:pt x="4107" y="65"/>
                    </a:lnTo>
                    <a:lnTo>
                      <a:pt x="3827" y="111"/>
                    </a:lnTo>
                    <a:lnTo>
                      <a:pt x="3547" y="168"/>
                    </a:lnTo>
                    <a:lnTo>
                      <a:pt x="3267" y="237"/>
                    </a:lnTo>
                    <a:lnTo>
                      <a:pt x="2989" y="318"/>
                    </a:lnTo>
                    <a:lnTo>
                      <a:pt x="2714" y="410"/>
                    </a:lnTo>
                    <a:lnTo>
                      <a:pt x="2444" y="515"/>
                    </a:lnTo>
                    <a:lnTo>
                      <a:pt x="2180" y="633"/>
                    </a:lnTo>
                    <a:lnTo>
                      <a:pt x="1923" y="762"/>
                    </a:lnTo>
                    <a:lnTo>
                      <a:pt x="1674" y="904"/>
                    </a:lnTo>
                    <a:lnTo>
                      <a:pt x="1436" y="1058"/>
                    </a:lnTo>
                    <a:lnTo>
                      <a:pt x="1210" y="1224"/>
                    </a:lnTo>
                    <a:lnTo>
                      <a:pt x="996" y="1403"/>
                    </a:lnTo>
                    <a:lnTo>
                      <a:pt x="796" y="1595"/>
                    </a:lnTo>
                    <a:lnTo>
                      <a:pt x="612" y="1798"/>
                    </a:lnTo>
                    <a:lnTo>
                      <a:pt x="444" y="2014"/>
                    </a:lnTo>
                    <a:lnTo>
                      <a:pt x="296" y="2244"/>
                    </a:lnTo>
                    <a:close/>
                  </a:path>
                </a:pathLst>
              </a:custGeom>
              <a:solidFill>
                <a:srgbClr val="D97C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6" name="Freeform 256">
                <a:extLst>
                  <a:ext uri="{FF2B5EF4-FFF2-40B4-BE49-F238E27FC236}">
                    <a16:creationId xmlns:a16="http://schemas.microsoft.com/office/drawing/2014/main" id="{4EC470BD-82C1-304B-8A84-FE506C05D8EE}"/>
                  </a:ext>
                </a:extLst>
              </p:cNvPr>
              <p:cNvSpPr>
                <a:spLocks/>
              </p:cNvSpPr>
              <p:nvPr/>
            </p:nvSpPr>
            <p:spPr bwMode="auto">
              <a:xfrm>
                <a:off x="3951" y="2934"/>
                <a:ext cx="520" cy="276"/>
              </a:xfrm>
              <a:custGeom>
                <a:avLst/>
                <a:gdLst>
                  <a:gd name="T0" fmla="*/ 0 w 6763"/>
                  <a:gd name="T1" fmla="*/ 1 h 3592"/>
                  <a:gd name="T2" fmla="*/ 0 w 6763"/>
                  <a:gd name="T3" fmla="*/ 1 h 3592"/>
                  <a:gd name="T4" fmla="*/ 0 w 6763"/>
                  <a:gd name="T5" fmla="*/ 1 h 3592"/>
                  <a:gd name="T6" fmla="*/ 0 w 6763"/>
                  <a:gd name="T7" fmla="*/ 1 h 3592"/>
                  <a:gd name="T8" fmla="*/ 0 w 6763"/>
                  <a:gd name="T9" fmla="*/ 1 h 3592"/>
                  <a:gd name="T10" fmla="*/ 0 w 6763"/>
                  <a:gd name="T11" fmla="*/ 2 h 3592"/>
                  <a:gd name="T12" fmla="*/ 0 w 6763"/>
                  <a:gd name="T13" fmla="*/ 2 h 3592"/>
                  <a:gd name="T14" fmla="*/ 1 w 6763"/>
                  <a:gd name="T15" fmla="*/ 2 h 3592"/>
                  <a:gd name="T16" fmla="*/ 1 w 6763"/>
                  <a:gd name="T17" fmla="*/ 2 h 3592"/>
                  <a:gd name="T18" fmla="*/ 1 w 6763"/>
                  <a:gd name="T19" fmla="*/ 2 h 3592"/>
                  <a:gd name="T20" fmla="*/ 1 w 6763"/>
                  <a:gd name="T21" fmla="*/ 2 h 3592"/>
                  <a:gd name="T22" fmla="*/ 2 w 6763"/>
                  <a:gd name="T23" fmla="*/ 1 h 3592"/>
                  <a:gd name="T24" fmla="*/ 2 w 6763"/>
                  <a:gd name="T25" fmla="*/ 1 h 3592"/>
                  <a:gd name="T26" fmla="*/ 2 w 6763"/>
                  <a:gd name="T27" fmla="*/ 1 h 3592"/>
                  <a:gd name="T28" fmla="*/ 3 w 6763"/>
                  <a:gd name="T29" fmla="*/ 1 h 3592"/>
                  <a:gd name="T30" fmla="*/ 3 w 6763"/>
                  <a:gd name="T31" fmla="*/ 1 h 3592"/>
                  <a:gd name="T32" fmla="*/ 3 w 6763"/>
                  <a:gd name="T33" fmla="*/ 0 h 3592"/>
                  <a:gd name="T34" fmla="*/ 3 w 6763"/>
                  <a:gd name="T35" fmla="*/ 0 h 3592"/>
                  <a:gd name="T36" fmla="*/ 3 w 6763"/>
                  <a:gd name="T37" fmla="*/ 0 h 3592"/>
                  <a:gd name="T38" fmla="*/ 3 w 6763"/>
                  <a:gd name="T39" fmla="*/ 0 h 3592"/>
                  <a:gd name="T40" fmla="*/ 3 w 6763"/>
                  <a:gd name="T41" fmla="*/ 0 h 3592"/>
                  <a:gd name="T42" fmla="*/ 2 w 6763"/>
                  <a:gd name="T43" fmla="*/ 0 h 3592"/>
                  <a:gd name="T44" fmla="*/ 2 w 6763"/>
                  <a:gd name="T45" fmla="*/ 0 h 3592"/>
                  <a:gd name="T46" fmla="*/ 2 w 6763"/>
                  <a:gd name="T47" fmla="*/ 0 h 3592"/>
                  <a:gd name="T48" fmla="*/ 2 w 6763"/>
                  <a:gd name="T49" fmla="*/ 0 h 3592"/>
                  <a:gd name="T50" fmla="*/ 1 w 6763"/>
                  <a:gd name="T51" fmla="*/ 0 h 3592"/>
                  <a:gd name="T52" fmla="*/ 1 w 6763"/>
                  <a:gd name="T53" fmla="*/ 0 h 3592"/>
                  <a:gd name="T54" fmla="*/ 1 w 6763"/>
                  <a:gd name="T55" fmla="*/ 0 h 3592"/>
                  <a:gd name="T56" fmla="*/ 1 w 6763"/>
                  <a:gd name="T57" fmla="*/ 0 h 3592"/>
                  <a:gd name="T58" fmla="*/ 1 w 6763"/>
                  <a:gd name="T59" fmla="*/ 1 h 3592"/>
                  <a:gd name="T60" fmla="*/ 0 w 6763"/>
                  <a:gd name="T61" fmla="*/ 1 h 3592"/>
                  <a:gd name="T62" fmla="*/ 0 w 6763"/>
                  <a:gd name="T63" fmla="*/ 1 h 35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63" h="3592">
                    <a:moveTo>
                      <a:pt x="295" y="2054"/>
                    </a:moveTo>
                    <a:lnTo>
                      <a:pt x="170" y="2208"/>
                    </a:lnTo>
                    <a:lnTo>
                      <a:pt x="81" y="2359"/>
                    </a:lnTo>
                    <a:lnTo>
                      <a:pt x="24" y="2505"/>
                    </a:lnTo>
                    <a:lnTo>
                      <a:pt x="0" y="2645"/>
                    </a:lnTo>
                    <a:lnTo>
                      <a:pt x="6" y="2779"/>
                    </a:lnTo>
                    <a:lnTo>
                      <a:pt x="41" y="2906"/>
                    </a:lnTo>
                    <a:lnTo>
                      <a:pt x="104" y="3025"/>
                    </a:lnTo>
                    <a:lnTo>
                      <a:pt x="194" y="3134"/>
                    </a:lnTo>
                    <a:lnTo>
                      <a:pt x="309" y="3234"/>
                    </a:lnTo>
                    <a:lnTo>
                      <a:pt x="447" y="3324"/>
                    </a:lnTo>
                    <a:lnTo>
                      <a:pt x="609" y="3402"/>
                    </a:lnTo>
                    <a:lnTo>
                      <a:pt x="791" y="3467"/>
                    </a:lnTo>
                    <a:lnTo>
                      <a:pt x="992" y="3520"/>
                    </a:lnTo>
                    <a:lnTo>
                      <a:pt x="1213" y="3559"/>
                    </a:lnTo>
                    <a:lnTo>
                      <a:pt x="1450" y="3583"/>
                    </a:lnTo>
                    <a:lnTo>
                      <a:pt x="1703" y="3592"/>
                    </a:lnTo>
                    <a:lnTo>
                      <a:pt x="1971" y="3584"/>
                    </a:lnTo>
                    <a:lnTo>
                      <a:pt x="2250" y="3559"/>
                    </a:lnTo>
                    <a:lnTo>
                      <a:pt x="2542" y="3515"/>
                    </a:lnTo>
                    <a:lnTo>
                      <a:pt x="2845" y="3454"/>
                    </a:lnTo>
                    <a:lnTo>
                      <a:pt x="3155" y="3372"/>
                    </a:lnTo>
                    <a:lnTo>
                      <a:pt x="3473" y="3270"/>
                    </a:lnTo>
                    <a:lnTo>
                      <a:pt x="3797" y="3146"/>
                    </a:lnTo>
                    <a:lnTo>
                      <a:pt x="4125" y="2999"/>
                    </a:lnTo>
                    <a:lnTo>
                      <a:pt x="4458" y="2830"/>
                    </a:lnTo>
                    <a:lnTo>
                      <a:pt x="4792" y="2637"/>
                    </a:lnTo>
                    <a:lnTo>
                      <a:pt x="5127" y="2419"/>
                    </a:lnTo>
                    <a:lnTo>
                      <a:pt x="5461" y="2176"/>
                    </a:lnTo>
                    <a:lnTo>
                      <a:pt x="5793" y="1906"/>
                    </a:lnTo>
                    <a:lnTo>
                      <a:pt x="6122" y="1610"/>
                    </a:lnTo>
                    <a:lnTo>
                      <a:pt x="6446" y="1285"/>
                    </a:lnTo>
                    <a:lnTo>
                      <a:pt x="6763" y="931"/>
                    </a:lnTo>
                    <a:lnTo>
                      <a:pt x="6729" y="788"/>
                    </a:lnTo>
                    <a:lnTo>
                      <a:pt x="6668" y="656"/>
                    </a:lnTo>
                    <a:lnTo>
                      <a:pt x="6583" y="537"/>
                    </a:lnTo>
                    <a:lnTo>
                      <a:pt x="6476" y="431"/>
                    </a:lnTo>
                    <a:lnTo>
                      <a:pt x="6348" y="335"/>
                    </a:lnTo>
                    <a:lnTo>
                      <a:pt x="6199" y="253"/>
                    </a:lnTo>
                    <a:lnTo>
                      <a:pt x="6034" y="181"/>
                    </a:lnTo>
                    <a:lnTo>
                      <a:pt x="5851" y="122"/>
                    </a:lnTo>
                    <a:lnTo>
                      <a:pt x="5652" y="75"/>
                    </a:lnTo>
                    <a:lnTo>
                      <a:pt x="5441" y="38"/>
                    </a:lnTo>
                    <a:lnTo>
                      <a:pt x="5216" y="14"/>
                    </a:lnTo>
                    <a:lnTo>
                      <a:pt x="4982" y="1"/>
                    </a:lnTo>
                    <a:lnTo>
                      <a:pt x="4737" y="0"/>
                    </a:lnTo>
                    <a:lnTo>
                      <a:pt x="4484" y="10"/>
                    </a:lnTo>
                    <a:lnTo>
                      <a:pt x="4226" y="31"/>
                    </a:lnTo>
                    <a:lnTo>
                      <a:pt x="3963" y="63"/>
                    </a:lnTo>
                    <a:lnTo>
                      <a:pt x="3697" y="108"/>
                    </a:lnTo>
                    <a:lnTo>
                      <a:pt x="3428" y="162"/>
                    </a:lnTo>
                    <a:lnTo>
                      <a:pt x="3159" y="229"/>
                    </a:lnTo>
                    <a:lnTo>
                      <a:pt x="2890" y="305"/>
                    </a:lnTo>
                    <a:lnTo>
                      <a:pt x="2625" y="393"/>
                    </a:lnTo>
                    <a:lnTo>
                      <a:pt x="2364" y="491"/>
                    </a:lnTo>
                    <a:lnTo>
                      <a:pt x="2108" y="600"/>
                    </a:lnTo>
                    <a:lnTo>
                      <a:pt x="1859" y="720"/>
                    </a:lnTo>
                    <a:lnTo>
                      <a:pt x="1618" y="851"/>
                    </a:lnTo>
                    <a:lnTo>
                      <a:pt x="1388" y="992"/>
                    </a:lnTo>
                    <a:lnTo>
                      <a:pt x="1168" y="1144"/>
                    </a:lnTo>
                    <a:lnTo>
                      <a:pt x="962" y="1305"/>
                    </a:lnTo>
                    <a:lnTo>
                      <a:pt x="770" y="1477"/>
                    </a:lnTo>
                    <a:lnTo>
                      <a:pt x="594" y="1659"/>
                    </a:lnTo>
                    <a:lnTo>
                      <a:pt x="435" y="1851"/>
                    </a:lnTo>
                    <a:lnTo>
                      <a:pt x="295" y="2054"/>
                    </a:lnTo>
                    <a:close/>
                  </a:path>
                </a:pathLst>
              </a:custGeom>
              <a:solidFill>
                <a:srgbClr val="DA81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7" name="Freeform 257">
                <a:extLst>
                  <a:ext uri="{FF2B5EF4-FFF2-40B4-BE49-F238E27FC236}">
                    <a16:creationId xmlns:a16="http://schemas.microsoft.com/office/drawing/2014/main" id="{8F8F30A4-0522-A143-AB7A-E334867911C6}"/>
                  </a:ext>
                </a:extLst>
              </p:cNvPr>
              <p:cNvSpPr>
                <a:spLocks/>
              </p:cNvSpPr>
              <p:nvPr/>
            </p:nvSpPr>
            <p:spPr bwMode="auto">
              <a:xfrm>
                <a:off x="3967" y="2935"/>
                <a:ext cx="476" cy="251"/>
              </a:xfrm>
              <a:custGeom>
                <a:avLst/>
                <a:gdLst>
                  <a:gd name="T0" fmla="*/ 0 w 6194"/>
                  <a:gd name="T1" fmla="*/ 1 h 3261"/>
                  <a:gd name="T2" fmla="*/ 0 w 6194"/>
                  <a:gd name="T3" fmla="*/ 1 h 3261"/>
                  <a:gd name="T4" fmla="*/ 0 w 6194"/>
                  <a:gd name="T5" fmla="*/ 1 h 3261"/>
                  <a:gd name="T6" fmla="*/ 0 w 6194"/>
                  <a:gd name="T7" fmla="*/ 1 h 3261"/>
                  <a:gd name="T8" fmla="*/ 0 w 6194"/>
                  <a:gd name="T9" fmla="*/ 1 h 3261"/>
                  <a:gd name="T10" fmla="*/ 0 w 6194"/>
                  <a:gd name="T11" fmla="*/ 1 h 3261"/>
                  <a:gd name="T12" fmla="*/ 0 w 6194"/>
                  <a:gd name="T13" fmla="*/ 1 h 3261"/>
                  <a:gd name="T14" fmla="*/ 1 w 6194"/>
                  <a:gd name="T15" fmla="*/ 1 h 3261"/>
                  <a:gd name="T16" fmla="*/ 1 w 6194"/>
                  <a:gd name="T17" fmla="*/ 1 h 3261"/>
                  <a:gd name="T18" fmla="*/ 1 w 6194"/>
                  <a:gd name="T19" fmla="*/ 1 h 3261"/>
                  <a:gd name="T20" fmla="*/ 1 w 6194"/>
                  <a:gd name="T21" fmla="*/ 1 h 3261"/>
                  <a:gd name="T22" fmla="*/ 2 w 6194"/>
                  <a:gd name="T23" fmla="*/ 1 h 3261"/>
                  <a:gd name="T24" fmla="*/ 2 w 6194"/>
                  <a:gd name="T25" fmla="*/ 1 h 3261"/>
                  <a:gd name="T26" fmla="*/ 2 w 6194"/>
                  <a:gd name="T27" fmla="*/ 1 h 3261"/>
                  <a:gd name="T28" fmla="*/ 2 w 6194"/>
                  <a:gd name="T29" fmla="*/ 1 h 3261"/>
                  <a:gd name="T30" fmla="*/ 3 w 6194"/>
                  <a:gd name="T31" fmla="*/ 1 h 3261"/>
                  <a:gd name="T32" fmla="*/ 3 w 6194"/>
                  <a:gd name="T33" fmla="*/ 0 h 3261"/>
                  <a:gd name="T34" fmla="*/ 3 w 6194"/>
                  <a:gd name="T35" fmla="*/ 0 h 3261"/>
                  <a:gd name="T36" fmla="*/ 3 w 6194"/>
                  <a:gd name="T37" fmla="*/ 0 h 3261"/>
                  <a:gd name="T38" fmla="*/ 3 w 6194"/>
                  <a:gd name="T39" fmla="*/ 0 h 3261"/>
                  <a:gd name="T40" fmla="*/ 2 w 6194"/>
                  <a:gd name="T41" fmla="*/ 0 h 3261"/>
                  <a:gd name="T42" fmla="*/ 2 w 6194"/>
                  <a:gd name="T43" fmla="*/ 0 h 3261"/>
                  <a:gd name="T44" fmla="*/ 2 w 6194"/>
                  <a:gd name="T45" fmla="*/ 0 h 3261"/>
                  <a:gd name="T46" fmla="*/ 2 w 6194"/>
                  <a:gd name="T47" fmla="*/ 0 h 3261"/>
                  <a:gd name="T48" fmla="*/ 2 w 6194"/>
                  <a:gd name="T49" fmla="*/ 0 h 3261"/>
                  <a:gd name="T50" fmla="*/ 1 w 6194"/>
                  <a:gd name="T51" fmla="*/ 0 h 3261"/>
                  <a:gd name="T52" fmla="*/ 1 w 6194"/>
                  <a:gd name="T53" fmla="*/ 0 h 3261"/>
                  <a:gd name="T54" fmla="*/ 1 w 6194"/>
                  <a:gd name="T55" fmla="*/ 0 h 3261"/>
                  <a:gd name="T56" fmla="*/ 1 w 6194"/>
                  <a:gd name="T57" fmla="*/ 0 h 3261"/>
                  <a:gd name="T58" fmla="*/ 0 w 6194"/>
                  <a:gd name="T59" fmla="*/ 1 h 3261"/>
                  <a:gd name="T60" fmla="*/ 0 w 6194"/>
                  <a:gd name="T61" fmla="*/ 1 h 3261"/>
                  <a:gd name="T62" fmla="*/ 0 w 6194"/>
                  <a:gd name="T63" fmla="*/ 1 h 32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94" h="3261">
                    <a:moveTo>
                      <a:pt x="295" y="1864"/>
                    </a:moveTo>
                    <a:lnTo>
                      <a:pt x="171" y="2011"/>
                    </a:lnTo>
                    <a:lnTo>
                      <a:pt x="83" y="2153"/>
                    </a:lnTo>
                    <a:lnTo>
                      <a:pt x="26" y="2288"/>
                    </a:lnTo>
                    <a:lnTo>
                      <a:pt x="0" y="2418"/>
                    </a:lnTo>
                    <a:lnTo>
                      <a:pt x="4" y="2541"/>
                    </a:lnTo>
                    <a:lnTo>
                      <a:pt x="36" y="2656"/>
                    </a:lnTo>
                    <a:lnTo>
                      <a:pt x="95" y="2763"/>
                    </a:lnTo>
                    <a:lnTo>
                      <a:pt x="180" y="2861"/>
                    </a:lnTo>
                    <a:lnTo>
                      <a:pt x="288" y="2951"/>
                    </a:lnTo>
                    <a:lnTo>
                      <a:pt x="419" y="3031"/>
                    </a:lnTo>
                    <a:lnTo>
                      <a:pt x="571" y="3100"/>
                    </a:lnTo>
                    <a:lnTo>
                      <a:pt x="744" y="3157"/>
                    </a:lnTo>
                    <a:lnTo>
                      <a:pt x="934" y="3203"/>
                    </a:lnTo>
                    <a:lnTo>
                      <a:pt x="1141" y="3235"/>
                    </a:lnTo>
                    <a:lnTo>
                      <a:pt x="1364" y="3256"/>
                    </a:lnTo>
                    <a:lnTo>
                      <a:pt x="1602" y="3261"/>
                    </a:lnTo>
                    <a:lnTo>
                      <a:pt x="1852" y="3253"/>
                    </a:lnTo>
                    <a:lnTo>
                      <a:pt x="2113" y="3230"/>
                    </a:lnTo>
                    <a:lnTo>
                      <a:pt x="2384" y="3190"/>
                    </a:lnTo>
                    <a:lnTo>
                      <a:pt x="2664" y="3135"/>
                    </a:lnTo>
                    <a:lnTo>
                      <a:pt x="2952" y="3062"/>
                    </a:lnTo>
                    <a:lnTo>
                      <a:pt x="3245" y="2972"/>
                    </a:lnTo>
                    <a:lnTo>
                      <a:pt x="3543" y="2863"/>
                    </a:lnTo>
                    <a:lnTo>
                      <a:pt x="3843" y="2735"/>
                    </a:lnTo>
                    <a:lnTo>
                      <a:pt x="4145" y="2589"/>
                    </a:lnTo>
                    <a:lnTo>
                      <a:pt x="4447" y="2421"/>
                    </a:lnTo>
                    <a:lnTo>
                      <a:pt x="4747" y="2234"/>
                    </a:lnTo>
                    <a:lnTo>
                      <a:pt x="5046" y="2023"/>
                    </a:lnTo>
                    <a:lnTo>
                      <a:pt x="5341" y="1792"/>
                    </a:lnTo>
                    <a:lnTo>
                      <a:pt x="5629" y="1537"/>
                    </a:lnTo>
                    <a:lnTo>
                      <a:pt x="5911" y="1260"/>
                    </a:lnTo>
                    <a:lnTo>
                      <a:pt x="6184" y="958"/>
                    </a:lnTo>
                    <a:lnTo>
                      <a:pt x="6194" y="807"/>
                    </a:lnTo>
                    <a:lnTo>
                      <a:pt x="6175" y="670"/>
                    </a:lnTo>
                    <a:lnTo>
                      <a:pt x="6129" y="546"/>
                    </a:lnTo>
                    <a:lnTo>
                      <a:pt x="6058" y="435"/>
                    </a:lnTo>
                    <a:lnTo>
                      <a:pt x="5964" y="338"/>
                    </a:lnTo>
                    <a:lnTo>
                      <a:pt x="5847" y="253"/>
                    </a:lnTo>
                    <a:lnTo>
                      <a:pt x="5710" y="180"/>
                    </a:lnTo>
                    <a:lnTo>
                      <a:pt x="5554" y="121"/>
                    </a:lnTo>
                    <a:lnTo>
                      <a:pt x="5381" y="73"/>
                    </a:lnTo>
                    <a:lnTo>
                      <a:pt x="5192" y="38"/>
                    </a:lnTo>
                    <a:lnTo>
                      <a:pt x="4989" y="14"/>
                    </a:lnTo>
                    <a:lnTo>
                      <a:pt x="4773" y="1"/>
                    </a:lnTo>
                    <a:lnTo>
                      <a:pt x="4548" y="0"/>
                    </a:lnTo>
                    <a:lnTo>
                      <a:pt x="4311" y="10"/>
                    </a:lnTo>
                    <a:lnTo>
                      <a:pt x="4069" y="31"/>
                    </a:lnTo>
                    <a:lnTo>
                      <a:pt x="3819" y="63"/>
                    </a:lnTo>
                    <a:lnTo>
                      <a:pt x="3565" y="104"/>
                    </a:lnTo>
                    <a:lnTo>
                      <a:pt x="3308" y="158"/>
                    </a:lnTo>
                    <a:lnTo>
                      <a:pt x="2792" y="293"/>
                    </a:lnTo>
                    <a:lnTo>
                      <a:pt x="2536" y="375"/>
                    </a:lnTo>
                    <a:lnTo>
                      <a:pt x="2284" y="467"/>
                    </a:lnTo>
                    <a:lnTo>
                      <a:pt x="2036" y="569"/>
                    </a:lnTo>
                    <a:lnTo>
                      <a:pt x="1795" y="679"/>
                    </a:lnTo>
                    <a:lnTo>
                      <a:pt x="1562" y="798"/>
                    </a:lnTo>
                    <a:lnTo>
                      <a:pt x="1339" y="926"/>
                    </a:lnTo>
                    <a:lnTo>
                      <a:pt x="1128" y="1062"/>
                    </a:lnTo>
                    <a:lnTo>
                      <a:pt x="929" y="1207"/>
                    </a:lnTo>
                    <a:lnTo>
                      <a:pt x="745" y="1360"/>
                    </a:lnTo>
                    <a:lnTo>
                      <a:pt x="576" y="1521"/>
                    </a:lnTo>
                    <a:lnTo>
                      <a:pt x="426" y="1688"/>
                    </a:lnTo>
                    <a:lnTo>
                      <a:pt x="295" y="1864"/>
                    </a:lnTo>
                    <a:close/>
                  </a:path>
                </a:pathLst>
              </a:custGeom>
              <a:solidFill>
                <a:srgbClr val="DC84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8" name="Freeform 258">
                <a:extLst>
                  <a:ext uri="{FF2B5EF4-FFF2-40B4-BE49-F238E27FC236}">
                    <a16:creationId xmlns:a16="http://schemas.microsoft.com/office/drawing/2014/main" id="{5E8EDF8F-B5BA-324E-9EBA-0B47BEB74EE4}"/>
                  </a:ext>
                </a:extLst>
              </p:cNvPr>
              <p:cNvSpPr>
                <a:spLocks/>
              </p:cNvSpPr>
              <p:nvPr/>
            </p:nvSpPr>
            <p:spPr bwMode="auto">
              <a:xfrm>
                <a:off x="3982" y="2936"/>
                <a:ext cx="437" cy="226"/>
              </a:xfrm>
              <a:custGeom>
                <a:avLst/>
                <a:gdLst>
                  <a:gd name="T0" fmla="*/ 0 w 5681"/>
                  <a:gd name="T1" fmla="*/ 1 h 2930"/>
                  <a:gd name="T2" fmla="*/ 0 w 5681"/>
                  <a:gd name="T3" fmla="*/ 1 h 2930"/>
                  <a:gd name="T4" fmla="*/ 0 w 5681"/>
                  <a:gd name="T5" fmla="*/ 1 h 2930"/>
                  <a:gd name="T6" fmla="*/ 0 w 5681"/>
                  <a:gd name="T7" fmla="*/ 1 h 2930"/>
                  <a:gd name="T8" fmla="*/ 0 w 5681"/>
                  <a:gd name="T9" fmla="*/ 1 h 2930"/>
                  <a:gd name="T10" fmla="*/ 0 w 5681"/>
                  <a:gd name="T11" fmla="*/ 1 h 2930"/>
                  <a:gd name="T12" fmla="*/ 0 w 5681"/>
                  <a:gd name="T13" fmla="*/ 1 h 2930"/>
                  <a:gd name="T14" fmla="*/ 1 w 5681"/>
                  <a:gd name="T15" fmla="*/ 1 h 2930"/>
                  <a:gd name="T16" fmla="*/ 1 w 5681"/>
                  <a:gd name="T17" fmla="*/ 1 h 2930"/>
                  <a:gd name="T18" fmla="*/ 1 w 5681"/>
                  <a:gd name="T19" fmla="*/ 1 h 2930"/>
                  <a:gd name="T20" fmla="*/ 1 w 5681"/>
                  <a:gd name="T21" fmla="*/ 1 h 2930"/>
                  <a:gd name="T22" fmla="*/ 1 w 5681"/>
                  <a:gd name="T23" fmla="*/ 1 h 2930"/>
                  <a:gd name="T24" fmla="*/ 2 w 5681"/>
                  <a:gd name="T25" fmla="*/ 1 h 2930"/>
                  <a:gd name="T26" fmla="*/ 2 w 5681"/>
                  <a:gd name="T27" fmla="*/ 1 h 2930"/>
                  <a:gd name="T28" fmla="*/ 2 w 5681"/>
                  <a:gd name="T29" fmla="*/ 1 h 2930"/>
                  <a:gd name="T30" fmla="*/ 2 w 5681"/>
                  <a:gd name="T31" fmla="*/ 1 h 2930"/>
                  <a:gd name="T32" fmla="*/ 3 w 5681"/>
                  <a:gd name="T33" fmla="*/ 0 h 2930"/>
                  <a:gd name="T34" fmla="*/ 3 w 5681"/>
                  <a:gd name="T35" fmla="*/ 0 h 2930"/>
                  <a:gd name="T36" fmla="*/ 3 w 5681"/>
                  <a:gd name="T37" fmla="*/ 0 h 2930"/>
                  <a:gd name="T38" fmla="*/ 3 w 5681"/>
                  <a:gd name="T39" fmla="*/ 0 h 2930"/>
                  <a:gd name="T40" fmla="*/ 2 w 5681"/>
                  <a:gd name="T41" fmla="*/ 0 h 2930"/>
                  <a:gd name="T42" fmla="*/ 2 w 5681"/>
                  <a:gd name="T43" fmla="*/ 0 h 2930"/>
                  <a:gd name="T44" fmla="*/ 2 w 5681"/>
                  <a:gd name="T45" fmla="*/ 0 h 2930"/>
                  <a:gd name="T46" fmla="*/ 2 w 5681"/>
                  <a:gd name="T47" fmla="*/ 0 h 2930"/>
                  <a:gd name="T48" fmla="*/ 2 w 5681"/>
                  <a:gd name="T49" fmla="*/ 0 h 2930"/>
                  <a:gd name="T50" fmla="*/ 1 w 5681"/>
                  <a:gd name="T51" fmla="*/ 0 h 2930"/>
                  <a:gd name="T52" fmla="*/ 1 w 5681"/>
                  <a:gd name="T53" fmla="*/ 0 h 2930"/>
                  <a:gd name="T54" fmla="*/ 1 w 5681"/>
                  <a:gd name="T55" fmla="*/ 0 h 2930"/>
                  <a:gd name="T56" fmla="*/ 1 w 5681"/>
                  <a:gd name="T57" fmla="*/ 0 h 2930"/>
                  <a:gd name="T58" fmla="*/ 0 w 5681"/>
                  <a:gd name="T59" fmla="*/ 0 h 2930"/>
                  <a:gd name="T60" fmla="*/ 0 w 5681"/>
                  <a:gd name="T61" fmla="*/ 1 h 2930"/>
                  <a:gd name="T62" fmla="*/ 0 w 5681"/>
                  <a:gd name="T63" fmla="*/ 1 h 29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81" h="2930">
                    <a:moveTo>
                      <a:pt x="293" y="1675"/>
                    </a:moveTo>
                    <a:lnTo>
                      <a:pt x="171" y="1813"/>
                    </a:lnTo>
                    <a:lnTo>
                      <a:pt x="83" y="1945"/>
                    </a:lnTo>
                    <a:lnTo>
                      <a:pt x="26" y="2070"/>
                    </a:lnTo>
                    <a:lnTo>
                      <a:pt x="0" y="2190"/>
                    </a:lnTo>
                    <a:lnTo>
                      <a:pt x="1" y="2301"/>
                    </a:lnTo>
                    <a:lnTo>
                      <a:pt x="30" y="2405"/>
                    </a:lnTo>
                    <a:lnTo>
                      <a:pt x="85" y="2501"/>
                    </a:lnTo>
                    <a:lnTo>
                      <a:pt x="164" y="2589"/>
                    </a:lnTo>
                    <a:lnTo>
                      <a:pt x="265" y="2667"/>
                    </a:lnTo>
                    <a:lnTo>
                      <a:pt x="389" y="2737"/>
                    </a:lnTo>
                    <a:lnTo>
                      <a:pt x="532" y="2796"/>
                    </a:lnTo>
                    <a:lnTo>
                      <a:pt x="694" y="2845"/>
                    </a:lnTo>
                    <a:lnTo>
                      <a:pt x="872" y="2884"/>
                    </a:lnTo>
                    <a:lnTo>
                      <a:pt x="1068" y="2912"/>
                    </a:lnTo>
                    <a:lnTo>
                      <a:pt x="1276" y="2927"/>
                    </a:lnTo>
                    <a:lnTo>
                      <a:pt x="1499" y="2930"/>
                    </a:lnTo>
                    <a:lnTo>
                      <a:pt x="1731" y="2922"/>
                    </a:lnTo>
                    <a:lnTo>
                      <a:pt x="1974" y="2900"/>
                    </a:lnTo>
                    <a:lnTo>
                      <a:pt x="2226" y="2865"/>
                    </a:lnTo>
                    <a:lnTo>
                      <a:pt x="2484" y="2816"/>
                    </a:lnTo>
                    <a:lnTo>
                      <a:pt x="2747" y="2753"/>
                    </a:lnTo>
                    <a:lnTo>
                      <a:pt x="3016" y="2674"/>
                    </a:lnTo>
                    <a:lnTo>
                      <a:pt x="3286" y="2581"/>
                    </a:lnTo>
                    <a:lnTo>
                      <a:pt x="3559" y="2473"/>
                    </a:lnTo>
                    <a:lnTo>
                      <a:pt x="3831" y="2348"/>
                    </a:lnTo>
                    <a:lnTo>
                      <a:pt x="4100" y="2206"/>
                    </a:lnTo>
                    <a:lnTo>
                      <a:pt x="4368" y="2048"/>
                    </a:lnTo>
                    <a:lnTo>
                      <a:pt x="4630" y="1872"/>
                    </a:lnTo>
                    <a:lnTo>
                      <a:pt x="4886" y="1677"/>
                    </a:lnTo>
                    <a:lnTo>
                      <a:pt x="5135" y="1466"/>
                    </a:lnTo>
                    <a:lnTo>
                      <a:pt x="5375" y="1235"/>
                    </a:lnTo>
                    <a:lnTo>
                      <a:pt x="5605" y="985"/>
                    </a:lnTo>
                    <a:lnTo>
                      <a:pt x="5636" y="904"/>
                    </a:lnTo>
                    <a:lnTo>
                      <a:pt x="5659" y="827"/>
                    </a:lnTo>
                    <a:lnTo>
                      <a:pt x="5681" y="684"/>
                    </a:lnTo>
                    <a:lnTo>
                      <a:pt x="5674" y="556"/>
                    </a:lnTo>
                    <a:lnTo>
                      <a:pt x="5639" y="441"/>
                    </a:lnTo>
                    <a:lnTo>
                      <a:pt x="5579" y="341"/>
                    </a:lnTo>
                    <a:lnTo>
                      <a:pt x="5493" y="255"/>
                    </a:lnTo>
                    <a:lnTo>
                      <a:pt x="5385" y="181"/>
                    </a:lnTo>
                    <a:lnTo>
                      <a:pt x="5256" y="121"/>
                    </a:lnTo>
                    <a:lnTo>
                      <a:pt x="5108" y="73"/>
                    </a:lnTo>
                    <a:lnTo>
                      <a:pt x="4943" y="37"/>
                    </a:lnTo>
                    <a:lnTo>
                      <a:pt x="4761" y="13"/>
                    </a:lnTo>
                    <a:lnTo>
                      <a:pt x="4565" y="1"/>
                    </a:lnTo>
                    <a:lnTo>
                      <a:pt x="4357" y="0"/>
                    </a:lnTo>
                    <a:lnTo>
                      <a:pt x="4138" y="10"/>
                    </a:lnTo>
                    <a:lnTo>
                      <a:pt x="3910" y="31"/>
                    </a:lnTo>
                    <a:lnTo>
                      <a:pt x="3675" y="61"/>
                    </a:lnTo>
                    <a:lnTo>
                      <a:pt x="3433" y="102"/>
                    </a:lnTo>
                    <a:lnTo>
                      <a:pt x="3189" y="153"/>
                    </a:lnTo>
                    <a:lnTo>
                      <a:pt x="2693" y="281"/>
                    </a:lnTo>
                    <a:lnTo>
                      <a:pt x="2447" y="358"/>
                    </a:lnTo>
                    <a:lnTo>
                      <a:pt x="2202" y="443"/>
                    </a:lnTo>
                    <a:lnTo>
                      <a:pt x="1963" y="536"/>
                    </a:lnTo>
                    <a:lnTo>
                      <a:pt x="1730" y="637"/>
                    </a:lnTo>
                    <a:lnTo>
                      <a:pt x="1505" y="745"/>
                    </a:lnTo>
                    <a:lnTo>
                      <a:pt x="1289" y="860"/>
                    </a:lnTo>
                    <a:lnTo>
                      <a:pt x="1085" y="981"/>
                    </a:lnTo>
                    <a:lnTo>
                      <a:pt x="893" y="1108"/>
                    </a:lnTo>
                    <a:lnTo>
                      <a:pt x="717" y="1242"/>
                    </a:lnTo>
                    <a:lnTo>
                      <a:pt x="557" y="1382"/>
                    </a:lnTo>
                    <a:lnTo>
                      <a:pt x="416" y="1526"/>
                    </a:lnTo>
                    <a:lnTo>
                      <a:pt x="293" y="1675"/>
                    </a:lnTo>
                    <a:close/>
                  </a:path>
                </a:pathLst>
              </a:custGeom>
              <a:solidFill>
                <a:srgbClr val="DD87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9" name="Freeform 259">
                <a:extLst>
                  <a:ext uri="{FF2B5EF4-FFF2-40B4-BE49-F238E27FC236}">
                    <a16:creationId xmlns:a16="http://schemas.microsoft.com/office/drawing/2014/main" id="{D09C1359-FF8B-4E4F-8442-FEDD2C6D5851}"/>
                  </a:ext>
                </a:extLst>
              </p:cNvPr>
              <p:cNvSpPr>
                <a:spLocks/>
              </p:cNvSpPr>
              <p:nvPr/>
            </p:nvSpPr>
            <p:spPr bwMode="auto">
              <a:xfrm>
                <a:off x="3997" y="2937"/>
                <a:ext cx="402" cy="200"/>
              </a:xfrm>
              <a:custGeom>
                <a:avLst/>
                <a:gdLst>
                  <a:gd name="T0" fmla="*/ 0 w 5224"/>
                  <a:gd name="T1" fmla="*/ 1 h 2600"/>
                  <a:gd name="T2" fmla="*/ 0 w 5224"/>
                  <a:gd name="T3" fmla="*/ 1 h 2600"/>
                  <a:gd name="T4" fmla="*/ 0 w 5224"/>
                  <a:gd name="T5" fmla="*/ 1 h 2600"/>
                  <a:gd name="T6" fmla="*/ 0 w 5224"/>
                  <a:gd name="T7" fmla="*/ 1 h 2600"/>
                  <a:gd name="T8" fmla="*/ 0 w 5224"/>
                  <a:gd name="T9" fmla="*/ 1 h 2600"/>
                  <a:gd name="T10" fmla="*/ 0 w 5224"/>
                  <a:gd name="T11" fmla="*/ 1 h 2600"/>
                  <a:gd name="T12" fmla="*/ 0 w 5224"/>
                  <a:gd name="T13" fmla="*/ 1 h 2600"/>
                  <a:gd name="T14" fmla="*/ 1 w 5224"/>
                  <a:gd name="T15" fmla="*/ 1 h 2600"/>
                  <a:gd name="T16" fmla="*/ 1 w 5224"/>
                  <a:gd name="T17" fmla="*/ 1 h 2600"/>
                  <a:gd name="T18" fmla="*/ 1 w 5224"/>
                  <a:gd name="T19" fmla="*/ 1 h 2600"/>
                  <a:gd name="T20" fmla="*/ 1 w 5224"/>
                  <a:gd name="T21" fmla="*/ 1 h 2600"/>
                  <a:gd name="T22" fmla="*/ 1 w 5224"/>
                  <a:gd name="T23" fmla="*/ 1 h 2600"/>
                  <a:gd name="T24" fmla="*/ 2 w 5224"/>
                  <a:gd name="T25" fmla="*/ 1 h 2600"/>
                  <a:gd name="T26" fmla="*/ 2 w 5224"/>
                  <a:gd name="T27" fmla="*/ 1 h 2600"/>
                  <a:gd name="T28" fmla="*/ 2 w 5224"/>
                  <a:gd name="T29" fmla="*/ 1 h 2600"/>
                  <a:gd name="T30" fmla="*/ 2 w 5224"/>
                  <a:gd name="T31" fmla="*/ 1 h 2600"/>
                  <a:gd name="T32" fmla="*/ 2 w 5224"/>
                  <a:gd name="T33" fmla="*/ 0 h 2600"/>
                  <a:gd name="T34" fmla="*/ 2 w 5224"/>
                  <a:gd name="T35" fmla="*/ 0 h 2600"/>
                  <a:gd name="T36" fmla="*/ 2 w 5224"/>
                  <a:gd name="T37" fmla="*/ 0 h 2600"/>
                  <a:gd name="T38" fmla="*/ 2 w 5224"/>
                  <a:gd name="T39" fmla="*/ 0 h 2600"/>
                  <a:gd name="T40" fmla="*/ 2 w 5224"/>
                  <a:gd name="T41" fmla="*/ 0 h 2600"/>
                  <a:gd name="T42" fmla="*/ 2 w 5224"/>
                  <a:gd name="T43" fmla="*/ 0 h 2600"/>
                  <a:gd name="T44" fmla="*/ 2 w 5224"/>
                  <a:gd name="T45" fmla="*/ 0 h 2600"/>
                  <a:gd name="T46" fmla="*/ 2 w 5224"/>
                  <a:gd name="T47" fmla="*/ 0 h 2600"/>
                  <a:gd name="T48" fmla="*/ 2 w 5224"/>
                  <a:gd name="T49" fmla="*/ 0 h 2600"/>
                  <a:gd name="T50" fmla="*/ 2 w 5224"/>
                  <a:gd name="T51" fmla="*/ 0 h 2600"/>
                  <a:gd name="T52" fmla="*/ 1 w 5224"/>
                  <a:gd name="T53" fmla="*/ 0 h 2600"/>
                  <a:gd name="T54" fmla="*/ 1 w 5224"/>
                  <a:gd name="T55" fmla="*/ 0 h 2600"/>
                  <a:gd name="T56" fmla="*/ 1 w 5224"/>
                  <a:gd name="T57" fmla="*/ 0 h 2600"/>
                  <a:gd name="T58" fmla="*/ 1 w 5224"/>
                  <a:gd name="T59" fmla="*/ 0 h 2600"/>
                  <a:gd name="T60" fmla="*/ 0 w 5224"/>
                  <a:gd name="T61" fmla="*/ 0 h 2600"/>
                  <a:gd name="T62" fmla="*/ 0 w 5224"/>
                  <a:gd name="T63" fmla="*/ 1 h 2600"/>
                  <a:gd name="T64" fmla="*/ 0 w 5224"/>
                  <a:gd name="T65" fmla="*/ 1 h 2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24" h="2600">
                    <a:moveTo>
                      <a:pt x="295" y="1486"/>
                    </a:moveTo>
                    <a:lnTo>
                      <a:pt x="175" y="1615"/>
                    </a:lnTo>
                    <a:lnTo>
                      <a:pt x="87" y="1737"/>
                    </a:lnTo>
                    <a:lnTo>
                      <a:pt x="29" y="1853"/>
                    </a:lnTo>
                    <a:lnTo>
                      <a:pt x="1" y="1961"/>
                    </a:lnTo>
                    <a:lnTo>
                      <a:pt x="0" y="2061"/>
                    </a:lnTo>
                    <a:lnTo>
                      <a:pt x="26" y="2155"/>
                    </a:lnTo>
                    <a:lnTo>
                      <a:pt x="77" y="2239"/>
                    </a:lnTo>
                    <a:lnTo>
                      <a:pt x="151" y="2316"/>
                    </a:lnTo>
                    <a:lnTo>
                      <a:pt x="246" y="2384"/>
                    </a:lnTo>
                    <a:lnTo>
                      <a:pt x="361" y="2443"/>
                    </a:lnTo>
                    <a:lnTo>
                      <a:pt x="497" y="2493"/>
                    </a:lnTo>
                    <a:lnTo>
                      <a:pt x="649" y="2535"/>
                    </a:lnTo>
                    <a:lnTo>
                      <a:pt x="816" y="2566"/>
                    </a:lnTo>
                    <a:lnTo>
                      <a:pt x="998" y="2588"/>
                    </a:lnTo>
                    <a:lnTo>
                      <a:pt x="1193" y="2599"/>
                    </a:lnTo>
                    <a:lnTo>
                      <a:pt x="1399" y="2600"/>
                    </a:lnTo>
                    <a:lnTo>
                      <a:pt x="1614" y="2591"/>
                    </a:lnTo>
                    <a:lnTo>
                      <a:pt x="1839" y="2571"/>
                    </a:lnTo>
                    <a:lnTo>
                      <a:pt x="2070" y="2540"/>
                    </a:lnTo>
                    <a:lnTo>
                      <a:pt x="2307" y="2497"/>
                    </a:lnTo>
                    <a:lnTo>
                      <a:pt x="2547" y="2443"/>
                    </a:lnTo>
                    <a:lnTo>
                      <a:pt x="2791" y="2376"/>
                    </a:lnTo>
                    <a:lnTo>
                      <a:pt x="3034" y="2299"/>
                    </a:lnTo>
                    <a:lnTo>
                      <a:pt x="3278" y="2209"/>
                    </a:lnTo>
                    <a:lnTo>
                      <a:pt x="3519" y="2106"/>
                    </a:lnTo>
                    <a:lnTo>
                      <a:pt x="3758" y="1990"/>
                    </a:lnTo>
                    <a:lnTo>
                      <a:pt x="3991" y="1861"/>
                    </a:lnTo>
                    <a:lnTo>
                      <a:pt x="4217" y="1719"/>
                    </a:lnTo>
                    <a:lnTo>
                      <a:pt x="4436" y="1564"/>
                    </a:lnTo>
                    <a:lnTo>
                      <a:pt x="4645" y="1394"/>
                    </a:lnTo>
                    <a:lnTo>
                      <a:pt x="4843" y="1210"/>
                    </a:lnTo>
                    <a:lnTo>
                      <a:pt x="5029" y="1012"/>
                    </a:lnTo>
                    <a:lnTo>
                      <a:pt x="5082" y="927"/>
                    </a:lnTo>
                    <a:lnTo>
                      <a:pt x="5127" y="847"/>
                    </a:lnTo>
                    <a:lnTo>
                      <a:pt x="5162" y="771"/>
                    </a:lnTo>
                    <a:lnTo>
                      <a:pt x="5190" y="698"/>
                    </a:lnTo>
                    <a:lnTo>
                      <a:pt x="5210" y="629"/>
                    </a:lnTo>
                    <a:lnTo>
                      <a:pt x="5223" y="565"/>
                    </a:lnTo>
                    <a:lnTo>
                      <a:pt x="5224" y="447"/>
                    </a:lnTo>
                    <a:lnTo>
                      <a:pt x="5197" y="344"/>
                    </a:lnTo>
                    <a:lnTo>
                      <a:pt x="5142" y="255"/>
                    </a:lnTo>
                    <a:lnTo>
                      <a:pt x="5064" y="181"/>
                    </a:lnTo>
                    <a:lnTo>
                      <a:pt x="4962" y="120"/>
                    </a:lnTo>
                    <a:lnTo>
                      <a:pt x="4839" y="71"/>
                    </a:lnTo>
                    <a:lnTo>
                      <a:pt x="4696" y="36"/>
                    </a:lnTo>
                    <a:lnTo>
                      <a:pt x="4536" y="13"/>
                    </a:lnTo>
                    <a:lnTo>
                      <a:pt x="4360" y="0"/>
                    </a:lnTo>
                    <a:lnTo>
                      <a:pt x="4170" y="0"/>
                    </a:lnTo>
                    <a:lnTo>
                      <a:pt x="3968" y="10"/>
                    </a:lnTo>
                    <a:lnTo>
                      <a:pt x="3754" y="31"/>
                    </a:lnTo>
                    <a:lnTo>
                      <a:pt x="3533" y="61"/>
                    </a:lnTo>
                    <a:lnTo>
                      <a:pt x="3305" y="99"/>
                    </a:lnTo>
                    <a:lnTo>
                      <a:pt x="3071" y="148"/>
                    </a:lnTo>
                    <a:lnTo>
                      <a:pt x="2596" y="268"/>
                    </a:lnTo>
                    <a:lnTo>
                      <a:pt x="2124" y="419"/>
                    </a:lnTo>
                    <a:lnTo>
                      <a:pt x="1893" y="504"/>
                    </a:lnTo>
                    <a:lnTo>
                      <a:pt x="1668" y="595"/>
                    </a:lnTo>
                    <a:lnTo>
                      <a:pt x="1451" y="693"/>
                    </a:lnTo>
                    <a:lnTo>
                      <a:pt x="1243" y="793"/>
                    </a:lnTo>
                    <a:lnTo>
                      <a:pt x="1046" y="901"/>
                    </a:lnTo>
                    <a:lnTo>
                      <a:pt x="862" y="1011"/>
                    </a:lnTo>
                    <a:lnTo>
                      <a:pt x="693" y="1125"/>
                    </a:lnTo>
                    <a:lnTo>
                      <a:pt x="541" y="1243"/>
                    </a:lnTo>
                    <a:lnTo>
                      <a:pt x="408" y="1363"/>
                    </a:lnTo>
                    <a:lnTo>
                      <a:pt x="295" y="1486"/>
                    </a:lnTo>
                    <a:close/>
                  </a:path>
                </a:pathLst>
              </a:custGeom>
              <a:solidFill>
                <a:srgbClr val="DF8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0" name="Freeform 260">
                <a:extLst>
                  <a:ext uri="{FF2B5EF4-FFF2-40B4-BE49-F238E27FC236}">
                    <a16:creationId xmlns:a16="http://schemas.microsoft.com/office/drawing/2014/main" id="{FBA5E1BB-814C-9048-8552-51D187652557}"/>
                  </a:ext>
                </a:extLst>
              </p:cNvPr>
              <p:cNvSpPr>
                <a:spLocks/>
              </p:cNvSpPr>
              <p:nvPr/>
            </p:nvSpPr>
            <p:spPr bwMode="auto">
              <a:xfrm>
                <a:off x="4013" y="2938"/>
                <a:ext cx="370" cy="175"/>
              </a:xfrm>
              <a:custGeom>
                <a:avLst/>
                <a:gdLst>
                  <a:gd name="T0" fmla="*/ 0 w 4815"/>
                  <a:gd name="T1" fmla="*/ 1 h 2271"/>
                  <a:gd name="T2" fmla="*/ 0 w 4815"/>
                  <a:gd name="T3" fmla="*/ 0 h 2271"/>
                  <a:gd name="T4" fmla="*/ 0 w 4815"/>
                  <a:gd name="T5" fmla="*/ 0 h 2271"/>
                  <a:gd name="T6" fmla="*/ 1 w 4815"/>
                  <a:gd name="T7" fmla="*/ 0 h 2271"/>
                  <a:gd name="T8" fmla="*/ 1 w 4815"/>
                  <a:gd name="T9" fmla="*/ 0 h 2271"/>
                  <a:gd name="T10" fmla="*/ 1 w 4815"/>
                  <a:gd name="T11" fmla="*/ 0 h 2271"/>
                  <a:gd name="T12" fmla="*/ 2 w 4815"/>
                  <a:gd name="T13" fmla="*/ 0 h 2271"/>
                  <a:gd name="T14" fmla="*/ 2 w 4815"/>
                  <a:gd name="T15" fmla="*/ 0 h 2271"/>
                  <a:gd name="T16" fmla="*/ 2 w 4815"/>
                  <a:gd name="T17" fmla="*/ 0 h 2271"/>
                  <a:gd name="T18" fmla="*/ 2 w 4815"/>
                  <a:gd name="T19" fmla="*/ 0 h 2271"/>
                  <a:gd name="T20" fmla="*/ 2 w 4815"/>
                  <a:gd name="T21" fmla="*/ 0 h 2271"/>
                  <a:gd name="T22" fmla="*/ 2 w 4815"/>
                  <a:gd name="T23" fmla="*/ 0 h 2271"/>
                  <a:gd name="T24" fmla="*/ 2 w 4815"/>
                  <a:gd name="T25" fmla="*/ 0 h 2271"/>
                  <a:gd name="T26" fmla="*/ 2 w 4815"/>
                  <a:gd name="T27" fmla="*/ 0 h 2271"/>
                  <a:gd name="T28" fmla="*/ 2 w 4815"/>
                  <a:gd name="T29" fmla="*/ 0 h 2271"/>
                  <a:gd name="T30" fmla="*/ 2 w 4815"/>
                  <a:gd name="T31" fmla="*/ 0 h 2271"/>
                  <a:gd name="T32" fmla="*/ 2 w 4815"/>
                  <a:gd name="T33" fmla="*/ 0 h 2271"/>
                  <a:gd name="T34" fmla="*/ 2 w 4815"/>
                  <a:gd name="T35" fmla="*/ 1 h 2271"/>
                  <a:gd name="T36" fmla="*/ 2 w 4815"/>
                  <a:gd name="T37" fmla="*/ 1 h 2271"/>
                  <a:gd name="T38" fmla="*/ 2 w 4815"/>
                  <a:gd name="T39" fmla="*/ 1 h 2271"/>
                  <a:gd name="T40" fmla="*/ 1 w 4815"/>
                  <a:gd name="T41" fmla="*/ 1 h 2271"/>
                  <a:gd name="T42" fmla="*/ 1 w 4815"/>
                  <a:gd name="T43" fmla="*/ 1 h 2271"/>
                  <a:gd name="T44" fmla="*/ 1 w 4815"/>
                  <a:gd name="T45" fmla="*/ 1 h 2271"/>
                  <a:gd name="T46" fmla="*/ 1 w 4815"/>
                  <a:gd name="T47" fmla="*/ 1 h 2271"/>
                  <a:gd name="T48" fmla="*/ 1 w 4815"/>
                  <a:gd name="T49" fmla="*/ 1 h 2271"/>
                  <a:gd name="T50" fmla="*/ 0 w 4815"/>
                  <a:gd name="T51" fmla="*/ 1 h 2271"/>
                  <a:gd name="T52" fmla="*/ 0 w 4815"/>
                  <a:gd name="T53" fmla="*/ 1 h 2271"/>
                  <a:gd name="T54" fmla="*/ 0 w 4815"/>
                  <a:gd name="T55" fmla="*/ 1 h 2271"/>
                  <a:gd name="T56" fmla="*/ 0 w 4815"/>
                  <a:gd name="T57" fmla="*/ 1 h 2271"/>
                  <a:gd name="T58" fmla="*/ 0 w 4815"/>
                  <a:gd name="T59" fmla="*/ 1 h 2271"/>
                  <a:gd name="T60" fmla="*/ 0 w 4815"/>
                  <a:gd name="T61" fmla="*/ 1 h 2271"/>
                  <a:gd name="T62" fmla="*/ 0 w 4815"/>
                  <a:gd name="T63" fmla="*/ 1 h 2271"/>
                  <a:gd name="T64" fmla="*/ 0 w 4815"/>
                  <a:gd name="T65" fmla="*/ 1 h 2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15" h="2271">
                    <a:moveTo>
                      <a:pt x="297" y="1296"/>
                    </a:moveTo>
                    <a:lnTo>
                      <a:pt x="401" y="1200"/>
                    </a:lnTo>
                    <a:lnTo>
                      <a:pt x="525" y="1103"/>
                    </a:lnTo>
                    <a:lnTo>
                      <a:pt x="669" y="1007"/>
                    </a:lnTo>
                    <a:lnTo>
                      <a:pt x="830" y="913"/>
                    </a:lnTo>
                    <a:lnTo>
                      <a:pt x="1006" y="819"/>
                    </a:lnTo>
                    <a:lnTo>
                      <a:pt x="1196" y="727"/>
                    </a:lnTo>
                    <a:lnTo>
                      <a:pt x="1396" y="639"/>
                    </a:lnTo>
                    <a:lnTo>
                      <a:pt x="1606" y="554"/>
                    </a:lnTo>
                    <a:lnTo>
                      <a:pt x="2046" y="394"/>
                    </a:lnTo>
                    <a:lnTo>
                      <a:pt x="2500" y="256"/>
                    </a:lnTo>
                    <a:lnTo>
                      <a:pt x="2954" y="143"/>
                    </a:lnTo>
                    <a:lnTo>
                      <a:pt x="3176" y="97"/>
                    </a:lnTo>
                    <a:lnTo>
                      <a:pt x="3391" y="59"/>
                    </a:lnTo>
                    <a:lnTo>
                      <a:pt x="3599" y="30"/>
                    </a:lnTo>
                    <a:lnTo>
                      <a:pt x="3797" y="10"/>
                    </a:lnTo>
                    <a:lnTo>
                      <a:pt x="3982" y="0"/>
                    </a:lnTo>
                    <a:lnTo>
                      <a:pt x="4155" y="1"/>
                    </a:lnTo>
                    <a:lnTo>
                      <a:pt x="4311" y="13"/>
                    </a:lnTo>
                    <a:lnTo>
                      <a:pt x="4450" y="35"/>
                    </a:lnTo>
                    <a:lnTo>
                      <a:pt x="4570" y="71"/>
                    </a:lnTo>
                    <a:lnTo>
                      <a:pt x="4668" y="119"/>
                    </a:lnTo>
                    <a:lnTo>
                      <a:pt x="4743" y="181"/>
                    </a:lnTo>
                    <a:lnTo>
                      <a:pt x="4793" y="256"/>
                    </a:lnTo>
                    <a:lnTo>
                      <a:pt x="4814" y="347"/>
                    </a:lnTo>
                    <a:lnTo>
                      <a:pt x="4815" y="398"/>
                    </a:lnTo>
                    <a:lnTo>
                      <a:pt x="4808" y="452"/>
                    </a:lnTo>
                    <a:lnTo>
                      <a:pt x="4794" y="511"/>
                    </a:lnTo>
                    <a:lnTo>
                      <a:pt x="4771" y="573"/>
                    </a:lnTo>
                    <a:lnTo>
                      <a:pt x="4740" y="640"/>
                    </a:lnTo>
                    <a:lnTo>
                      <a:pt x="4700" y="711"/>
                    </a:lnTo>
                    <a:lnTo>
                      <a:pt x="4651" y="787"/>
                    </a:lnTo>
                    <a:lnTo>
                      <a:pt x="4594" y="866"/>
                    </a:lnTo>
                    <a:lnTo>
                      <a:pt x="4528" y="950"/>
                    </a:lnTo>
                    <a:lnTo>
                      <a:pt x="4452" y="1039"/>
                    </a:lnTo>
                    <a:lnTo>
                      <a:pt x="4310" y="1184"/>
                    </a:lnTo>
                    <a:lnTo>
                      <a:pt x="4154" y="1322"/>
                    </a:lnTo>
                    <a:lnTo>
                      <a:pt x="3984" y="1449"/>
                    </a:lnTo>
                    <a:lnTo>
                      <a:pt x="3804" y="1566"/>
                    </a:lnTo>
                    <a:lnTo>
                      <a:pt x="3613" y="1674"/>
                    </a:lnTo>
                    <a:lnTo>
                      <a:pt x="3414" y="1774"/>
                    </a:lnTo>
                    <a:lnTo>
                      <a:pt x="3208" y="1864"/>
                    </a:lnTo>
                    <a:lnTo>
                      <a:pt x="2997" y="1945"/>
                    </a:lnTo>
                    <a:lnTo>
                      <a:pt x="2782" y="2017"/>
                    </a:lnTo>
                    <a:lnTo>
                      <a:pt x="2565" y="2079"/>
                    </a:lnTo>
                    <a:lnTo>
                      <a:pt x="2129" y="2178"/>
                    </a:lnTo>
                    <a:lnTo>
                      <a:pt x="1915" y="2214"/>
                    </a:lnTo>
                    <a:lnTo>
                      <a:pt x="1703" y="2241"/>
                    </a:lnTo>
                    <a:lnTo>
                      <a:pt x="1497" y="2259"/>
                    </a:lnTo>
                    <a:lnTo>
                      <a:pt x="1299" y="2269"/>
                    </a:lnTo>
                    <a:lnTo>
                      <a:pt x="1108" y="2271"/>
                    </a:lnTo>
                    <a:lnTo>
                      <a:pt x="927" y="2262"/>
                    </a:lnTo>
                    <a:lnTo>
                      <a:pt x="759" y="2247"/>
                    </a:lnTo>
                    <a:lnTo>
                      <a:pt x="601" y="2223"/>
                    </a:lnTo>
                    <a:lnTo>
                      <a:pt x="460" y="2190"/>
                    </a:lnTo>
                    <a:lnTo>
                      <a:pt x="335" y="2149"/>
                    </a:lnTo>
                    <a:lnTo>
                      <a:pt x="227" y="2100"/>
                    </a:lnTo>
                    <a:lnTo>
                      <a:pt x="137" y="2043"/>
                    </a:lnTo>
                    <a:lnTo>
                      <a:pt x="70" y="1977"/>
                    </a:lnTo>
                    <a:lnTo>
                      <a:pt x="23" y="1903"/>
                    </a:lnTo>
                    <a:lnTo>
                      <a:pt x="0" y="1822"/>
                    </a:lnTo>
                    <a:lnTo>
                      <a:pt x="3" y="1732"/>
                    </a:lnTo>
                    <a:lnTo>
                      <a:pt x="32" y="1635"/>
                    </a:lnTo>
                    <a:lnTo>
                      <a:pt x="91" y="1530"/>
                    </a:lnTo>
                    <a:lnTo>
                      <a:pt x="177" y="1416"/>
                    </a:lnTo>
                    <a:lnTo>
                      <a:pt x="297" y="1296"/>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1" name="Freeform 261">
                <a:extLst>
                  <a:ext uri="{FF2B5EF4-FFF2-40B4-BE49-F238E27FC236}">
                    <a16:creationId xmlns:a16="http://schemas.microsoft.com/office/drawing/2014/main" id="{126F820E-4585-B945-8420-A817872D04E8}"/>
                  </a:ext>
                </a:extLst>
              </p:cNvPr>
              <p:cNvSpPr>
                <a:spLocks/>
              </p:cNvSpPr>
              <p:nvPr/>
            </p:nvSpPr>
            <p:spPr bwMode="auto">
              <a:xfrm>
                <a:off x="4842" y="3009"/>
                <a:ext cx="423" cy="414"/>
              </a:xfrm>
              <a:custGeom>
                <a:avLst/>
                <a:gdLst>
                  <a:gd name="T0" fmla="*/ 1 w 5499"/>
                  <a:gd name="T1" fmla="*/ 0 h 5394"/>
                  <a:gd name="T2" fmla="*/ 1 w 5499"/>
                  <a:gd name="T3" fmla="*/ 0 h 5394"/>
                  <a:gd name="T4" fmla="*/ 1 w 5499"/>
                  <a:gd name="T5" fmla="*/ 0 h 5394"/>
                  <a:gd name="T6" fmla="*/ 1 w 5499"/>
                  <a:gd name="T7" fmla="*/ 0 h 5394"/>
                  <a:gd name="T8" fmla="*/ 1 w 5499"/>
                  <a:gd name="T9" fmla="*/ 0 h 5394"/>
                  <a:gd name="T10" fmla="*/ 1 w 5499"/>
                  <a:gd name="T11" fmla="*/ 0 h 5394"/>
                  <a:gd name="T12" fmla="*/ 0 w 5499"/>
                  <a:gd name="T13" fmla="*/ 0 h 5394"/>
                  <a:gd name="T14" fmla="*/ 0 w 5499"/>
                  <a:gd name="T15" fmla="*/ 1 h 5394"/>
                  <a:gd name="T16" fmla="*/ 0 w 5499"/>
                  <a:gd name="T17" fmla="*/ 1 h 5394"/>
                  <a:gd name="T18" fmla="*/ 0 w 5499"/>
                  <a:gd name="T19" fmla="*/ 1 h 5394"/>
                  <a:gd name="T20" fmla="*/ 0 w 5499"/>
                  <a:gd name="T21" fmla="*/ 1 h 5394"/>
                  <a:gd name="T22" fmla="*/ 0 w 5499"/>
                  <a:gd name="T23" fmla="*/ 1 h 5394"/>
                  <a:gd name="T24" fmla="*/ 0 w 5499"/>
                  <a:gd name="T25" fmla="*/ 1 h 5394"/>
                  <a:gd name="T26" fmla="*/ 0 w 5499"/>
                  <a:gd name="T27" fmla="*/ 2 h 5394"/>
                  <a:gd name="T28" fmla="*/ 0 w 5499"/>
                  <a:gd name="T29" fmla="*/ 2 h 5394"/>
                  <a:gd name="T30" fmla="*/ 0 w 5499"/>
                  <a:gd name="T31" fmla="*/ 2 h 5394"/>
                  <a:gd name="T32" fmla="*/ 0 w 5499"/>
                  <a:gd name="T33" fmla="*/ 2 h 5394"/>
                  <a:gd name="T34" fmla="*/ 0 w 5499"/>
                  <a:gd name="T35" fmla="*/ 2 h 5394"/>
                  <a:gd name="T36" fmla="*/ 0 w 5499"/>
                  <a:gd name="T37" fmla="*/ 2 h 5394"/>
                  <a:gd name="T38" fmla="*/ 0 w 5499"/>
                  <a:gd name="T39" fmla="*/ 2 h 5394"/>
                  <a:gd name="T40" fmla="*/ 0 w 5499"/>
                  <a:gd name="T41" fmla="*/ 2 h 5394"/>
                  <a:gd name="T42" fmla="*/ 1 w 5499"/>
                  <a:gd name="T43" fmla="*/ 2 h 5394"/>
                  <a:gd name="T44" fmla="*/ 1 w 5499"/>
                  <a:gd name="T45" fmla="*/ 2 h 5394"/>
                  <a:gd name="T46" fmla="*/ 1 w 5499"/>
                  <a:gd name="T47" fmla="*/ 2 h 5394"/>
                  <a:gd name="T48" fmla="*/ 1 w 5499"/>
                  <a:gd name="T49" fmla="*/ 2 h 5394"/>
                  <a:gd name="T50" fmla="*/ 1 w 5499"/>
                  <a:gd name="T51" fmla="*/ 2 h 5394"/>
                  <a:gd name="T52" fmla="*/ 2 w 5499"/>
                  <a:gd name="T53" fmla="*/ 2 h 5394"/>
                  <a:gd name="T54" fmla="*/ 2 w 5499"/>
                  <a:gd name="T55" fmla="*/ 1 h 5394"/>
                  <a:gd name="T56" fmla="*/ 2 w 5499"/>
                  <a:gd name="T57" fmla="*/ 1 h 5394"/>
                  <a:gd name="T58" fmla="*/ 2 w 5499"/>
                  <a:gd name="T59" fmla="*/ 1 h 5394"/>
                  <a:gd name="T60" fmla="*/ 2 w 5499"/>
                  <a:gd name="T61" fmla="*/ 1 h 5394"/>
                  <a:gd name="T62" fmla="*/ 2 w 5499"/>
                  <a:gd name="T63" fmla="*/ 1 h 5394"/>
                  <a:gd name="T64" fmla="*/ 2 w 5499"/>
                  <a:gd name="T65" fmla="*/ 1 h 5394"/>
                  <a:gd name="T66" fmla="*/ 3 w 5499"/>
                  <a:gd name="T67" fmla="*/ 0 h 5394"/>
                  <a:gd name="T68" fmla="*/ 2 w 5499"/>
                  <a:gd name="T69" fmla="*/ 0 h 5394"/>
                  <a:gd name="T70" fmla="*/ 2 w 5499"/>
                  <a:gd name="T71" fmla="*/ 0 h 5394"/>
                  <a:gd name="T72" fmla="*/ 2 w 5499"/>
                  <a:gd name="T73" fmla="*/ 0 h 5394"/>
                  <a:gd name="T74" fmla="*/ 2 w 5499"/>
                  <a:gd name="T75" fmla="*/ 0 h 5394"/>
                  <a:gd name="T76" fmla="*/ 2 w 5499"/>
                  <a:gd name="T77" fmla="*/ 0 h 5394"/>
                  <a:gd name="T78" fmla="*/ 2 w 5499"/>
                  <a:gd name="T79" fmla="*/ 0 h 5394"/>
                  <a:gd name="T80" fmla="*/ 2 w 5499"/>
                  <a:gd name="T81" fmla="*/ 0 h 53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99" h="5394">
                    <a:moveTo>
                      <a:pt x="3536" y="37"/>
                    </a:moveTo>
                    <a:lnTo>
                      <a:pt x="3265" y="9"/>
                    </a:lnTo>
                    <a:lnTo>
                      <a:pt x="3006" y="0"/>
                    </a:lnTo>
                    <a:lnTo>
                      <a:pt x="2759" y="7"/>
                    </a:lnTo>
                    <a:lnTo>
                      <a:pt x="2523" y="31"/>
                    </a:lnTo>
                    <a:lnTo>
                      <a:pt x="2298" y="70"/>
                    </a:lnTo>
                    <a:lnTo>
                      <a:pt x="2085" y="127"/>
                    </a:lnTo>
                    <a:lnTo>
                      <a:pt x="1883" y="197"/>
                    </a:lnTo>
                    <a:lnTo>
                      <a:pt x="1692" y="282"/>
                    </a:lnTo>
                    <a:lnTo>
                      <a:pt x="1512" y="381"/>
                    </a:lnTo>
                    <a:lnTo>
                      <a:pt x="1342" y="492"/>
                    </a:lnTo>
                    <a:lnTo>
                      <a:pt x="1184" y="615"/>
                    </a:lnTo>
                    <a:lnTo>
                      <a:pt x="1036" y="751"/>
                    </a:lnTo>
                    <a:lnTo>
                      <a:pt x="898" y="897"/>
                    </a:lnTo>
                    <a:lnTo>
                      <a:pt x="771" y="1054"/>
                    </a:lnTo>
                    <a:lnTo>
                      <a:pt x="653" y="1221"/>
                    </a:lnTo>
                    <a:lnTo>
                      <a:pt x="546" y="1397"/>
                    </a:lnTo>
                    <a:lnTo>
                      <a:pt x="449" y="1583"/>
                    </a:lnTo>
                    <a:lnTo>
                      <a:pt x="362" y="1775"/>
                    </a:lnTo>
                    <a:lnTo>
                      <a:pt x="284" y="1976"/>
                    </a:lnTo>
                    <a:lnTo>
                      <a:pt x="215" y="2183"/>
                    </a:lnTo>
                    <a:lnTo>
                      <a:pt x="157" y="2396"/>
                    </a:lnTo>
                    <a:lnTo>
                      <a:pt x="107" y="2615"/>
                    </a:lnTo>
                    <a:lnTo>
                      <a:pt x="67" y="2839"/>
                    </a:lnTo>
                    <a:lnTo>
                      <a:pt x="36" y="3067"/>
                    </a:lnTo>
                    <a:lnTo>
                      <a:pt x="14" y="3299"/>
                    </a:lnTo>
                    <a:lnTo>
                      <a:pt x="1" y="3534"/>
                    </a:lnTo>
                    <a:lnTo>
                      <a:pt x="0" y="4009"/>
                    </a:lnTo>
                    <a:lnTo>
                      <a:pt x="34" y="4490"/>
                    </a:lnTo>
                    <a:lnTo>
                      <a:pt x="101" y="4972"/>
                    </a:lnTo>
                    <a:lnTo>
                      <a:pt x="116" y="5070"/>
                    </a:lnTo>
                    <a:lnTo>
                      <a:pt x="144" y="5154"/>
                    </a:lnTo>
                    <a:lnTo>
                      <a:pt x="185" y="5226"/>
                    </a:lnTo>
                    <a:lnTo>
                      <a:pt x="237" y="5283"/>
                    </a:lnTo>
                    <a:lnTo>
                      <a:pt x="299" y="5329"/>
                    </a:lnTo>
                    <a:lnTo>
                      <a:pt x="372" y="5362"/>
                    </a:lnTo>
                    <a:lnTo>
                      <a:pt x="454" y="5384"/>
                    </a:lnTo>
                    <a:lnTo>
                      <a:pt x="547" y="5394"/>
                    </a:lnTo>
                    <a:lnTo>
                      <a:pt x="647" y="5392"/>
                    </a:lnTo>
                    <a:lnTo>
                      <a:pt x="755" y="5381"/>
                    </a:lnTo>
                    <a:lnTo>
                      <a:pt x="872" y="5359"/>
                    </a:lnTo>
                    <a:lnTo>
                      <a:pt x="996" y="5328"/>
                    </a:lnTo>
                    <a:lnTo>
                      <a:pt x="1125" y="5286"/>
                    </a:lnTo>
                    <a:lnTo>
                      <a:pt x="1260" y="5236"/>
                    </a:lnTo>
                    <a:lnTo>
                      <a:pt x="1401" y="5178"/>
                    </a:lnTo>
                    <a:lnTo>
                      <a:pt x="1547" y="5112"/>
                    </a:lnTo>
                    <a:lnTo>
                      <a:pt x="1697" y="5037"/>
                    </a:lnTo>
                    <a:lnTo>
                      <a:pt x="1851" y="4954"/>
                    </a:lnTo>
                    <a:lnTo>
                      <a:pt x="2167" y="4769"/>
                    </a:lnTo>
                    <a:lnTo>
                      <a:pt x="2493" y="4560"/>
                    </a:lnTo>
                    <a:lnTo>
                      <a:pt x="2822" y="4328"/>
                    </a:lnTo>
                    <a:lnTo>
                      <a:pt x="3150" y="4078"/>
                    </a:lnTo>
                    <a:lnTo>
                      <a:pt x="3475" y="3812"/>
                    </a:lnTo>
                    <a:lnTo>
                      <a:pt x="3789" y="3535"/>
                    </a:lnTo>
                    <a:lnTo>
                      <a:pt x="4091" y="3248"/>
                    </a:lnTo>
                    <a:lnTo>
                      <a:pt x="4375" y="2955"/>
                    </a:lnTo>
                    <a:lnTo>
                      <a:pt x="4637" y="2660"/>
                    </a:lnTo>
                    <a:lnTo>
                      <a:pt x="4872" y="2365"/>
                    </a:lnTo>
                    <a:lnTo>
                      <a:pt x="5077" y="2075"/>
                    </a:lnTo>
                    <a:lnTo>
                      <a:pt x="5166" y="1932"/>
                    </a:lnTo>
                    <a:lnTo>
                      <a:pt x="5246" y="1791"/>
                    </a:lnTo>
                    <a:lnTo>
                      <a:pt x="5317" y="1652"/>
                    </a:lnTo>
                    <a:lnTo>
                      <a:pt x="5376" y="1517"/>
                    </a:lnTo>
                    <a:lnTo>
                      <a:pt x="5425" y="1385"/>
                    </a:lnTo>
                    <a:lnTo>
                      <a:pt x="5461" y="1257"/>
                    </a:lnTo>
                    <a:lnTo>
                      <a:pt x="5486" y="1133"/>
                    </a:lnTo>
                    <a:lnTo>
                      <a:pt x="5499" y="1012"/>
                    </a:lnTo>
                    <a:lnTo>
                      <a:pt x="5499" y="898"/>
                    </a:lnTo>
                    <a:lnTo>
                      <a:pt x="5484" y="789"/>
                    </a:lnTo>
                    <a:lnTo>
                      <a:pt x="5455" y="684"/>
                    </a:lnTo>
                    <a:lnTo>
                      <a:pt x="5411" y="587"/>
                    </a:lnTo>
                    <a:lnTo>
                      <a:pt x="5353" y="496"/>
                    </a:lnTo>
                    <a:lnTo>
                      <a:pt x="5278" y="412"/>
                    </a:lnTo>
                    <a:lnTo>
                      <a:pt x="5187" y="335"/>
                    </a:lnTo>
                    <a:lnTo>
                      <a:pt x="5078" y="266"/>
                    </a:lnTo>
                    <a:lnTo>
                      <a:pt x="4953" y="205"/>
                    </a:lnTo>
                    <a:lnTo>
                      <a:pt x="4809" y="152"/>
                    </a:lnTo>
                    <a:lnTo>
                      <a:pt x="4647" y="108"/>
                    </a:lnTo>
                    <a:lnTo>
                      <a:pt x="4465" y="74"/>
                    </a:lnTo>
                    <a:lnTo>
                      <a:pt x="4264" y="50"/>
                    </a:lnTo>
                    <a:lnTo>
                      <a:pt x="4042" y="35"/>
                    </a:lnTo>
                    <a:lnTo>
                      <a:pt x="3800" y="31"/>
                    </a:lnTo>
                    <a:lnTo>
                      <a:pt x="3536" y="37"/>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2" name="Freeform 262">
                <a:extLst>
                  <a:ext uri="{FF2B5EF4-FFF2-40B4-BE49-F238E27FC236}">
                    <a16:creationId xmlns:a16="http://schemas.microsoft.com/office/drawing/2014/main" id="{01CF2E36-99A9-084C-95CD-27A973627A16}"/>
                  </a:ext>
                </a:extLst>
              </p:cNvPr>
              <p:cNvSpPr>
                <a:spLocks/>
              </p:cNvSpPr>
              <p:nvPr/>
            </p:nvSpPr>
            <p:spPr bwMode="auto">
              <a:xfrm>
                <a:off x="4851" y="3014"/>
                <a:ext cx="400" cy="391"/>
              </a:xfrm>
              <a:custGeom>
                <a:avLst/>
                <a:gdLst>
                  <a:gd name="T0" fmla="*/ 0 w 5197"/>
                  <a:gd name="T1" fmla="*/ 2 h 5087"/>
                  <a:gd name="T2" fmla="*/ 0 w 5197"/>
                  <a:gd name="T3" fmla="*/ 2 h 5087"/>
                  <a:gd name="T4" fmla="*/ 0 w 5197"/>
                  <a:gd name="T5" fmla="*/ 2 h 5087"/>
                  <a:gd name="T6" fmla="*/ 0 w 5197"/>
                  <a:gd name="T7" fmla="*/ 2 h 5087"/>
                  <a:gd name="T8" fmla="*/ 0 w 5197"/>
                  <a:gd name="T9" fmla="*/ 2 h 5087"/>
                  <a:gd name="T10" fmla="*/ 0 w 5197"/>
                  <a:gd name="T11" fmla="*/ 2 h 5087"/>
                  <a:gd name="T12" fmla="*/ 0 w 5197"/>
                  <a:gd name="T13" fmla="*/ 2 h 5087"/>
                  <a:gd name="T14" fmla="*/ 1 w 5197"/>
                  <a:gd name="T15" fmla="*/ 2 h 5087"/>
                  <a:gd name="T16" fmla="*/ 1 w 5197"/>
                  <a:gd name="T17" fmla="*/ 2 h 5087"/>
                  <a:gd name="T18" fmla="*/ 1 w 5197"/>
                  <a:gd name="T19" fmla="*/ 2 h 5087"/>
                  <a:gd name="T20" fmla="*/ 1 w 5197"/>
                  <a:gd name="T21" fmla="*/ 2 h 5087"/>
                  <a:gd name="T22" fmla="*/ 2 w 5197"/>
                  <a:gd name="T23" fmla="*/ 2 h 5087"/>
                  <a:gd name="T24" fmla="*/ 2 w 5197"/>
                  <a:gd name="T25" fmla="*/ 1 h 5087"/>
                  <a:gd name="T26" fmla="*/ 2 w 5197"/>
                  <a:gd name="T27" fmla="*/ 1 h 5087"/>
                  <a:gd name="T28" fmla="*/ 2 w 5197"/>
                  <a:gd name="T29" fmla="*/ 1 h 5087"/>
                  <a:gd name="T30" fmla="*/ 2 w 5197"/>
                  <a:gd name="T31" fmla="*/ 1 h 5087"/>
                  <a:gd name="T32" fmla="*/ 2 w 5197"/>
                  <a:gd name="T33" fmla="*/ 1 h 5087"/>
                  <a:gd name="T34" fmla="*/ 2 w 5197"/>
                  <a:gd name="T35" fmla="*/ 0 h 5087"/>
                  <a:gd name="T36" fmla="*/ 2 w 5197"/>
                  <a:gd name="T37" fmla="*/ 0 h 5087"/>
                  <a:gd name="T38" fmla="*/ 2 w 5197"/>
                  <a:gd name="T39" fmla="*/ 0 h 5087"/>
                  <a:gd name="T40" fmla="*/ 2 w 5197"/>
                  <a:gd name="T41" fmla="*/ 0 h 5087"/>
                  <a:gd name="T42" fmla="*/ 2 w 5197"/>
                  <a:gd name="T43" fmla="*/ 0 h 5087"/>
                  <a:gd name="T44" fmla="*/ 2 w 5197"/>
                  <a:gd name="T45" fmla="*/ 0 h 5087"/>
                  <a:gd name="T46" fmla="*/ 2 w 5197"/>
                  <a:gd name="T47" fmla="*/ 0 h 5087"/>
                  <a:gd name="T48" fmla="*/ 2 w 5197"/>
                  <a:gd name="T49" fmla="*/ 0 h 5087"/>
                  <a:gd name="T50" fmla="*/ 2 w 5197"/>
                  <a:gd name="T51" fmla="*/ 0 h 5087"/>
                  <a:gd name="T52" fmla="*/ 1 w 5197"/>
                  <a:gd name="T53" fmla="*/ 0 h 5087"/>
                  <a:gd name="T54" fmla="*/ 1 w 5197"/>
                  <a:gd name="T55" fmla="*/ 0 h 5087"/>
                  <a:gd name="T56" fmla="*/ 1 w 5197"/>
                  <a:gd name="T57" fmla="*/ 0 h 5087"/>
                  <a:gd name="T58" fmla="*/ 1 w 5197"/>
                  <a:gd name="T59" fmla="*/ 0 h 5087"/>
                  <a:gd name="T60" fmla="*/ 1 w 5197"/>
                  <a:gd name="T61" fmla="*/ 0 h 5087"/>
                  <a:gd name="T62" fmla="*/ 0 w 5197"/>
                  <a:gd name="T63" fmla="*/ 0 h 5087"/>
                  <a:gd name="T64" fmla="*/ 0 w 5197"/>
                  <a:gd name="T65" fmla="*/ 0 h 5087"/>
                  <a:gd name="T66" fmla="*/ 0 w 5197"/>
                  <a:gd name="T67" fmla="*/ 1 h 5087"/>
                  <a:gd name="T68" fmla="*/ 0 w 5197"/>
                  <a:gd name="T69" fmla="*/ 1 h 5087"/>
                  <a:gd name="T70" fmla="*/ 0 w 5197"/>
                  <a:gd name="T71" fmla="*/ 1 h 5087"/>
                  <a:gd name="T72" fmla="*/ 0 w 5197"/>
                  <a:gd name="T73" fmla="*/ 1 h 5087"/>
                  <a:gd name="T74" fmla="*/ 0 w 5197"/>
                  <a:gd name="T75" fmla="*/ 1 h 5087"/>
                  <a:gd name="T76" fmla="*/ 0 w 5197"/>
                  <a:gd name="T77" fmla="*/ 2 h 5087"/>
                  <a:gd name="T78" fmla="*/ 0 w 5197"/>
                  <a:gd name="T79" fmla="*/ 2 h 50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97" h="5087">
                    <a:moveTo>
                      <a:pt x="90" y="4647"/>
                    </a:moveTo>
                    <a:lnTo>
                      <a:pt x="105" y="4746"/>
                    </a:lnTo>
                    <a:lnTo>
                      <a:pt x="132" y="4831"/>
                    </a:lnTo>
                    <a:lnTo>
                      <a:pt x="171" y="4903"/>
                    </a:lnTo>
                    <a:lnTo>
                      <a:pt x="221" y="4963"/>
                    </a:lnTo>
                    <a:lnTo>
                      <a:pt x="280" y="5010"/>
                    </a:lnTo>
                    <a:lnTo>
                      <a:pt x="349" y="5047"/>
                    </a:lnTo>
                    <a:lnTo>
                      <a:pt x="428" y="5071"/>
                    </a:lnTo>
                    <a:lnTo>
                      <a:pt x="514" y="5084"/>
                    </a:lnTo>
                    <a:lnTo>
                      <a:pt x="610" y="5087"/>
                    </a:lnTo>
                    <a:lnTo>
                      <a:pt x="713" y="5080"/>
                    </a:lnTo>
                    <a:lnTo>
                      <a:pt x="822" y="5062"/>
                    </a:lnTo>
                    <a:lnTo>
                      <a:pt x="940" y="5035"/>
                    </a:lnTo>
                    <a:lnTo>
                      <a:pt x="1061" y="5000"/>
                    </a:lnTo>
                    <a:lnTo>
                      <a:pt x="1190" y="4955"/>
                    </a:lnTo>
                    <a:lnTo>
                      <a:pt x="1324" y="4902"/>
                    </a:lnTo>
                    <a:lnTo>
                      <a:pt x="1461" y="4842"/>
                    </a:lnTo>
                    <a:lnTo>
                      <a:pt x="1748" y="4697"/>
                    </a:lnTo>
                    <a:lnTo>
                      <a:pt x="2048" y="4525"/>
                    </a:lnTo>
                    <a:lnTo>
                      <a:pt x="2356" y="4330"/>
                    </a:lnTo>
                    <a:lnTo>
                      <a:pt x="2667" y="4113"/>
                    </a:lnTo>
                    <a:lnTo>
                      <a:pt x="2977" y="3878"/>
                    </a:lnTo>
                    <a:lnTo>
                      <a:pt x="3284" y="3628"/>
                    </a:lnTo>
                    <a:lnTo>
                      <a:pt x="3582" y="3366"/>
                    </a:lnTo>
                    <a:lnTo>
                      <a:pt x="3867" y="3095"/>
                    </a:lnTo>
                    <a:lnTo>
                      <a:pt x="4135" y="2819"/>
                    </a:lnTo>
                    <a:lnTo>
                      <a:pt x="4383" y="2539"/>
                    </a:lnTo>
                    <a:lnTo>
                      <a:pt x="4604" y="2259"/>
                    </a:lnTo>
                    <a:lnTo>
                      <a:pt x="4798" y="1983"/>
                    </a:lnTo>
                    <a:lnTo>
                      <a:pt x="4958" y="1712"/>
                    </a:lnTo>
                    <a:lnTo>
                      <a:pt x="5025" y="1581"/>
                    </a:lnTo>
                    <a:lnTo>
                      <a:pt x="5081" y="1452"/>
                    </a:lnTo>
                    <a:lnTo>
                      <a:pt x="5127" y="1326"/>
                    </a:lnTo>
                    <a:lnTo>
                      <a:pt x="5162" y="1203"/>
                    </a:lnTo>
                    <a:lnTo>
                      <a:pt x="5186" y="1085"/>
                    </a:lnTo>
                    <a:lnTo>
                      <a:pt x="5197" y="970"/>
                    </a:lnTo>
                    <a:lnTo>
                      <a:pt x="5197" y="861"/>
                    </a:lnTo>
                    <a:lnTo>
                      <a:pt x="5184" y="757"/>
                    </a:lnTo>
                    <a:lnTo>
                      <a:pt x="5157" y="657"/>
                    </a:lnTo>
                    <a:lnTo>
                      <a:pt x="5116" y="563"/>
                    </a:lnTo>
                    <a:lnTo>
                      <a:pt x="5061" y="476"/>
                    </a:lnTo>
                    <a:lnTo>
                      <a:pt x="4990" y="396"/>
                    </a:lnTo>
                    <a:lnTo>
                      <a:pt x="4904" y="322"/>
                    </a:lnTo>
                    <a:lnTo>
                      <a:pt x="4803" y="255"/>
                    </a:lnTo>
                    <a:lnTo>
                      <a:pt x="4684" y="196"/>
                    </a:lnTo>
                    <a:lnTo>
                      <a:pt x="4548" y="145"/>
                    </a:lnTo>
                    <a:lnTo>
                      <a:pt x="4395" y="102"/>
                    </a:lnTo>
                    <a:lnTo>
                      <a:pt x="4225" y="69"/>
                    </a:lnTo>
                    <a:lnTo>
                      <a:pt x="4035" y="44"/>
                    </a:lnTo>
                    <a:lnTo>
                      <a:pt x="3826" y="30"/>
                    </a:lnTo>
                    <a:lnTo>
                      <a:pt x="3597" y="24"/>
                    </a:lnTo>
                    <a:lnTo>
                      <a:pt x="3349" y="30"/>
                    </a:lnTo>
                    <a:lnTo>
                      <a:pt x="3097" y="8"/>
                    </a:lnTo>
                    <a:lnTo>
                      <a:pt x="2855" y="0"/>
                    </a:lnTo>
                    <a:lnTo>
                      <a:pt x="2624" y="10"/>
                    </a:lnTo>
                    <a:lnTo>
                      <a:pt x="2404" y="35"/>
                    </a:lnTo>
                    <a:lnTo>
                      <a:pt x="2194" y="74"/>
                    </a:lnTo>
                    <a:lnTo>
                      <a:pt x="1994" y="127"/>
                    </a:lnTo>
                    <a:lnTo>
                      <a:pt x="1804" y="194"/>
                    </a:lnTo>
                    <a:lnTo>
                      <a:pt x="1624" y="274"/>
                    </a:lnTo>
                    <a:lnTo>
                      <a:pt x="1455" y="367"/>
                    </a:lnTo>
                    <a:lnTo>
                      <a:pt x="1295" y="471"/>
                    </a:lnTo>
                    <a:lnTo>
                      <a:pt x="1145" y="586"/>
                    </a:lnTo>
                    <a:lnTo>
                      <a:pt x="1004" y="712"/>
                    </a:lnTo>
                    <a:lnTo>
                      <a:pt x="873" y="849"/>
                    </a:lnTo>
                    <a:lnTo>
                      <a:pt x="752" y="995"/>
                    </a:lnTo>
                    <a:lnTo>
                      <a:pt x="640" y="1150"/>
                    </a:lnTo>
                    <a:lnTo>
                      <a:pt x="538" y="1314"/>
                    </a:lnTo>
                    <a:lnTo>
                      <a:pt x="444" y="1487"/>
                    </a:lnTo>
                    <a:lnTo>
                      <a:pt x="360" y="1666"/>
                    </a:lnTo>
                    <a:lnTo>
                      <a:pt x="285" y="1852"/>
                    </a:lnTo>
                    <a:lnTo>
                      <a:pt x="219" y="2044"/>
                    </a:lnTo>
                    <a:lnTo>
                      <a:pt x="161" y="2242"/>
                    </a:lnTo>
                    <a:lnTo>
                      <a:pt x="112" y="2446"/>
                    </a:lnTo>
                    <a:lnTo>
                      <a:pt x="73" y="2654"/>
                    </a:lnTo>
                    <a:lnTo>
                      <a:pt x="42" y="2866"/>
                    </a:lnTo>
                    <a:lnTo>
                      <a:pt x="19" y="3083"/>
                    </a:lnTo>
                    <a:lnTo>
                      <a:pt x="4" y="3301"/>
                    </a:lnTo>
                    <a:lnTo>
                      <a:pt x="0" y="3746"/>
                    </a:lnTo>
                    <a:lnTo>
                      <a:pt x="29" y="4196"/>
                    </a:lnTo>
                    <a:lnTo>
                      <a:pt x="90" y="4647"/>
                    </a:lnTo>
                    <a:close/>
                  </a:path>
                </a:pathLst>
              </a:custGeom>
              <a:solidFill>
                <a:srgbClr val="CC62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3" name="Freeform 263">
                <a:extLst>
                  <a:ext uri="{FF2B5EF4-FFF2-40B4-BE49-F238E27FC236}">
                    <a16:creationId xmlns:a16="http://schemas.microsoft.com/office/drawing/2014/main" id="{773F5FD3-908D-6149-AD0A-019F698E6A78}"/>
                  </a:ext>
                </a:extLst>
              </p:cNvPr>
              <p:cNvSpPr>
                <a:spLocks/>
              </p:cNvSpPr>
              <p:nvPr/>
            </p:nvSpPr>
            <p:spPr bwMode="auto">
              <a:xfrm>
                <a:off x="4859" y="3019"/>
                <a:ext cx="377" cy="368"/>
              </a:xfrm>
              <a:custGeom>
                <a:avLst/>
                <a:gdLst>
                  <a:gd name="T0" fmla="*/ 0 w 4897"/>
                  <a:gd name="T1" fmla="*/ 2 h 4780"/>
                  <a:gd name="T2" fmla="*/ 0 w 4897"/>
                  <a:gd name="T3" fmla="*/ 2 h 4780"/>
                  <a:gd name="T4" fmla="*/ 0 w 4897"/>
                  <a:gd name="T5" fmla="*/ 2 h 4780"/>
                  <a:gd name="T6" fmla="*/ 0 w 4897"/>
                  <a:gd name="T7" fmla="*/ 2 h 4780"/>
                  <a:gd name="T8" fmla="*/ 0 w 4897"/>
                  <a:gd name="T9" fmla="*/ 2 h 4780"/>
                  <a:gd name="T10" fmla="*/ 0 w 4897"/>
                  <a:gd name="T11" fmla="*/ 2 h 4780"/>
                  <a:gd name="T12" fmla="*/ 0 w 4897"/>
                  <a:gd name="T13" fmla="*/ 2 h 4780"/>
                  <a:gd name="T14" fmla="*/ 1 w 4897"/>
                  <a:gd name="T15" fmla="*/ 2 h 4780"/>
                  <a:gd name="T16" fmla="*/ 1 w 4897"/>
                  <a:gd name="T17" fmla="*/ 2 h 4780"/>
                  <a:gd name="T18" fmla="*/ 1 w 4897"/>
                  <a:gd name="T19" fmla="*/ 2 h 4780"/>
                  <a:gd name="T20" fmla="*/ 1 w 4897"/>
                  <a:gd name="T21" fmla="*/ 2 h 4780"/>
                  <a:gd name="T22" fmla="*/ 2 w 4897"/>
                  <a:gd name="T23" fmla="*/ 1 h 4780"/>
                  <a:gd name="T24" fmla="*/ 2 w 4897"/>
                  <a:gd name="T25" fmla="*/ 1 h 4780"/>
                  <a:gd name="T26" fmla="*/ 2 w 4897"/>
                  <a:gd name="T27" fmla="*/ 1 h 4780"/>
                  <a:gd name="T28" fmla="*/ 2 w 4897"/>
                  <a:gd name="T29" fmla="*/ 1 h 4780"/>
                  <a:gd name="T30" fmla="*/ 2 w 4897"/>
                  <a:gd name="T31" fmla="*/ 1 h 4780"/>
                  <a:gd name="T32" fmla="*/ 2 w 4897"/>
                  <a:gd name="T33" fmla="*/ 1 h 4780"/>
                  <a:gd name="T34" fmla="*/ 2 w 4897"/>
                  <a:gd name="T35" fmla="*/ 0 h 4780"/>
                  <a:gd name="T36" fmla="*/ 2 w 4897"/>
                  <a:gd name="T37" fmla="*/ 0 h 4780"/>
                  <a:gd name="T38" fmla="*/ 2 w 4897"/>
                  <a:gd name="T39" fmla="*/ 0 h 4780"/>
                  <a:gd name="T40" fmla="*/ 2 w 4897"/>
                  <a:gd name="T41" fmla="*/ 0 h 4780"/>
                  <a:gd name="T42" fmla="*/ 2 w 4897"/>
                  <a:gd name="T43" fmla="*/ 0 h 4780"/>
                  <a:gd name="T44" fmla="*/ 2 w 4897"/>
                  <a:gd name="T45" fmla="*/ 0 h 4780"/>
                  <a:gd name="T46" fmla="*/ 2 w 4897"/>
                  <a:gd name="T47" fmla="*/ 0 h 4780"/>
                  <a:gd name="T48" fmla="*/ 2 w 4897"/>
                  <a:gd name="T49" fmla="*/ 0 h 4780"/>
                  <a:gd name="T50" fmla="*/ 1 w 4897"/>
                  <a:gd name="T51" fmla="*/ 0 h 4780"/>
                  <a:gd name="T52" fmla="*/ 1 w 4897"/>
                  <a:gd name="T53" fmla="*/ 0 h 4780"/>
                  <a:gd name="T54" fmla="*/ 1 w 4897"/>
                  <a:gd name="T55" fmla="*/ 0 h 4780"/>
                  <a:gd name="T56" fmla="*/ 1 w 4897"/>
                  <a:gd name="T57" fmla="*/ 0 h 4780"/>
                  <a:gd name="T58" fmla="*/ 1 w 4897"/>
                  <a:gd name="T59" fmla="*/ 0 h 4780"/>
                  <a:gd name="T60" fmla="*/ 1 w 4897"/>
                  <a:gd name="T61" fmla="*/ 0 h 4780"/>
                  <a:gd name="T62" fmla="*/ 0 w 4897"/>
                  <a:gd name="T63" fmla="*/ 0 h 4780"/>
                  <a:gd name="T64" fmla="*/ 0 w 4897"/>
                  <a:gd name="T65" fmla="*/ 0 h 4780"/>
                  <a:gd name="T66" fmla="*/ 0 w 4897"/>
                  <a:gd name="T67" fmla="*/ 1 h 4780"/>
                  <a:gd name="T68" fmla="*/ 0 w 4897"/>
                  <a:gd name="T69" fmla="*/ 1 h 4780"/>
                  <a:gd name="T70" fmla="*/ 0 w 4897"/>
                  <a:gd name="T71" fmla="*/ 1 h 4780"/>
                  <a:gd name="T72" fmla="*/ 0 w 4897"/>
                  <a:gd name="T73" fmla="*/ 1 h 4780"/>
                  <a:gd name="T74" fmla="*/ 0 w 4897"/>
                  <a:gd name="T75" fmla="*/ 1 h 4780"/>
                  <a:gd name="T76" fmla="*/ 0 w 4897"/>
                  <a:gd name="T77" fmla="*/ 2 h 4780"/>
                  <a:gd name="T78" fmla="*/ 0 w 4897"/>
                  <a:gd name="T79" fmla="*/ 2 h 47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7" h="4780">
                    <a:moveTo>
                      <a:pt x="79" y="4320"/>
                    </a:moveTo>
                    <a:lnTo>
                      <a:pt x="94" y="4419"/>
                    </a:lnTo>
                    <a:lnTo>
                      <a:pt x="120" y="4505"/>
                    </a:lnTo>
                    <a:lnTo>
                      <a:pt x="157" y="4579"/>
                    </a:lnTo>
                    <a:lnTo>
                      <a:pt x="204" y="4641"/>
                    </a:lnTo>
                    <a:lnTo>
                      <a:pt x="261" y="4691"/>
                    </a:lnTo>
                    <a:lnTo>
                      <a:pt x="326" y="4729"/>
                    </a:lnTo>
                    <a:lnTo>
                      <a:pt x="400" y="4756"/>
                    </a:lnTo>
                    <a:lnTo>
                      <a:pt x="482" y="4773"/>
                    </a:lnTo>
                    <a:lnTo>
                      <a:pt x="573" y="4780"/>
                    </a:lnTo>
                    <a:lnTo>
                      <a:pt x="670" y="4776"/>
                    </a:lnTo>
                    <a:lnTo>
                      <a:pt x="774" y="4763"/>
                    </a:lnTo>
                    <a:lnTo>
                      <a:pt x="884" y="4742"/>
                    </a:lnTo>
                    <a:lnTo>
                      <a:pt x="999" y="4710"/>
                    </a:lnTo>
                    <a:lnTo>
                      <a:pt x="1120" y="4672"/>
                    </a:lnTo>
                    <a:lnTo>
                      <a:pt x="1246" y="4624"/>
                    </a:lnTo>
                    <a:lnTo>
                      <a:pt x="1376" y="4569"/>
                    </a:lnTo>
                    <a:lnTo>
                      <a:pt x="1647" y="4438"/>
                    </a:lnTo>
                    <a:lnTo>
                      <a:pt x="1929" y="4279"/>
                    </a:lnTo>
                    <a:lnTo>
                      <a:pt x="2219" y="4098"/>
                    </a:lnTo>
                    <a:lnTo>
                      <a:pt x="2511" y="3896"/>
                    </a:lnTo>
                    <a:lnTo>
                      <a:pt x="2804" y="3677"/>
                    </a:lnTo>
                    <a:lnTo>
                      <a:pt x="3093" y="3442"/>
                    </a:lnTo>
                    <a:lnTo>
                      <a:pt x="3373" y="3196"/>
                    </a:lnTo>
                    <a:lnTo>
                      <a:pt x="3642" y="2940"/>
                    </a:lnTo>
                    <a:lnTo>
                      <a:pt x="3894" y="2679"/>
                    </a:lnTo>
                    <a:lnTo>
                      <a:pt x="4127" y="2415"/>
                    </a:lnTo>
                    <a:lnTo>
                      <a:pt x="4337" y="2150"/>
                    </a:lnTo>
                    <a:lnTo>
                      <a:pt x="4519" y="1888"/>
                    </a:lnTo>
                    <a:lnTo>
                      <a:pt x="4670" y="1632"/>
                    </a:lnTo>
                    <a:lnTo>
                      <a:pt x="4733" y="1507"/>
                    </a:lnTo>
                    <a:lnTo>
                      <a:pt x="4786" y="1384"/>
                    </a:lnTo>
                    <a:lnTo>
                      <a:pt x="4829" y="1265"/>
                    </a:lnTo>
                    <a:lnTo>
                      <a:pt x="4863" y="1149"/>
                    </a:lnTo>
                    <a:lnTo>
                      <a:pt x="4886" y="1036"/>
                    </a:lnTo>
                    <a:lnTo>
                      <a:pt x="4897" y="926"/>
                    </a:lnTo>
                    <a:lnTo>
                      <a:pt x="4896" y="822"/>
                    </a:lnTo>
                    <a:lnTo>
                      <a:pt x="4884" y="722"/>
                    </a:lnTo>
                    <a:lnTo>
                      <a:pt x="4859" y="628"/>
                    </a:lnTo>
                    <a:lnTo>
                      <a:pt x="4821" y="538"/>
                    </a:lnTo>
                    <a:lnTo>
                      <a:pt x="4769" y="455"/>
                    </a:lnTo>
                    <a:lnTo>
                      <a:pt x="4703" y="377"/>
                    </a:lnTo>
                    <a:lnTo>
                      <a:pt x="4622" y="306"/>
                    </a:lnTo>
                    <a:lnTo>
                      <a:pt x="4527" y="242"/>
                    </a:lnTo>
                    <a:lnTo>
                      <a:pt x="4415" y="185"/>
                    </a:lnTo>
                    <a:lnTo>
                      <a:pt x="4288" y="137"/>
                    </a:lnTo>
                    <a:lnTo>
                      <a:pt x="4145" y="95"/>
                    </a:lnTo>
                    <a:lnTo>
                      <a:pt x="3985" y="62"/>
                    </a:lnTo>
                    <a:lnTo>
                      <a:pt x="3807" y="38"/>
                    </a:lnTo>
                    <a:lnTo>
                      <a:pt x="3610" y="22"/>
                    </a:lnTo>
                    <a:lnTo>
                      <a:pt x="3396" y="17"/>
                    </a:lnTo>
                    <a:lnTo>
                      <a:pt x="3163" y="21"/>
                    </a:lnTo>
                    <a:lnTo>
                      <a:pt x="2928" y="3"/>
                    </a:lnTo>
                    <a:lnTo>
                      <a:pt x="2705" y="0"/>
                    </a:lnTo>
                    <a:lnTo>
                      <a:pt x="2490" y="12"/>
                    </a:lnTo>
                    <a:lnTo>
                      <a:pt x="2285" y="37"/>
                    </a:lnTo>
                    <a:lnTo>
                      <a:pt x="2090" y="75"/>
                    </a:lnTo>
                    <a:lnTo>
                      <a:pt x="1904" y="126"/>
                    </a:lnTo>
                    <a:lnTo>
                      <a:pt x="1726" y="189"/>
                    </a:lnTo>
                    <a:lnTo>
                      <a:pt x="1557" y="263"/>
                    </a:lnTo>
                    <a:lnTo>
                      <a:pt x="1398" y="350"/>
                    </a:lnTo>
                    <a:lnTo>
                      <a:pt x="1247" y="448"/>
                    </a:lnTo>
                    <a:lnTo>
                      <a:pt x="1106" y="555"/>
                    </a:lnTo>
                    <a:lnTo>
                      <a:pt x="973" y="671"/>
                    </a:lnTo>
                    <a:lnTo>
                      <a:pt x="850" y="798"/>
                    </a:lnTo>
                    <a:lnTo>
                      <a:pt x="734" y="934"/>
                    </a:lnTo>
                    <a:lnTo>
                      <a:pt x="628" y="1077"/>
                    </a:lnTo>
                    <a:lnTo>
                      <a:pt x="530" y="1228"/>
                    </a:lnTo>
                    <a:lnTo>
                      <a:pt x="440" y="1387"/>
                    </a:lnTo>
                    <a:lnTo>
                      <a:pt x="359" y="1553"/>
                    </a:lnTo>
                    <a:lnTo>
                      <a:pt x="287" y="1726"/>
                    </a:lnTo>
                    <a:lnTo>
                      <a:pt x="222" y="1903"/>
                    </a:lnTo>
                    <a:lnTo>
                      <a:pt x="166" y="2087"/>
                    </a:lnTo>
                    <a:lnTo>
                      <a:pt x="118" y="2275"/>
                    </a:lnTo>
                    <a:lnTo>
                      <a:pt x="79" y="2468"/>
                    </a:lnTo>
                    <a:lnTo>
                      <a:pt x="47" y="2664"/>
                    </a:lnTo>
                    <a:lnTo>
                      <a:pt x="8" y="3067"/>
                    </a:lnTo>
                    <a:lnTo>
                      <a:pt x="0" y="3480"/>
                    </a:lnTo>
                    <a:lnTo>
                      <a:pt x="24" y="3900"/>
                    </a:lnTo>
                    <a:lnTo>
                      <a:pt x="79" y="4320"/>
                    </a:lnTo>
                    <a:close/>
                  </a:path>
                </a:pathLst>
              </a:custGeom>
              <a:solidFill>
                <a:srgbClr val="CE6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4" name="Freeform 264">
                <a:extLst>
                  <a:ext uri="{FF2B5EF4-FFF2-40B4-BE49-F238E27FC236}">
                    <a16:creationId xmlns:a16="http://schemas.microsoft.com/office/drawing/2014/main" id="{6FD63ED6-E7A3-7246-AB90-1AF291C20046}"/>
                  </a:ext>
                </a:extLst>
              </p:cNvPr>
              <p:cNvSpPr>
                <a:spLocks/>
              </p:cNvSpPr>
              <p:nvPr/>
            </p:nvSpPr>
            <p:spPr bwMode="auto">
              <a:xfrm>
                <a:off x="4868" y="3025"/>
                <a:ext cx="354" cy="344"/>
              </a:xfrm>
              <a:custGeom>
                <a:avLst/>
                <a:gdLst>
                  <a:gd name="T0" fmla="*/ 0 w 4595"/>
                  <a:gd name="T1" fmla="*/ 2 h 4474"/>
                  <a:gd name="T2" fmla="*/ 0 w 4595"/>
                  <a:gd name="T3" fmla="*/ 2 h 4474"/>
                  <a:gd name="T4" fmla="*/ 0 w 4595"/>
                  <a:gd name="T5" fmla="*/ 2 h 4474"/>
                  <a:gd name="T6" fmla="*/ 0 w 4595"/>
                  <a:gd name="T7" fmla="*/ 2 h 4474"/>
                  <a:gd name="T8" fmla="*/ 0 w 4595"/>
                  <a:gd name="T9" fmla="*/ 2 h 4474"/>
                  <a:gd name="T10" fmla="*/ 0 w 4595"/>
                  <a:gd name="T11" fmla="*/ 2 h 4474"/>
                  <a:gd name="T12" fmla="*/ 0 w 4595"/>
                  <a:gd name="T13" fmla="*/ 2 h 4474"/>
                  <a:gd name="T14" fmla="*/ 1 w 4595"/>
                  <a:gd name="T15" fmla="*/ 2 h 4474"/>
                  <a:gd name="T16" fmla="*/ 1 w 4595"/>
                  <a:gd name="T17" fmla="*/ 2 h 4474"/>
                  <a:gd name="T18" fmla="*/ 1 w 4595"/>
                  <a:gd name="T19" fmla="*/ 2 h 4474"/>
                  <a:gd name="T20" fmla="*/ 1 w 4595"/>
                  <a:gd name="T21" fmla="*/ 2 h 4474"/>
                  <a:gd name="T22" fmla="*/ 1 w 4595"/>
                  <a:gd name="T23" fmla="*/ 1 h 4474"/>
                  <a:gd name="T24" fmla="*/ 2 w 4595"/>
                  <a:gd name="T25" fmla="*/ 1 h 4474"/>
                  <a:gd name="T26" fmla="*/ 2 w 4595"/>
                  <a:gd name="T27" fmla="*/ 1 h 4474"/>
                  <a:gd name="T28" fmla="*/ 2 w 4595"/>
                  <a:gd name="T29" fmla="*/ 1 h 4474"/>
                  <a:gd name="T30" fmla="*/ 2 w 4595"/>
                  <a:gd name="T31" fmla="*/ 1 h 4474"/>
                  <a:gd name="T32" fmla="*/ 2 w 4595"/>
                  <a:gd name="T33" fmla="*/ 0 h 4474"/>
                  <a:gd name="T34" fmla="*/ 2 w 4595"/>
                  <a:gd name="T35" fmla="*/ 0 h 4474"/>
                  <a:gd name="T36" fmla="*/ 2 w 4595"/>
                  <a:gd name="T37" fmla="*/ 0 h 4474"/>
                  <a:gd name="T38" fmla="*/ 2 w 4595"/>
                  <a:gd name="T39" fmla="*/ 0 h 4474"/>
                  <a:gd name="T40" fmla="*/ 2 w 4595"/>
                  <a:gd name="T41" fmla="*/ 0 h 4474"/>
                  <a:gd name="T42" fmla="*/ 2 w 4595"/>
                  <a:gd name="T43" fmla="*/ 0 h 4474"/>
                  <a:gd name="T44" fmla="*/ 2 w 4595"/>
                  <a:gd name="T45" fmla="*/ 0 h 4474"/>
                  <a:gd name="T46" fmla="*/ 2 w 4595"/>
                  <a:gd name="T47" fmla="*/ 0 h 4474"/>
                  <a:gd name="T48" fmla="*/ 1 w 4595"/>
                  <a:gd name="T49" fmla="*/ 0 h 4474"/>
                  <a:gd name="T50" fmla="*/ 1 w 4595"/>
                  <a:gd name="T51" fmla="*/ 0 h 4474"/>
                  <a:gd name="T52" fmla="*/ 1 w 4595"/>
                  <a:gd name="T53" fmla="*/ 0 h 4474"/>
                  <a:gd name="T54" fmla="*/ 1 w 4595"/>
                  <a:gd name="T55" fmla="*/ 0 h 4474"/>
                  <a:gd name="T56" fmla="*/ 1 w 4595"/>
                  <a:gd name="T57" fmla="*/ 0 h 4474"/>
                  <a:gd name="T58" fmla="*/ 1 w 4595"/>
                  <a:gd name="T59" fmla="*/ 0 h 4474"/>
                  <a:gd name="T60" fmla="*/ 0 w 4595"/>
                  <a:gd name="T61" fmla="*/ 0 h 4474"/>
                  <a:gd name="T62" fmla="*/ 0 w 4595"/>
                  <a:gd name="T63" fmla="*/ 0 h 4474"/>
                  <a:gd name="T64" fmla="*/ 0 w 4595"/>
                  <a:gd name="T65" fmla="*/ 0 h 4474"/>
                  <a:gd name="T66" fmla="*/ 0 w 4595"/>
                  <a:gd name="T67" fmla="*/ 1 h 4474"/>
                  <a:gd name="T68" fmla="*/ 0 w 4595"/>
                  <a:gd name="T69" fmla="*/ 1 h 4474"/>
                  <a:gd name="T70" fmla="*/ 0 w 4595"/>
                  <a:gd name="T71" fmla="*/ 1 h 4474"/>
                  <a:gd name="T72" fmla="*/ 0 w 4595"/>
                  <a:gd name="T73" fmla="*/ 1 h 4474"/>
                  <a:gd name="T74" fmla="*/ 0 w 4595"/>
                  <a:gd name="T75" fmla="*/ 1 h 4474"/>
                  <a:gd name="T76" fmla="*/ 0 w 4595"/>
                  <a:gd name="T77" fmla="*/ 2 h 44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95" h="4474">
                    <a:moveTo>
                      <a:pt x="68" y="3995"/>
                    </a:moveTo>
                    <a:lnTo>
                      <a:pt x="82" y="4094"/>
                    </a:lnTo>
                    <a:lnTo>
                      <a:pt x="107" y="4181"/>
                    </a:lnTo>
                    <a:lnTo>
                      <a:pt x="142" y="4256"/>
                    </a:lnTo>
                    <a:lnTo>
                      <a:pt x="186" y="4319"/>
                    </a:lnTo>
                    <a:lnTo>
                      <a:pt x="240" y="4371"/>
                    </a:lnTo>
                    <a:lnTo>
                      <a:pt x="302" y="4411"/>
                    </a:lnTo>
                    <a:lnTo>
                      <a:pt x="372" y="4443"/>
                    </a:lnTo>
                    <a:lnTo>
                      <a:pt x="449" y="4462"/>
                    </a:lnTo>
                    <a:lnTo>
                      <a:pt x="534" y="4473"/>
                    </a:lnTo>
                    <a:lnTo>
                      <a:pt x="625" y="4474"/>
                    </a:lnTo>
                    <a:lnTo>
                      <a:pt x="723" y="4465"/>
                    </a:lnTo>
                    <a:lnTo>
                      <a:pt x="827" y="4448"/>
                    </a:lnTo>
                    <a:lnTo>
                      <a:pt x="935" y="4423"/>
                    </a:lnTo>
                    <a:lnTo>
                      <a:pt x="1049" y="4388"/>
                    </a:lnTo>
                    <a:lnTo>
                      <a:pt x="1167" y="4347"/>
                    </a:lnTo>
                    <a:lnTo>
                      <a:pt x="1289" y="4298"/>
                    </a:lnTo>
                    <a:lnTo>
                      <a:pt x="1544" y="4179"/>
                    </a:lnTo>
                    <a:lnTo>
                      <a:pt x="1808" y="4035"/>
                    </a:lnTo>
                    <a:lnTo>
                      <a:pt x="2080" y="3867"/>
                    </a:lnTo>
                    <a:lnTo>
                      <a:pt x="2356" y="3681"/>
                    </a:lnTo>
                    <a:lnTo>
                      <a:pt x="2630" y="3476"/>
                    </a:lnTo>
                    <a:lnTo>
                      <a:pt x="2901" y="3257"/>
                    </a:lnTo>
                    <a:lnTo>
                      <a:pt x="3164" y="3026"/>
                    </a:lnTo>
                    <a:lnTo>
                      <a:pt x="3416" y="2787"/>
                    </a:lnTo>
                    <a:lnTo>
                      <a:pt x="3653" y="2541"/>
                    </a:lnTo>
                    <a:lnTo>
                      <a:pt x="3872" y="2293"/>
                    </a:lnTo>
                    <a:lnTo>
                      <a:pt x="4068" y="2043"/>
                    </a:lnTo>
                    <a:lnTo>
                      <a:pt x="4239" y="1795"/>
                    </a:lnTo>
                    <a:lnTo>
                      <a:pt x="4381" y="1553"/>
                    </a:lnTo>
                    <a:lnTo>
                      <a:pt x="4490" y="1318"/>
                    </a:lnTo>
                    <a:lnTo>
                      <a:pt x="4531" y="1205"/>
                    </a:lnTo>
                    <a:lnTo>
                      <a:pt x="4562" y="1095"/>
                    </a:lnTo>
                    <a:lnTo>
                      <a:pt x="4583" y="988"/>
                    </a:lnTo>
                    <a:lnTo>
                      <a:pt x="4595" y="883"/>
                    </a:lnTo>
                    <a:lnTo>
                      <a:pt x="4595" y="785"/>
                    </a:lnTo>
                    <a:lnTo>
                      <a:pt x="4583" y="689"/>
                    </a:lnTo>
                    <a:lnTo>
                      <a:pt x="4559" y="599"/>
                    </a:lnTo>
                    <a:lnTo>
                      <a:pt x="4524" y="514"/>
                    </a:lnTo>
                    <a:lnTo>
                      <a:pt x="4476" y="434"/>
                    </a:lnTo>
                    <a:lnTo>
                      <a:pt x="4415" y="360"/>
                    </a:lnTo>
                    <a:lnTo>
                      <a:pt x="4339" y="291"/>
                    </a:lnTo>
                    <a:lnTo>
                      <a:pt x="4250" y="230"/>
                    </a:lnTo>
                    <a:lnTo>
                      <a:pt x="4146" y="176"/>
                    </a:lnTo>
                    <a:lnTo>
                      <a:pt x="4028" y="128"/>
                    </a:lnTo>
                    <a:lnTo>
                      <a:pt x="3893" y="88"/>
                    </a:lnTo>
                    <a:lnTo>
                      <a:pt x="3743" y="56"/>
                    </a:lnTo>
                    <a:lnTo>
                      <a:pt x="3576" y="32"/>
                    </a:lnTo>
                    <a:lnTo>
                      <a:pt x="3393" y="17"/>
                    </a:lnTo>
                    <a:lnTo>
                      <a:pt x="3192" y="10"/>
                    </a:lnTo>
                    <a:lnTo>
                      <a:pt x="2975" y="12"/>
                    </a:lnTo>
                    <a:lnTo>
                      <a:pt x="2759" y="0"/>
                    </a:lnTo>
                    <a:lnTo>
                      <a:pt x="2553" y="1"/>
                    </a:lnTo>
                    <a:lnTo>
                      <a:pt x="2356" y="14"/>
                    </a:lnTo>
                    <a:lnTo>
                      <a:pt x="2166" y="39"/>
                    </a:lnTo>
                    <a:lnTo>
                      <a:pt x="1984" y="77"/>
                    </a:lnTo>
                    <a:lnTo>
                      <a:pt x="1811" y="126"/>
                    </a:lnTo>
                    <a:lnTo>
                      <a:pt x="1646" y="185"/>
                    </a:lnTo>
                    <a:lnTo>
                      <a:pt x="1489" y="255"/>
                    </a:lnTo>
                    <a:lnTo>
                      <a:pt x="1340" y="335"/>
                    </a:lnTo>
                    <a:lnTo>
                      <a:pt x="1200" y="426"/>
                    </a:lnTo>
                    <a:lnTo>
                      <a:pt x="1066" y="524"/>
                    </a:lnTo>
                    <a:lnTo>
                      <a:pt x="942" y="633"/>
                    </a:lnTo>
                    <a:lnTo>
                      <a:pt x="824" y="748"/>
                    </a:lnTo>
                    <a:lnTo>
                      <a:pt x="715" y="873"/>
                    </a:lnTo>
                    <a:lnTo>
                      <a:pt x="614" y="1005"/>
                    </a:lnTo>
                    <a:lnTo>
                      <a:pt x="520" y="1144"/>
                    </a:lnTo>
                    <a:lnTo>
                      <a:pt x="435" y="1289"/>
                    </a:lnTo>
                    <a:lnTo>
                      <a:pt x="357" y="1442"/>
                    </a:lnTo>
                    <a:lnTo>
                      <a:pt x="287" y="1599"/>
                    </a:lnTo>
                    <a:lnTo>
                      <a:pt x="225" y="1763"/>
                    </a:lnTo>
                    <a:lnTo>
                      <a:pt x="169" y="1931"/>
                    </a:lnTo>
                    <a:lnTo>
                      <a:pt x="123" y="2104"/>
                    </a:lnTo>
                    <a:lnTo>
                      <a:pt x="83" y="2282"/>
                    </a:lnTo>
                    <a:lnTo>
                      <a:pt x="52" y="2463"/>
                    </a:lnTo>
                    <a:lnTo>
                      <a:pt x="10" y="2835"/>
                    </a:lnTo>
                    <a:lnTo>
                      <a:pt x="0" y="3216"/>
                    </a:lnTo>
                    <a:lnTo>
                      <a:pt x="19" y="3604"/>
                    </a:lnTo>
                    <a:lnTo>
                      <a:pt x="68" y="3995"/>
                    </a:lnTo>
                    <a:close/>
                  </a:path>
                </a:pathLst>
              </a:custGeom>
              <a:solidFill>
                <a:srgbClr val="D16C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5" name="Freeform 265">
                <a:extLst>
                  <a:ext uri="{FF2B5EF4-FFF2-40B4-BE49-F238E27FC236}">
                    <a16:creationId xmlns:a16="http://schemas.microsoft.com/office/drawing/2014/main" id="{9C13AE96-E543-E340-8122-B462C19AB9BB}"/>
                  </a:ext>
                </a:extLst>
              </p:cNvPr>
              <p:cNvSpPr>
                <a:spLocks/>
              </p:cNvSpPr>
              <p:nvPr/>
            </p:nvSpPr>
            <p:spPr bwMode="auto">
              <a:xfrm>
                <a:off x="4877" y="3030"/>
                <a:ext cx="330" cy="321"/>
              </a:xfrm>
              <a:custGeom>
                <a:avLst/>
                <a:gdLst>
                  <a:gd name="T0" fmla="*/ 0 w 4293"/>
                  <a:gd name="T1" fmla="*/ 2 h 4174"/>
                  <a:gd name="T2" fmla="*/ 0 w 4293"/>
                  <a:gd name="T3" fmla="*/ 2 h 4174"/>
                  <a:gd name="T4" fmla="*/ 0 w 4293"/>
                  <a:gd name="T5" fmla="*/ 2 h 4174"/>
                  <a:gd name="T6" fmla="*/ 0 w 4293"/>
                  <a:gd name="T7" fmla="*/ 2 h 4174"/>
                  <a:gd name="T8" fmla="*/ 0 w 4293"/>
                  <a:gd name="T9" fmla="*/ 2 h 4174"/>
                  <a:gd name="T10" fmla="*/ 0 w 4293"/>
                  <a:gd name="T11" fmla="*/ 2 h 4174"/>
                  <a:gd name="T12" fmla="*/ 0 w 4293"/>
                  <a:gd name="T13" fmla="*/ 2 h 4174"/>
                  <a:gd name="T14" fmla="*/ 1 w 4293"/>
                  <a:gd name="T15" fmla="*/ 2 h 4174"/>
                  <a:gd name="T16" fmla="*/ 1 w 4293"/>
                  <a:gd name="T17" fmla="*/ 2 h 4174"/>
                  <a:gd name="T18" fmla="*/ 1 w 4293"/>
                  <a:gd name="T19" fmla="*/ 2 h 4174"/>
                  <a:gd name="T20" fmla="*/ 1 w 4293"/>
                  <a:gd name="T21" fmla="*/ 1 h 4174"/>
                  <a:gd name="T22" fmla="*/ 1 w 4293"/>
                  <a:gd name="T23" fmla="*/ 1 h 4174"/>
                  <a:gd name="T24" fmla="*/ 2 w 4293"/>
                  <a:gd name="T25" fmla="*/ 1 h 4174"/>
                  <a:gd name="T26" fmla="*/ 2 w 4293"/>
                  <a:gd name="T27" fmla="*/ 1 h 4174"/>
                  <a:gd name="T28" fmla="*/ 2 w 4293"/>
                  <a:gd name="T29" fmla="*/ 1 h 4174"/>
                  <a:gd name="T30" fmla="*/ 2 w 4293"/>
                  <a:gd name="T31" fmla="*/ 0 h 4174"/>
                  <a:gd name="T32" fmla="*/ 2 w 4293"/>
                  <a:gd name="T33" fmla="*/ 0 h 4174"/>
                  <a:gd name="T34" fmla="*/ 2 w 4293"/>
                  <a:gd name="T35" fmla="*/ 0 h 4174"/>
                  <a:gd name="T36" fmla="*/ 2 w 4293"/>
                  <a:gd name="T37" fmla="*/ 0 h 4174"/>
                  <a:gd name="T38" fmla="*/ 2 w 4293"/>
                  <a:gd name="T39" fmla="*/ 0 h 4174"/>
                  <a:gd name="T40" fmla="*/ 2 w 4293"/>
                  <a:gd name="T41" fmla="*/ 0 h 4174"/>
                  <a:gd name="T42" fmla="*/ 2 w 4293"/>
                  <a:gd name="T43" fmla="*/ 0 h 4174"/>
                  <a:gd name="T44" fmla="*/ 2 w 4293"/>
                  <a:gd name="T45" fmla="*/ 0 h 4174"/>
                  <a:gd name="T46" fmla="*/ 1 w 4293"/>
                  <a:gd name="T47" fmla="*/ 0 h 4174"/>
                  <a:gd name="T48" fmla="*/ 1 w 4293"/>
                  <a:gd name="T49" fmla="*/ 0 h 4174"/>
                  <a:gd name="T50" fmla="*/ 1 w 4293"/>
                  <a:gd name="T51" fmla="*/ 0 h 4174"/>
                  <a:gd name="T52" fmla="*/ 1 w 4293"/>
                  <a:gd name="T53" fmla="*/ 0 h 4174"/>
                  <a:gd name="T54" fmla="*/ 1 w 4293"/>
                  <a:gd name="T55" fmla="*/ 0 h 4174"/>
                  <a:gd name="T56" fmla="*/ 1 w 4293"/>
                  <a:gd name="T57" fmla="*/ 0 h 4174"/>
                  <a:gd name="T58" fmla="*/ 1 w 4293"/>
                  <a:gd name="T59" fmla="*/ 0 h 4174"/>
                  <a:gd name="T60" fmla="*/ 0 w 4293"/>
                  <a:gd name="T61" fmla="*/ 0 h 4174"/>
                  <a:gd name="T62" fmla="*/ 0 w 4293"/>
                  <a:gd name="T63" fmla="*/ 0 h 4174"/>
                  <a:gd name="T64" fmla="*/ 0 w 4293"/>
                  <a:gd name="T65" fmla="*/ 0 h 4174"/>
                  <a:gd name="T66" fmla="*/ 0 w 4293"/>
                  <a:gd name="T67" fmla="*/ 1 h 4174"/>
                  <a:gd name="T68" fmla="*/ 0 w 4293"/>
                  <a:gd name="T69" fmla="*/ 1 h 4174"/>
                  <a:gd name="T70" fmla="*/ 0 w 4293"/>
                  <a:gd name="T71" fmla="*/ 1 h 4174"/>
                  <a:gd name="T72" fmla="*/ 0 w 4293"/>
                  <a:gd name="T73" fmla="*/ 1 h 4174"/>
                  <a:gd name="T74" fmla="*/ 0 w 4293"/>
                  <a:gd name="T75" fmla="*/ 2 h 41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93" h="4174">
                    <a:moveTo>
                      <a:pt x="56" y="3672"/>
                    </a:moveTo>
                    <a:lnTo>
                      <a:pt x="71" y="3772"/>
                    </a:lnTo>
                    <a:lnTo>
                      <a:pt x="95" y="3859"/>
                    </a:lnTo>
                    <a:lnTo>
                      <a:pt x="128" y="3935"/>
                    </a:lnTo>
                    <a:lnTo>
                      <a:pt x="170" y="4000"/>
                    </a:lnTo>
                    <a:lnTo>
                      <a:pt x="221" y="4054"/>
                    </a:lnTo>
                    <a:lnTo>
                      <a:pt x="279" y="4098"/>
                    </a:lnTo>
                    <a:lnTo>
                      <a:pt x="345" y="4131"/>
                    </a:lnTo>
                    <a:lnTo>
                      <a:pt x="417" y="4155"/>
                    </a:lnTo>
                    <a:lnTo>
                      <a:pt x="497" y="4170"/>
                    </a:lnTo>
                    <a:lnTo>
                      <a:pt x="583" y="4174"/>
                    </a:lnTo>
                    <a:lnTo>
                      <a:pt x="673" y="4171"/>
                    </a:lnTo>
                    <a:lnTo>
                      <a:pt x="771" y="4158"/>
                    </a:lnTo>
                    <a:lnTo>
                      <a:pt x="872" y="4137"/>
                    </a:lnTo>
                    <a:lnTo>
                      <a:pt x="979" y="4109"/>
                    </a:lnTo>
                    <a:lnTo>
                      <a:pt x="1204" y="4030"/>
                    </a:lnTo>
                    <a:lnTo>
                      <a:pt x="1441" y="3924"/>
                    </a:lnTo>
                    <a:lnTo>
                      <a:pt x="1689" y="3793"/>
                    </a:lnTo>
                    <a:lnTo>
                      <a:pt x="1943" y="3640"/>
                    </a:lnTo>
                    <a:lnTo>
                      <a:pt x="2200" y="3467"/>
                    </a:lnTo>
                    <a:lnTo>
                      <a:pt x="2457" y="3279"/>
                    </a:lnTo>
                    <a:lnTo>
                      <a:pt x="2710" y="3075"/>
                    </a:lnTo>
                    <a:lnTo>
                      <a:pt x="2955" y="2860"/>
                    </a:lnTo>
                    <a:lnTo>
                      <a:pt x="3191" y="2636"/>
                    </a:lnTo>
                    <a:lnTo>
                      <a:pt x="3412" y="2406"/>
                    </a:lnTo>
                    <a:lnTo>
                      <a:pt x="3617" y="2172"/>
                    </a:lnTo>
                    <a:lnTo>
                      <a:pt x="3800" y="1938"/>
                    </a:lnTo>
                    <a:lnTo>
                      <a:pt x="3960" y="1705"/>
                    </a:lnTo>
                    <a:lnTo>
                      <a:pt x="4094" y="1476"/>
                    </a:lnTo>
                    <a:lnTo>
                      <a:pt x="4196" y="1256"/>
                    </a:lnTo>
                    <a:lnTo>
                      <a:pt x="4233" y="1148"/>
                    </a:lnTo>
                    <a:lnTo>
                      <a:pt x="4263" y="1043"/>
                    </a:lnTo>
                    <a:lnTo>
                      <a:pt x="4283" y="942"/>
                    </a:lnTo>
                    <a:lnTo>
                      <a:pt x="4293" y="844"/>
                    </a:lnTo>
                    <a:lnTo>
                      <a:pt x="4293" y="750"/>
                    </a:lnTo>
                    <a:lnTo>
                      <a:pt x="4283" y="659"/>
                    </a:lnTo>
                    <a:lnTo>
                      <a:pt x="4262" y="573"/>
                    </a:lnTo>
                    <a:lnTo>
                      <a:pt x="4229" y="492"/>
                    </a:lnTo>
                    <a:lnTo>
                      <a:pt x="4184" y="416"/>
                    </a:lnTo>
                    <a:lnTo>
                      <a:pt x="4127" y="345"/>
                    </a:lnTo>
                    <a:lnTo>
                      <a:pt x="4057" y="280"/>
                    </a:lnTo>
                    <a:lnTo>
                      <a:pt x="3974" y="221"/>
                    </a:lnTo>
                    <a:lnTo>
                      <a:pt x="3878" y="169"/>
                    </a:lnTo>
                    <a:lnTo>
                      <a:pt x="3767" y="123"/>
                    </a:lnTo>
                    <a:lnTo>
                      <a:pt x="3642" y="84"/>
                    </a:lnTo>
                    <a:lnTo>
                      <a:pt x="3503" y="53"/>
                    </a:lnTo>
                    <a:lnTo>
                      <a:pt x="3348" y="29"/>
                    </a:lnTo>
                    <a:lnTo>
                      <a:pt x="3177" y="13"/>
                    </a:lnTo>
                    <a:lnTo>
                      <a:pt x="2991" y="6"/>
                    </a:lnTo>
                    <a:lnTo>
                      <a:pt x="2788" y="7"/>
                    </a:lnTo>
                    <a:lnTo>
                      <a:pt x="2591" y="0"/>
                    </a:lnTo>
                    <a:lnTo>
                      <a:pt x="2403" y="4"/>
                    </a:lnTo>
                    <a:lnTo>
                      <a:pt x="2222" y="19"/>
                    </a:lnTo>
                    <a:lnTo>
                      <a:pt x="2048" y="45"/>
                    </a:lnTo>
                    <a:lnTo>
                      <a:pt x="1880" y="82"/>
                    </a:lnTo>
                    <a:lnTo>
                      <a:pt x="1720" y="129"/>
                    </a:lnTo>
                    <a:lnTo>
                      <a:pt x="1567" y="184"/>
                    </a:lnTo>
                    <a:lnTo>
                      <a:pt x="1422" y="249"/>
                    </a:lnTo>
                    <a:lnTo>
                      <a:pt x="1283" y="323"/>
                    </a:lnTo>
                    <a:lnTo>
                      <a:pt x="1152" y="406"/>
                    </a:lnTo>
                    <a:lnTo>
                      <a:pt x="1027" y="497"/>
                    </a:lnTo>
                    <a:lnTo>
                      <a:pt x="910" y="596"/>
                    </a:lnTo>
                    <a:lnTo>
                      <a:pt x="800" y="702"/>
                    </a:lnTo>
                    <a:lnTo>
                      <a:pt x="697" y="815"/>
                    </a:lnTo>
                    <a:lnTo>
                      <a:pt x="601" y="936"/>
                    </a:lnTo>
                    <a:lnTo>
                      <a:pt x="512" y="1062"/>
                    </a:lnTo>
                    <a:lnTo>
                      <a:pt x="430" y="1195"/>
                    </a:lnTo>
                    <a:lnTo>
                      <a:pt x="356" y="1334"/>
                    </a:lnTo>
                    <a:lnTo>
                      <a:pt x="288" y="1477"/>
                    </a:lnTo>
                    <a:lnTo>
                      <a:pt x="228" y="1626"/>
                    </a:lnTo>
                    <a:lnTo>
                      <a:pt x="175" y="1780"/>
                    </a:lnTo>
                    <a:lnTo>
                      <a:pt x="128" y="1937"/>
                    </a:lnTo>
                    <a:lnTo>
                      <a:pt x="57" y="2264"/>
                    </a:lnTo>
                    <a:lnTo>
                      <a:pt x="15" y="2604"/>
                    </a:lnTo>
                    <a:lnTo>
                      <a:pt x="0" y="2954"/>
                    </a:lnTo>
                    <a:lnTo>
                      <a:pt x="14" y="3311"/>
                    </a:lnTo>
                    <a:lnTo>
                      <a:pt x="56" y="3672"/>
                    </a:lnTo>
                    <a:close/>
                  </a:path>
                </a:pathLst>
              </a:custGeom>
              <a:solidFill>
                <a:srgbClr val="D372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6" name="Freeform 266">
                <a:extLst>
                  <a:ext uri="{FF2B5EF4-FFF2-40B4-BE49-F238E27FC236}">
                    <a16:creationId xmlns:a16="http://schemas.microsoft.com/office/drawing/2014/main" id="{49CD238D-5379-6546-8FAF-F8B7EF870296}"/>
                  </a:ext>
                </a:extLst>
              </p:cNvPr>
              <p:cNvSpPr>
                <a:spLocks/>
              </p:cNvSpPr>
              <p:nvPr/>
            </p:nvSpPr>
            <p:spPr bwMode="auto">
              <a:xfrm>
                <a:off x="4885" y="3035"/>
                <a:ext cx="308" cy="298"/>
              </a:xfrm>
              <a:custGeom>
                <a:avLst/>
                <a:gdLst>
                  <a:gd name="T0" fmla="*/ 0 w 3992"/>
                  <a:gd name="T1" fmla="*/ 2 h 3876"/>
                  <a:gd name="T2" fmla="*/ 0 w 3992"/>
                  <a:gd name="T3" fmla="*/ 2 h 3876"/>
                  <a:gd name="T4" fmla="*/ 0 w 3992"/>
                  <a:gd name="T5" fmla="*/ 2 h 3876"/>
                  <a:gd name="T6" fmla="*/ 0 w 3992"/>
                  <a:gd name="T7" fmla="*/ 2 h 3876"/>
                  <a:gd name="T8" fmla="*/ 0 w 3992"/>
                  <a:gd name="T9" fmla="*/ 2 h 3876"/>
                  <a:gd name="T10" fmla="*/ 0 w 3992"/>
                  <a:gd name="T11" fmla="*/ 2 h 3876"/>
                  <a:gd name="T12" fmla="*/ 0 w 3992"/>
                  <a:gd name="T13" fmla="*/ 2 h 3876"/>
                  <a:gd name="T14" fmla="*/ 1 w 3992"/>
                  <a:gd name="T15" fmla="*/ 2 h 3876"/>
                  <a:gd name="T16" fmla="*/ 1 w 3992"/>
                  <a:gd name="T17" fmla="*/ 2 h 3876"/>
                  <a:gd name="T18" fmla="*/ 1 w 3992"/>
                  <a:gd name="T19" fmla="*/ 1 h 3876"/>
                  <a:gd name="T20" fmla="*/ 1 w 3992"/>
                  <a:gd name="T21" fmla="*/ 1 h 3876"/>
                  <a:gd name="T22" fmla="*/ 1 w 3992"/>
                  <a:gd name="T23" fmla="*/ 1 h 3876"/>
                  <a:gd name="T24" fmla="*/ 2 w 3992"/>
                  <a:gd name="T25" fmla="*/ 1 h 3876"/>
                  <a:gd name="T26" fmla="*/ 2 w 3992"/>
                  <a:gd name="T27" fmla="*/ 1 h 3876"/>
                  <a:gd name="T28" fmla="*/ 2 w 3992"/>
                  <a:gd name="T29" fmla="*/ 1 h 3876"/>
                  <a:gd name="T30" fmla="*/ 2 w 3992"/>
                  <a:gd name="T31" fmla="*/ 0 h 3876"/>
                  <a:gd name="T32" fmla="*/ 2 w 3992"/>
                  <a:gd name="T33" fmla="*/ 0 h 3876"/>
                  <a:gd name="T34" fmla="*/ 2 w 3992"/>
                  <a:gd name="T35" fmla="*/ 0 h 3876"/>
                  <a:gd name="T36" fmla="*/ 2 w 3992"/>
                  <a:gd name="T37" fmla="*/ 0 h 3876"/>
                  <a:gd name="T38" fmla="*/ 2 w 3992"/>
                  <a:gd name="T39" fmla="*/ 0 h 3876"/>
                  <a:gd name="T40" fmla="*/ 2 w 3992"/>
                  <a:gd name="T41" fmla="*/ 0 h 3876"/>
                  <a:gd name="T42" fmla="*/ 2 w 3992"/>
                  <a:gd name="T43" fmla="*/ 0 h 3876"/>
                  <a:gd name="T44" fmla="*/ 1 w 3992"/>
                  <a:gd name="T45" fmla="*/ 0 h 3876"/>
                  <a:gd name="T46" fmla="*/ 1 w 3992"/>
                  <a:gd name="T47" fmla="*/ 0 h 3876"/>
                  <a:gd name="T48" fmla="*/ 1 w 3992"/>
                  <a:gd name="T49" fmla="*/ 0 h 3876"/>
                  <a:gd name="T50" fmla="*/ 1 w 3992"/>
                  <a:gd name="T51" fmla="*/ 0 h 3876"/>
                  <a:gd name="T52" fmla="*/ 1 w 3992"/>
                  <a:gd name="T53" fmla="*/ 0 h 3876"/>
                  <a:gd name="T54" fmla="*/ 1 w 3992"/>
                  <a:gd name="T55" fmla="*/ 0 h 3876"/>
                  <a:gd name="T56" fmla="*/ 1 w 3992"/>
                  <a:gd name="T57" fmla="*/ 0 h 3876"/>
                  <a:gd name="T58" fmla="*/ 0 w 3992"/>
                  <a:gd name="T59" fmla="*/ 0 h 3876"/>
                  <a:gd name="T60" fmla="*/ 0 w 3992"/>
                  <a:gd name="T61" fmla="*/ 0 h 3876"/>
                  <a:gd name="T62" fmla="*/ 0 w 3992"/>
                  <a:gd name="T63" fmla="*/ 0 h 3876"/>
                  <a:gd name="T64" fmla="*/ 0 w 3992"/>
                  <a:gd name="T65" fmla="*/ 1 h 3876"/>
                  <a:gd name="T66" fmla="*/ 0 w 3992"/>
                  <a:gd name="T67" fmla="*/ 1 h 3876"/>
                  <a:gd name="T68" fmla="*/ 0 w 3992"/>
                  <a:gd name="T69" fmla="*/ 1 h 3876"/>
                  <a:gd name="T70" fmla="*/ 0 w 3992"/>
                  <a:gd name="T71" fmla="*/ 1 h 3876"/>
                  <a:gd name="T72" fmla="*/ 0 w 3992"/>
                  <a:gd name="T73" fmla="*/ 2 h 3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92" h="3876">
                    <a:moveTo>
                      <a:pt x="44" y="3350"/>
                    </a:moveTo>
                    <a:lnTo>
                      <a:pt x="59" y="3450"/>
                    </a:lnTo>
                    <a:lnTo>
                      <a:pt x="82" y="3537"/>
                    </a:lnTo>
                    <a:lnTo>
                      <a:pt x="113" y="3615"/>
                    </a:lnTo>
                    <a:lnTo>
                      <a:pt x="153" y="3682"/>
                    </a:lnTo>
                    <a:lnTo>
                      <a:pt x="200" y="3738"/>
                    </a:lnTo>
                    <a:lnTo>
                      <a:pt x="255" y="3784"/>
                    </a:lnTo>
                    <a:lnTo>
                      <a:pt x="316" y="3820"/>
                    </a:lnTo>
                    <a:lnTo>
                      <a:pt x="385" y="3848"/>
                    </a:lnTo>
                    <a:lnTo>
                      <a:pt x="458" y="3865"/>
                    </a:lnTo>
                    <a:lnTo>
                      <a:pt x="539" y="3875"/>
                    </a:lnTo>
                    <a:lnTo>
                      <a:pt x="624" y="3876"/>
                    </a:lnTo>
                    <a:lnTo>
                      <a:pt x="714" y="3867"/>
                    </a:lnTo>
                    <a:lnTo>
                      <a:pt x="809" y="3853"/>
                    </a:lnTo>
                    <a:lnTo>
                      <a:pt x="908" y="3829"/>
                    </a:lnTo>
                    <a:lnTo>
                      <a:pt x="1117" y="3762"/>
                    </a:lnTo>
                    <a:lnTo>
                      <a:pt x="1339" y="3669"/>
                    </a:lnTo>
                    <a:lnTo>
                      <a:pt x="1569" y="3551"/>
                    </a:lnTo>
                    <a:lnTo>
                      <a:pt x="1805" y="3413"/>
                    </a:lnTo>
                    <a:lnTo>
                      <a:pt x="2044" y="3254"/>
                    </a:lnTo>
                    <a:lnTo>
                      <a:pt x="2282" y="3081"/>
                    </a:lnTo>
                    <a:lnTo>
                      <a:pt x="2518" y="2892"/>
                    </a:lnTo>
                    <a:lnTo>
                      <a:pt x="2747" y="2693"/>
                    </a:lnTo>
                    <a:lnTo>
                      <a:pt x="2965" y="2485"/>
                    </a:lnTo>
                    <a:lnTo>
                      <a:pt x="3171" y="2271"/>
                    </a:lnTo>
                    <a:lnTo>
                      <a:pt x="3361" y="2052"/>
                    </a:lnTo>
                    <a:lnTo>
                      <a:pt x="3532" y="1833"/>
                    </a:lnTo>
                    <a:lnTo>
                      <a:pt x="3681" y="1615"/>
                    </a:lnTo>
                    <a:lnTo>
                      <a:pt x="3804" y="1400"/>
                    </a:lnTo>
                    <a:lnTo>
                      <a:pt x="3899" y="1192"/>
                    </a:lnTo>
                    <a:lnTo>
                      <a:pt x="3963" y="992"/>
                    </a:lnTo>
                    <a:lnTo>
                      <a:pt x="3982" y="896"/>
                    </a:lnTo>
                    <a:lnTo>
                      <a:pt x="3991" y="804"/>
                    </a:lnTo>
                    <a:lnTo>
                      <a:pt x="3992" y="714"/>
                    </a:lnTo>
                    <a:lnTo>
                      <a:pt x="3983" y="629"/>
                    </a:lnTo>
                    <a:lnTo>
                      <a:pt x="3963" y="548"/>
                    </a:lnTo>
                    <a:lnTo>
                      <a:pt x="3933" y="471"/>
                    </a:lnTo>
                    <a:lnTo>
                      <a:pt x="3891" y="399"/>
                    </a:lnTo>
                    <a:lnTo>
                      <a:pt x="3838" y="331"/>
                    </a:lnTo>
                    <a:lnTo>
                      <a:pt x="3774" y="269"/>
                    </a:lnTo>
                    <a:lnTo>
                      <a:pt x="3698" y="212"/>
                    </a:lnTo>
                    <a:lnTo>
                      <a:pt x="3608" y="163"/>
                    </a:lnTo>
                    <a:lnTo>
                      <a:pt x="3506" y="118"/>
                    </a:lnTo>
                    <a:lnTo>
                      <a:pt x="3391" y="80"/>
                    </a:lnTo>
                    <a:lnTo>
                      <a:pt x="3262" y="49"/>
                    </a:lnTo>
                    <a:lnTo>
                      <a:pt x="3118" y="26"/>
                    </a:lnTo>
                    <a:lnTo>
                      <a:pt x="2960" y="10"/>
                    </a:lnTo>
                    <a:lnTo>
                      <a:pt x="2787" y="2"/>
                    </a:lnTo>
                    <a:lnTo>
                      <a:pt x="2600" y="2"/>
                    </a:lnTo>
                    <a:lnTo>
                      <a:pt x="2423" y="0"/>
                    </a:lnTo>
                    <a:lnTo>
                      <a:pt x="2251" y="7"/>
                    </a:lnTo>
                    <a:lnTo>
                      <a:pt x="2087" y="25"/>
                    </a:lnTo>
                    <a:lnTo>
                      <a:pt x="1928" y="51"/>
                    </a:lnTo>
                    <a:lnTo>
                      <a:pt x="1775" y="87"/>
                    </a:lnTo>
                    <a:lnTo>
                      <a:pt x="1628" y="130"/>
                    </a:lnTo>
                    <a:lnTo>
                      <a:pt x="1488" y="182"/>
                    </a:lnTo>
                    <a:lnTo>
                      <a:pt x="1353" y="243"/>
                    </a:lnTo>
                    <a:lnTo>
                      <a:pt x="1225" y="311"/>
                    </a:lnTo>
                    <a:lnTo>
                      <a:pt x="1104" y="386"/>
                    </a:lnTo>
                    <a:lnTo>
                      <a:pt x="987" y="470"/>
                    </a:lnTo>
                    <a:lnTo>
                      <a:pt x="878" y="559"/>
                    </a:lnTo>
                    <a:lnTo>
                      <a:pt x="775" y="655"/>
                    </a:lnTo>
                    <a:lnTo>
                      <a:pt x="678" y="758"/>
                    </a:lnTo>
                    <a:lnTo>
                      <a:pt x="588" y="866"/>
                    </a:lnTo>
                    <a:lnTo>
                      <a:pt x="503" y="980"/>
                    </a:lnTo>
                    <a:lnTo>
                      <a:pt x="425" y="1100"/>
                    </a:lnTo>
                    <a:lnTo>
                      <a:pt x="353" y="1225"/>
                    </a:lnTo>
                    <a:lnTo>
                      <a:pt x="231" y="1489"/>
                    </a:lnTo>
                    <a:lnTo>
                      <a:pt x="133" y="1770"/>
                    </a:lnTo>
                    <a:lnTo>
                      <a:pt x="62" y="2066"/>
                    </a:lnTo>
                    <a:lnTo>
                      <a:pt x="17" y="2374"/>
                    </a:lnTo>
                    <a:lnTo>
                      <a:pt x="0" y="2692"/>
                    </a:lnTo>
                    <a:lnTo>
                      <a:pt x="8" y="3018"/>
                    </a:lnTo>
                    <a:lnTo>
                      <a:pt x="44" y="3350"/>
                    </a:lnTo>
                    <a:close/>
                  </a:path>
                </a:pathLst>
              </a:custGeom>
              <a:solidFill>
                <a:srgbClr val="D477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7" name="Freeform 267">
                <a:extLst>
                  <a:ext uri="{FF2B5EF4-FFF2-40B4-BE49-F238E27FC236}">
                    <a16:creationId xmlns:a16="http://schemas.microsoft.com/office/drawing/2014/main" id="{3B935B06-EAAE-1742-8012-95BF6A1AA665}"/>
                  </a:ext>
                </a:extLst>
              </p:cNvPr>
              <p:cNvSpPr>
                <a:spLocks/>
              </p:cNvSpPr>
              <p:nvPr/>
            </p:nvSpPr>
            <p:spPr bwMode="auto">
              <a:xfrm>
                <a:off x="4894" y="3040"/>
                <a:ext cx="284" cy="276"/>
              </a:xfrm>
              <a:custGeom>
                <a:avLst/>
                <a:gdLst>
                  <a:gd name="T0" fmla="*/ 0 w 3691"/>
                  <a:gd name="T1" fmla="*/ 1 h 3584"/>
                  <a:gd name="T2" fmla="*/ 0 w 3691"/>
                  <a:gd name="T3" fmla="*/ 2 h 3584"/>
                  <a:gd name="T4" fmla="*/ 0 w 3691"/>
                  <a:gd name="T5" fmla="*/ 2 h 3584"/>
                  <a:gd name="T6" fmla="*/ 0 w 3691"/>
                  <a:gd name="T7" fmla="*/ 2 h 3584"/>
                  <a:gd name="T8" fmla="*/ 0 w 3691"/>
                  <a:gd name="T9" fmla="*/ 2 h 3584"/>
                  <a:gd name="T10" fmla="*/ 0 w 3691"/>
                  <a:gd name="T11" fmla="*/ 2 h 3584"/>
                  <a:gd name="T12" fmla="*/ 0 w 3691"/>
                  <a:gd name="T13" fmla="*/ 2 h 3584"/>
                  <a:gd name="T14" fmla="*/ 1 w 3691"/>
                  <a:gd name="T15" fmla="*/ 2 h 3584"/>
                  <a:gd name="T16" fmla="*/ 1 w 3691"/>
                  <a:gd name="T17" fmla="*/ 1 h 3584"/>
                  <a:gd name="T18" fmla="*/ 1 w 3691"/>
                  <a:gd name="T19" fmla="*/ 1 h 3584"/>
                  <a:gd name="T20" fmla="*/ 1 w 3691"/>
                  <a:gd name="T21" fmla="*/ 1 h 3584"/>
                  <a:gd name="T22" fmla="*/ 1 w 3691"/>
                  <a:gd name="T23" fmla="*/ 1 h 3584"/>
                  <a:gd name="T24" fmla="*/ 1 w 3691"/>
                  <a:gd name="T25" fmla="*/ 1 h 3584"/>
                  <a:gd name="T26" fmla="*/ 2 w 3691"/>
                  <a:gd name="T27" fmla="*/ 1 h 3584"/>
                  <a:gd name="T28" fmla="*/ 2 w 3691"/>
                  <a:gd name="T29" fmla="*/ 0 h 3584"/>
                  <a:gd name="T30" fmla="*/ 2 w 3691"/>
                  <a:gd name="T31" fmla="*/ 0 h 3584"/>
                  <a:gd name="T32" fmla="*/ 2 w 3691"/>
                  <a:gd name="T33" fmla="*/ 0 h 3584"/>
                  <a:gd name="T34" fmla="*/ 2 w 3691"/>
                  <a:gd name="T35" fmla="*/ 0 h 3584"/>
                  <a:gd name="T36" fmla="*/ 2 w 3691"/>
                  <a:gd name="T37" fmla="*/ 0 h 3584"/>
                  <a:gd name="T38" fmla="*/ 2 w 3691"/>
                  <a:gd name="T39" fmla="*/ 0 h 3584"/>
                  <a:gd name="T40" fmla="*/ 1 w 3691"/>
                  <a:gd name="T41" fmla="*/ 0 h 3584"/>
                  <a:gd name="T42" fmla="*/ 1 w 3691"/>
                  <a:gd name="T43" fmla="*/ 0 h 3584"/>
                  <a:gd name="T44" fmla="*/ 1 w 3691"/>
                  <a:gd name="T45" fmla="*/ 0 h 3584"/>
                  <a:gd name="T46" fmla="*/ 1 w 3691"/>
                  <a:gd name="T47" fmla="*/ 0 h 3584"/>
                  <a:gd name="T48" fmla="*/ 1 w 3691"/>
                  <a:gd name="T49" fmla="*/ 0 h 3584"/>
                  <a:gd name="T50" fmla="*/ 1 w 3691"/>
                  <a:gd name="T51" fmla="*/ 0 h 3584"/>
                  <a:gd name="T52" fmla="*/ 1 w 3691"/>
                  <a:gd name="T53" fmla="*/ 0 h 3584"/>
                  <a:gd name="T54" fmla="*/ 1 w 3691"/>
                  <a:gd name="T55" fmla="*/ 0 h 3584"/>
                  <a:gd name="T56" fmla="*/ 0 w 3691"/>
                  <a:gd name="T57" fmla="*/ 0 h 3584"/>
                  <a:gd name="T58" fmla="*/ 0 w 3691"/>
                  <a:gd name="T59" fmla="*/ 0 h 3584"/>
                  <a:gd name="T60" fmla="*/ 0 w 3691"/>
                  <a:gd name="T61" fmla="*/ 1 h 3584"/>
                  <a:gd name="T62" fmla="*/ 0 w 3691"/>
                  <a:gd name="T63" fmla="*/ 1 h 3584"/>
                  <a:gd name="T64" fmla="*/ 0 w 3691"/>
                  <a:gd name="T65" fmla="*/ 1 h 3584"/>
                  <a:gd name="T66" fmla="*/ 0 w 3691"/>
                  <a:gd name="T67" fmla="*/ 1 h 35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1" h="3584">
                    <a:moveTo>
                      <a:pt x="34" y="3030"/>
                    </a:moveTo>
                    <a:lnTo>
                      <a:pt x="48" y="3130"/>
                    </a:lnTo>
                    <a:lnTo>
                      <a:pt x="70" y="3219"/>
                    </a:lnTo>
                    <a:lnTo>
                      <a:pt x="99" y="3298"/>
                    </a:lnTo>
                    <a:lnTo>
                      <a:pt x="136" y="3366"/>
                    </a:lnTo>
                    <a:lnTo>
                      <a:pt x="181" y="3425"/>
                    </a:lnTo>
                    <a:lnTo>
                      <a:pt x="232" y="3473"/>
                    </a:lnTo>
                    <a:lnTo>
                      <a:pt x="289" y="3513"/>
                    </a:lnTo>
                    <a:lnTo>
                      <a:pt x="353" y="3543"/>
                    </a:lnTo>
                    <a:lnTo>
                      <a:pt x="421" y="3565"/>
                    </a:lnTo>
                    <a:lnTo>
                      <a:pt x="495" y="3579"/>
                    </a:lnTo>
                    <a:lnTo>
                      <a:pt x="574" y="3584"/>
                    </a:lnTo>
                    <a:lnTo>
                      <a:pt x="659" y="3581"/>
                    </a:lnTo>
                    <a:lnTo>
                      <a:pt x="839" y="3553"/>
                    </a:lnTo>
                    <a:lnTo>
                      <a:pt x="1032" y="3497"/>
                    </a:lnTo>
                    <a:lnTo>
                      <a:pt x="1237" y="3416"/>
                    </a:lnTo>
                    <a:lnTo>
                      <a:pt x="1449" y="3312"/>
                    </a:lnTo>
                    <a:lnTo>
                      <a:pt x="1668" y="3187"/>
                    </a:lnTo>
                    <a:lnTo>
                      <a:pt x="1890" y="3045"/>
                    </a:lnTo>
                    <a:lnTo>
                      <a:pt x="2110" y="2885"/>
                    </a:lnTo>
                    <a:lnTo>
                      <a:pt x="2327" y="2714"/>
                    </a:lnTo>
                    <a:lnTo>
                      <a:pt x="2538" y="2530"/>
                    </a:lnTo>
                    <a:lnTo>
                      <a:pt x="2741" y="2338"/>
                    </a:lnTo>
                    <a:lnTo>
                      <a:pt x="2931" y="2139"/>
                    </a:lnTo>
                    <a:lnTo>
                      <a:pt x="3106" y="1936"/>
                    </a:lnTo>
                    <a:lnTo>
                      <a:pt x="3264" y="1731"/>
                    </a:lnTo>
                    <a:lnTo>
                      <a:pt x="3401" y="1527"/>
                    </a:lnTo>
                    <a:lnTo>
                      <a:pt x="3516" y="1327"/>
                    </a:lnTo>
                    <a:lnTo>
                      <a:pt x="3604" y="1132"/>
                    </a:lnTo>
                    <a:lnTo>
                      <a:pt x="3664" y="945"/>
                    </a:lnTo>
                    <a:lnTo>
                      <a:pt x="3691" y="767"/>
                    </a:lnTo>
                    <a:lnTo>
                      <a:pt x="3691" y="682"/>
                    </a:lnTo>
                    <a:lnTo>
                      <a:pt x="3682" y="602"/>
                    </a:lnTo>
                    <a:lnTo>
                      <a:pt x="3665" y="525"/>
                    </a:lnTo>
                    <a:lnTo>
                      <a:pt x="3637" y="452"/>
                    </a:lnTo>
                    <a:lnTo>
                      <a:pt x="3599" y="384"/>
                    </a:lnTo>
                    <a:lnTo>
                      <a:pt x="3551" y="320"/>
                    </a:lnTo>
                    <a:lnTo>
                      <a:pt x="3492" y="261"/>
                    </a:lnTo>
                    <a:lnTo>
                      <a:pt x="3421" y="207"/>
                    </a:lnTo>
                    <a:lnTo>
                      <a:pt x="3340" y="159"/>
                    </a:lnTo>
                    <a:lnTo>
                      <a:pt x="3246" y="116"/>
                    </a:lnTo>
                    <a:lnTo>
                      <a:pt x="3140" y="80"/>
                    </a:lnTo>
                    <a:lnTo>
                      <a:pt x="3022" y="50"/>
                    </a:lnTo>
                    <a:lnTo>
                      <a:pt x="2889" y="27"/>
                    </a:lnTo>
                    <a:lnTo>
                      <a:pt x="2744" y="10"/>
                    </a:lnTo>
                    <a:lnTo>
                      <a:pt x="2586" y="1"/>
                    </a:lnTo>
                    <a:lnTo>
                      <a:pt x="2413" y="0"/>
                    </a:lnTo>
                    <a:lnTo>
                      <a:pt x="2255" y="3"/>
                    </a:lnTo>
                    <a:lnTo>
                      <a:pt x="2101" y="14"/>
                    </a:lnTo>
                    <a:lnTo>
                      <a:pt x="1953" y="33"/>
                    </a:lnTo>
                    <a:lnTo>
                      <a:pt x="1809" y="60"/>
                    </a:lnTo>
                    <a:lnTo>
                      <a:pt x="1671" y="94"/>
                    </a:lnTo>
                    <a:lnTo>
                      <a:pt x="1538" y="136"/>
                    </a:lnTo>
                    <a:lnTo>
                      <a:pt x="1409" y="185"/>
                    </a:lnTo>
                    <a:lnTo>
                      <a:pt x="1286" y="240"/>
                    </a:lnTo>
                    <a:lnTo>
                      <a:pt x="1168" y="302"/>
                    </a:lnTo>
                    <a:lnTo>
                      <a:pt x="1056" y="370"/>
                    </a:lnTo>
                    <a:lnTo>
                      <a:pt x="847" y="525"/>
                    </a:lnTo>
                    <a:lnTo>
                      <a:pt x="660" y="703"/>
                    </a:lnTo>
                    <a:lnTo>
                      <a:pt x="495" y="902"/>
                    </a:lnTo>
                    <a:lnTo>
                      <a:pt x="353" y="1119"/>
                    </a:lnTo>
                    <a:lnTo>
                      <a:pt x="234" y="1355"/>
                    </a:lnTo>
                    <a:lnTo>
                      <a:pt x="138" y="1605"/>
                    </a:lnTo>
                    <a:lnTo>
                      <a:pt x="68" y="1870"/>
                    </a:lnTo>
                    <a:lnTo>
                      <a:pt x="21" y="2147"/>
                    </a:lnTo>
                    <a:lnTo>
                      <a:pt x="0" y="2434"/>
                    </a:lnTo>
                    <a:lnTo>
                      <a:pt x="4" y="2729"/>
                    </a:lnTo>
                    <a:lnTo>
                      <a:pt x="34" y="3030"/>
                    </a:lnTo>
                    <a:close/>
                  </a:path>
                </a:pathLst>
              </a:custGeom>
              <a:solidFill>
                <a:srgbClr val="D87B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8" name="Freeform 268">
                <a:extLst>
                  <a:ext uri="{FF2B5EF4-FFF2-40B4-BE49-F238E27FC236}">
                    <a16:creationId xmlns:a16="http://schemas.microsoft.com/office/drawing/2014/main" id="{57672973-B521-DE47-8192-42658C57A564}"/>
                  </a:ext>
                </a:extLst>
              </p:cNvPr>
              <p:cNvSpPr>
                <a:spLocks/>
              </p:cNvSpPr>
              <p:nvPr/>
            </p:nvSpPr>
            <p:spPr bwMode="auto">
              <a:xfrm>
                <a:off x="4903" y="3045"/>
                <a:ext cx="260" cy="253"/>
              </a:xfrm>
              <a:custGeom>
                <a:avLst/>
                <a:gdLst>
                  <a:gd name="T0" fmla="*/ 0 w 3390"/>
                  <a:gd name="T1" fmla="*/ 1 h 3296"/>
                  <a:gd name="T2" fmla="*/ 0 w 3390"/>
                  <a:gd name="T3" fmla="*/ 1 h 3296"/>
                  <a:gd name="T4" fmla="*/ 0 w 3390"/>
                  <a:gd name="T5" fmla="*/ 1 h 3296"/>
                  <a:gd name="T6" fmla="*/ 0 w 3390"/>
                  <a:gd name="T7" fmla="*/ 1 h 3296"/>
                  <a:gd name="T8" fmla="*/ 0 w 3390"/>
                  <a:gd name="T9" fmla="*/ 1 h 3296"/>
                  <a:gd name="T10" fmla="*/ 0 w 3390"/>
                  <a:gd name="T11" fmla="*/ 1 h 3296"/>
                  <a:gd name="T12" fmla="*/ 0 w 3390"/>
                  <a:gd name="T13" fmla="*/ 1 h 3296"/>
                  <a:gd name="T14" fmla="*/ 0 w 3390"/>
                  <a:gd name="T15" fmla="*/ 1 h 3296"/>
                  <a:gd name="T16" fmla="*/ 0 w 3390"/>
                  <a:gd name="T17" fmla="*/ 1 h 3296"/>
                  <a:gd name="T18" fmla="*/ 0 w 3390"/>
                  <a:gd name="T19" fmla="*/ 1 h 3296"/>
                  <a:gd name="T20" fmla="*/ 0 w 3390"/>
                  <a:gd name="T21" fmla="*/ 1 h 3296"/>
                  <a:gd name="T22" fmla="*/ 0 w 3390"/>
                  <a:gd name="T23" fmla="*/ 1 h 3296"/>
                  <a:gd name="T24" fmla="*/ 0 w 3390"/>
                  <a:gd name="T25" fmla="*/ 1 h 3296"/>
                  <a:gd name="T26" fmla="*/ 0 w 3390"/>
                  <a:gd name="T27" fmla="*/ 1 h 3296"/>
                  <a:gd name="T28" fmla="*/ 0 w 3390"/>
                  <a:gd name="T29" fmla="*/ 1 h 3296"/>
                  <a:gd name="T30" fmla="*/ 1 w 3390"/>
                  <a:gd name="T31" fmla="*/ 1 h 3296"/>
                  <a:gd name="T32" fmla="*/ 1 w 3390"/>
                  <a:gd name="T33" fmla="*/ 1 h 3296"/>
                  <a:gd name="T34" fmla="*/ 1 w 3390"/>
                  <a:gd name="T35" fmla="*/ 1 h 3296"/>
                  <a:gd name="T36" fmla="*/ 1 w 3390"/>
                  <a:gd name="T37" fmla="*/ 1 h 3296"/>
                  <a:gd name="T38" fmla="*/ 1 w 3390"/>
                  <a:gd name="T39" fmla="*/ 1 h 3296"/>
                  <a:gd name="T40" fmla="*/ 1 w 3390"/>
                  <a:gd name="T41" fmla="*/ 1 h 3296"/>
                  <a:gd name="T42" fmla="*/ 1 w 3390"/>
                  <a:gd name="T43" fmla="*/ 1 h 3296"/>
                  <a:gd name="T44" fmla="*/ 1 w 3390"/>
                  <a:gd name="T45" fmla="*/ 1 h 3296"/>
                  <a:gd name="T46" fmla="*/ 1 w 3390"/>
                  <a:gd name="T47" fmla="*/ 1 h 3296"/>
                  <a:gd name="T48" fmla="*/ 1 w 3390"/>
                  <a:gd name="T49" fmla="*/ 1 h 3296"/>
                  <a:gd name="T50" fmla="*/ 1 w 3390"/>
                  <a:gd name="T51" fmla="*/ 1 h 3296"/>
                  <a:gd name="T52" fmla="*/ 1 w 3390"/>
                  <a:gd name="T53" fmla="*/ 1 h 3296"/>
                  <a:gd name="T54" fmla="*/ 1 w 3390"/>
                  <a:gd name="T55" fmla="*/ 1 h 3296"/>
                  <a:gd name="T56" fmla="*/ 1 w 3390"/>
                  <a:gd name="T57" fmla="*/ 0 h 3296"/>
                  <a:gd name="T58" fmla="*/ 2 w 3390"/>
                  <a:gd name="T59" fmla="*/ 0 h 3296"/>
                  <a:gd name="T60" fmla="*/ 2 w 3390"/>
                  <a:gd name="T61" fmla="*/ 0 h 3296"/>
                  <a:gd name="T62" fmla="*/ 2 w 3390"/>
                  <a:gd name="T63" fmla="*/ 0 h 3296"/>
                  <a:gd name="T64" fmla="*/ 2 w 3390"/>
                  <a:gd name="T65" fmla="*/ 0 h 3296"/>
                  <a:gd name="T66" fmla="*/ 2 w 3390"/>
                  <a:gd name="T67" fmla="*/ 0 h 3296"/>
                  <a:gd name="T68" fmla="*/ 2 w 3390"/>
                  <a:gd name="T69" fmla="*/ 0 h 3296"/>
                  <a:gd name="T70" fmla="*/ 1 w 3390"/>
                  <a:gd name="T71" fmla="*/ 0 h 3296"/>
                  <a:gd name="T72" fmla="*/ 1 w 3390"/>
                  <a:gd name="T73" fmla="*/ 0 h 3296"/>
                  <a:gd name="T74" fmla="*/ 1 w 3390"/>
                  <a:gd name="T75" fmla="*/ 0 h 3296"/>
                  <a:gd name="T76" fmla="*/ 1 w 3390"/>
                  <a:gd name="T77" fmla="*/ 0 h 3296"/>
                  <a:gd name="T78" fmla="*/ 1 w 3390"/>
                  <a:gd name="T79" fmla="*/ 0 h 3296"/>
                  <a:gd name="T80" fmla="*/ 1 w 3390"/>
                  <a:gd name="T81" fmla="*/ 0 h 3296"/>
                  <a:gd name="T82" fmla="*/ 1 w 3390"/>
                  <a:gd name="T83" fmla="*/ 0 h 3296"/>
                  <a:gd name="T84" fmla="*/ 1 w 3390"/>
                  <a:gd name="T85" fmla="*/ 0 h 3296"/>
                  <a:gd name="T86" fmla="*/ 1 w 3390"/>
                  <a:gd name="T87" fmla="*/ 0 h 3296"/>
                  <a:gd name="T88" fmla="*/ 1 w 3390"/>
                  <a:gd name="T89" fmla="*/ 0 h 3296"/>
                  <a:gd name="T90" fmla="*/ 1 w 3390"/>
                  <a:gd name="T91" fmla="*/ 0 h 3296"/>
                  <a:gd name="T92" fmla="*/ 1 w 3390"/>
                  <a:gd name="T93" fmla="*/ 0 h 3296"/>
                  <a:gd name="T94" fmla="*/ 1 w 3390"/>
                  <a:gd name="T95" fmla="*/ 0 h 3296"/>
                  <a:gd name="T96" fmla="*/ 1 w 3390"/>
                  <a:gd name="T97" fmla="*/ 0 h 3296"/>
                  <a:gd name="T98" fmla="*/ 1 w 3390"/>
                  <a:gd name="T99" fmla="*/ 0 h 3296"/>
                  <a:gd name="T100" fmla="*/ 1 w 3390"/>
                  <a:gd name="T101" fmla="*/ 0 h 3296"/>
                  <a:gd name="T102" fmla="*/ 0 w 3390"/>
                  <a:gd name="T103" fmla="*/ 0 h 3296"/>
                  <a:gd name="T104" fmla="*/ 0 w 3390"/>
                  <a:gd name="T105" fmla="*/ 0 h 3296"/>
                  <a:gd name="T106" fmla="*/ 0 w 3390"/>
                  <a:gd name="T107" fmla="*/ 0 h 3296"/>
                  <a:gd name="T108" fmla="*/ 0 w 3390"/>
                  <a:gd name="T109" fmla="*/ 0 h 3296"/>
                  <a:gd name="T110" fmla="*/ 0 w 3390"/>
                  <a:gd name="T111" fmla="*/ 0 h 3296"/>
                  <a:gd name="T112" fmla="*/ 0 w 3390"/>
                  <a:gd name="T113" fmla="*/ 1 h 3296"/>
                  <a:gd name="T114" fmla="*/ 0 w 3390"/>
                  <a:gd name="T115" fmla="*/ 1 h 3296"/>
                  <a:gd name="T116" fmla="*/ 0 w 3390"/>
                  <a:gd name="T117" fmla="*/ 1 h 3296"/>
                  <a:gd name="T118" fmla="*/ 0 w 3390"/>
                  <a:gd name="T119" fmla="*/ 1 h 3296"/>
                  <a:gd name="T120" fmla="*/ 0 w 3390"/>
                  <a:gd name="T121" fmla="*/ 1 h 3296"/>
                  <a:gd name="T122" fmla="*/ 0 w 3390"/>
                  <a:gd name="T123" fmla="*/ 1 h 3296"/>
                  <a:gd name="T124" fmla="*/ 0 w 3390"/>
                  <a:gd name="T125" fmla="*/ 1 h 3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90" h="3296">
                    <a:moveTo>
                      <a:pt x="24" y="2714"/>
                    </a:moveTo>
                    <a:lnTo>
                      <a:pt x="38" y="2814"/>
                    </a:lnTo>
                    <a:lnTo>
                      <a:pt x="59" y="2904"/>
                    </a:lnTo>
                    <a:lnTo>
                      <a:pt x="87" y="2984"/>
                    </a:lnTo>
                    <a:lnTo>
                      <a:pt x="121" y="3053"/>
                    </a:lnTo>
                    <a:lnTo>
                      <a:pt x="163" y="3114"/>
                    </a:lnTo>
                    <a:lnTo>
                      <a:pt x="209" y="3166"/>
                    </a:lnTo>
                    <a:lnTo>
                      <a:pt x="263" y="3207"/>
                    </a:lnTo>
                    <a:lnTo>
                      <a:pt x="322" y="3242"/>
                    </a:lnTo>
                    <a:lnTo>
                      <a:pt x="385" y="3267"/>
                    </a:lnTo>
                    <a:lnTo>
                      <a:pt x="454" y="3284"/>
                    </a:lnTo>
                    <a:lnTo>
                      <a:pt x="527" y="3294"/>
                    </a:lnTo>
                    <a:lnTo>
                      <a:pt x="604" y="3296"/>
                    </a:lnTo>
                    <a:lnTo>
                      <a:pt x="769" y="3279"/>
                    </a:lnTo>
                    <a:lnTo>
                      <a:pt x="947" y="3236"/>
                    </a:lnTo>
                    <a:lnTo>
                      <a:pt x="1136" y="3167"/>
                    </a:lnTo>
                    <a:lnTo>
                      <a:pt x="1331" y="3076"/>
                    </a:lnTo>
                    <a:lnTo>
                      <a:pt x="1532" y="2966"/>
                    </a:lnTo>
                    <a:lnTo>
                      <a:pt x="1735" y="2838"/>
                    </a:lnTo>
                    <a:lnTo>
                      <a:pt x="1938" y="2694"/>
                    </a:lnTo>
                    <a:lnTo>
                      <a:pt x="2136" y="2537"/>
                    </a:lnTo>
                    <a:lnTo>
                      <a:pt x="2331" y="2370"/>
                    </a:lnTo>
                    <a:lnTo>
                      <a:pt x="2516" y="2193"/>
                    </a:lnTo>
                    <a:lnTo>
                      <a:pt x="2691" y="2010"/>
                    </a:lnTo>
                    <a:lnTo>
                      <a:pt x="2852" y="1822"/>
                    </a:lnTo>
                    <a:lnTo>
                      <a:pt x="2997" y="1633"/>
                    </a:lnTo>
                    <a:lnTo>
                      <a:pt x="3124" y="1443"/>
                    </a:lnTo>
                    <a:lnTo>
                      <a:pt x="3229" y="1256"/>
                    </a:lnTo>
                    <a:lnTo>
                      <a:pt x="3310" y="1074"/>
                    </a:lnTo>
                    <a:lnTo>
                      <a:pt x="3364" y="899"/>
                    </a:lnTo>
                    <a:lnTo>
                      <a:pt x="3390" y="733"/>
                    </a:lnTo>
                    <a:lnTo>
                      <a:pt x="3390" y="654"/>
                    </a:lnTo>
                    <a:lnTo>
                      <a:pt x="3383" y="578"/>
                    </a:lnTo>
                    <a:lnTo>
                      <a:pt x="3367" y="506"/>
                    </a:lnTo>
                    <a:lnTo>
                      <a:pt x="3342" y="437"/>
                    </a:lnTo>
                    <a:lnTo>
                      <a:pt x="3308" y="372"/>
                    </a:lnTo>
                    <a:lnTo>
                      <a:pt x="3264" y="311"/>
                    </a:lnTo>
                    <a:lnTo>
                      <a:pt x="3210" y="255"/>
                    </a:lnTo>
                    <a:lnTo>
                      <a:pt x="3147" y="204"/>
                    </a:lnTo>
                    <a:lnTo>
                      <a:pt x="3072" y="158"/>
                    </a:lnTo>
                    <a:lnTo>
                      <a:pt x="2987" y="117"/>
                    </a:lnTo>
                    <a:lnTo>
                      <a:pt x="2890" y="82"/>
                    </a:lnTo>
                    <a:lnTo>
                      <a:pt x="2782" y="52"/>
                    </a:lnTo>
                    <a:lnTo>
                      <a:pt x="2662" y="29"/>
                    </a:lnTo>
                    <a:lnTo>
                      <a:pt x="2530" y="13"/>
                    </a:lnTo>
                    <a:lnTo>
                      <a:pt x="2384" y="3"/>
                    </a:lnTo>
                    <a:lnTo>
                      <a:pt x="2227" y="0"/>
                    </a:lnTo>
                    <a:lnTo>
                      <a:pt x="1951" y="23"/>
                    </a:lnTo>
                    <a:lnTo>
                      <a:pt x="1692" y="72"/>
                    </a:lnTo>
                    <a:lnTo>
                      <a:pt x="1448" y="145"/>
                    </a:lnTo>
                    <a:lnTo>
                      <a:pt x="1220" y="240"/>
                    </a:lnTo>
                    <a:lnTo>
                      <a:pt x="1010" y="358"/>
                    </a:lnTo>
                    <a:lnTo>
                      <a:pt x="816" y="495"/>
                    </a:lnTo>
                    <a:lnTo>
                      <a:pt x="642" y="652"/>
                    </a:lnTo>
                    <a:lnTo>
                      <a:pt x="487" y="826"/>
                    </a:lnTo>
                    <a:lnTo>
                      <a:pt x="352" y="1018"/>
                    </a:lnTo>
                    <a:lnTo>
                      <a:pt x="238" y="1224"/>
                    </a:lnTo>
                    <a:lnTo>
                      <a:pt x="145" y="1445"/>
                    </a:lnTo>
                    <a:lnTo>
                      <a:pt x="74" y="1678"/>
                    </a:lnTo>
                    <a:lnTo>
                      <a:pt x="25" y="1923"/>
                    </a:lnTo>
                    <a:lnTo>
                      <a:pt x="1" y="2178"/>
                    </a:lnTo>
                    <a:lnTo>
                      <a:pt x="0" y="2443"/>
                    </a:lnTo>
                    <a:lnTo>
                      <a:pt x="24" y="2714"/>
                    </a:lnTo>
                    <a:close/>
                  </a:path>
                </a:pathLst>
              </a:custGeom>
              <a:solidFill>
                <a:srgbClr val="DA80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9" name="Freeform 269">
                <a:extLst>
                  <a:ext uri="{FF2B5EF4-FFF2-40B4-BE49-F238E27FC236}">
                    <a16:creationId xmlns:a16="http://schemas.microsoft.com/office/drawing/2014/main" id="{033BD429-EBCE-C94A-B351-E6BCF50DEB86}"/>
                  </a:ext>
                </a:extLst>
              </p:cNvPr>
              <p:cNvSpPr>
                <a:spLocks/>
              </p:cNvSpPr>
              <p:nvPr/>
            </p:nvSpPr>
            <p:spPr bwMode="auto">
              <a:xfrm>
                <a:off x="4911" y="3049"/>
                <a:ext cx="238" cy="232"/>
              </a:xfrm>
              <a:custGeom>
                <a:avLst/>
                <a:gdLst>
                  <a:gd name="T0" fmla="*/ 0 w 3094"/>
                  <a:gd name="T1" fmla="*/ 1 h 3012"/>
                  <a:gd name="T2" fmla="*/ 0 w 3094"/>
                  <a:gd name="T3" fmla="*/ 1 h 3012"/>
                  <a:gd name="T4" fmla="*/ 0 w 3094"/>
                  <a:gd name="T5" fmla="*/ 1 h 3012"/>
                  <a:gd name="T6" fmla="*/ 0 w 3094"/>
                  <a:gd name="T7" fmla="*/ 1 h 3012"/>
                  <a:gd name="T8" fmla="*/ 0 w 3094"/>
                  <a:gd name="T9" fmla="*/ 1 h 3012"/>
                  <a:gd name="T10" fmla="*/ 0 w 3094"/>
                  <a:gd name="T11" fmla="*/ 1 h 3012"/>
                  <a:gd name="T12" fmla="*/ 0 w 3094"/>
                  <a:gd name="T13" fmla="*/ 1 h 3012"/>
                  <a:gd name="T14" fmla="*/ 0 w 3094"/>
                  <a:gd name="T15" fmla="*/ 1 h 3012"/>
                  <a:gd name="T16" fmla="*/ 0 w 3094"/>
                  <a:gd name="T17" fmla="*/ 1 h 3012"/>
                  <a:gd name="T18" fmla="*/ 0 w 3094"/>
                  <a:gd name="T19" fmla="*/ 1 h 3012"/>
                  <a:gd name="T20" fmla="*/ 0 w 3094"/>
                  <a:gd name="T21" fmla="*/ 1 h 3012"/>
                  <a:gd name="T22" fmla="*/ 0 w 3094"/>
                  <a:gd name="T23" fmla="*/ 1 h 3012"/>
                  <a:gd name="T24" fmla="*/ 0 w 3094"/>
                  <a:gd name="T25" fmla="*/ 1 h 3012"/>
                  <a:gd name="T26" fmla="*/ 0 w 3094"/>
                  <a:gd name="T27" fmla="*/ 1 h 3012"/>
                  <a:gd name="T28" fmla="*/ 0 w 3094"/>
                  <a:gd name="T29" fmla="*/ 1 h 3012"/>
                  <a:gd name="T30" fmla="*/ 1 w 3094"/>
                  <a:gd name="T31" fmla="*/ 1 h 3012"/>
                  <a:gd name="T32" fmla="*/ 1 w 3094"/>
                  <a:gd name="T33" fmla="*/ 1 h 3012"/>
                  <a:gd name="T34" fmla="*/ 1 w 3094"/>
                  <a:gd name="T35" fmla="*/ 1 h 3012"/>
                  <a:gd name="T36" fmla="*/ 1 w 3094"/>
                  <a:gd name="T37" fmla="*/ 1 h 3012"/>
                  <a:gd name="T38" fmla="*/ 1 w 3094"/>
                  <a:gd name="T39" fmla="*/ 1 h 3012"/>
                  <a:gd name="T40" fmla="*/ 1 w 3094"/>
                  <a:gd name="T41" fmla="*/ 1 h 3012"/>
                  <a:gd name="T42" fmla="*/ 1 w 3094"/>
                  <a:gd name="T43" fmla="*/ 1 h 3012"/>
                  <a:gd name="T44" fmla="*/ 1 w 3094"/>
                  <a:gd name="T45" fmla="*/ 1 h 3012"/>
                  <a:gd name="T46" fmla="*/ 1 w 3094"/>
                  <a:gd name="T47" fmla="*/ 1 h 3012"/>
                  <a:gd name="T48" fmla="*/ 1 w 3094"/>
                  <a:gd name="T49" fmla="*/ 1 h 3012"/>
                  <a:gd name="T50" fmla="*/ 1 w 3094"/>
                  <a:gd name="T51" fmla="*/ 1 h 3012"/>
                  <a:gd name="T52" fmla="*/ 1 w 3094"/>
                  <a:gd name="T53" fmla="*/ 1 h 3012"/>
                  <a:gd name="T54" fmla="*/ 1 w 3094"/>
                  <a:gd name="T55" fmla="*/ 0 h 3012"/>
                  <a:gd name="T56" fmla="*/ 1 w 3094"/>
                  <a:gd name="T57" fmla="*/ 0 h 3012"/>
                  <a:gd name="T58" fmla="*/ 1 w 3094"/>
                  <a:gd name="T59" fmla="*/ 0 h 3012"/>
                  <a:gd name="T60" fmla="*/ 1 w 3094"/>
                  <a:gd name="T61" fmla="*/ 0 h 3012"/>
                  <a:gd name="T62" fmla="*/ 1 w 3094"/>
                  <a:gd name="T63" fmla="*/ 0 h 3012"/>
                  <a:gd name="T64" fmla="*/ 1 w 3094"/>
                  <a:gd name="T65" fmla="*/ 0 h 3012"/>
                  <a:gd name="T66" fmla="*/ 1 w 3094"/>
                  <a:gd name="T67" fmla="*/ 0 h 3012"/>
                  <a:gd name="T68" fmla="*/ 1 w 3094"/>
                  <a:gd name="T69" fmla="*/ 0 h 3012"/>
                  <a:gd name="T70" fmla="*/ 1 w 3094"/>
                  <a:gd name="T71" fmla="*/ 0 h 3012"/>
                  <a:gd name="T72" fmla="*/ 1 w 3094"/>
                  <a:gd name="T73" fmla="*/ 0 h 3012"/>
                  <a:gd name="T74" fmla="*/ 1 w 3094"/>
                  <a:gd name="T75" fmla="*/ 0 h 3012"/>
                  <a:gd name="T76" fmla="*/ 1 w 3094"/>
                  <a:gd name="T77" fmla="*/ 0 h 3012"/>
                  <a:gd name="T78" fmla="*/ 1 w 3094"/>
                  <a:gd name="T79" fmla="*/ 0 h 3012"/>
                  <a:gd name="T80" fmla="*/ 1 w 3094"/>
                  <a:gd name="T81" fmla="*/ 0 h 3012"/>
                  <a:gd name="T82" fmla="*/ 1 w 3094"/>
                  <a:gd name="T83" fmla="*/ 0 h 3012"/>
                  <a:gd name="T84" fmla="*/ 1 w 3094"/>
                  <a:gd name="T85" fmla="*/ 0 h 3012"/>
                  <a:gd name="T86" fmla="*/ 1 w 3094"/>
                  <a:gd name="T87" fmla="*/ 0 h 3012"/>
                  <a:gd name="T88" fmla="*/ 1 w 3094"/>
                  <a:gd name="T89" fmla="*/ 0 h 3012"/>
                  <a:gd name="T90" fmla="*/ 1 w 3094"/>
                  <a:gd name="T91" fmla="*/ 0 h 3012"/>
                  <a:gd name="T92" fmla="*/ 1 w 3094"/>
                  <a:gd name="T93" fmla="*/ 0 h 3012"/>
                  <a:gd name="T94" fmla="*/ 1 w 3094"/>
                  <a:gd name="T95" fmla="*/ 0 h 3012"/>
                  <a:gd name="T96" fmla="*/ 1 w 3094"/>
                  <a:gd name="T97" fmla="*/ 0 h 3012"/>
                  <a:gd name="T98" fmla="*/ 0 w 3094"/>
                  <a:gd name="T99" fmla="*/ 0 h 3012"/>
                  <a:gd name="T100" fmla="*/ 0 w 3094"/>
                  <a:gd name="T101" fmla="*/ 0 h 3012"/>
                  <a:gd name="T102" fmla="*/ 0 w 3094"/>
                  <a:gd name="T103" fmla="*/ 0 h 3012"/>
                  <a:gd name="T104" fmla="*/ 0 w 3094"/>
                  <a:gd name="T105" fmla="*/ 0 h 3012"/>
                  <a:gd name="T106" fmla="*/ 0 w 3094"/>
                  <a:gd name="T107" fmla="*/ 0 h 3012"/>
                  <a:gd name="T108" fmla="*/ 0 w 3094"/>
                  <a:gd name="T109" fmla="*/ 0 h 3012"/>
                  <a:gd name="T110" fmla="*/ 0 w 3094"/>
                  <a:gd name="T111" fmla="*/ 1 h 3012"/>
                  <a:gd name="T112" fmla="*/ 0 w 3094"/>
                  <a:gd name="T113" fmla="*/ 1 h 3012"/>
                  <a:gd name="T114" fmla="*/ 0 w 3094"/>
                  <a:gd name="T115" fmla="*/ 1 h 3012"/>
                  <a:gd name="T116" fmla="*/ 0 w 3094"/>
                  <a:gd name="T117" fmla="*/ 1 h 3012"/>
                  <a:gd name="T118" fmla="*/ 0 w 3094"/>
                  <a:gd name="T119" fmla="*/ 1 h 3012"/>
                  <a:gd name="T120" fmla="*/ 0 w 3094"/>
                  <a:gd name="T121" fmla="*/ 1 h 30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94" h="3012">
                    <a:moveTo>
                      <a:pt x="18" y="2397"/>
                    </a:moveTo>
                    <a:lnTo>
                      <a:pt x="32" y="2498"/>
                    </a:lnTo>
                    <a:lnTo>
                      <a:pt x="51" y="2589"/>
                    </a:lnTo>
                    <a:lnTo>
                      <a:pt x="77" y="2670"/>
                    </a:lnTo>
                    <a:lnTo>
                      <a:pt x="110" y="2741"/>
                    </a:lnTo>
                    <a:lnTo>
                      <a:pt x="148" y="2804"/>
                    </a:lnTo>
                    <a:lnTo>
                      <a:pt x="192" y="2857"/>
                    </a:lnTo>
                    <a:lnTo>
                      <a:pt x="241" y="2903"/>
                    </a:lnTo>
                    <a:lnTo>
                      <a:pt x="294" y="2940"/>
                    </a:lnTo>
                    <a:lnTo>
                      <a:pt x="352" y="2969"/>
                    </a:lnTo>
                    <a:lnTo>
                      <a:pt x="416" y="2991"/>
                    </a:lnTo>
                    <a:lnTo>
                      <a:pt x="553" y="3012"/>
                    </a:lnTo>
                    <a:lnTo>
                      <a:pt x="704" y="3005"/>
                    </a:lnTo>
                    <a:lnTo>
                      <a:pt x="867" y="2974"/>
                    </a:lnTo>
                    <a:lnTo>
                      <a:pt x="1039" y="2917"/>
                    </a:lnTo>
                    <a:lnTo>
                      <a:pt x="1217" y="2840"/>
                    </a:lnTo>
                    <a:lnTo>
                      <a:pt x="1400" y="2745"/>
                    </a:lnTo>
                    <a:lnTo>
                      <a:pt x="1585" y="2631"/>
                    </a:lnTo>
                    <a:lnTo>
                      <a:pt x="1769" y="2502"/>
                    </a:lnTo>
                    <a:lnTo>
                      <a:pt x="1951" y="2362"/>
                    </a:lnTo>
                    <a:lnTo>
                      <a:pt x="2127" y="2209"/>
                    </a:lnTo>
                    <a:lnTo>
                      <a:pt x="2297" y="2048"/>
                    </a:lnTo>
                    <a:lnTo>
                      <a:pt x="2456" y="1881"/>
                    </a:lnTo>
                    <a:lnTo>
                      <a:pt x="2603" y="1708"/>
                    </a:lnTo>
                    <a:lnTo>
                      <a:pt x="2735" y="1534"/>
                    </a:lnTo>
                    <a:lnTo>
                      <a:pt x="2850" y="1360"/>
                    </a:lnTo>
                    <a:lnTo>
                      <a:pt x="2946" y="1186"/>
                    </a:lnTo>
                    <a:lnTo>
                      <a:pt x="3020" y="1017"/>
                    </a:lnTo>
                    <a:lnTo>
                      <a:pt x="3070" y="854"/>
                    </a:lnTo>
                    <a:lnTo>
                      <a:pt x="3094" y="699"/>
                    </a:lnTo>
                    <a:lnTo>
                      <a:pt x="3089" y="554"/>
                    </a:lnTo>
                    <a:lnTo>
                      <a:pt x="3074" y="485"/>
                    </a:lnTo>
                    <a:lnTo>
                      <a:pt x="3052" y="421"/>
                    </a:lnTo>
                    <a:lnTo>
                      <a:pt x="3021" y="361"/>
                    </a:lnTo>
                    <a:lnTo>
                      <a:pt x="2982" y="303"/>
                    </a:lnTo>
                    <a:lnTo>
                      <a:pt x="2934" y="250"/>
                    </a:lnTo>
                    <a:lnTo>
                      <a:pt x="2876" y="201"/>
                    </a:lnTo>
                    <a:lnTo>
                      <a:pt x="2809" y="158"/>
                    </a:lnTo>
                    <a:lnTo>
                      <a:pt x="2732" y="118"/>
                    </a:lnTo>
                    <a:lnTo>
                      <a:pt x="2644" y="84"/>
                    </a:lnTo>
                    <a:lnTo>
                      <a:pt x="2547" y="56"/>
                    </a:lnTo>
                    <a:lnTo>
                      <a:pt x="2438" y="33"/>
                    </a:lnTo>
                    <a:lnTo>
                      <a:pt x="2319" y="16"/>
                    </a:lnTo>
                    <a:lnTo>
                      <a:pt x="2188" y="5"/>
                    </a:lnTo>
                    <a:lnTo>
                      <a:pt x="2045" y="0"/>
                    </a:lnTo>
                    <a:lnTo>
                      <a:pt x="1806" y="33"/>
                    </a:lnTo>
                    <a:lnTo>
                      <a:pt x="1578" y="84"/>
                    </a:lnTo>
                    <a:lnTo>
                      <a:pt x="1361" y="153"/>
                    </a:lnTo>
                    <a:lnTo>
                      <a:pt x="1158" y="241"/>
                    </a:lnTo>
                    <a:lnTo>
                      <a:pt x="967" y="345"/>
                    </a:lnTo>
                    <a:lnTo>
                      <a:pt x="790" y="465"/>
                    </a:lnTo>
                    <a:lnTo>
                      <a:pt x="629" y="601"/>
                    </a:lnTo>
                    <a:lnTo>
                      <a:pt x="484" y="751"/>
                    </a:lnTo>
                    <a:lnTo>
                      <a:pt x="356" y="915"/>
                    </a:lnTo>
                    <a:lnTo>
                      <a:pt x="246" y="1093"/>
                    </a:lnTo>
                    <a:lnTo>
                      <a:pt x="156" y="1284"/>
                    </a:lnTo>
                    <a:lnTo>
                      <a:pt x="85" y="1485"/>
                    </a:lnTo>
                    <a:lnTo>
                      <a:pt x="35" y="1699"/>
                    </a:lnTo>
                    <a:lnTo>
                      <a:pt x="6" y="1923"/>
                    </a:lnTo>
                    <a:lnTo>
                      <a:pt x="0" y="2156"/>
                    </a:lnTo>
                    <a:lnTo>
                      <a:pt x="18" y="2397"/>
                    </a:lnTo>
                    <a:close/>
                  </a:path>
                </a:pathLst>
              </a:custGeom>
              <a:solidFill>
                <a:srgbClr val="DC85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0" name="Freeform 270">
                <a:extLst>
                  <a:ext uri="{FF2B5EF4-FFF2-40B4-BE49-F238E27FC236}">
                    <a16:creationId xmlns:a16="http://schemas.microsoft.com/office/drawing/2014/main" id="{4AFBF9D1-A0EB-BB4F-8689-6AC425881DEE}"/>
                  </a:ext>
                </a:extLst>
              </p:cNvPr>
              <p:cNvSpPr>
                <a:spLocks/>
              </p:cNvSpPr>
              <p:nvPr/>
            </p:nvSpPr>
            <p:spPr bwMode="auto">
              <a:xfrm>
                <a:off x="4919" y="3054"/>
                <a:ext cx="215" cy="210"/>
              </a:xfrm>
              <a:custGeom>
                <a:avLst/>
                <a:gdLst>
                  <a:gd name="T0" fmla="*/ 0 w 2797"/>
                  <a:gd name="T1" fmla="*/ 1 h 2730"/>
                  <a:gd name="T2" fmla="*/ 0 w 2797"/>
                  <a:gd name="T3" fmla="*/ 1 h 2730"/>
                  <a:gd name="T4" fmla="*/ 0 w 2797"/>
                  <a:gd name="T5" fmla="*/ 1 h 2730"/>
                  <a:gd name="T6" fmla="*/ 0 w 2797"/>
                  <a:gd name="T7" fmla="*/ 1 h 2730"/>
                  <a:gd name="T8" fmla="*/ 0 w 2797"/>
                  <a:gd name="T9" fmla="*/ 1 h 2730"/>
                  <a:gd name="T10" fmla="*/ 0 w 2797"/>
                  <a:gd name="T11" fmla="*/ 1 h 2730"/>
                  <a:gd name="T12" fmla="*/ 0 w 2797"/>
                  <a:gd name="T13" fmla="*/ 1 h 2730"/>
                  <a:gd name="T14" fmla="*/ 0 w 2797"/>
                  <a:gd name="T15" fmla="*/ 1 h 2730"/>
                  <a:gd name="T16" fmla="*/ 0 w 2797"/>
                  <a:gd name="T17" fmla="*/ 1 h 2730"/>
                  <a:gd name="T18" fmla="*/ 0 w 2797"/>
                  <a:gd name="T19" fmla="*/ 1 h 2730"/>
                  <a:gd name="T20" fmla="*/ 0 w 2797"/>
                  <a:gd name="T21" fmla="*/ 1 h 2730"/>
                  <a:gd name="T22" fmla="*/ 0 w 2797"/>
                  <a:gd name="T23" fmla="*/ 1 h 2730"/>
                  <a:gd name="T24" fmla="*/ 0 w 2797"/>
                  <a:gd name="T25" fmla="*/ 1 h 2730"/>
                  <a:gd name="T26" fmla="*/ 0 w 2797"/>
                  <a:gd name="T27" fmla="*/ 1 h 2730"/>
                  <a:gd name="T28" fmla="*/ 1 w 2797"/>
                  <a:gd name="T29" fmla="*/ 1 h 2730"/>
                  <a:gd name="T30" fmla="*/ 1 w 2797"/>
                  <a:gd name="T31" fmla="*/ 1 h 2730"/>
                  <a:gd name="T32" fmla="*/ 1 w 2797"/>
                  <a:gd name="T33" fmla="*/ 1 h 2730"/>
                  <a:gd name="T34" fmla="*/ 1 w 2797"/>
                  <a:gd name="T35" fmla="*/ 1 h 2730"/>
                  <a:gd name="T36" fmla="*/ 1 w 2797"/>
                  <a:gd name="T37" fmla="*/ 1 h 2730"/>
                  <a:gd name="T38" fmla="*/ 1 w 2797"/>
                  <a:gd name="T39" fmla="*/ 1 h 2730"/>
                  <a:gd name="T40" fmla="*/ 1 w 2797"/>
                  <a:gd name="T41" fmla="*/ 1 h 2730"/>
                  <a:gd name="T42" fmla="*/ 1 w 2797"/>
                  <a:gd name="T43" fmla="*/ 1 h 2730"/>
                  <a:gd name="T44" fmla="*/ 1 w 2797"/>
                  <a:gd name="T45" fmla="*/ 1 h 2730"/>
                  <a:gd name="T46" fmla="*/ 1 w 2797"/>
                  <a:gd name="T47" fmla="*/ 1 h 2730"/>
                  <a:gd name="T48" fmla="*/ 1 w 2797"/>
                  <a:gd name="T49" fmla="*/ 1 h 2730"/>
                  <a:gd name="T50" fmla="*/ 1 w 2797"/>
                  <a:gd name="T51" fmla="*/ 1 h 2730"/>
                  <a:gd name="T52" fmla="*/ 1 w 2797"/>
                  <a:gd name="T53" fmla="*/ 0 h 2730"/>
                  <a:gd name="T54" fmla="*/ 1 w 2797"/>
                  <a:gd name="T55" fmla="*/ 0 h 2730"/>
                  <a:gd name="T56" fmla="*/ 1 w 2797"/>
                  <a:gd name="T57" fmla="*/ 0 h 2730"/>
                  <a:gd name="T58" fmla="*/ 1 w 2797"/>
                  <a:gd name="T59" fmla="*/ 0 h 2730"/>
                  <a:gd name="T60" fmla="*/ 1 w 2797"/>
                  <a:gd name="T61" fmla="*/ 0 h 2730"/>
                  <a:gd name="T62" fmla="*/ 1 w 2797"/>
                  <a:gd name="T63" fmla="*/ 0 h 2730"/>
                  <a:gd name="T64" fmla="*/ 1 w 2797"/>
                  <a:gd name="T65" fmla="*/ 0 h 2730"/>
                  <a:gd name="T66" fmla="*/ 1 w 2797"/>
                  <a:gd name="T67" fmla="*/ 0 h 2730"/>
                  <a:gd name="T68" fmla="*/ 1 w 2797"/>
                  <a:gd name="T69" fmla="*/ 0 h 2730"/>
                  <a:gd name="T70" fmla="*/ 1 w 2797"/>
                  <a:gd name="T71" fmla="*/ 0 h 2730"/>
                  <a:gd name="T72" fmla="*/ 1 w 2797"/>
                  <a:gd name="T73" fmla="*/ 0 h 2730"/>
                  <a:gd name="T74" fmla="*/ 1 w 2797"/>
                  <a:gd name="T75" fmla="*/ 0 h 2730"/>
                  <a:gd name="T76" fmla="*/ 1 w 2797"/>
                  <a:gd name="T77" fmla="*/ 0 h 2730"/>
                  <a:gd name="T78" fmla="*/ 1 w 2797"/>
                  <a:gd name="T79" fmla="*/ 0 h 2730"/>
                  <a:gd name="T80" fmla="*/ 1 w 2797"/>
                  <a:gd name="T81" fmla="*/ 0 h 2730"/>
                  <a:gd name="T82" fmla="*/ 1 w 2797"/>
                  <a:gd name="T83" fmla="*/ 0 h 2730"/>
                  <a:gd name="T84" fmla="*/ 1 w 2797"/>
                  <a:gd name="T85" fmla="*/ 0 h 2730"/>
                  <a:gd name="T86" fmla="*/ 1 w 2797"/>
                  <a:gd name="T87" fmla="*/ 0 h 2730"/>
                  <a:gd name="T88" fmla="*/ 1 w 2797"/>
                  <a:gd name="T89" fmla="*/ 0 h 2730"/>
                  <a:gd name="T90" fmla="*/ 0 w 2797"/>
                  <a:gd name="T91" fmla="*/ 0 h 2730"/>
                  <a:gd name="T92" fmla="*/ 0 w 2797"/>
                  <a:gd name="T93" fmla="*/ 0 h 2730"/>
                  <a:gd name="T94" fmla="*/ 0 w 2797"/>
                  <a:gd name="T95" fmla="*/ 0 h 2730"/>
                  <a:gd name="T96" fmla="*/ 0 w 2797"/>
                  <a:gd name="T97" fmla="*/ 0 h 2730"/>
                  <a:gd name="T98" fmla="*/ 0 w 2797"/>
                  <a:gd name="T99" fmla="*/ 0 h 2730"/>
                  <a:gd name="T100" fmla="*/ 0 w 2797"/>
                  <a:gd name="T101" fmla="*/ 0 h 2730"/>
                  <a:gd name="T102" fmla="*/ 0 w 2797"/>
                  <a:gd name="T103" fmla="*/ 0 h 2730"/>
                  <a:gd name="T104" fmla="*/ 0 w 2797"/>
                  <a:gd name="T105" fmla="*/ 1 h 2730"/>
                  <a:gd name="T106" fmla="*/ 0 w 2797"/>
                  <a:gd name="T107" fmla="*/ 1 h 2730"/>
                  <a:gd name="T108" fmla="*/ 0 w 2797"/>
                  <a:gd name="T109" fmla="*/ 1 h 2730"/>
                  <a:gd name="T110" fmla="*/ 0 w 2797"/>
                  <a:gd name="T111" fmla="*/ 1 h 2730"/>
                  <a:gd name="T112" fmla="*/ 0 w 2797"/>
                  <a:gd name="T113" fmla="*/ 1 h 2730"/>
                  <a:gd name="T114" fmla="*/ 0 w 2797"/>
                  <a:gd name="T115" fmla="*/ 1 h 27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97" h="2730">
                    <a:moveTo>
                      <a:pt x="12" y="2079"/>
                    </a:moveTo>
                    <a:lnTo>
                      <a:pt x="25" y="2179"/>
                    </a:lnTo>
                    <a:lnTo>
                      <a:pt x="43" y="2271"/>
                    </a:lnTo>
                    <a:lnTo>
                      <a:pt x="67" y="2353"/>
                    </a:lnTo>
                    <a:lnTo>
                      <a:pt x="97" y="2427"/>
                    </a:lnTo>
                    <a:lnTo>
                      <a:pt x="133" y="2491"/>
                    </a:lnTo>
                    <a:lnTo>
                      <a:pt x="172" y="2547"/>
                    </a:lnTo>
                    <a:lnTo>
                      <a:pt x="217" y="2596"/>
                    </a:lnTo>
                    <a:lnTo>
                      <a:pt x="266" y="2637"/>
                    </a:lnTo>
                    <a:lnTo>
                      <a:pt x="376" y="2695"/>
                    </a:lnTo>
                    <a:lnTo>
                      <a:pt x="501" y="2725"/>
                    </a:lnTo>
                    <a:lnTo>
                      <a:pt x="639" y="2730"/>
                    </a:lnTo>
                    <a:lnTo>
                      <a:pt x="785" y="2709"/>
                    </a:lnTo>
                    <a:lnTo>
                      <a:pt x="940" y="2666"/>
                    </a:lnTo>
                    <a:lnTo>
                      <a:pt x="1102" y="2603"/>
                    </a:lnTo>
                    <a:lnTo>
                      <a:pt x="1267" y="2520"/>
                    </a:lnTo>
                    <a:lnTo>
                      <a:pt x="1433" y="2423"/>
                    </a:lnTo>
                    <a:lnTo>
                      <a:pt x="1600" y="2309"/>
                    </a:lnTo>
                    <a:lnTo>
                      <a:pt x="1764" y="2183"/>
                    </a:lnTo>
                    <a:lnTo>
                      <a:pt x="1924" y="2047"/>
                    </a:lnTo>
                    <a:lnTo>
                      <a:pt x="2075" y="1901"/>
                    </a:lnTo>
                    <a:lnTo>
                      <a:pt x="2219" y="1749"/>
                    </a:lnTo>
                    <a:lnTo>
                      <a:pt x="2352" y="1593"/>
                    </a:lnTo>
                    <a:lnTo>
                      <a:pt x="2471" y="1434"/>
                    </a:lnTo>
                    <a:lnTo>
                      <a:pt x="2575" y="1273"/>
                    </a:lnTo>
                    <a:lnTo>
                      <a:pt x="2662" y="1113"/>
                    </a:lnTo>
                    <a:lnTo>
                      <a:pt x="2729" y="957"/>
                    </a:lnTo>
                    <a:lnTo>
                      <a:pt x="2775" y="806"/>
                    </a:lnTo>
                    <a:lnTo>
                      <a:pt x="2797" y="663"/>
                    </a:lnTo>
                    <a:lnTo>
                      <a:pt x="2792" y="528"/>
                    </a:lnTo>
                    <a:lnTo>
                      <a:pt x="2760" y="404"/>
                    </a:lnTo>
                    <a:lnTo>
                      <a:pt x="2699" y="292"/>
                    </a:lnTo>
                    <a:lnTo>
                      <a:pt x="2655" y="242"/>
                    </a:lnTo>
                    <a:lnTo>
                      <a:pt x="2604" y="197"/>
                    </a:lnTo>
                    <a:lnTo>
                      <a:pt x="2544" y="154"/>
                    </a:lnTo>
                    <a:lnTo>
                      <a:pt x="2475" y="116"/>
                    </a:lnTo>
                    <a:lnTo>
                      <a:pt x="2397" y="84"/>
                    </a:lnTo>
                    <a:lnTo>
                      <a:pt x="2311" y="56"/>
                    </a:lnTo>
                    <a:lnTo>
                      <a:pt x="2213" y="34"/>
                    </a:lnTo>
                    <a:lnTo>
                      <a:pt x="2107" y="17"/>
                    </a:lnTo>
                    <a:lnTo>
                      <a:pt x="1989" y="5"/>
                    </a:lnTo>
                    <a:lnTo>
                      <a:pt x="1862" y="0"/>
                    </a:lnTo>
                    <a:lnTo>
                      <a:pt x="1659" y="40"/>
                    </a:lnTo>
                    <a:lnTo>
                      <a:pt x="1464" y="94"/>
                    </a:lnTo>
                    <a:lnTo>
                      <a:pt x="1274" y="160"/>
                    </a:lnTo>
                    <a:lnTo>
                      <a:pt x="1094" y="238"/>
                    </a:lnTo>
                    <a:lnTo>
                      <a:pt x="924" y="329"/>
                    </a:lnTo>
                    <a:lnTo>
                      <a:pt x="763" y="432"/>
                    </a:lnTo>
                    <a:lnTo>
                      <a:pt x="615" y="547"/>
                    </a:lnTo>
                    <a:lnTo>
                      <a:pt x="480" y="673"/>
                    </a:lnTo>
                    <a:lnTo>
                      <a:pt x="359" y="811"/>
                    </a:lnTo>
                    <a:lnTo>
                      <a:pt x="254" y="960"/>
                    </a:lnTo>
                    <a:lnTo>
                      <a:pt x="165" y="1120"/>
                    </a:lnTo>
                    <a:lnTo>
                      <a:pt x="94" y="1291"/>
                    </a:lnTo>
                    <a:lnTo>
                      <a:pt x="42" y="1472"/>
                    </a:lnTo>
                    <a:lnTo>
                      <a:pt x="10" y="1665"/>
                    </a:lnTo>
                    <a:lnTo>
                      <a:pt x="0" y="1867"/>
                    </a:lnTo>
                    <a:lnTo>
                      <a:pt x="12" y="2079"/>
                    </a:lnTo>
                    <a:close/>
                  </a:path>
                </a:pathLst>
              </a:custGeom>
              <a:solidFill>
                <a:srgbClr val="DE8A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1" name="Freeform 271">
                <a:extLst>
                  <a:ext uri="{FF2B5EF4-FFF2-40B4-BE49-F238E27FC236}">
                    <a16:creationId xmlns:a16="http://schemas.microsoft.com/office/drawing/2014/main" id="{BFA54648-0292-1A44-AC33-BE76D3883BAC}"/>
                  </a:ext>
                </a:extLst>
              </p:cNvPr>
              <p:cNvSpPr>
                <a:spLocks/>
              </p:cNvSpPr>
              <p:nvPr/>
            </p:nvSpPr>
            <p:spPr bwMode="auto">
              <a:xfrm>
                <a:off x="4927" y="3059"/>
                <a:ext cx="193" cy="189"/>
              </a:xfrm>
              <a:custGeom>
                <a:avLst/>
                <a:gdLst>
                  <a:gd name="T0" fmla="*/ 1 w 2500"/>
                  <a:gd name="T1" fmla="*/ 0 h 2456"/>
                  <a:gd name="T2" fmla="*/ 1 w 2500"/>
                  <a:gd name="T3" fmla="*/ 0 h 2456"/>
                  <a:gd name="T4" fmla="*/ 1 w 2500"/>
                  <a:gd name="T5" fmla="*/ 0 h 2456"/>
                  <a:gd name="T6" fmla="*/ 0 w 2500"/>
                  <a:gd name="T7" fmla="*/ 0 h 2456"/>
                  <a:gd name="T8" fmla="*/ 0 w 2500"/>
                  <a:gd name="T9" fmla="*/ 0 h 2456"/>
                  <a:gd name="T10" fmla="*/ 0 w 2500"/>
                  <a:gd name="T11" fmla="*/ 0 h 2456"/>
                  <a:gd name="T12" fmla="*/ 0 w 2500"/>
                  <a:gd name="T13" fmla="*/ 0 h 2456"/>
                  <a:gd name="T14" fmla="*/ 0 w 2500"/>
                  <a:gd name="T15" fmla="*/ 0 h 2456"/>
                  <a:gd name="T16" fmla="*/ 0 w 2500"/>
                  <a:gd name="T17" fmla="*/ 0 h 2456"/>
                  <a:gd name="T18" fmla="*/ 0 w 2500"/>
                  <a:gd name="T19" fmla="*/ 0 h 2456"/>
                  <a:gd name="T20" fmla="*/ 0 w 2500"/>
                  <a:gd name="T21" fmla="*/ 0 h 2456"/>
                  <a:gd name="T22" fmla="*/ 0 w 2500"/>
                  <a:gd name="T23" fmla="*/ 0 h 2456"/>
                  <a:gd name="T24" fmla="*/ 0 w 2500"/>
                  <a:gd name="T25" fmla="*/ 1 h 2456"/>
                  <a:gd name="T26" fmla="*/ 0 w 2500"/>
                  <a:gd name="T27" fmla="*/ 1 h 2456"/>
                  <a:gd name="T28" fmla="*/ 0 w 2500"/>
                  <a:gd name="T29" fmla="*/ 1 h 2456"/>
                  <a:gd name="T30" fmla="*/ 0 w 2500"/>
                  <a:gd name="T31" fmla="*/ 1 h 2456"/>
                  <a:gd name="T32" fmla="*/ 0 w 2500"/>
                  <a:gd name="T33" fmla="*/ 1 h 2456"/>
                  <a:gd name="T34" fmla="*/ 0 w 2500"/>
                  <a:gd name="T35" fmla="*/ 1 h 2456"/>
                  <a:gd name="T36" fmla="*/ 0 w 2500"/>
                  <a:gd name="T37" fmla="*/ 1 h 2456"/>
                  <a:gd name="T38" fmla="*/ 0 w 2500"/>
                  <a:gd name="T39" fmla="*/ 1 h 2456"/>
                  <a:gd name="T40" fmla="*/ 0 w 2500"/>
                  <a:gd name="T41" fmla="*/ 1 h 2456"/>
                  <a:gd name="T42" fmla="*/ 0 w 2500"/>
                  <a:gd name="T43" fmla="*/ 1 h 2456"/>
                  <a:gd name="T44" fmla="*/ 0 w 2500"/>
                  <a:gd name="T45" fmla="*/ 1 h 2456"/>
                  <a:gd name="T46" fmla="*/ 0 w 2500"/>
                  <a:gd name="T47" fmla="*/ 1 h 2456"/>
                  <a:gd name="T48" fmla="*/ 0 w 2500"/>
                  <a:gd name="T49" fmla="*/ 1 h 2456"/>
                  <a:gd name="T50" fmla="*/ 0 w 2500"/>
                  <a:gd name="T51" fmla="*/ 1 h 2456"/>
                  <a:gd name="T52" fmla="*/ 0 w 2500"/>
                  <a:gd name="T53" fmla="*/ 1 h 2456"/>
                  <a:gd name="T54" fmla="*/ 0 w 2500"/>
                  <a:gd name="T55" fmla="*/ 1 h 2456"/>
                  <a:gd name="T56" fmla="*/ 0 w 2500"/>
                  <a:gd name="T57" fmla="*/ 1 h 2456"/>
                  <a:gd name="T58" fmla="*/ 1 w 2500"/>
                  <a:gd name="T59" fmla="*/ 1 h 2456"/>
                  <a:gd name="T60" fmla="*/ 1 w 2500"/>
                  <a:gd name="T61" fmla="*/ 1 h 2456"/>
                  <a:gd name="T62" fmla="*/ 1 w 2500"/>
                  <a:gd name="T63" fmla="*/ 1 h 2456"/>
                  <a:gd name="T64" fmla="*/ 1 w 2500"/>
                  <a:gd name="T65" fmla="*/ 1 h 2456"/>
                  <a:gd name="T66" fmla="*/ 1 w 2500"/>
                  <a:gd name="T67" fmla="*/ 1 h 2456"/>
                  <a:gd name="T68" fmla="*/ 1 w 2500"/>
                  <a:gd name="T69" fmla="*/ 1 h 2456"/>
                  <a:gd name="T70" fmla="*/ 1 w 2500"/>
                  <a:gd name="T71" fmla="*/ 1 h 2456"/>
                  <a:gd name="T72" fmla="*/ 1 w 2500"/>
                  <a:gd name="T73" fmla="*/ 1 h 2456"/>
                  <a:gd name="T74" fmla="*/ 1 w 2500"/>
                  <a:gd name="T75" fmla="*/ 1 h 2456"/>
                  <a:gd name="T76" fmla="*/ 1 w 2500"/>
                  <a:gd name="T77" fmla="*/ 1 h 2456"/>
                  <a:gd name="T78" fmla="*/ 1 w 2500"/>
                  <a:gd name="T79" fmla="*/ 0 h 2456"/>
                  <a:gd name="T80" fmla="*/ 1 w 2500"/>
                  <a:gd name="T81" fmla="*/ 0 h 2456"/>
                  <a:gd name="T82" fmla="*/ 1 w 2500"/>
                  <a:gd name="T83" fmla="*/ 0 h 2456"/>
                  <a:gd name="T84" fmla="*/ 1 w 2500"/>
                  <a:gd name="T85" fmla="*/ 0 h 2456"/>
                  <a:gd name="T86" fmla="*/ 1 w 2500"/>
                  <a:gd name="T87" fmla="*/ 0 h 2456"/>
                  <a:gd name="T88" fmla="*/ 1 w 2500"/>
                  <a:gd name="T89" fmla="*/ 0 h 2456"/>
                  <a:gd name="T90" fmla="*/ 1 w 2500"/>
                  <a:gd name="T91" fmla="*/ 0 h 2456"/>
                  <a:gd name="T92" fmla="*/ 1 w 2500"/>
                  <a:gd name="T93" fmla="*/ 0 h 2456"/>
                  <a:gd name="T94" fmla="*/ 1 w 2500"/>
                  <a:gd name="T95" fmla="*/ 0 h 2456"/>
                  <a:gd name="T96" fmla="*/ 1 w 2500"/>
                  <a:gd name="T97" fmla="*/ 0 h 2456"/>
                  <a:gd name="T98" fmla="*/ 1 w 2500"/>
                  <a:gd name="T99" fmla="*/ 0 h 2456"/>
                  <a:gd name="T100" fmla="*/ 1 w 2500"/>
                  <a:gd name="T101" fmla="*/ 0 h 2456"/>
                  <a:gd name="T102" fmla="*/ 1 w 2500"/>
                  <a:gd name="T103" fmla="*/ 0 h 2456"/>
                  <a:gd name="T104" fmla="*/ 1 w 2500"/>
                  <a:gd name="T105" fmla="*/ 0 h 2456"/>
                  <a:gd name="T106" fmla="*/ 1 w 2500"/>
                  <a:gd name="T107" fmla="*/ 0 h 2456"/>
                  <a:gd name="T108" fmla="*/ 1 w 2500"/>
                  <a:gd name="T109" fmla="*/ 0 h 2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00" h="2456">
                    <a:moveTo>
                      <a:pt x="1680" y="0"/>
                    </a:moveTo>
                    <a:lnTo>
                      <a:pt x="1350" y="105"/>
                    </a:lnTo>
                    <a:lnTo>
                      <a:pt x="1189" y="168"/>
                    </a:lnTo>
                    <a:lnTo>
                      <a:pt x="1032" y="239"/>
                    </a:lnTo>
                    <a:lnTo>
                      <a:pt x="881" y="316"/>
                    </a:lnTo>
                    <a:lnTo>
                      <a:pt x="738" y="402"/>
                    </a:lnTo>
                    <a:lnTo>
                      <a:pt x="602" y="496"/>
                    </a:lnTo>
                    <a:lnTo>
                      <a:pt x="476" y="598"/>
                    </a:lnTo>
                    <a:lnTo>
                      <a:pt x="363" y="709"/>
                    </a:lnTo>
                    <a:lnTo>
                      <a:pt x="262" y="829"/>
                    </a:lnTo>
                    <a:lnTo>
                      <a:pt x="176" y="959"/>
                    </a:lnTo>
                    <a:lnTo>
                      <a:pt x="105" y="1098"/>
                    </a:lnTo>
                    <a:lnTo>
                      <a:pt x="51" y="1248"/>
                    </a:lnTo>
                    <a:lnTo>
                      <a:pt x="15" y="1409"/>
                    </a:lnTo>
                    <a:lnTo>
                      <a:pt x="0" y="1580"/>
                    </a:lnTo>
                    <a:lnTo>
                      <a:pt x="6" y="1762"/>
                    </a:lnTo>
                    <a:lnTo>
                      <a:pt x="19" y="1863"/>
                    </a:lnTo>
                    <a:lnTo>
                      <a:pt x="36" y="1956"/>
                    </a:lnTo>
                    <a:lnTo>
                      <a:pt x="58" y="2039"/>
                    </a:lnTo>
                    <a:lnTo>
                      <a:pt x="86" y="2114"/>
                    </a:lnTo>
                    <a:lnTo>
                      <a:pt x="118" y="2181"/>
                    </a:lnTo>
                    <a:lnTo>
                      <a:pt x="154" y="2240"/>
                    </a:lnTo>
                    <a:lnTo>
                      <a:pt x="239" y="2336"/>
                    </a:lnTo>
                    <a:lnTo>
                      <a:pt x="338" y="2402"/>
                    </a:lnTo>
                    <a:lnTo>
                      <a:pt x="450" y="2442"/>
                    </a:lnTo>
                    <a:lnTo>
                      <a:pt x="573" y="2456"/>
                    </a:lnTo>
                    <a:lnTo>
                      <a:pt x="705" y="2447"/>
                    </a:lnTo>
                    <a:lnTo>
                      <a:pt x="844" y="2417"/>
                    </a:lnTo>
                    <a:lnTo>
                      <a:pt x="987" y="2367"/>
                    </a:lnTo>
                    <a:lnTo>
                      <a:pt x="1135" y="2299"/>
                    </a:lnTo>
                    <a:lnTo>
                      <a:pt x="1284" y="2215"/>
                    </a:lnTo>
                    <a:lnTo>
                      <a:pt x="1432" y="2117"/>
                    </a:lnTo>
                    <a:lnTo>
                      <a:pt x="1578" y="2007"/>
                    </a:lnTo>
                    <a:lnTo>
                      <a:pt x="1720" y="1886"/>
                    </a:lnTo>
                    <a:lnTo>
                      <a:pt x="1856" y="1757"/>
                    </a:lnTo>
                    <a:lnTo>
                      <a:pt x="1984" y="1621"/>
                    </a:lnTo>
                    <a:lnTo>
                      <a:pt x="2102" y="1479"/>
                    </a:lnTo>
                    <a:lnTo>
                      <a:pt x="2209" y="1334"/>
                    </a:lnTo>
                    <a:lnTo>
                      <a:pt x="2301" y="1189"/>
                    </a:lnTo>
                    <a:lnTo>
                      <a:pt x="2378" y="1043"/>
                    </a:lnTo>
                    <a:lnTo>
                      <a:pt x="2439" y="900"/>
                    </a:lnTo>
                    <a:lnTo>
                      <a:pt x="2480" y="762"/>
                    </a:lnTo>
                    <a:lnTo>
                      <a:pt x="2500" y="629"/>
                    </a:lnTo>
                    <a:lnTo>
                      <a:pt x="2497" y="504"/>
                    </a:lnTo>
                    <a:lnTo>
                      <a:pt x="2470" y="388"/>
                    </a:lnTo>
                    <a:lnTo>
                      <a:pt x="2416" y="284"/>
                    </a:lnTo>
                    <a:lnTo>
                      <a:pt x="2334" y="193"/>
                    </a:lnTo>
                    <a:lnTo>
                      <a:pt x="2281" y="153"/>
                    </a:lnTo>
                    <a:lnTo>
                      <a:pt x="2220" y="118"/>
                    </a:lnTo>
                    <a:lnTo>
                      <a:pt x="2152" y="87"/>
                    </a:lnTo>
                    <a:lnTo>
                      <a:pt x="2075" y="60"/>
                    </a:lnTo>
                    <a:lnTo>
                      <a:pt x="1989" y="37"/>
                    </a:lnTo>
                    <a:lnTo>
                      <a:pt x="1896" y="19"/>
                    </a:lnTo>
                    <a:lnTo>
                      <a:pt x="1793" y="8"/>
                    </a:lnTo>
                    <a:lnTo>
                      <a:pt x="1680" y="0"/>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2" name="Freeform 272">
                <a:extLst>
                  <a:ext uri="{FF2B5EF4-FFF2-40B4-BE49-F238E27FC236}">
                    <a16:creationId xmlns:a16="http://schemas.microsoft.com/office/drawing/2014/main" id="{25649072-CE22-7343-924E-B9692372C8DF}"/>
                  </a:ext>
                </a:extLst>
              </p:cNvPr>
              <p:cNvSpPr>
                <a:spLocks/>
              </p:cNvSpPr>
              <p:nvPr/>
            </p:nvSpPr>
            <p:spPr bwMode="auto">
              <a:xfrm>
                <a:off x="4014" y="2940"/>
                <a:ext cx="370" cy="172"/>
              </a:xfrm>
              <a:custGeom>
                <a:avLst/>
                <a:gdLst>
                  <a:gd name="T0" fmla="*/ 0 w 4816"/>
                  <a:gd name="T1" fmla="*/ 1 h 2231"/>
                  <a:gd name="T2" fmla="*/ 0 w 4816"/>
                  <a:gd name="T3" fmla="*/ 1 h 2231"/>
                  <a:gd name="T4" fmla="*/ 0 w 4816"/>
                  <a:gd name="T5" fmla="*/ 1 h 2231"/>
                  <a:gd name="T6" fmla="*/ 0 w 4816"/>
                  <a:gd name="T7" fmla="*/ 0 h 2231"/>
                  <a:gd name="T8" fmla="*/ 1 w 4816"/>
                  <a:gd name="T9" fmla="*/ 0 h 2231"/>
                  <a:gd name="T10" fmla="*/ 1 w 4816"/>
                  <a:gd name="T11" fmla="*/ 0 h 2231"/>
                  <a:gd name="T12" fmla="*/ 1 w 4816"/>
                  <a:gd name="T13" fmla="*/ 0 h 2231"/>
                  <a:gd name="T14" fmla="*/ 1 w 4816"/>
                  <a:gd name="T15" fmla="*/ 0 h 2231"/>
                  <a:gd name="T16" fmla="*/ 2 w 4816"/>
                  <a:gd name="T17" fmla="*/ 0 h 2231"/>
                  <a:gd name="T18" fmla="*/ 2 w 4816"/>
                  <a:gd name="T19" fmla="*/ 0 h 2231"/>
                  <a:gd name="T20" fmla="*/ 2 w 4816"/>
                  <a:gd name="T21" fmla="*/ 0 h 2231"/>
                  <a:gd name="T22" fmla="*/ 2 w 4816"/>
                  <a:gd name="T23" fmla="*/ 0 h 2231"/>
                  <a:gd name="T24" fmla="*/ 2 w 4816"/>
                  <a:gd name="T25" fmla="*/ 0 h 2231"/>
                  <a:gd name="T26" fmla="*/ 2 w 4816"/>
                  <a:gd name="T27" fmla="*/ 0 h 2231"/>
                  <a:gd name="T28" fmla="*/ 2 w 4816"/>
                  <a:gd name="T29" fmla="*/ 0 h 2231"/>
                  <a:gd name="T30" fmla="*/ 2 w 4816"/>
                  <a:gd name="T31" fmla="*/ 0 h 2231"/>
                  <a:gd name="T32" fmla="*/ 2 w 4816"/>
                  <a:gd name="T33" fmla="*/ 0 h 2231"/>
                  <a:gd name="T34" fmla="*/ 2 w 4816"/>
                  <a:gd name="T35" fmla="*/ 0 h 2231"/>
                  <a:gd name="T36" fmla="*/ 2 w 4816"/>
                  <a:gd name="T37" fmla="*/ 1 h 2231"/>
                  <a:gd name="T38" fmla="*/ 2 w 4816"/>
                  <a:gd name="T39" fmla="*/ 1 h 2231"/>
                  <a:gd name="T40" fmla="*/ 2 w 4816"/>
                  <a:gd name="T41" fmla="*/ 1 h 2231"/>
                  <a:gd name="T42" fmla="*/ 1 w 4816"/>
                  <a:gd name="T43" fmla="*/ 1 h 2231"/>
                  <a:gd name="T44" fmla="*/ 1 w 4816"/>
                  <a:gd name="T45" fmla="*/ 1 h 2231"/>
                  <a:gd name="T46" fmla="*/ 1 w 4816"/>
                  <a:gd name="T47" fmla="*/ 1 h 2231"/>
                  <a:gd name="T48" fmla="*/ 1 w 4816"/>
                  <a:gd name="T49" fmla="*/ 1 h 2231"/>
                  <a:gd name="T50" fmla="*/ 1 w 4816"/>
                  <a:gd name="T51" fmla="*/ 1 h 2231"/>
                  <a:gd name="T52" fmla="*/ 0 w 4816"/>
                  <a:gd name="T53" fmla="*/ 1 h 2231"/>
                  <a:gd name="T54" fmla="*/ 0 w 4816"/>
                  <a:gd name="T55" fmla="*/ 1 h 2231"/>
                  <a:gd name="T56" fmla="*/ 0 w 4816"/>
                  <a:gd name="T57" fmla="*/ 1 h 2231"/>
                  <a:gd name="T58" fmla="*/ 0 w 4816"/>
                  <a:gd name="T59" fmla="*/ 1 h 2231"/>
                  <a:gd name="T60" fmla="*/ 0 w 4816"/>
                  <a:gd name="T61" fmla="*/ 1 h 2231"/>
                  <a:gd name="T62" fmla="*/ 0 w 4816"/>
                  <a:gd name="T63" fmla="*/ 1 h 2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16" h="2231">
                    <a:moveTo>
                      <a:pt x="0" y="1726"/>
                    </a:moveTo>
                    <a:lnTo>
                      <a:pt x="48" y="1598"/>
                    </a:lnTo>
                    <a:lnTo>
                      <a:pt x="124" y="1473"/>
                    </a:lnTo>
                    <a:lnTo>
                      <a:pt x="227" y="1348"/>
                    </a:lnTo>
                    <a:lnTo>
                      <a:pt x="353" y="1226"/>
                    </a:lnTo>
                    <a:lnTo>
                      <a:pt x="500" y="1108"/>
                    </a:lnTo>
                    <a:lnTo>
                      <a:pt x="668" y="993"/>
                    </a:lnTo>
                    <a:lnTo>
                      <a:pt x="851" y="881"/>
                    </a:lnTo>
                    <a:lnTo>
                      <a:pt x="1049" y="775"/>
                    </a:lnTo>
                    <a:lnTo>
                      <a:pt x="1261" y="673"/>
                    </a:lnTo>
                    <a:lnTo>
                      <a:pt x="1482" y="578"/>
                    </a:lnTo>
                    <a:lnTo>
                      <a:pt x="1712" y="487"/>
                    </a:lnTo>
                    <a:lnTo>
                      <a:pt x="1949" y="403"/>
                    </a:lnTo>
                    <a:lnTo>
                      <a:pt x="2432" y="255"/>
                    </a:lnTo>
                    <a:lnTo>
                      <a:pt x="2914" y="137"/>
                    </a:lnTo>
                    <a:lnTo>
                      <a:pt x="3148" y="90"/>
                    </a:lnTo>
                    <a:lnTo>
                      <a:pt x="3376" y="54"/>
                    </a:lnTo>
                    <a:lnTo>
                      <a:pt x="3596" y="26"/>
                    </a:lnTo>
                    <a:lnTo>
                      <a:pt x="3804" y="8"/>
                    </a:lnTo>
                    <a:lnTo>
                      <a:pt x="3998" y="0"/>
                    </a:lnTo>
                    <a:lnTo>
                      <a:pt x="4177" y="3"/>
                    </a:lnTo>
                    <a:lnTo>
                      <a:pt x="4340" y="18"/>
                    </a:lnTo>
                    <a:lnTo>
                      <a:pt x="4481" y="44"/>
                    </a:lnTo>
                    <a:lnTo>
                      <a:pt x="4601" y="81"/>
                    </a:lnTo>
                    <a:lnTo>
                      <a:pt x="4696" y="132"/>
                    </a:lnTo>
                    <a:lnTo>
                      <a:pt x="4765" y="196"/>
                    </a:lnTo>
                    <a:lnTo>
                      <a:pt x="4806" y="273"/>
                    </a:lnTo>
                    <a:lnTo>
                      <a:pt x="4815" y="317"/>
                    </a:lnTo>
                    <a:lnTo>
                      <a:pt x="4816" y="364"/>
                    </a:lnTo>
                    <a:lnTo>
                      <a:pt x="4809" y="415"/>
                    </a:lnTo>
                    <a:lnTo>
                      <a:pt x="4793" y="469"/>
                    </a:lnTo>
                    <a:lnTo>
                      <a:pt x="4768" y="528"/>
                    </a:lnTo>
                    <a:lnTo>
                      <a:pt x="4735" y="590"/>
                    </a:lnTo>
                    <a:lnTo>
                      <a:pt x="4692" y="656"/>
                    </a:lnTo>
                    <a:lnTo>
                      <a:pt x="4640" y="725"/>
                    </a:lnTo>
                    <a:lnTo>
                      <a:pt x="4524" y="885"/>
                    </a:lnTo>
                    <a:lnTo>
                      <a:pt x="4395" y="1033"/>
                    </a:lnTo>
                    <a:lnTo>
                      <a:pt x="4254" y="1174"/>
                    </a:lnTo>
                    <a:lnTo>
                      <a:pt x="4102" y="1304"/>
                    </a:lnTo>
                    <a:lnTo>
                      <a:pt x="3941" y="1425"/>
                    </a:lnTo>
                    <a:lnTo>
                      <a:pt x="3770" y="1537"/>
                    </a:lnTo>
                    <a:lnTo>
                      <a:pt x="3593" y="1640"/>
                    </a:lnTo>
                    <a:lnTo>
                      <a:pt x="3409" y="1735"/>
                    </a:lnTo>
                    <a:lnTo>
                      <a:pt x="3221" y="1820"/>
                    </a:lnTo>
                    <a:lnTo>
                      <a:pt x="3027" y="1897"/>
                    </a:lnTo>
                    <a:lnTo>
                      <a:pt x="2633" y="2026"/>
                    </a:lnTo>
                    <a:lnTo>
                      <a:pt x="2237" y="2123"/>
                    </a:lnTo>
                    <a:lnTo>
                      <a:pt x="1845" y="2189"/>
                    </a:lnTo>
                    <a:lnTo>
                      <a:pt x="1655" y="2210"/>
                    </a:lnTo>
                    <a:lnTo>
                      <a:pt x="1469" y="2224"/>
                    </a:lnTo>
                    <a:lnTo>
                      <a:pt x="1289" y="2231"/>
                    </a:lnTo>
                    <a:lnTo>
                      <a:pt x="1117" y="2231"/>
                    </a:lnTo>
                    <a:lnTo>
                      <a:pt x="952" y="2224"/>
                    </a:lnTo>
                    <a:lnTo>
                      <a:pt x="797" y="2209"/>
                    </a:lnTo>
                    <a:lnTo>
                      <a:pt x="652" y="2189"/>
                    </a:lnTo>
                    <a:lnTo>
                      <a:pt x="519" y="2161"/>
                    </a:lnTo>
                    <a:lnTo>
                      <a:pt x="397" y="2128"/>
                    </a:lnTo>
                    <a:lnTo>
                      <a:pt x="291" y="2089"/>
                    </a:lnTo>
                    <a:lnTo>
                      <a:pt x="198" y="2043"/>
                    </a:lnTo>
                    <a:lnTo>
                      <a:pt x="122" y="1991"/>
                    </a:lnTo>
                    <a:lnTo>
                      <a:pt x="63" y="1932"/>
                    </a:lnTo>
                    <a:lnTo>
                      <a:pt x="22" y="1870"/>
                    </a:lnTo>
                    <a:lnTo>
                      <a:pt x="1" y="1801"/>
                    </a:lnTo>
                    <a:lnTo>
                      <a:pt x="0" y="1726"/>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3" name="Freeform 273">
                <a:extLst>
                  <a:ext uri="{FF2B5EF4-FFF2-40B4-BE49-F238E27FC236}">
                    <a16:creationId xmlns:a16="http://schemas.microsoft.com/office/drawing/2014/main" id="{C9725EFA-1B2B-0944-BE92-9F92804558AF}"/>
                  </a:ext>
                </a:extLst>
              </p:cNvPr>
              <p:cNvSpPr>
                <a:spLocks/>
              </p:cNvSpPr>
              <p:nvPr/>
            </p:nvSpPr>
            <p:spPr bwMode="auto">
              <a:xfrm>
                <a:off x="4029" y="2948"/>
                <a:ext cx="340" cy="155"/>
              </a:xfrm>
              <a:custGeom>
                <a:avLst/>
                <a:gdLst>
                  <a:gd name="T0" fmla="*/ 0 w 4416"/>
                  <a:gd name="T1" fmla="*/ 1 h 2011"/>
                  <a:gd name="T2" fmla="*/ 0 w 4416"/>
                  <a:gd name="T3" fmla="*/ 1 h 2011"/>
                  <a:gd name="T4" fmla="*/ 0 w 4416"/>
                  <a:gd name="T5" fmla="*/ 1 h 2011"/>
                  <a:gd name="T6" fmla="*/ 0 w 4416"/>
                  <a:gd name="T7" fmla="*/ 1 h 2011"/>
                  <a:gd name="T8" fmla="*/ 0 w 4416"/>
                  <a:gd name="T9" fmla="*/ 1 h 2011"/>
                  <a:gd name="T10" fmla="*/ 0 w 4416"/>
                  <a:gd name="T11" fmla="*/ 1 h 2011"/>
                  <a:gd name="T12" fmla="*/ 0 w 4416"/>
                  <a:gd name="T13" fmla="*/ 1 h 2011"/>
                  <a:gd name="T14" fmla="*/ 0 w 4416"/>
                  <a:gd name="T15" fmla="*/ 1 h 2011"/>
                  <a:gd name="T16" fmla="*/ 0 w 4416"/>
                  <a:gd name="T17" fmla="*/ 1 h 2011"/>
                  <a:gd name="T18" fmla="*/ 0 w 4416"/>
                  <a:gd name="T19" fmla="*/ 1 h 2011"/>
                  <a:gd name="T20" fmla="*/ 0 w 4416"/>
                  <a:gd name="T21" fmla="*/ 1 h 2011"/>
                  <a:gd name="T22" fmla="*/ 0 w 4416"/>
                  <a:gd name="T23" fmla="*/ 1 h 2011"/>
                  <a:gd name="T24" fmla="*/ 0 w 4416"/>
                  <a:gd name="T25" fmla="*/ 1 h 2011"/>
                  <a:gd name="T26" fmla="*/ 1 w 4416"/>
                  <a:gd name="T27" fmla="*/ 1 h 2011"/>
                  <a:gd name="T28" fmla="*/ 1 w 4416"/>
                  <a:gd name="T29" fmla="*/ 1 h 2011"/>
                  <a:gd name="T30" fmla="*/ 1 w 4416"/>
                  <a:gd name="T31" fmla="*/ 1 h 2011"/>
                  <a:gd name="T32" fmla="*/ 1 w 4416"/>
                  <a:gd name="T33" fmla="*/ 1 h 2011"/>
                  <a:gd name="T34" fmla="*/ 1 w 4416"/>
                  <a:gd name="T35" fmla="*/ 1 h 2011"/>
                  <a:gd name="T36" fmla="*/ 1 w 4416"/>
                  <a:gd name="T37" fmla="*/ 1 h 2011"/>
                  <a:gd name="T38" fmla="*/ 1 w 4416"/>
                  <a:gd name="T39" fmla="*/ 1 h 2011"/>
                  <a:gd name="T40" fmla="*/ 1 w 4416"/>
                  <a:gd name="T41" fmla="*/ 1 h 2011"/>
                  <a:gd name="T42" fmla="*/ 1 w 4416"/>
                  <a:gd name="T43" fmla="*/ 1 h 2011"/>
                  <a:gd name="T44" fmla="*/ 1 w 4416"/>
                  <a:gd name="T45" fmla="*/ 1 h 2011"/>
                  <a:gd name="T46" fmla="*/ 2 w 4416"/>
                  <a:gd name="T47" fmla="*/ 1 h 2011"/>
                  <a:gd name="T48" fmla="*/ 2 w 4416"/>
                  <a:gd name="T49" fmla="*/ 1 h 2011"/>
                  <a:gd name="T50" fmla="*/ 2 w 4416"/>
                  <a:gd name="T51" fmla="*/ 1 h 2011"/>
                  <a:gd name="T52" fmla="*/ 2 w 4416"/>
                  <a:gd name="T53" fmla="*/ 0 h 2011"/>
                  <a:gd name="T54" fmla="*/ 2 w 4416"/>
                  <a:gd name="T55" fmla="*/ 0 h 2011"/>
                  <a:gd name="T56" fmla="*/ 2 w 4416"/>
                  <a:gd name="T57" fmla="*/ 0 h 2011"/>
                  <a:gd name="T58" fmla="*/ 2 w 4416"/>
                  <a:gd name="T59" fmla="*/ 0 h 2011"/>
                  <a:gd name="T60" fmla="*/ 2 w 4416"/>
                  <a:gd name="T61" fmla="*/ 0 h 2011"/>
                  <a:gd name="T62" fmla="*/ 2 w 4416"/>
                  <a:gd name="T63" fmla="*/ 0 h 2011"/>
                  <a:gd name="T64" fmla="*/ 2 w 4416"/>
                  <a:gd name="T65" fmla="*/ 0 h 2011"/>
                  <a:gd name="T66" fmla="*/ 2 w 4416"/>
                  <a:gd name="T67" fmla="*/ 0 h 2011"/>
                  <a:gd name="T68" fmla="*/ 2 w 4416"/>
                  <a:gd name="T69" fmla="*/ 0 h 2011"/>
                  <a:gd name="T70" fmla="*/ 2 w 4416"/>
                  <a:gd name="T71" fmla="*/ 0 h 2011"/>
                  <a:gd name="T72" fmla="*/ 2 w 4416"/>
                  <a:gd name="T73" fmla="*/ 0 h 2011"/>
                  <a:gd name="T74" fmla="*/ 2 w 4416"/>
                  <a:gd name="T75" fmla="*/ 0 h 2011"/>
                  <a:gd name="T76" fmla="*/ 2 w 4416"/>
                  <a:gd name="T77" fmla="*/ 0 h 2011"/>
                  <a:gd name="T78" fmla="*/ 2 w 4416"/>
                  <a:gd name="T79" fmla="*/ 0 h 2011"/>
                  <a:gd name="T80" fmla="*/ 2 w 4416"/>
                  <a:gd name="T81" fmla="*/ 0 h 2011"/>
                  <a:gd name="T82" fmla="*/ 2 w 4416"/>
                  <a:gd name="T83" fmla="*/ 0 h 2011"/>
                  <a:gd name="T84" fmla="*/ 2 w 4416"/>
                  <a:gd name="T85" fmla="*/ 0 h 2011"/>
                  <a:gd name="T86" fmla="*/ 2 w 4416"/>
                  <a:gd name="T87" fmla="*/ 0 h 2011"/>
                  <a:gd name="T88" fmla="*/ 1 w 4416"/>
                  <a:gd name="T89" fmla="*/ 0 h 2011"/>
                  <a:gd name="T90" fmla="*/ 1 w 4416"/>
                  <a:gd name="T91" fmla="*/ 0 h 2011"/>
                  <a:gd name="T92" fmla="*/ 1 w 4416"/>
                  <a:gd name="T93" fmla="*/ 0 h 2011"/>
                  <a:gd name="T94" fmla="*/ 1 w 4416"/>
                  <a:gd name="T95" fmla="*/ 0 h 2011"/>
                  <a:gd name="T96" fmla="*/ 1 w 4416"/>
                  <a:gd name="T97" fmla="*/ 0 h 2011"/>
                  <a:gd name="T98" fmla="*/ 1 w 4416"/>
                  <a:gd name="T99" fmla="*/ 0 h 2011"/>
                  <a:gd name="T100" fmla="*/ 1 w 4416"/>
                  <a:gd name="T101" fmla="*/ 0 h 2011"/>
                  <a:gd name="T102" fmla="*/ 1 w 4416"/>
                  <a:gd name="T103" fmla="*/ 0 h 2011"/>
                  <a:gd name="T104" fmla="*/ 1 w 4416"/>
                  <a:gd name="T105" fmla="*/ 0 h 2011"/>
                  <a:gd name="T106" fmla="*/ 0 w 4416"/>
                  <a:gd name="T107" fmla="*/ 0 h 2011"/>
                  <a:gd name="T108" fmla="*/ 0 w 4416"/>
                  <a:gd name="T109" fmla="*/ 0 h 2011"/>
                  <a:gd name="T110" fmla="*/ 0 w 4416"/>
                  <a:gd name="T111" fmla="*/ 0 h 2011"/>
                  <a:gd name="T112" fmla="*/ 0 w 4416"/>
                  <a:gd name="T113" fmla="*/ 0 h 2011"/>
                  <a:gd name="T114" fmla="*/ 0 w 4416"/>
                  <a:gd name="T115" fmla="*/ 1 h 2011"/>
                  <a:gd name="T116" fmla="*/ 0 w 4416"/>
                  <a:gd name="T117" fmla="*/ 1 h 2011"/>
                  <a:gd name="T118" fmla="*/ 0 w 4416"/>
                  <a:gd name="T119" fmla="*/ 1 h 2011"/>
                  <a:gd name="T120" fmla="*/ 0 w 4416"/>
                  <a:gd name="T121" fmla="*/ 1 h 2011"/>
                  <a:gd name="T122" fmla="*/ 0 w 4416"/>
                  <a:gd name="T123" fmla="*/ 1 h 20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16" h="2011">
                    <a:moveTo>
                      <a:pt x="0" y="1555"/>
                    </a:moveTo>
                    <a:lnTo>
                      <a:pt x="0" y="1623"/>
                    </a:lnTo>
                    <a:lnTo>
                      <a:pt x="19" y="1686"/>
                    </a:lnTo>
                    <a:lnTo>
                      <a:pt x="55" y="1743"/>
                    </a:lnTo>
                    <a:lnTo>
                      <a:pt x="110" y="1795"/>
                    </a:lnTo>
                    <a:lnTo>
                      <a:pt x="178" y="1843"/>
                    </a:lnTo>
                    <a:lnTo>
                      <a:pt x="261" y="1885"/>
                    </a:lnTo>
                    <a:lnTo>
                      <a:pt x="358" y="1920"/>
                    </a:lnTo>
                    <a:lnTo>
                      <a:pt x="469" y="1950"/>
                    </a:lnTo>
                    <a:lnTo>
                      <a:pt x="590" y="1974"/>
                    </a:lnTo>
                    <a:lnTo>
                      <a:pt x="722" y="1993"/>
                    </a:lnTo>
                    <a:lnTo>
                      <a:pt x="864" y="2005"/>
                    </a:lnTo>
                    <a:lnTo>
                      <a:pt x="1015" y="2011"/>
                    </a:lnTo>
                    <a:lnTo>
                      <a:pt x="1173" y="2011"/>
                    </a:lnTo>
                    <a:lnTo>
                      <a:pt x="1337" y="2003"/>
                    </a:lnTo>
                    <a:lnTo>
                      <a:pt x="1507" y="1991"/>
                    </a:lnTo>
                    <a:lnTo>
                      <a:pt x="1682" y="1970"/>
                    </a:lnTo>
                    <a:lnTo>
                      <a:pt x="2041" y="1910"/>
                    </a:lnTo>
                    <a:lnTo>
                      <a:pt x="2406" y="1821"/>
                    </a:lnTo>
                    <a:lnTo>
                      <a:pt x="2769" y="1704"/>
                    </a:lnTo>
                    <a:lnTo>
                      <a:pt x="2948" y="1634"/>
                    </a:lnTo>
                    <a:lnTo>
                      <a:pt x="3123" y="1556"/>
                    </a:lnTo>
                    <a:lnTo>
                      <a:pt x="3292" y="1471"/>
                    </a:lnTo>
                    <a:lnTo>
                      <a:pt x="3458" y="1377"/>
                    </a:lnTo>
                    <a:lnTo>
                      <a:pt x="3616" y="1276"/>
                    </a:lnTo>
                    <a:lnTo>
                      <a:pt x="3766" y="1167"/>
                    </a:lnTo>
                    <a:lnTo>
                      <a:pt x="3908" y="1049"/>
                    </a:lnTo>
                    <a:lnTo>
                      <a:pt x="4041" y="923"/>
                    </a:lnTo>
                    <a:lnTo>
                      <a:pt x="4162" y="789"/>
                    </a:lnTo>
                    <a:lnTo>
                      <a:pt x="4273" y="645"/>
                    </a:lnTo>
                    <a:lnTo>
                      <a:pt x="4317" y="584"/>
                    </a:lnTo>
                    <a:lnTo>
                      <a:pt x="4353" y="525"/>
                    </a:lnTo>
                    <a:lnTo>
                      <a:pt x="4381" y="469"/>
                    </a:lnTo>
                    <a:lnTo>
                      <a:pt x="4401" y="416"/>
                    </a:lnTo>
                    <a:lnTo>
                      <a:pt x="4416" y="323"/>
                    </a:lnTo>
                    <a:lnTo>
                      <a:pt x="4403" y="242"/>
                    </a:lnTo>
                    <a:lnTo>
                      <a:pt x="4362" y="173"/>
                    </a:lnTo>
                    <a:lnTo>
                      <a:pt x="4296" y="116"/>
                    </a:lnTo>
                    <a:lnTo>
                      <a:pt x="4205" y="71"/>
                    </a:lnTo>
                    <a:lnTo>
                      <a:pt x="4094" y="37"/>
                    </a:lnTo>
                    <a:lnTo>
                      <a:pt x="3962" y="15"/>
                    </a:lnTo>
                    <a:lnTo>
                      <a:pt x="3813" y="2"/>
                    </a:lnTo>
                    <a:lnTo>
                      <a:pt x="3648" y="0"/>
                    </a:lnTo>
                    <a:lnTo>
                      <a:pt x="3469" y="7"/>
                    </a:lnTo>
                    <a:lnTo>
                      <a:pt x="3279" y="24"/>
                    </a:lnTo>
                    <a:lnTo>
                      <a:pt x="3078" y="49"/>
                    </a:lnTo>
                    <a:lnTo>
                      <a:pt x="2869" y="83"/>
                    </a:lnTo>
                    <a:lnTo>
                      <a:pt x="2655" y="125"/>
                    </a:lnTo>
                    <a:lnTo>
                      <a:pt x="2216" y="232"/>
                    </a:lnTo>
                    <a:lnTo>
                      <a:pt x="1776" y="365"/>
                    </a:lnTo>
                    <a:lnTo>
                      <a:pt x="1561" y="441"/>
                    </a:lnTo>
                    <a:lnTo>
                      <a:pt x="1351" y="524"/>
                    </a:lnTo>
                    <a:lnTo>
                      <a:pt x="1149" y="610"/>
                    </a:lnTo>
                    <a:lnTo>
                      <a:pt x="958" y="702"/>
                    </a:lnTo>
                    <a:lnTo>
                      <a:pt x="777" y="797"/>
                    </a:lnTo>
                    <a:lnTo>
                      <a:pt x="610" y="897"/>
                    </a:lnTo>
                    <a:lnTo>
                      <a:pt x="458" y="1000"/>
                    </a:lnTo>
                    <a:lnTo>
                      <a:pt x="324" y="1106"/>
                    </a:lnTo>
                    <a:lnTo>
                      <a:pt x="209" y="1216"/>
                    </a:lnTo>
                    <a:lnTo>
                      <a:pt x="116" y="1327"/>
                    </a:lnTo>
                    <a:lnTo>
                      <a:pt x="45" y="1440"/>
                    </a:lnTo>
                    <a:lnTo>
                      <a:pt x="0" y="1555"/>
                    </a:lnTo>
                    <a:close/>
                  </a:path>
                </a:pathLst>
              </a:custGeom>
              <a:solidFill>
                <a:srgbClr val="E49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4" name="Freeform 274">
                <a:extLst>
                  <a:ext uri="{FF2B5EF4-FFF2-40B4-BE49-F238E27FC236}">
                    <a16:creationId xmlns:a16="http://schemas.microsoft.com/office/drawing/2014/main" id="{11EFDA28-900D-464A-9D8A-E6C2A3556639}"/>
                  </a:ext>
                </a:extLst>
              </p:cNvPr>
              <p:cNvSpPr>
                <a:spLocks/>
              </p:cNvSpPr>
              <p:nvPr/>
            </p:nvSpPr>
            <p:spPr bwMode="auto">
              <a:xfrm>
                <a:off x="4044" y="2956"/>
                <a:ext cx="309" cy="138"/>
              </a:xfrm>
              <a:custGeom>
                <a:avLst/>
                <a:gdLst>
                  <a:gd name="T0" fmla="*/ 0 w 4016"/>
                  <a:gd name="T1" fmla="*/ 1 h 1792"/>
                  <a:gd name="T2" fmla="*/ 0 w 4016"/>
                  <a:gd name="T3" fmla="*/ 1 h 1792"/>
                  <a:gd name="T4" fmla="*/ 0 w 4016"/>
                  <a:gd name="T5" fmla="*/ 1 h 1792"/>
                  <a:gd name="T6" fmla="*/ 0 w 4016"/>
                  <a:gd name="T7" fmla="*/ 1 h 1792"/>
                  <a:gd name="T8" fmla="*/ 0 w 4016"/>
                  <a:gd name="T9" fmla="*/ 1 h 1792"/>
                  <a:gd name="T10" fmla="*/ 0 w 4016"/>
                  <a:gd name="T11" fmla="*/ 1 h 1792"/>
                  <a:gd name="T12" fmla="*/ 0 w 4016"/>
                  <a:gd name="T13" fmla="*/ 1 h 1792"/>
                  <a:gd name="T14" fmla="*/ 0 w 4016"/>
                  <a:gd name="T15" fmla="*/ 1 h 1792"/>
                  <a:gd name="T16" fmla="*/ 0 w 4016"/>
                  <a:gd name="T17" fmla="*/ 1 h 1792"/>
                  <a:gd name="T18" fmla="*/ 0 w 4016"/>
                  <a:gd name="T19" fmla="*/ 1 h 1792"/>
                  <a:gd name="T20" fmla="*/ 0 w 4016"/>
                  <a:gd name="T21" fmla="*/ 1 h 1792"/>
                  <a:gd name="T22" fmla="*/ 0 w 4016"/>
                  <a:gd name="T23" fmla="*/ 1 h 1792"/>
                  <a:gd name="T24" fmla="*/ 0 w 4016"/>
                  <a:gd name="T25" fmla="*/ 1 h 1792"/>
                  <a:gd name="T26" fmla="*/ 0 w 4016"/>
                  <a:gd name="T27" fmla="*/ 1 h 1792"/>
                  <a:gd name="T28" fmla="*/ 1 w 4016"/>
                  <a:gd name="T29" fmla="*/ 1 h 1792"/>
                  <a:gd name="T30" fmla="*/ 1 w 4016"/>
                  <a:gd name="T31" fmla="*/ 1 h 1792"/>
                  <a:gd name="T32" fmla="*/ 1 w 4016"/>
                  <a:gd name="T33" fmla="*/ 1 h 1792"/>
                  <a:gd name="T34" fmla="*/ 1 w 4016"/>
                  <a:gd name="T35" fmla="*/ 1 h 1792"/>
                  <a:gd name="T36" fmla="*/ 1 w 4016"/>
                  <a:gd name="T37" fmla="*/ 1 h 1792"/>
                  <a:gd name="T38" fmla="*/ 1 w 4016"/>
                  <a:gd name="T39" fmla="*/ 1 h 1792"/>
                  <a:gd name="T40" fmla="*/ 1 w 4016"/>
                  <a:gd name="T41" fmla="*/ 1 h 1792"/>
                  <a:gd name="T42" fmla="*/ 1 w 4016"/>
                  <a:gd name="T43" fmla="*/ 1 h 1792"/>
                  <a:gd name="T44" fmla="*/ 1 w 4016"/>
                  <a:gd name="T45" fmla="*/ 1 h 1792"/>
                  <a:gd name="T46" fmla="*/ 2 w 4016"/>
                  <a:gd name="T47" fmla="*/ 0 h 1792"/>
                  <a:gd name="T48" fmla="*/ 2 w 4016"/>
                  <a:gd name="T49" fmla="*/ 0 h 1792"/>
                  <a:gd name="T50" fmla="*/ 2 w 4016"/>
                  <a:gd name="T51" fmla="*/ 0 h 1792"/>
                  <a:gd name="T52" fmla="*/ 2 w 4016"/>
                  <a:gd name="T53" fmla="*/ 0 h 1792"/>
                  <a:gd name="T54" fmla="*/ 2 w 4016"/>
                  <a:gd name="T55" fmla="*/ 0 h 1792"/>
                  <a:gd name="T56" fmla="*/ 2 w 4016"/>
                  <a:gd name="T57" fmla="*/ 0 h 1792"/>
                  <a:gd name="T58" fmla="*/ 2 w 4016"/>
                  <a:gd name="T59" fmla="*/ 0 h 1792"/>
                  <a:gd name="T60" fmla="*/ 2 w 4016"/>
                  <a:gd name="T61" fmla="*/ 0 h 1792"/>
                  <a:gd name="T62" fmla="*/ 2 w 4016"/>
                  <a:gd name="T63" fmla="*/ 0 h 1792"/>
                  <a:gd name="T64" fmla="*/ 2 w 4016"/>
                  <a:gd name="T65" fmla="*/ 0 h 1792"/>
                  <a:gd name="T66" fmla="*/ 2 w 4016"/>
                  <a:gd name="T67" fmla="*/ 0 h 1792"/>
                  <a:gd name="T68" fmla="*/ 2 w 4016"/>
                  <a:gd name="T69" fmla="*/ 0 h 1792"/>
                  <a:gd name="T70" fmla="*/ 2 w 4016"/>
                  <a:gd name="T71" fmla="*/ 0 h 1792"/>
                  <a:gd name="T72" fmla="*/ 2 w 4016"/>
                  <a:gd name="T73" fmla="*/ 0 h 1792"/>
                  <a:gd name="T74" fmla="*/ 2 w 4016"/>
                  <a:gd name="T75" fmla="*/ 0 h 1792"/>
                  <a:gd name="T76" fmla="*/ 2 w 4016"/>
                  <a:gd name="T77" fmla="*/ 0 h 1792"/>
                  <a:gd name="T78" fmla="*/ 1 w 4016"/>
                  <a:gd name="T79" fmla="*/ 0 h 1792"/>
                  <a:gd name="T80" fmla="*/ 1 w 4016"/>
                  <a:gd name="T81" fmla="*/ 0 h 1792"/>
                  <a:gd name="T82" fmla="*/ 1 w 4016"/>
                  <a:gd name="T83" fmla="*/ 0 h 1792"/>
                  <a:gd name="T84" fmla="*/ 1 w 4016"/>
                  <a:gd name="T85" fmla="*/ 0 h 1792"/>
                  <a:gd name="T86" fmla="*/ 1 w 4016"/>
                  <a:gd name="T87" fmla="*/ 0 h 1792"/>
                  <a:gd name="T88" fmla="*/ 1 w 4016"/>
                  <a:gd name="T89" fmla="*/ 0 h 1792"/>
                  <a:gd name="T90" fmla="*/ 1 w 4016"/>
                  <a:gd name="T91" fmla="*/ 0 h 1792"/>
                  <a:gd name="T92" fmla="*/ 1 w 4016"/>
                  <a:gd name="T93" fmla="*/ 0 h 1792"/>
                  <a:gd name="T94" fmla="*/ 0 w 4016"/>
                  <a:gd name="T95" fmla="*/ 0 h 1792"/>
                  <a:gd name="T96" fmla="*/ 0 w 4016"/>
                  <a:gd name="T97" fmla="*/ 0 h 1792"/>
                  <a:gd name="T98" fmla="*/ 0 w 4016"/>
                  <a:gd name="T99" fmla="*/ 0 h 1792"/>
                  <a:gd name="T100" fmla="*/ 0 w 4016"/>
                  <a:gd name="T101" fmla="*/ 0 h 1792"/>
                  <a:gd name="T102" fmla="*/ 0 w 4016"/>
                  <a:gd name="T103" fmla="*/ 0 h 1792"/>
                  <a:gd name="T104" fmla="*/ 0 w 4016"/>
                  <a:gd name="T105" fmla="*/ 0 h 1792"/>
                  <a:gd name="T106" fmla="*/ 0 w 4016"/>
                  <a:gd name="T107" fmla="*/ 0 h 1792"/>
                  <a:gd name="T108" fmla="*/ 0 w 4016"/>
                  <a:gd name="T109" fmla="*/ 1 h 1792"/>
                  <a:gd name="T110" fmla="*/ 0 w 4016"/>
                  <a:gd name="T111" fmla="*/ 1 h 1792"/>
                  <a:gd name="T112" fmla="*/ 0 w 4016"/>
                  <a:gd name="T113" fmla="*/ 1 h 17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16" h="1792">
                    <a:moveTo>
                      <a:pt x="1" y="1384"/>
                    </a:moveTo>
                    <a:lnTo>
                      <a:pt x="0" y="1446"/>
                    </a:lnTo>
                    <a:lnTo>
                      <a:pt x="16" y="1502"/>
                    </a:lnTo>
                    <a:lnTo>
                      <a:pt x="48" y="1554"/>
                    </a:lnTo>
                    <a:lnTo>
                      <a:pt x="96" y="1602"/>
                    </a:lnTo>
                    <a:lnTo>
                      <a:pt x="157" y="1643"/>
                    </a:lnTo>
                    <a:lnTo>
                      <a:pt x="232" y="1681"/>
                    </a:lnTo>
                    <a:lnTo>
                      <a:pt x="319" y="1713"/>
                    </a:lnTo>
                    <a:lnTo>
                      <a:pt x="418" y="1739"/>
                    </a:lnTo>
                    <a:lnTo>
                      <a:pt x="528" y="1761"/>
                    </a:lnTo>
                    <a:lnTo>
                      <a:pt x="647" y="1777"/>
                    </a:lnTo>
                    <a:lnTo>
                      <a:pt x="775" y="1787"/>
                    </a:lnTo>
                    <a:lnTo>
                      <a:pt x="912" y="1792"/>
                    </a:lnTo>
                    <a:lnTo>
                      <a:pt x="1055" y="1791"/>
                    </a:lnTo>
                    <a:lnTo>
                      <a:pt x="1204" y="1784"/>
                    </a:lnTo>
                    <a:lnTo>
                      <a:pt x="1517" y="1753"/>
                    </a:lnTo>
                    <a:lnTo>
                      <a:pt x="1844" y="1698"/>
                    </a:lnTo>
                    <a:lnTo>
                      <a:pt x="2178" y="1616"/>
                    </a:lnTo>
                    <a:lnTo>
                      <a:pt x="2510" y="1510"/>
                    </a:lnTo>
                    <a:lnTo>
                      <a:pt x="2834" y="1377"/>
                    </a:lnTo>
                    <a:lnTo>
                      <a:pt x="2990" y="1301"/>
                    </a:lnTo>
                    <a:lnTo>
                      <a:pt x="3143" y="1218"/>
                    </a:lnTo>
                    <a:lnTo>
                      <a:pt x="3289" y="1127"/>
                    </a:lnTo>
                    <a:lnTo>
                      <a:pt x="3430" y="1029"/>
                    </a:lnTo>
                    <a:lnTo>
                      <a:pt x="3562" y="924"/>
                    </a:lnTo>
                    <a:lnTo>
                      <a:pt x="3686" y="813"/>
                    </a:lnTo>
                    <a:lnTo>
                      <a:pt x="3800" y="693"/>
                    </a:lnTo>
                    <a:lnTo>
                      <a:pt x="3904" y="566"/>
                    </a:lnTo>
                    <a:lnTo>
                      <a:pt x="3971" y="459"/>
                    </a:lnTo>
                    <a:lnTo>
                      <a:pt x="4007" y="364"/>
                    </a:lnTo>
                    <a:lnTo>
                      <a:pt x="4016" y="281"/>
                    </a:lnTo>
                    <a:lnTo>
                      <a:pt x="3999" y="209"/>
                    </a:lnTo>
                    <a:lnTo>
                      <a:pt x="3958" y="149"/>
                    </a:lnTo>
                    <a:lnTo>
                      <a:pt x="3894" y="99"/>
                    </a:lnTo>
                    <a:lnTo>
                      <a:pt x="3809" y="61"/>
                    </a:lnTo>
                    <a:lnTo>
                      <a:pt x="3705" y="31"/>
                    </a:lnTo>
                    <a:lnTo>
                      <a:pt x="3584" y="12"/>
                    </a:lnTo>
                    <a:lnTo>
                      <a:pt x="3447" y="1"/>
                    </a:lnTo>
                    <a:lnTo>
                      <a:pt x="3296" y="0"/>
                    </a:lnTo>
                    <a:lnTo>
                      <a:pt x="3134" y="8"/>
                    </a:lnTo>
                    <a:lnTo>
                      <a:pt x="2960" y="22"/>
                    </a:lnTo>
                    <a:lnTo>
                      <a:pt x="2778" y="46"/>
                    </a:lnTo>
                    <a:lnTo>
                      <a:pt x="2590" y="76"/>
                    </a:lnTo>
                    <a:lnTo>
                      <a:pt x="2396" y="115"/>
                    </a:lnTo>
                    <a:lnTo>
                      <a:pt x="1999" y="209"/>
                    </a:lnTo>
                    <a:lnTo>
                      <a:pt x="1602" y="329"/>
                    </a:lnTo>
                    <a:lnTo>
                      <a:pt x="1220" y="470"/>
                    </a:lnTo>
                    <a:lnTo>
                      <a:pt x="1037" y="547"/>
                    </a:lnTo>
                    <a:lnTo>
                      <a:pt x="865" y="628"/>
                    </a:lnTo>
                    <a:lnTo>
                      <a:pt x="702" y="713"/>
                    </a:lnTo>
                    <a:lnTo>
                      <a:pt x="552" y="802"/>
                    </a:lnTo>
                    <a:lnTo>
                      <a:pt x="414" y="893"/>
                    </a:lnTo>
                    <a:lnTo>
                      <a:pt x="293" y="988"/>
                    </a:lnTo>
                    <a:lnTo>
                      <a:pt x="190" y="1085"/>
                    </a:lnTo>
                    <a:lnTo>
                      <a:pt x="105" y="1182"/>
                    </a:lnTo>
                    <a:lnTo>
                      <a:pt x="42" y="1282"/>
                    </a:lnTo>
                    <a:lnTo>
                      <a:pt x="1" y="1384"/>
                    </a:lnTo>
                    <a:close/>
                  </a:path>
                </a:pathLst>
              </a:custGeom>
              <a:solidFill>
                <a:srgbClr val="E89F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5" name="Freeform 275">
                <a:extLst>
                  <a:ext uri="{FF2B5EF4-FFF2-40B4-BE49-F238E27FC236}">
                    <a16:creationId xmlns:a16="http://schemas.microsoft.com/office/drawing/2014/main" id="{C64C3E6C-F237-EB44-A6BC-B315C36823D6}"/>
                  </a:ext>
                </a:extLst>
              </p:cNvPr>
              <p:cNvSpPr>
                <a:spLocks/>
              </p:cNvSpPr>
              <p:nvPr/>
            </p:nvSpPr>
            <p:spPr bwMode="auto">
              <a:xfrm>
                <a:off x="4060" y="2964"/>
                <a:ext cx="278" cy="121"/>
              </a:xfrm>
              <a:custGeom>
                <a:avLst/>
                <a:gdLst>
                  <a:gd name="T0" fmla="*/ 0 w 3617"/>
                  <a:gd name="T1" fmla="*/ 1 h 1573"/>
                  <a:gd name="T2" fmla="*/ 0 w 3617"/>
                  <a:gd name="T3" fmla="*/ 1 h 1573"/>
                  <a:gd name="T4" fmla="*/ 0 w 3617"/>
                  <a:gd name="T5" fmla="*/ 1 h 1573"/>
                  <a:gd name="T6" fmla="*/ 0 w 3617"/>
                  <a:gd name="T7" fmla="*/ 1 h 1573"/>
                  <a:gd name="T8" fmla="*/ 0 w 3617"/>
                  <a:gd name="T9" fmla="*/ 1 h 1573"/>
                  <a:gd name="T10" fmla="*/ 0 w 3617"/>
                  <a:gd name="T11" fmla="*/ 1 h 1573"/>
                  <a:gd name="T12" fmla="*/ 0 w 3617"/>
                  <a:gd name="T13" fmla="*/ 1 h 1573"/>
                  <a:gd name="T14" fmla="*/ 0 w 3617"/>
                  <a:gd name="T15" fmla="*/ 1 h 1573"/>
                  <a:gd name="T16" fmla="*/ 0 w 3617"/>
                  <a:gd name="T17" fmla="*/ 1 h 1573"/>
                  <a:gd name="T18" fmla="*/ 0 w 3617"/>
                  <a:gd name="T19" fmla="*/ 1 h 1573"/>
                  <a:gd name="T20" fmla="*/ 0 w 3617"/>
                  <a:gd name="T21" fmla="*/ 1 h 1573"/>
                  <a:gd name="T22" fmla="*/ 0 w 3617"/>
                  <a:gd name="T23" fmla="*/ 1 h 1573"/>
                  <a:gd name="T24" fmla="*/ 0 w 3617"/>
                  <a:gd name="T25" fmla="*/ 1 h 1573"/>
                  <a:gd name="T26" fmla="*/ 0 w 3617"/>
                  <a:gd name="T27" fmla="*/ 1 h 1573"/>
                  <a:gd name="T28" fmla="*/ 1 w 3617"/>
                  <a:gd name="T29" fmla="*/ 1 h 1573"/>
                  <a:gd name="T30" fmla="*/ 1 w 3617"/>
                  <a:gd name="T31" fmla="*/ 1 h 1573"/>
                  <a:gd name="T32" fmla="*/ 1 w 3617"/>
                  <a:gd name="T33" fmla="*/ 1 h 1573"/>
                  <a:gd name="T34" fmla="*/ 1 w 3617"/>
                  <a:gd name="T35" fmla="*/ 1 h 1573"/>
                  <a:gd name="T36" fmla="*/ 1 w 3617"/>
                  <a:gd name="T37" fmla="*/ 1 h 1573"/>
                  <a:gd name="T38" fmla="*/ 1 w 3617"/>
                  <a:gd name="T39" fmla="*/ 0 h 1573"/>
                  <a:gd name="T40" fmla="*/ 1 w 3617"/>
                  <a:gd name="T41" fmla="*/ 0 h 1573"/>
                  <a:gd name="T42" fmla="*/ 1 w 3617"/>
                  <a:gd name="T43" fmla="*/ 0 h 1573"/>
                  <a:gd name="T44" fmla="*/ 1 w 3617"/>
                  <a:gd name="T45" fmla="*/ 0 h 1573"/>
                  <a:gd name="T46" fmla="*/ 2 w 3617"/>
                  <a:gd name="T47" fmla="*/ 0 h 1573"/>
                  <a:gd name="T48" fmla="*/ 2 w 3617"/>
                  <a:gd name="T49" fmla="*/ 0 h 1573"/>
                  <a:gd name="T50" fmla="*/ 2 w 3617"/>
                  <a:gd name="T51" fmla="*/ 0 h 1573"/>
                  <a:gd name="T52" fmla="*/ 2 w 3617"/>
                  <a:gd name="T53" fmla="*/ 0 h 1573"/>
                  <a:gd name="T54" fmla="*/ 2 w 3617"/>
                  <a:gd name="T55" fmla="*/ 0 h 1573"/>
                  <a:gd name="T56" fmla="*/ 2 w 3617"/>
                  <a:gd name="T57" fmla="*/ 0 h 1573"/>
                  <a:gd name="T58" fmla="*/ 2 w 3617"/>
                  <a:gd name="T59" fmla="*/ 0 h 1573"/>
                  <a:gd name="T60" fmla="*/ 2 w 3617"/>
                  <a:gd name="T61" fmla="*/ 0 h 1573"/>
                  <a:gd name="T62" fmla="*/ 2 w 3617"/>
                  <a:gd name="T63" fmla="*/ 0 h 1573"/>
                  <a:gd name="T64" fmla="*/ 2 w 3617"/>
                  <a:gd name="T65" fmla="*/ 0 h 1573"/>
                  <a:gd name="T66" fmla="*/ 2 w 3617"/>
                  <a:gd name="T67" fmla="*/ 0 h 1573"/>
                  <a:gd name="T68" fmla="*/ 1 w 3617"/>
                  <a:gd name="T69" fmla="*/ 0 h 1573"/>
                  <a:gd name="T70" fmla="*/ 1 w 3617"/>
                  <a:gd name="T71" fmla="*/ 0 h 1573"/>
                  <a:gd name="T72" fmla="*/ 1 w 3617"/>
                  <a:gd name="T73" fmla="*/ 0 h 1573"/>
                  <a:gd name="T74" fmla="*/ 1 w 3617"/>
                  <a:gd name="T75" fmla="*/ 0 h 1573"/>
                  <a:gd name="T76" fmla="*/ 1 w 3617"/>
                  <a:gd name="T77" fmla="*/ 0 h 1573"/>
                  <a:gd name="T78" fmla="*/ 1 w 3617"/>
                  <a:gd name="T79" fmla="*/ 0 h 1573"/>
                  <a:gd name="T80" fmla="*/ 1 w 3617"/>
                  <a:gd name="T81" fmla="*/ 0 h 1573"/>
                  <a:gd name="T82" fmla="*/ 1 w 3617"/>
                  <a:gd name="T83" fmla="*/ 0 h 1573"/>
                  <a:gd name="T84" fmla="*/ 1 w 3617"/>
                  <a:gd name="T85" fmla="*/ 0 h 1573"/>
                  <a:gd name="T86" fmla="*/ 0 w 3617"/>
                  <a:gd name="T87" fmla="*/ 0 h 1573"/>
                  <a:gd name="T88" fmla="*/ 0 w 3617"/>
                  <a:gd name="T89" fmla="*/ 0 h 1573"/>
                  <a:gd name="T90" fmla="*/ 0 w 3617"/>
                  <a:gd name="T91" fmla="*/ 0 h 1573"/>
                  <a:gd name="T92" fmla="*/ 0 w 3617"/>
                  <a:gd name="T93" fmla="*/ 0 h 1573"/>
                  <a:gd name="T94" fmla="*/ 0 w 3617"/>
                  <a:gd name="T95" fmla="*/ 0 h 1573"/>
                  <a:gd name="T96" fmla="*/ 0 w 3617"/>
                  <a:gd name="T97" fmla="*/ 0 h 1573"/>
                  <a:gd name="T98" fmla="*/ 0 w 3617"/>
                  <a:gd name="T99" fmla="*/ 0 h 1573"/>
                  <a:gd name="T100" fmla="*/ 0 w 3617"/>
                  <a:gd name="T101" fmla="*/ 0 h 1573"/>
                  <a:gd name="T102" fmla="*/ 0 w 3617"/>
                  <a:gd name="T103" fmla="*/ 0 h 1573"/>
                  <a:gd name="T104" fmla="*/ 0 w 3617"/>
                  <a:gd name="T105" fmla="*/ 1 h 1573"/>
                  <a:gd name="T106" fmla="*/ 0 w 3617"/>
                  <a:gd name="T107" fmla="*/ 1 h 15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17" h="1573">
                    <a:moveTo>
                      <a:pt x="2" y="1214"/>
                    </a:moveTo>
                    <a:lnTo>
                      <a:pt x="0" y="1269"/>
                    </a:lnTo>
                    <a:lnTo>
                      <a:pt x="13" y="1320"/>
                    </a:lnTo>
                    <a:lnTo>
                      <a:pt x="41" y="1366"/>
                    </a:lnTo>
                    <a:lnTo>
                      <a:pt x="83" y="1407"/>
                    </a:lnTo>
                    <a:lnTo>
                      <a:pt x="137" y="1445"/>
                    </a:lnTo>
                    <a:lnTo>
                      <a:pt x="203" y="1478"/>
                    </a:lnTo>
                    <a:lnTo>
                      <a:pt x="281" y="1506"/>
                    </a:lnTo>
                    <a:lnTo>
                      <a:pt x="369" y="1529"/>
                    </a:lnTo>
                    <a:lnTo>
                      <a:pt x="467" y="1548"/>
                    </a:lnTo>
                    <a:lnTo>
                      <a:pt x="573" y="1561"/>
                    </a:lnTo>
                    <a:lnTo>
                      <a:pt x="688" y="1570"/>
                    </a:lnTo>
                    <a:lnTo>
                      <a:pt x="810" y="1573"/>
                    </a:lnTo>
                    <a:lnTo>
                      <a:pt x="1073" y="1564"/>
                    </a:lnTo>
                    <a:lnTo>
                      <a:pt x="1354" y="1535"/>
                    </a:lnTo>
                    <a:lnTo>
                      <a:pt x="1649" y="1485"/>
                    </a:lnTo>
                    <a:lnTo>
                      <a:pt x="1951" y="1413"/>
                    </a:lnTo>
                    <a:lnTo>
                      <a:pt x="2252" y="1318"/>
                    </a:lnTo>
                    <a:lnTo>
                      <a:pt x="2547" y="1199"/>
                    </a:lnTo>
                    <a:lnTo>
                      <a:pt x="2830" y="1059"/>
                    </a:lnTo>
                    <a:lnTo>
                      <a:pt x="2964" y="979"/>
                    </a:lnTo>
                    <a:lnTo>
                      <a:pt x="3093" y="893"/>
                    </a:lnTo>
                    <a:lnTo>
                      <a:pt x="3216" y="801"/>
                    </a:lnTo>
                    <a:lnTo>
                      <a:pt x="3330" y="703"/>
                    </a:lnTo>
                    <a:lnTo>
                      <a:pt x="3438" y="599"/>
                    </a:lnTo>
                    <a:lnTo>
                      <a:pt x="3536" y="487"/>
                    </a:lnTo>
                    <a:lnTo>
                      <a:pt x="3588" y="395"/>
                    </a:lnTo>
                    <a:lnTo>
                      <a:pt x="3614" y="313"/>
                    </a:lnTo>
                    <a:lnTo>
                      <a:pt x="3617" y="240"/>
                    </a:lnTo>
                    <a:lnTo>
                      <a:pt x="3597" y="178"/>
                    </a:lnTo>
                    <a:lnTo>
                      <a:pt x="3555" y="126"/>
                    </a:lnTo>
                    <a:lnTo>
                      <a:pt x="3494" y="84"/>
                    </a:lnTo>
                    <a:lnTo>
                      <a:pt x="3414" y="50"/>
                    </a:lnTo>
                    <a:lnTo>
                      <a:pt x="3318" y="25"/>
                    </a:lnTo>
                    <a:lnTo>
                      <a:pt x="3208" y="9"/>
                    </a:lnTo>
                    <a:lnTo>
                      <a:pt x="3083" y="0"/>
                    </a:lnTo>
                    <a:lnTo>
                      <a:pt x="2946" y="0"/>
                    </a:lnTo>
                    <a:lnTo>
                      <a:pt x="2800" y="7"/>
                    </a:lnTo>
                    <a:lnTo>
                      <a:pt x="2644" y="21"/>
                    </a:lnTo>
                    <a:lnTo>
                      <a:pt x="2480" y="42"/>
                    </a:lnTo>
                    <a:lnTo>
                      <a:pt x="2138" y="103"/>
                    </a:lnTo>
                    <a:lnTo>
                      <a:pt x="1783" y="188"/>
                    </a:lnTo>
                    <a:lnTo>
                      <a:pt x="1429" y="293"/>
                    </a:lnTo>
                    <a:lnTo>
                      <a:pt x="1089" y="417"/>
                    </a:lnTo>
                    <a:lnTo>
                      <a:pt x="927" y="484"/>
                    </a:lnTo>
                    <a:lnTo>
                      <a:pt x="773" y="555"/>
                    </a:lnTo>
                    <a:lnTo>
                      <a:pt x="628" y="630"/>
                    </a:lnTo>
                    <a:lnTo>
                      <a:pt x="494" y="707"/>
                    </a:lnTo>
                    <a:lnTo>
                      <a:pt x="372" y="787"/>
                    </a:lnTo>
                    <a:lnTo>
                      <a:pt x="265" y="869"/>
                    </a:lnTo>
                    <a:lnTo>
                      <a:pt x="172" y="953"/>
                    </a:lnTo>
                    <a:lnTo>
                      <a:pt x="97" y="1039"/>
                    </a:lnTo>
                    <a:lnTo>
                      <a:pt x="39" y="1125"/>
                    </a:lnTo>
                    <a:lnTo>
                      <a:pt x="2" y="1214"/>
                    </a:lnTo>
                    <a:close/>
                  </a:path>
                </a:pathLst>
              </a:custGeom>
              <a:solidFill>
                <a:srgbClr val="EBA8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6" name="Freeform 276">
                <a:extLst>
                  <a:ext uri="{FF2B5EF4-FFF2-40B4-BE49-F238E27FC236}">
                    <a16:creationId xmlns:a16="http://schemas.microsoft.com/office/drawing/2014/main" id="{BC27F5AC-3BC3-AD46-BDFA-FA43AE3D7A98}"/>
                  </a:ext>
                </a:extLst>
              </p:cNvPr>
              <p:cNvSpPr>
                <a:spLocks/>
              </p:cNvSpPr>
              <p:nvPr/>
            </p:nvSpPr>
            <p:spPr bwMode="auto">
              <a:xfrm>
                <a:off x="4075" y="2972"/>
                <a:ext cx="248" cy="105"/>
              </a:xfrm>
              <a:custGeom>
                <a:avLst/>
                <a:gdLst>
                  <a:gd name="T0" fmla="*/ 0 w 3222"/>
                  <a:gd name="T1" fmla="*/ 0 h 1355"/>
                  <a:gd name="T2" fmla="*/ 0 w 3222"/>
                  <a:gd name="T3" fmla="*/ 1 h 1355"/>
                  <a:gd name="T4" fmla="*/ 0 w 3222"/>
                  <a:gd name="T5" fmla="*/ 1 h 1355"/>
                  <a:gd name="T6" fmla="*/ 0 w 3222"/>
                  <a:gd name="T7" fmla="*/ 1 h 1355"/>
                  <a:gd name="T8" fmla="*/ 0 w 3222"/>
                  <a:gd name="T9" fmla="*/ 1 h 1355"/>
                  <a:gd name="T10" fmla="*/ 0 w 3222"/>
                  <a:gd name="T11" fmla="*/ 1 h 1355"/>
                  <a:gd name="T12" fmla="*/ 0 w 3222"/>
                  <a:gd name="T13" fmla="*/ 1 h 1355"/>
                  <a:gd name="T14" fmla="*/ 0 w 3222"/>
                  <a:gd name="T15" fmla="*/ 1 h 1355"/>
                  <a:gd name="T16" fmla="*/ 0 w 3222"/>
                  <a:gd name="T17" fmla="*/ 1 h 1355"/>
                  <a:gd name="T18" fmla="*/ 0 w 3222"/>
                  <a:gd name="T19" fmla="*/ 1 h 1355"/>
                  <a:gd name="T20" fmla="*/ 0 w 3222"/>
                  <a:gd name="T21" fmla="*/ 1 h 1355"/>
                  <a:gd name="T22" fmla="*/ 0 w 3222"/>
                  <a:gd name="T23" fmla="*/ 1 h 1355"/>
                  <a:gd name="T24" fmla="*/ 0 w 3222"/>
                  <a:gd name="T25" fmla="*/ 1 h 1355"/>
                  <a:gd name="T26" fmla="*/ 1 w 3222"/>
                  <a:gd name="T27" fmla="*/ 1 h 1355"/>
                  <a:gd name="T28" fmla="*/ 1 w 3222"/>
                  <a:gd name="T29" fmla="*/ 1 h 1355"/>
                  <a:gd name="T30" fmla="*/ 1 w 3222"/>
                  <a:gd name="T31" fmla="*/ 1 h 1355"/>
                  <a:gd name="T32" fmla="*/ 1 w 3222"/>
                  <a:gd name="T33" fmla="*/ 1 h 1355"/>
                  <a:gd name="T34" fmla="*/ 1 w 3222"/>
                  <a:gd name="T35" fmla="*/ 0 h 1355"/>
                  <a:gd name="T36" fmla="*/ 1 w 3222"/>
                  <a:gd name="T37" fmla="*/ 0 h 1355"/>
                  <a:gd name="T38" fmla="*/ 1 w 3222"/>
                  <a:gd name="T39" fmla="*/ 0 h 1355"/>
                  <a:gd name="T40" fmla="*/ 1 w 3222"/>
                  <a:gd name="T41" fmla="*/ 0 h 1355"/>
                  <a:gd name="T42" fmla="*/ 1 w 3222"/>
                  <a:gd name="T43" fmla="*/ 0 h 1355"/>
                  <a:gd name="T44" fmla="*/ 1 w 3222"/>
                  <a:gd name="T45" fmla="*/ 0 h 1355"/>
                  <a:gd name="T46" fmla="*/ 1 w 3222"/>
                  <a:gd name="T47" fmla="*/ 0 h 1355"/>
                  <a:gd name="T48" fmla="*/ 1 w 3222"/>
                  <a:gd name="T49" fmla="*/ 0 h 1355"/>
                  <a:gd name="T50" fmla="*/ 1 w 3222"/>
                  <a:gd name="T51" fmla="*/ 0 h 1355"/>
                  <a:gd name="T52" fmla="*/ 1 w 3222"/>
                  <a:gd name="T53" fmla="*/ 0 h 1355"/>
                  <a:gd name="T54" fmla="*/ 1 w 3222"/>
                  <a:gd name="T55" fmla="*/ 0 h 1355"/>
                  <a:gd name="T56" fmla="*/ 1 w 3222"/>
                  <a:gd name="T57" fmla="*/ 0 h 1355"/>
                  <a:gd name="T58" fmla="*/ 1 w 3222"/>
                  <a:gd name="T59" fmla="*/ 0 h 1355"/>
                  <a:gd name="T60" fmla="*/ 1 w 3222"/>
                  <a:gd name="T61" fmla="*/ 0 h 1355"/>
                  <a:gd name="T62" fmla="*/ 1 w 3222"/>
                  <a:gd name="T63" fmla="*/ 0 h 1355"/>
                  <a:gd name="T64" fmla="*/ 1 w 3222"/>
                  <a:gd name="T65" fmla="*/ 0 h 1355"/>
                  <a:gd name="T66" fmla="*/ 1 w 3222"/>
                  <a:gd name="T67" fmla="*/ 0 h 1355"/>
                  <a:gd name="T68" fmla="*/ 1 w 3222"/>
                  <a:gd name="T69" fmla="*/ 0 h 1355"/>
                  <a:gd name="T70" fmla="*/ 1 w 3222"/>
                  <a:gd name="T71" fmla="*/ 0 h 1355"/>
                  <a:gd name="T72" fmla="*/ 1 w 3222"/>
                  <a:gd name="T73" fmla="*/ 0 h 1355"/>
                  <a:gd name="T74" fmla="*/ 1 w 3222"/>
                  <a:gd name="T75" fmla="*/ 0 h 1355"/>
                  <a:gd name="T76" fmla="*/ 1 w 3222"/>
                  <a:gd name="T77" fmla="*/ 0 h 1355"/>
                  <a:gd name="T78" fmla="*/ 1 w 3222"/>
                  <a:gd name="T79" fmla="*/ 0 h 1355"/>
                  <a:gd name="T80" fmla="*/ 0 w 3222"/>
                  <a:gd name="T81" fmla="*/ 0 h 1355"/>
                  <a:gd name="T82" fmla="*/ 0 w 3222"/>
                  <a:gd name="T83" fmla="*/ 0 h 1355"/>
                  <a:gd name="T84" fmla="*/ 0 w 3222"/>
                  <a:gd name="T85" fmla="*/ 0 h 1355"/>
                  <a:gd name="T86" fmla="*/ 0 w 3222"/>
                  <a:gd name="T87" fmla="*/ 0 h 1355"/>
                  <a:gd name="T88" fmla="*/ 0 w 3222"/>
                  <a:gd name="T89" fmla="*/ 0 h 1355"/>
                  <a:gd name="T90" fmla="*/ 0 w 3222"/>
                  <a:gd name="T91" fmla="*/ 0 h 1355"/>
                  <a:gd name="T92" fmla="*/ 0 w 3222"/>
                  <a:gd name="T93" fmla="*/ 0 h 1355"/>
                  <a:gd name="T94" fmla="*/ 0 w 3222"/>
                  <a:gd name="T95" fmla="*/ 0 h 1355"/>
                  <a:gd name="T96" fmla="*/ 0 w 3222"/>
                  <a:gd name="T97" fmla="*/ 0 h 1355"/>
                  <a:gd name="T98" fmla="*/ 0 w 3222"/>
                  <a:gd name="T99" fmla="*/ 0 h 1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22" h="1355">
                    <a:moveTo>
                      <a:pt x="4" y="1043"/>
                    </a:moveTo>
                    <a:lnTo>
                      <a:pt x="0" y="1092"/>
                    </a:lnTo>
                    <a:lnTo>
                      <a:pt x="11" y="1137"/>
                    </a:lnTo>
                    <a:lnTo>
                      <a:pt x="34" y="1178"/>
                    </a:lnTo>
                    <a:lnTo>
                      <a:pt x="69" y="1215"/>
                    </a:lnTo>
                    <a:lnTo>
                      <a:pt x="117" y="1247"/>
                    </a:lnTo>
                    <a:lnTo>
                      <a:pt x="174" y="1275"/>
                    </a:lnTo>
                    <a:lnTo>
                      <a:pt x="242" y="1299"/>
                    </a:lnTo>
                    <a:lnTo>
                      <a:pt x="319" y="1319"/>
                    </a:lnTo>
                    <a:lnTo>
                      <a:pt x="405" y="1335"/>
                    </a:lnTo>
                    <a:lnTo>
                      <a:pt x="499" y="1346"/>
                    </a:lnTo>
                    <a:lnTo>
                      <a:pt x="708" y="1355"/>
                    </a:lnTo>
                    <a:lnTo>
                      <a:pt x="940" y="1346"/>
                    </a:lnTo>
                    <a:lnTo>
                      <a:pt x="1191" y="1319"/>
                    </a:lnTo>
                    <a:lnTo>
                      <a:pt x="1453" y="1274"/>
                    </a:lnTo>
                    <a:lnTo>
                      <a:pt x="1723" y="1210"/>
                    </a:lnTo>
                    <a:lnTo>
                      <a:pt x="1993" y="1125"/>
                    </a:lnTo>
                    <a:lnTo>
                      <a:pt x="2259" y="1022"/>
                    </a:lnTo>
                    <a:lnTo>
                      <a:pt x="2515" y="901"/>
                    </a:lnTo>
                    <a:lnTo>
                      <a:pt x="2757" y="757"/>
                    </a:lnTo>
                    <a:lnTo>
                      <a:pt x="2976" y="594"/>
                    </a:lnTo>
                    <a:lnTo>
                      <a:pt x="3076" y="505"/>
                    </a:lnTo>
                    <a:lnTo>
                      <a:pt x="3169" y="410"/>
                    </a:lnTo>
                    <a:lnTo>
                      <a:pt x="3206" y="331"/>
                    </a:lnTo>
                    <a:lnTo>
                      <a:pt x="3222" y="262"/>
                    </a:lnTo>
                    <a:lnTo>
                      <a:pt x="3217" y="200"/>
                    </a:lnTo>
                    <a:lnTo>
                      <a:pt x="3193" y="148"/>
                    </a:lnTo>
                    <a:lnTo>
                      <a:pt x="3151" y="104"/>
                    </a:lnTo>
                    <a:lnTo>
                      <a:pt x="3093" y="69"/>
                    </a:lnTo>
                    <a:lnTo>
                      <a:pt x="3019" y="41"/>
                    </a:lnTo>
                    <a:lnTo>
                      <a:pt x="2931" y="20"/>
                    </a:lnTo>
                    <a:lnTo>
                      <a:pt x="2830" y="7"/>
                    </a:lnTo>
                    <a:lnTo>
                      <a:pt x="2718" y="0"/>
                    </a:lnTo>
                    <a:lnTo>
                      <a:pt x="2596" y="1"/>
                    </a:lnTo>
                    <a:lnTo>
                      <a:pt x="2464" y="8"/>
                    </a:lnTo>
                    <a:lnTo>
                      <a:pt x="2326" y="21"/>
                    </a:lnTo>
                    <a:lnTo>
                      <a:pt x="2181" y="40"/>
                    </a:lnTo>
                    <a:lnTo>
                      <a:pt x="1880" y="93"/>
                    </a:lnTo>
                    <a:lnTo>
                      <a:pt x="1567" y="167"/>
                    </a:lnTo>
                    <a:lnTo>
                      <a:pt x="1256" y="257"/>
                    </a:lnTo>
                    <a:lnTo>
                      <a:pt x="958" y="364"/>
                    </a:lnTo>
                    <a:lnTo>
                      <a:pt x="681" y="483"/>
                    </a:lnTo>
                    <a:lnTo>
                      <a:pt x="554" y="547"/>
                    </a:lnTo>
                    <a:lnTo>
                      <a:pt x="436" y="612"/>
                    </a:lnTo>
                    <a:lnTo>
                      <a:pt x="330" y="681"/>
                    </a:lnTo>
                    <a:lnTo>
                      <a:pt x="236" y="751"/>
                    </a:lnTo>
                    <a:lnTo>
                      <a:pt x="154" y="823"/>
                    </a:lnTo>
                    <a:lnTo>
                      <a:pt x="88" y="895"/>
                    </a:lnTo>
                    <a:lnTo>
                      <a:pt x="37" y="969"/>
                    </a:lnTo>
                    <a:lnTo>
                      <a:pt x="4" y="1043"/>
                    </a:lnTo>
                    <a:close/>
                  </a:path>
                </a:pathLst>
              </a:custGeom>
              <a:solidFill>
                <a:srgbClr val="EDAF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7" name="Freeform 277">
                <a:extLst>
                  <a:ext uri="{FF2B5EF4-FFF2-40B4-BE49-F238E27FC236}">
                    <a16:creationId xmlns:a16="http://schemas.microsoft.com/office/drawing/2014/main" id="{F1934B84-373E-444E-8EA7-E739A1477351}"/>
                  </a:ext>
                </a:extLst>
              </p:cNvPr>
              <p:cNvSpPr>
                <a:spLocks/>
              </p:cNvSpPr>
              <p:nvPr/>
            </p:nvSpPr>
            <p:spPr bwMode="auto">
              <a:xfrm>
                <a:off x="4090" y="2981"/>
                <a:ext cx="218" cy="87"/>
              </a:xfrm>
              <a:custGeom>
                <a:avLst/>
                <a:gdLst>
                  <a:gd name="T0" fmla="*/ 0 w 2828"/>
                  <a:gd name="T1" fmla="*/ 0 h 1135"/>
                  <a:gd name="T2" fmla="*/ 0 w 2828"/>
                  <a:gd name="T3" fmla="*/ 0 h 1135"/>
                  <a:gd name="T4" fmla="*/ 0 w 2828"/>
                  <a:gd name="T5" fmla="*/ 0 h 1135"/>
                  <a:gd name="T6" fmla="*/ 0 w 2828"/>
                  <a:gd name="T7" fmla="*/ 0 h 1135"/>
                  <a:gd name="T8" fmla="*/ 0 w 2828"/>
                  <a:gd name="T9" fmla="*/ 0 h 1135"/>
                  <a:gd name="T10" fmla="*/ 0 w 2828"/>
                  <a:gd name="T11" fmla="*/ 0 h 1135"/>
                  <a:gd name="T12" fmla="*/ 0 w 2828"/>
                  <a:gd name="T13" fmla="*/ 0 h 1135"/>
                  <a:gd name="T14" fmla="*/ 0 w 2828"/>
                  <a:gd name="T15" fmla="*/ 0 h 1135"/>
                  <a:gd name="T16" fmla="*/ 0 w 2828"/>
                  <a:gd name="T17" fmla="*/ 1 h 1135"/>
                  <a:gd name="T18" fmla="*/ 0 w 2828"/>
                  <a:gd name="T19" fmla="*/ 1 h 1135"/>
                  <a:gd name="T20" fmla="*/ 0 w 2828"/>
                  <a:gd name="T21" fmla="*/ 1 h 1135"/>
                  <a:gd name="T22" fmla="*/ 0 w 2828"/>
                  <a:gd name="T23" fmla="*/ 1 h 1135"/>
                  <a:gd name="T24" fmla="*/ 0 w 2828"/>
                  <a:gd name="T25" fmla="*/ 0 h 1135"/>
                  <a:gd name="T26" fmla="*/ 1 w 2828"/>
                  <a:gd name="T27" fmla="*/ 0 h 1135"/>
                  <a:gd name="T28" fmla="*/ 1 w 2828"/>
                  <a:gd name="T29" fmla="*/ 0 h 1135"/>
                  <a:gd name="T30" fmla="*/ 1 w 2828"/>
                  <a:gd name="T31" fmla="*/ 0 h 1135"/>
                  <a:gd name="T32" fmla="*/ 1 w 2828"/>
                  <a:gd name="T33" fmla="*/ 0 h 1135"/>
                  <a:gd name="T34" fmla="*/ 1 w 2828"/>
                  <a:gd name="T35" fmla="*/ 0 h 1135"/>
                  <a:gd name="T36" fmla="*/ 1 w 2828"/>
                  <a:gd name="T37" fmla="*/ 0 h 1135"/>
                  <a:gd name="T38" fmla="*/ 1 w 2828"/>
                  <a:gd name="T39" fmla="*/ 0 h 1135"/>
                  <a:gd name="T40" fmla="*/ 1 w 2828"/>
                  <a:gd name="T41" fmla="*/ 0 h 1135"/>
                  <a:gd name="T42" fmla="*/ 1 w 2828"/>
                  <a:gd name="T43" fmla="*/ 0 h 1135"/>
                  <a:gd name="T44" fmla="*/ 1 w 2828"/>
                  <a:gd name="T45" fmla="*/ 0 h 1135"/>
                  <a:gd name="T46" fmla="*/ 1 w 2828"/>
                  <a:gd name="T47" fmla="*/ 0 h 1135"/>
                  <a:gd name="T48" fmla="*/ 1 w 2828"/>
                  <a:gd name="T49" fmla="*/ 0 h 1135"/>
                  <a:gd name="T50" fmla="*/ 1 w 2828"/>
                  <a:gd name="T51" fmla="*/ 0 h 1135"/>
                  <a:gd name="T52" fmla="*/ 1 w 2828"/>
                  <a:gd name="T53" fmla="*/ 0 h 1135"/>
                  <a:gd name="T54" fmla="*/ 1 w 2828"/>
                  <a:gd name="T55" fmla="*/ 0 h 1135"/>
                  <a:gd name="T56" fmla="*/ 1 w 2828"/>
                  <a:gd name="T57" fmla="*/ 0 h 1135"/>
                  <a:gd name="T58" fmla="*/ 1 w 2828"/>
                  <a:gd name="T59" fmla="*/ 0 h 1135"/>
                  <a:gd name="T60" fmla="*/ 1 w 2828"/>
                  <a:gd name="T61" fmla="*/ 0 h 1135"/>
                  <a:gd name="T62" fmla="*/ 1 w 2828"/>
                  <a:gd name="T63" fmla="*/ 0 h 1135"/>
                  <a:gd name="T64" fmla="*/ 1 w 2828"/>
                  <a:gd name="T65" fmla="*/ 0 h 1135"/>
                  <a:gd name="T66" fmla="*/ 1 w 2828"/>
                  <a:gd name="T67" fmla="*/ 0 h 1135"/>
                  <a:gd name="T68" fmla="*/ 1 w 2828"/>
                  <a:gd name="T69" fmla="*/ 0 h 1135"/>
                  <a:gd name="T70" fmla="*/ 1 w 2828"/>
                  <a:gd name="T71" fmla="*/ 0 h 1135"/>
                  <a:gd name="T72" fmla="*/ 0 w 2828"/>
                  <a:gd name="T73" fmla="*/ 0 h 1135"/>
                  <a:gd name="T74" fmla="*/ 0 w 2828"/>
                  <a:gd name="T75" fmla="*/ 0 h 1135"/>
                  <a:gd name="T76" fmla="*/ 0 w 2828"/>
                  <a:gd name="T77" fmla="*/ 0 h 1135"/>
                  <a:gd name="T78" fmla="*/ 0 w 2828"/>
                  <a:gd name="T79" fmla="*/ 0 h 1135"/>
                  <a:gd name="T80" fmla="*/ 0 w 2828"/>
                  <a:gd name="T81" fmla="*/ 0 h 1135"/>
                  <a:gd name="T82" fmla="*/ 0 w 2828"/>
                  <a:gd name="T83" fmla="*/ 0 h 1135"/>
                  <a:gd name="T84" fmla="*/ 0 w 2828"/>
                  <a:gd name="T85" fmla="*/ 0 h 1135"/>
                  <a:gd name="T86" fmla="*/ 0 w 2828"/>
                  <a:gd name="T87" fmla="*/ 0 h 1135"/>
                  <a:gd name="T88" fmla="*/ 0 w 2828"/>
                  <a:gd name="T89" fmla="*/ 0 h 1135"/>
                  <a:gd name="T90" fmla="*/ 0 w 2828"/>
                  <a:gd name="T91" fmla="*/ 0 h 1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28" h="1135">
                    <a:moveTo>
                      <a:pt x="4" y="872"/>
                    </a:moveTo>
                    <a:lnTo>
                      <a:pt x="0" y="914"/>
                    </a:lnTo>
                    <a:lnTo>
                      <a:pt x="8" y="953"/>
                    </a:lnTo>
                    <a:lnTo>
                      <a:pt x="26" y="988"/>
                    </a:lnTo>
                    <a:lnTo>
                      <a:pt x="56" y="1019"/>
                    </a:lnTo>
                    <a:lnTo>
                      <a:pt x="96" y="1047"/>
                    </a:lnTo>
                    <a:lnTo>
                      <a:pt x="145" y="1071"/>
                    </a:lnTo>
                    <a:lnTo>
                      <a:pt x="203" y="1091"/>
                    </a:lnTo>
                    <a:lnTo>
                      <a:pt x="269" y="1108"/>
                    </a:lnTo>
                    <a:lnTo>
                      <a:pt x="424" y="1130"/>
                    </a:lnTo>
                    <a:lnTo>
                      <a:pt x="605" y="1135"/>
                    </a:lnTo>
                    <a:lnTo>
                      <a:pt x="808" y="1126"/>
                    </a:lnTo>
                    <a:lnTo>
                      <a:pt x="1026" y="1101"/>
                    </a:lnTo>
                    <a:lnTo>
                      <a:pt x="1257" y="1061"/>
                    </a:lnTo>
                    <a:lnTo>
                      <a:pt x="1494" y="1004"/>
                    </a:lnTo>
                    <a:lnTo>
                      <a:pt x="1735" y="932"/>
                    </a:lnTo>
                    <a:lnTo>
                      <a:pt x="1972" y="843"/>
                    </a:lnTo>
                    <a:lnTo>
                      <a:pt x="2202" y="739"/>
                    </a:lnTo>
                    <a:lnTo>
                      <a:pt x="2419" y="620"/>
                    </a:lnTo>
                    <a:lnTo>
                      <a:pt x="2620" y="483"/>
                    </a:lnTo>
                    <a:lnTo>
                      <a:pt x="2800" y="329"/>
                    </a:lnTo>
                    <a:lnTo>
                      <a:pt x="2823" y="265"/>
                    </a:lnTo>
                    <a:lnTo>
                      <a:pt x="2828" y="208"/>
                    </a:lnTo>
                    <a:lnTo>
                      <a:pt x="2817" y="159"/>
                    </a:lnTo>
                    <a:lnTo>
                      <a:pt x="2789" y="116"/>
                    </a:lnTo>
                    <a:lnTo>
                      <a:pt x="2747" y="81"/>
                    </a:lnTo>
                    <a:lnTo>
                      <a:pt x="2691" y="52"/>
                    </a:lnTo>
                    <a:lnTo>
                      <a:pt x="2622" y="30"/>
                    </a:lnTo>
                    <a:lnTo>
                      <a:pt x="2542" y="13"/>
                    </a:lnTo>
                    <a:lnTo>
                      <a:pt x="2452" y="4"/>
                    </a:lnTo>
                    <a:lnTo>
                      <a:pt x="2353" y="0"/>
                    </a:lnTo>
                    <a:lnTo>
                      <a:pt x="2245" y="1"/>
                    </a:lnTo>
                    <a:lnTo>
                      <a:pt x="2129" y="7"/>
                    </a:lnTo>
                    <a:lnTo>
                      <a:pt x="1882" y="35"/>
                    </a:lnTo>
                    <a:lnTo>
                      <a:pt x="1620" y="81"/>
                    </a:lnTo>
                    <a:lnTo>
                      <a:pt x="1351" y="143"/>
                    </a:lnTo>
                    <a:lnTo>
                      <a:pt x="1083" y="220"/>
                    </a:lnTo>
                    <a:lnTo>
                      <a:pt x="826" y="310"/>
                    </a:lnTo>
                    <a:lnTo>
                      <a:pt x="588" y="408"/>
                    </a:lnTo>
                    <a:lnTo>
                      <a:pt x="379" y="517"/>
                    </a:lnTo>
                    <a:lnTo>
                      <a:pt x="287" y="573"/>
                    </a:lnTo>
                    <a:lnTo>
                      <a:pt x="205" y="631"/>
                    </a:lnTo>
                    <a:lnTo>
                      <a:pt x="135" y="689"/>
                    </a:lnTo>
                    <a:lnTo>
                      <a:pt x="78" y="750"/>
                    </a:lnTo>
                    <a:lnTo>
                      <a:pt x="34" y="810"/>
                    </a:lnTo>
                    <a:lnTo>
                      <a:pt x="4" y="872"/>
                    </a:lnTo>
                    <a:close/>
                  </a:path>
                </a:pathLst>
              </a:custGeom>
              <a:solidFill>
                <a:srgbClr val="F2B8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8" name="Freeform 278">
                <a:extLst>
                  <a:ext uri="{FF2B5EF4-FFF2-40B4-BE49-F238E27FC236}">
                    <a16:creationId xmlns:a16="http://schemas.microsoft.com/office/drawing/2014/main" id="{E6FD3CC4-BF90-0840-BDA2-8D3A3AFA48AB}"/>
                  </a:ext>
                </a:extLst>
              </p:cNvPr>
              <p:cNvSpPr>
                <a:spLocks/>
              </p:cNvSpPr>
              <p:nvPr/>
            </p:nvSpPr>
            <p:spPr bwMode="auto">
              <a:xfrm>
                <a:off x="4105" y="2989"/>
                <a:ext cx="188" cy="70"/>
              </a:xfrm>
              <a:custGeom>
                <a:avLst/>
                <a:gdLst>
                  <a:gd name="T0" fmla="*/ 0 w 2441"/>
                  <a:gd name="T1" fmla="*/ 0 h 917"/>
                  <a:gd name="T2" fmla="*/ 0 w 2441"/>
                  <a:gd name="T3" fmla="*/ 0 h 917"/>
                  <a:gd name="T4" fmla="*/ 0 w 2441"/>
                  <a:gd name="T5" fmla="*/ 0 h 917"/>
                  <a:gd name="T6" fmla="*/ 0 w 2441"/>
                  <a:gd name="T7" fmla="*/ 0 h 917"/>
                  <a:gd name="T8" fmla="*/ 0 w 2441"/>
                  <a:gd name="T9" fmla="*/ 0 h 917"/>
                  <a:gd name="T10" fmla="*/ 0 w 2441"/>
                  <a:gd name="T11" fmla="*/ 0 h 917"/>
                  <a:gd name="T12" fmla="*/ 0 w 2441"/>
                  <a:gd name="T13" fmla="*/ 0 h 917"/>
                  <a:gd name="T14" fmla="*/ 0 w 2441"/>
                  <a:gd name="T15" fmla="*/ 0 h 917"/>
                  <a:gd name="T16" fmla="*/ 0 w 2441"/>
                  <a:gd name="T17" fmla="*/ 0 h 917"/>
                  <a:gd name="T18" fmla="*/ 0 w 2441"/>
                  <a:gd name="T19" fmla="*/ 0 h 917"/>
                  <a:gd name="T20" fmla="*/ 0 w 2441"/>
                  <a:gd name="T21" fmla="*/ 0 h 917"/>
                  <a:gd name="T22" fmla="*/ 0 w 2441"/>
                  <a:gd name="T23" fmla="*/ 0 h 917"/>
                  <a:gd name="T24" fmla="*/ 0 w 2441"/>
                  <a:gd name="T25" fmla="*/ 0 h 917"/>
                  <a:gd name="T26" fmla="*/ 1 w 2441"/>
                  <a:gd name="T27" fmla="*/ 0 h 917"/>
                  <a:gd name="T28" fmla="*/ 1 w 2441"/>
                  <a:gd name="T29" fmla="*/ 0 h 917"/>
                  <a:gd name="T30" fmla="*/ 1 w 2441"/>
                  <a:gd name="T31" fmla="*/ 0 h 917"/>
                  <a:gd name="T32" fmla="*/ 1 w 2441"/>
                  <a:gd name="T33" fmla="*/ 0 h 917"/>
                  <a:gd name="T34" fmla="*/ 1 w 2441"/>
                  <a:gd name="T35" fmla="*/ 0 h 917"/>
                  <a:gd name="T36" fmla="*/ 1 w 2441"/>
                  <a:gd name="T37" fmla="*/ 0 h 917"/>
                  <a:gd name="T38" fmla="*/ 1 w 2441"/>
                  <a:gd name="T39" fmla="*/ 0 h 917"/>
                  <a:gd name="T40" fmla="*/ 1 w 2441"/>
                  <a:gd name="T41" fmla="*/ 0 h 917"/>
                  <a:gd name="T42" fmla="*/ 1 w 2441"/>
                  <a:gd name="T43" fmla="*/ 0 h 917"/>
                  <a:gd name="T44" fmla="*/ 1 w 2441"/>
                  <a:gd name="T45" fmla="*/ 0 h 917"/>
                  <a:gd name="T46" fmla="*/ 1 w 2441"/>
                  <a:gd name="T47" fmla="*/ 0 h 917"/>
                  <a:gd name="T48" fmla="*/ 1 w 2441"/>
                  <a:gd name="T49" fmla="*/ 0 h 917"/>
                  <a:gd name="T50" fmla="*/ 1 w 2441"/>
                  <a:gd name="T51" fmla="*/ 0 h 917"/>
                  <a:gd name="T52" fmla="*/ 1 w 2441"/>
                  <a:gd name="T53" fmla="*/ 0 h 917"/>
                  <a:gd name="T54" fmla="*/ 1 w 2441"/>
                  <a:gd name="T55" fmla="*/ 0 h 917"/>
                  <a:gd name="T56" fmla="*/ 1 w 2441"/>
                  <a:gd name="T57" fmla="*/ 0 h 917"/>
                  <a:gd name="T58" fmla="*/ 1 w 2441"/>
                  <a:gd name="T59" fmla="*/ 0 h 917"/>
                  <a:gd name="T60" fmla="*/ 1 w 2441"/>
                  <a:gd name="T61" fmla="*/ 0 h 917"/>
                  <a:gd name="T62" fmla="*/ 1 w 2441"/>
                  <a:gd name="T63" fmla="*/ 0 h 917"/>
                  <a:gd name="T64" fmla="*/ 1 w 2441"/>
                  <a:gd name="T65" fmla="*/ 0 h 917"/>
                  <a:gd name="T66" fmla="*/ 1 w 2441"/>
                  <a:gd name="T67" fmla="*/ 0 h 917"/>
                  <a:gd name="T68" fmla="*/ 0 w 2441"/>
                  <a:gd name="T69" fmla="*/ 0 h 917"/>
                  <a:gd name="T70" fmla="*/ 0 w 2441"/>
                  <a:gd name="T71" fmla="*/ 0 h 917"/>
                  <a:gd name="T72" fmla="*/ 0 w 2441"/>
                  <a:gd name="T73" fmla="*/ 0 h 917"/>
                  <a:gd name="T74" fmla="*/ 0 w 2441"/>
                  <a:gd name="T75" fmla="*/ 0 h 917"/>
                  <a:gd name="T76" fmla="*/ 0 w 2441"/>
                  <a:gd name="T77" fmla="*/ 0 h 917"/>
                  <a:gd name="T78" fmla="*/ 0 w 2441"/>
                  <a:gd name="T79" fmla="*/ 0 h 917"/>
                  <a:gd name="T80" fmla="*/ 0 w 2441"/>
                  <a:gd name="T81" fmla="*/ 0 h 917"/>
                  <a:gd name="T82" fmla="*/ 0 w 2441"/>
                  <a:gd name="T83" fmla="*/ 0 h 9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41" h="917">
                    <a:moveTo>
                      <a:pt x="6" y="702"/>
                    </a:moveTo>
                    <a:lnTo>
                      <a:pt x="0" y="738"/>
                    </a:lnTo>
                    <a:lnTo>
                      <a:pt x="5" y="771"/>
                    </a:lnTo>
                    <a:lnTo>
                      <a:pt x="20" y="801"/>
                    </a:lnTo>
                    <a:lnTo>
                      <a:pt x="44" y="827"/>
                    </a:lnTo>
                    <a:lnTo>
                      <a:pt x="76" y="850"/>
                    </a:lnTo>
                    <a:lnTo>
                      <a:pt x="116" y="870"/>
                    </a:lnTo>
                    <a:lnTo>
                      <a:pt x="219" y="899"/>
                    </a:lnTo>
                    <a:lnTo>
                      <a:pt x="351" y="914"/>
                    </a:lnTo>
                    <a:lnTo>
                      <a:pt x="504" y="917"/>
                    </a:lnTo>
                    <a:lnTo>
                      <a:pt x="676" y="907"/>
                    </a:lnTo>
                    <a:lnTo>
                      <a:pt x="864" y="885"/>
                    </a:lnTo>
                    <a:lnTo>
                      <a:pt x="1061" y="849"/>
                    </a:lnTo>
                    <a:lnTo>
                      <a:pt x="1267" y="801"/>
                    </a:lnTo>
                    <a:lnTo>
                      <a:pt x="1476" y="741"/>
                    </a:lnTo>
                    <a:lnTo>
                      <a:pt x="1684" y="668"/>
                    </a:lnTo>
                    <a:lnTo>
                      <a:pt x="1888" y="581"/>
                    </a:lnTo>
                    <a:lnTo>
                      <a:pt x="2083" y="485"/>
                    </a:lnTo>
                    <a:lnTo>
                      <a:pt x="2266" y="374"/>
                    </a:lnTo>
                    <a:lnTo>
                      <a:pt x="2433" y="252"/>
                    </a:lnTo>
                    <a:lnTo>
                      <a:pt x="2441" y="201"/>
                    </a:lnTo>
                    <a:lnTo>
                      <a:pt x="2436" y="157"/>
                    </a:lnTo>
                    <a:lnTo>
                      <a:pt x="2417" y="118"/>
                    </a:lnTo>
                    <a:lnTo>
                      <a:pt x="2386" y="86"/>
                    </a:lnTo>
                    <a:lnTo>
                      <a:pt x="2343" y="59"/>
                    </a:lnTo>
                    <a:lnTo>
                      <a:pt x="2290" y="37"/>
                    </a:lnTo>
                    <a:lnTo>
                      <a:pt x="2228" y="20"/>
                    </a:lnTo>
                    <a:lnTo>
                      <a:pt x="2155" y="8"/>
                    </a:lnTo>
                    <a:lnTo>
                      <a:pt x="2075" y="2"/>
                    </a:lnTo>
                    <a:lnTo>
                      <a:pt x="1987" y="0"/>
                    </a:lnTo>
                    <a:lnTo>
                      <a:pt x="1795" y="8"/>
                    </a:lnTo>
                    <a:lnTo>
                      <a:pt x="1584" y="32"/>
                    </a:lnTo>
                    <a:lnTo>
                      <a:pt x="1362" y="70"/>
                    </a:lnTo>
                    <a:lnTo>
                      <a:pt x="1134" y="122"/>
                    </a:lnTo>
                    <a:lnTo>
                      <a:pt x="910" y="185"/>
                    </a:lnTo>
                    <a:lnTo>
                      <a:pt x="695" y="257"/>
                    </a:lnTo>
                    <a:lnTo>
                      <a:pt x="496" y="337"/>
                    </a:lnTo>
                    <a:lnTo>
                      <a:pt x="321" y="422"/>
                    </a:lnTo>
                    <a:lnTo>
                      <a:pt x="177" y="513"/>
                    </a:lnTo>
                    <a:lnTo>
                      <a:pt x="69" y="606"/>
                    </a:lnTo>
                    <a:lnTo>
                      <a:pt x="31" y="654"/>
                    </a:lnTo>
                    <a:lnTo>
                      <a:pt x="6" y="702"/>
                    </a:lnTo>
                    <a:close/>
                  </a:path>
                </a:pathLst>
              </a:custGeom>
              <a:solidFill>
                <a:srgbClr val="F5C0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9" name="Freeform 279">
                <a:extLst>
                  <a:ext uri="{FF2B5EF4-FFF2-40B4-BE49-F238E27FC236}">
                    <a16:creationId xmlns:a16="http://schemas.microsoft.com/office/drawing/2014/main" id="{279145D5-50B9-5A41-A921-E3D10FEEEF12}"/>
                  </a:ext>
                </a:extLst>
              </p:cNvPr>
              <p:cNvSpPr>
                <a:spLocks/>
              </p:cNvSpPr>
              <p:nvPr/>
            </p:nvSpPr>
            <p:spPr bwMode="auto">
              <a:xfrm>
                <a:off x="4121" y="2997"/>
                <a:ext cx="159" cy="53"/>
              </a:xfrm>
              <a:custGeom>
                <a:avLst/>
                <a:gdLst>
                  <a:gd name="T0" fmla="*/ 0 w 2064"/>
                  <a:gd name="T1" fmla="*/ 0 h 700"/>
                  <a:gd name="T2" fmla="*/ 0 w 2064"/>
                  <a:gd name="T3" fmla="*/ 0 h 700"/>
                  <a:gd name="T4" fmla="*/ 0 w 2064"/>
                  <a:gd name="T5" fmla="*/ 0 h 700"/>
                  <a:gd name="T6" fmla="*/ 0 w 2064"/>
                  <a:gd name="T7" fmla="*/ 0 h 700"/>
                  <a:gd name="T8" fmla="*/ 0 w 2064"/>
                  <a:gd name="T9" fmla="*/ 0 h 700"/>
                  <a:gd name="T10" fmla="*/ 0 w 2064"/>
                  <a:gd name="T11" fmla="*/ 0 h 700"/>
                  <a:gd name="T12" fmla="*/ 0 w 2064"/>
                  <a:gd name="T13" fmla="*/ 0 h 700"/>
                  <a:gd name="T14" fmla="*/ 0 w 2064"/>
                  <a:gd name="T15" fmla="*/ 0 h 700"/>
                  <a:gd name="T16" fmla="*/ 0 w 2064"/>
                  <a:gd name="T17" fmla="*/ 0 h 700"/>
                  <a:gd name="T18" fmla="*/ 0 w 2064"/>
                  <a:gd name="T19" fmla="*/ 0 h 700"/>
                  <a:gd name="T20" fmla="*/ 0 w 2064"/>
                  <a:gd name="T21" fmla="*/ 0 h 700"/>
                  <a:gd name="T22" fmla="*/ 0 w 2064"/>
                  <a:gd name="T23" fmla="*/ 0 h 700"/>
                  <a:gd name="T24" fmla="*/ 1 w 2064"/>
                  <a:gd name="T25" fmla="*/ 0 h 700"/>
                  <a:gd name="T26" fmla="*/ 1 w 2064"/>
                  <a:gd name="T27" fmla="*/ 0 h 700"/>
                  <a:gd name="T28" fmla="*/ 1 w 2064"/>
                  <a:gd name="T29" fmla="*/ 0 h 700"/>
                  <a:gd name="T30" fmla="*/ 1 w 2064"/>
                  <a:gd name="T31" fmla="*/ 0 h 700"/>
                  <a:gd name="T32" fmla="*/ 1 w 2064"/>
                  <a:gd name="T33" fmla="*/ 0 h 700"/>
                  <a:gd name="T34" fmla="*/ 1 w 2064"/>
                  <a:gd name="T35" fmla="*/ 0 h 700"/>
                  <a:gd name="T36" fmla="*/ 1 w 2064"/>
                  <a:gd name="T37" fmla="*/ 0 h 700"/>
                  <a:gd name="T38" fmla="*/ 1 w 2064"/>
                  <a:gd name="T39" fmla="*/ 0 h 700"/>
                  <a:gd name="T40" fmla="*/ 1 w 2064"/>
                  <a:gd name="T41" fmla="*/ 0 h 700"/>
                  <a:gd name="T42" fmla="*/ 1 w 2064"/>
                  <a:gd name="T43" fmla="*/ 0 h 700"/>
                  <a:gd name="T44" fmla="*/ 1 w 2064"/>
                  <a:gd name="T45" fmla="*/ 0 h 700"/>
                  <a:gd name="T46" fmla="*/ 1 w 2064"/>
                  <a:gd name="T47" fmla="*/ 0 h 700"/>
                  <a:gd name="T48" fmla="*/ 1 w 2064"/>
                  <a:gd name="T49" fmla="*/ 0 h 700"/>
                  <a:gd name="T50" fmla="*/ 1 w 2064"/>
                  <a:gd name="T51" fmla="*/ 0 h 700"/>
                  <a:gd name="T52" fmla="*/ 1 w 2064"/>
                  <a:gd name="T53" fmla="*/ 0 h 700"/>
                  <a:gd name="T54" fmla="*/ 1 w 2064"/>
                  <a:gd name="T55" fmla="*/ 0 h 700"/>
                  <a:gd name="T56" fmla="*/ 0 w 2064"/>
                  <a:gd name="T57" fmla="*/ 0 h 700"/>
                  <a:gd name="T58" fmla="*/ 0 w 2064"/>
                  <a:gd name="T59" fmla="*/ 0 h 700"/>
                  <a:gd name="T60" fmla="*/ 0 w 2064"/>
                  <a:gd name="T61" fmla="*/ 0 h 700"/>
                  <a:gd name="T62" fmla="*/ 0 w 2064"/>
                  <a:gd name="T63" fmla="*/ 0 h 700"/>
                  <a:gd name="T64" fmla="*/ 0 w 2064"/>
                  <a:gd name="T65" fmla="*/ 0 h 700"/>
                  <a:gd name="T66" fmla="*/ 0 w 2064"/>
                  <a:gd name="T67" fmla="*/ 0 h 700"/>
                  <a:gd name="T68" fmla="*/ 0 w 2064"/>
                  <a:gd name="T69" fmla="*/ 0 h 700"/>
                  <a:gd name="T70" fmla="*/ 0 w 2064"/>
                  <a:gd name="T71" fmla="*/ 0 h 7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4" h="700">
                    <a:moveTo>
                      <a:pt x="6" y="531"/>
                    </a:moveTo>
                    <a:lnTo>
                      <a:pt x="0" y="562"/>
                    </a:lnTo>
                    <a:lnTo>
                      <a:pt x="2" y="589"/>
                    </a:lnTo>
                    <a:lnTo>
                      <a:pt x="30" y="633"/>
                    </a:lnTo>
                    <a:lnTo>
                      <a:pt x="86" y="667"/>
                    </a:lnTo>
                    <a:lnTo>
                      <a:pt x="169" y="689"/>
                    </a:lnTo>
                    <a:lnTo>
                      <a:pt x="274" y="700"/>
                    </a:lnTo>
                    <a:lnTo>
                      <a:pt x="400" y="700"/>
                    </a:lnTo>
                    <a:lnTo>
                      <a:pt x="543" y="689"/>
                    </a:lnTo>
                    <a:lnTo>
                      <a:pt x="699" y="669"/>
                    </a:lnTo>
                    <a:lnTo>
                      <a:pt x="865" y="638"/>
                    </a:lnTo>
                    <a:lnTo>
                      <a:pt x="1039" y="598"/>
                    </a:lnTo>
                    <a:lnTo>
                      <a:pt x="1396" y="490"/>
                    </a:lnTo>
                    <a:lnTo>
                      <a:pt x="1574" y="423"/>
                    </a:lnTo>
                    <a:lnTo>
                      <a:pt x="1746" y="348"/>
                    </a:lnTo>
                    <a:lnTo>
                      <a:pt x="1910" y="265"/>
                    </a:lnTo>
                    <a:lnTo>
                      <a:pt x="2064" y="174"/>
                    </a:lnTo>
                    <a:lnTo>
                      <a:pt x="2058" y="138"/>
                    </a:lnTo>
                    <a:lnTo>
                      <a:pt x="2042" y="106"/>
                    </a:lnTo>
                    <a:lnTo>
                      <a:pt x="2017" y="79"/>
                    </a:lnTo>
                    <a:lnTo>
                      <a:pt x="1982" y="55"/>
                    </a:lnTo>
                    <a:lnTo>
                      <a:pt x="1939" y="36"/>
                    </a:lnTo>
                    <a:lnTo>
                      <a:pt x="1889" y="21"/>
                    </a:lnTo>
                    <a:lnTo>
                      <a:pt x="1767" y="4"/>
                    </a:lnTo>
                    <a:lnTo>
                      <a:pt x="1622" y="0"/>
                    </a:lnTo>
                    <a:lnTo>
                      <a:pt x="1459" y="9"/>
                    </a:lnTo>
                    <a:lnTo>
                      <a:pt x="1285" y="30"/>
                    </a:lnTo>
                    <a:lnTo>
                      <a:pt x="1103" y="61"/>
                    </a:lnTo>
                    <a:lnTo>
                      <a:pt x="917" y="102"/>
                    </a:lnTo>
                    <a:lnTo>
                      <a:pt x="736" y="149"/>
                    </a:lnTo>
                    <a:lnTo>
                      <a:pt x="563" y="205"/>
                    </a:lnTo>
                    <a:lnTo>
                      <a:pt x="403" y="264"/>
                    </a:lnTo>
                    <a:lnTo>
                      <a:pt x="263" y="328"/>
                    </a:lnTo>
                    <a:lnTo>
                      <a:pt x="146" y="395"/>
                    </a:lnTo>
                    <a:lnTo>
                      <a:pt x="59" y="464"/>
                    </a:lnTo>
                    <a:lnTo>
                      <a:pt x="6" y="531"/>
                    </a:lnTo>
                    <a:close/>
                  </a:path>
                </a:pathLst>
              </a:custGeom>
              <a:solidFill>
                <a:srgbClr val="F8C9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0" name="Freeform 280">
                <a:extLst>
                  <a:ext uri="{FF2B5EF4-FFF2-40B4-BE49-F238E27FC236}">
                    <a16:creationId xmlns:a16="http://schemas.microsoft.com/office/drawing/2014/main" id="{5572EBDF-E1D7-2540-9B32-85EB77EA7154}"/>
                  </a:ext>
                </a:extLst>
              </p:cNvPr>
              <p:cNvSpPr>
                <a:spLocks/>
              </p:cNvSpPr>
              <p:nvPr/>
            </p:nvSpPr>
            <p:spPr bwMode="auto">
              <a:xfrm>
                <a:off x="4136" y="3005"/>
                <a:ext cx="130" cy="37"/>
              </a:xfrm>
              <a:custGeom>
                <a:avLst/>
                <a:gdLst>
                  <a:gd name="T0" fmla="*/ 0 w 1697"/>
                  <a:gd name="T1" fmla="*/ 0 h 486"/>
                  <a:gd name="T2" fmla="*/ 0 w 1697"/>
                  <a:gd name="T3" fmla="*/ 0 h 486"/>
                  <a:gd name="T4" fmla="*/ 0 w 1697"/>
                  <a:gd name="T5" fmla="*/ 0 h 486"/>
                  <a:gd name="T6" fmla="*/ 0 w 1697"/>
                  <a:gd name="T7" fmla="*/ 0 h 486"/>
                  <a:gd name="T8" fmla="*/ 0 w 1697"/>
                  <a:gd name="T9" fmla="*/ 0 h 486"/>
                  <a:gd name="T10" fmla="*/ 0 w 1697"/>
                  <a:gd name="T11" fmla="*/ 0 h 486"/>
                  <a:gd name="T12" fmla="*/ 0 w 1697"/>
                  <a:gd name="T13" fmla="*/ 0 h 486"/>
                  <a:gd name="T14" fmla="*/ 0 w 1697"/>
                  <a:gd name="T15" fmla="*/ 0 h 486"/>
                  <a:gd name="T16" fmla="*/ 0 w 1697"/>
                  <a:gd name="T17" fmla="*/ 0 h 486"/>
                  <a:gd name="T18" fmla="*/ 0 w 1697"/>
                  <a:gd name="T19" fmla="*/ 0 h 486"/>
                  <a:gd name="T20" fmla="*/ 0 w 1697"/>
                  <a:gd name="T21" fmla="*/ 0 h 486"/>
                  <a:gd name="T22" fmla="*/ 1 w 1697"/>
                  <a:gd name="T23" fmla="*/ 0 h 486"/>
                  <a:gd name="T24" fmla="*/ 1 w 1697"/>
                  <a:gd name="T25" fmla="*/ 0 h 486"/>
                  <a:gd name="T26" fmla="*/ 1 w 1697"/>
                  <a:gd name="T27" fmla="*/ 0 h 486"/>
                  <a:gd name="T28" fmla="*/ 1 w 1697"/>
                  <a:gd name="T29" fmla="*/ 0 h 486"/>
                  <a:gd name="T30" fmla="*/ 1 w 1697"/>
                  <a:gd name="T31" fmla="*/ 0 h 486"/>
                  <a:gd name="T32" fmla="*/ 1 w 1697"/>
                  <a:gd name="T33" fmla="*/ 0 h 486"/>
                  <a:gd name="T34" fmla="*/ 1 w 1697"/>
                  <a:gd name="T35" fmla="*/ 0 h 486"/>
                  <a:gd name="T36" fmla="*/ 1 w 1697"/>
                  <a:gd name="T37" fmla="*/ 0 h 486"/>
                  <a:gd name="T38" fmla="*/ 1 w 1697"/>
                  <a:gd name="T39" fmla="*/ 0 h 486"/>
                  <a:gd name="T40" fmla="*/ 0 w 1697"/>
                  <a:gd name="T41" fmla="*/ 0 h 486"/>
                  <a:gd name="T42" fmla="*/ 0 w 1697"/>
                  <a:gd name="T43" fmla="*/ 0 h 486"/>
                  <a:gd name="T44" fmla="*/ 0 w 1697"/>
                  <a:gd name="T45" fmla="*/ 0 h 486"/>
                  <a:gd name="T46" fmla="*/ 0 w 1697"/>
                  <a:gd name="T47" fmla="*/ 0 h 486"/>
                  <a:gd name="T48" fmla="*/ 0 w 1697"/>
                  <a:gd name="T49" fmla="*/ 0 h 486"/>
                  <a:gd name="T50" fmla="*/ 0 w 1697"/>
                  <a:gd name="T51" fmla="*/ 0 h 486"/>
                  <a:gd name="T52" fmla="*/ 0 w 1697"/>
                  <a:gd name="T53" fmla="*/ 0 h 486"/>
                  <a:gd name="T54" fmla="*/ 0 w 1697"/>
                  <a:gd name="T55" fmla="*/ 0 h 4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97" h="486">
                    <a:moveTo>
                      <a:pt x="9" y="363"/>
                    </a:moveTo>
                    <a:lnTo>
                      <a:pt x="0" y="408"/>
                    </a:lnTo>
                    <a:lnTo>
                      <a:pt x="17" y="442"/>
                    </a:lnTo>
                    <a:lnTo>
                      <a:pt x="59" y="466"/>
                    </a:lnTo>
                    <a:lnTo>
                      <a:pt x="121" y="480"/>
                    </a:lnTo>
                    <a:lnTo>
                      <a:pt x="201" y="486"/>
                    </a:lnTo>
                    <a:lnTo>
                      <a:pt x="300" y="483"/>
                    </a:lnTo>
                    <a:lnTo>
                      <a:pt x="412" y="471"/>
                    </a:lnTo>
                    <a:lnTo>
                      <a:pt x="536" y="452"/>
                    </a:lnTo>
                    <a:lnTo>
                      <a:pt x="670" y="427"/>
                    </a:lnTo>
                    <a:lnTo>
                      <a:pt x="813" y="395"/>
                    </a:lnTo>
                    <a:lnTo>
                      <a:pt x="1111" y="314"/>
                    </a:lnTo>
                    <a:lnTo>
                      <a:pt x="1411" y="213"/>
                    </a:lnTo>
                    <a:lnTo>
                      <a:pt x="1697" y="97"/>
                    </a:lnTo>
                    <a:lnTo>
                      <a:pt x="1651" y="56"/>
                    </a:lnTo>
                    <a:lnTo>
                      <a:pt x="1581" y="26"/>
                    </a:lnTo>
                    <a:lnTo>
                      <a:pt x="1489" y="8"/>
                    </a:lnTo>
                    <a:lnTo>
                      <a:pt x="1381" y="0"/>
                    </a:lnTo>
                    <a:lnTo>
                      <a:pt x="1258" y="1"/>
                    </a:lnTo>
                    <a:lnTo>
                      <a:pt x="1126" y="11"/>
                    </a:lnTo>
                    <a:lnTo>
                      <a:pt x="845" y="52"/>
                    </a:lnTo>
                    <a:lnTo>
                      <a:pt x="564" y="115"/>
                    </a:lnTo>
                    <a:lnTo>
                      <a:pt x="433" y="153"/>
                    </a:lnTo>
                    <a:lnTo>
                      <a:pt x="313" y="193"/>
                    </a:lnTo>
                    <a:lnTo>
                      <a:pt x="206" y="236"/>
                    </a:lnTo>
                    <a:lnTo>
                      <a:pt x="118" y="279"/>
                    </a:lnTo>
                    <a:lnTo>
                      <a:pt x="50" y="321"/>
                    </a:lnTo>
                    <a:lnTo>
                      <a:pt x="9" y="363"/>
                    </a:lnTo>
                    <a:close/>
                  </a:path>
                </a:pathLst>
              </a:custGeom>
              <a:solidFill>
                <a:srgbClr val="FCD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1" name="Freeform 281">
                <a:extLst>
                  <a:ext uri="{FF2B5EF4-FFF2-40B4-BE49-F238E27FC236}">
                    <a16:creationId xmlns:a16="http://schemas.microsoft.com/office/drawing/2014/main" id="{68549BAB-4251-1142-A6FF-15C98125D5E7}"/>
                  </a:ext>
                </a:extLst>
              </p:cNvPr>
              <p:cNvSpPr>
                <a:spLocks/>
              </p:cNvSpPr>
              <p:nvPr/>
            </p:nvSpPr>
            <p:spPr bwMode="auto">
              <a:xfrm>
                <a:off x="4151" y="3012"/>
                <a:ext cx="102" cy="21"/>
              </a:xfrm>
              <a:custGeom>
                <a:avLst/>
                <a:gdLst>
                  <a:gd name="T0" fmla="*/ 0 w 1331"/>
                  <a:gd name="T1" fmla="*/ 0 h 278"/>
                  <a:gd name="T2" fmla="*/ 0 w 1331"/>
                  <a:gd name="T3" fmla="*/ 0 h 278"/>
                  <a:gd name="T4" fmla="*/ 0 w 1331"/>
                  <a:gd name="T5" fmla="*/ 0 h 278"/>
                  <a:gd name="T6" fmla="*/ 0 w 1331"/>
                  <a:gd name="T7" fmla="*/ 0 h 278"/>
                  <a:gd name="T8" fmla="*/ 0 w 1331"/>
                  <a:gd name="T9" fmla="*/ 0 h 278"/>
                  <a:gd name="T10" fmla="*/ 0 w 1331"/>
                  <a:gd name="T11" fmla="*/ 0 h 278"/>
                  <a:gd name="T12" fmla="*/ 0 w 1331"/>
                  <a:gd name="T13" fmla="*/ 0 h 278"/>
                  <a:gd name="T14" fmla="*/ 0 w 1331"/>
                  <a:gd name="T15" fmla="*/ 0 h 278"/>
                  <a:gd name="T16" fmla="*/ 0 w 1331"/>
                  <a:gd name="T17" fmla="*/ 0 h 278"/>
                  <a:gd name="T18" fmla="*/ 0 w 1331"/>
                  <a:gd name="T19" fmla="*/ 0 h 278"/>
                  <a:gd name="T20" fmla="*/ 1 w 1331"/>
                  <a:gd name="T21" fmla="*/ 0 h 278"/>
                  <a:gd name="T22" fmla="*/ 1 w 1331"/>
                  <a:gd name="T23" fmla="*/ 0 h 278"/>
                  <a:gd name="T24" fmla="*/ 1 w 1331"/>
                  <a:gd name="T25" fmla="*/ 0 h 278"/>
                  <a:gd name="T26" fmla="*/ 0 w 1331"/>
                  <a:gd name="T27" fmla="*/ 0 h 278"/>
                  <a:gd name="T28" fmla="*/ 0 w 1331"/>
                  <a:gd name="T29" fmla="*/ 0 h 278"/>
                  <a:gd name="T30" fmla="*/ 0 w 1331"/>
                  <a:gd name="T31" fmla="*/ 0 h 278"/>
                  <a:gd name="T32" fmla="*/ 0 w 1331"/>
                  <a:gd name="T33" fmla="*/ 0 h 278"/>
                  <a:gd name="T34" fmla="*/ 0 w 1331"/>
                  <a:gd name="T35" fmla="*/ 0 h 278"/>
                  <a:gd name="T36" fmla="*/ 0 w 1331"/>
                  <a:gd name="T37" fmla="*/ 0 h 278"/>
                  <a:gd name="T38" fmla="*/ 0 w 1331"/>
                  <a:gd name="T39" fmla="*/ 0 h 278"/>
                  <a:gd name="T40" fmla="*/ 0 w 1331"/>
                  <a:gd name="T41" fmla="*/ 0 h 278"/>
                  <a:gd name="T42" fmla="*/ 0 w 1331"/>
                  <a:gd name="T43" fmla="*/ 0 h 278"/>
                  <a:gd name="T44" fmla="*/ 0 w 1331"/>
                  <a:gd name="T45" fmla="*/ 0 h 278"/>
                  <a:gd name="T46" fmla="*/ 0 w 1331"/>
                  <a:gd name="T47" fmla="*/ 0 h 278"/>
                  <a:gd name="T48" fmla="*/ 0 w 1331"/>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1" h="278">
                    <a:moveTo>
                      <a:pt x="11" y="201"/>
                    </a:moveTo>
                    <a:lnTo>
                      <a:pt x="44" y="186"/>
                    </a:lnTo>
                    <a:lnTo>
                      <a:pt x="90" y="168"/>
                    </a:lnTo>
                    <a:lnTo>
                      <a:pt x="151" y="149"/>
                    </a:lnTo>
                    <a:lnTo>
                      <a:pt x="223" y="128"/>
                    </a:lnTo>
                    <a:lnTo>
                      <a:pt x="393" y="88"/>
                    </a:lnTo>
                    <a:lnTo>
                      <a:pt x="588" y="49"/>
                    </a:lnTo>
                    <a:lnTo>
                      <a:pt x="794" y="19"/>
                    </a:lnTo>
                    <a:lnTo>
                      <a:pt x="996" y="3"/>
                    </a:lnTo>
                    <a:lnTo>
                      <a:pt x="1090" y="0"/>
                    </a:lnTo>
                    <a:lnTo>
                      <a:pt x="1179" y="4"/>
                    </a:lnTo>
                    <a:lnTo>
                      <a:pt x="1260" y="13"/>
                    </a:lnTo>
                    <a:lnTo>
                      <a:pt x="1331" y="28"/>
                    </a:lnTo>
                    <a:lnTo>
                      <a:pt x="825" y="145"/>
                    </a:lnTo>
                    <a:lnTo>
                      <a:pt x="587" y="200"/>
                    </a:lnTo>
                    <a:lnTo>
                      <a:pt x="478" y="224"/>
                    </a:lnTo>
                    <a:lnTo>
                      <a:pt x="375" y="244"/>
                    </a:lnTo>
                    <a:lnTo>
                      <a:pt x="282" y="261"/>
                    </a:lnTo>
                    <a:lnTo>
                      <a:pt x="200" y="272"/>
                    </a:lnTo>
                    <a:lnTo>
                      <a:pt x="130" y="278"/>
                    </a:lnTo>
                    <a:lnTo>
                      <a:pt x="73" y="278"/>
                    </a:lnTo>
                    <a:lnTo>
                      <a:pt x="31" y="271"/>
                    </a:lnTo>
                    <a:lnTo>
                      <a:pt x="6" y="256"/>
                    </a:lnTo>
                    <a:lnTo>
                      <a:pt x="0" y="234"/>
                    </a:lnTo>
                    <a:lnTo>
                      <a:pt x="11" y="201"/>
                    </a:lnTo>
                    <a:close/>
                  </a:path>
                </a:pathLst>
              </a:custGeom>
              <a:solidFill>
                <a:srgbClr val="FF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2" name="Freeform 282">
                <a:extLst>
                  <a:ext uri="{FF2B5EF4-FFF2-40B4-BE49-F238E27FC236}">
                    <a16:creationId xmlns:a16="http://schemas.microsoft.com/office/drawing/2014/main" id="{756AE97B-2AF9-3141-BAAF-C4D1923EC92E}"/>
                  </a:ext>
                </a:extLst>
              </p:cNvPr>
              <p:cNvSpPr>
                <a:spLocks/>
              </p:cNvSpPr>
              <p:nvPr/>
            </p:nvSpPr>
            <p:spPr bwMode="auto">
              <a:xfrm>
                <a:off x="4928" y="3062"/>
                <a:ext cx="190" cy="185"/>
              </a:xfrm>
              <a:custGeom>
                <a:avLst/>
                <a:gdLst>
                  <a:gd name="T0" fmla="*/ 1 w 2470"/>
                  <a:gd name="T1" fmla="*/ 0 h 2402"/>
                  <a:gd name="T2" fmla="*/ 1 w 2470"/>
                  <a:gd name="T3" fmla="*/ 0 h 2402"/>
                  <a:gd name="T4" fmla="*/ 1 w 2470"/>
                  <a:gd name="T5" fmla="*/ 0 h 2402"/>
                  <a:gd name="T6" fmla="*/ 0 w 2470"/>
                  <a:gd name="T7" fmla="*/ 0 h 2402"/>
                  <a:gd name="T8" fmla="*/ 0 w 2470"/>
                  <a:gd name="T9" fmla="*/ 0 h 2402"/>
                  <a:gd name="T10" fmla="*/ 0 w 2470"/>
                  <a:gd name="T11" fmla="*/ 0 h 2402"/>
                  <a:gd name="T12" fmla="*/ 0 w 2470"/>
                  <a:gd name="T13" fmla="*/ 0 h 2402"/>
                  <a:gd name="T14" fmla="*/ 0 w 2470"/>
                  <a:gd name="T15" fmla="*/ 0 h 2402"/>
                  <a:gd name="T16" fmla="*/ 0 w 2470"/>
                  <a:gd name="T17" fmla="*/ 0 h 2402"/>
                  <a:gd name="T18" fmla="*/ 0 w 2470"/>
                  <a:gd name="T19" fmla="*/ 0 h 2402"/>
                  <a:gd name="T20" fmla="*/ 0 w 2470"/>
                  <a:gd name="T21" fmla="*/ 0 h 2402"/>
                  <a:gd name="T22" fmla="*/ 0 w 2470"/>
                  <a:gd name="T23" fmla="*/ 1 h 2402"/>
                  <a:gd name="T24" fmla="*/ 0 w 2470"/>
                  <a:gd name="T25" fmla="*/ 1 h 2402"/>
                  <a:gd name="T26" fmla="*/ 0 w 2470"/>
                  <a:gd name="T27" fmla="*/ 1 h 2402"/>
                  <a:gd name="T28" fmla="*/ 0 w 2470"/>
                  <a:gd name="T29" fmla="*/ 1 h 2402"/>
                  <a:gd name="T30" fmla="*/ 0 w 2470"/>
                  <a:gd name="T31" fmla="*/ 1 h 2402"/>
                  <a:gd name="T32" fmla="*/ 0 w 2470"/>
                  <a:gd name="T33" fmla="*/ 1 h 2402"/>
                  <a:gd name="T34" fmla="*/ 0 w 2470"/>
                  <a:gd name="T35" fmla="*/ 1 h 2402"/>
                  <a:gd name="T36" fmla="*/ 0 w 2470"/>
                  <a:gd name="T37" fmla="*/ 1 h 2402"/>
                  <a:gd name="T38" fmla="*/ 0 w 2470"/>
                  <a:gd name="T39" fmla="*/ 1 h 2402"/>
                  <a:gd name="T40" fmla="*/ 0 w 2470"/>
                  <a:gd name="T41" fmla="*/ 1 h 2402"/>
                  <a:gd name="T42" fmla="*/ 0 w 2470"/>
                  <a:gd name="T43" fmla="*/ 1 h 2402"/>
                  <a:gd name="T44" fmla="*/ 0 w 2470"/>
                  <a:gd name="T45" fmla="*/ 1 h 2402"/>
                  <a:gd name="T46" fmla="*/ 0 w 2470"/>
                  <a:gd name="T47" fmla="*/ 1 h 2402"/>
                  <a:gd name="T48" fmla="*/ 1 w 2470"/>
                  <a:gd name="T49" fmla="*/ 1 h 2402"/>
                  <a:gd name="T50" fmla="*/ 1 w 2470"/>
                  <a:gd name="T51" fmla="*/ 1 h 2402"/>
                  <a:gd name="T52" fmla="*/ 1 w 2470"/>
                  <a:gd name="T53" fmla="*/ 1 h 2402"/>
                  <a:gd name="T54" fmla="*/ 1 w 2470"/>
                  <a:gd name="T55" fmla="*/ 1 h 2402"/>
                  <a:gd name="T56" fmla="*/ 1 w 2470"/>
                  <a:gd name="T57" fmla="*/ 1 h 2402"/>
                  <a:gd name="T58" fmla="*/ 1 w 2470"/>
                  <a:gd name="T59" fmla="*/ 1 h 2402"/>
                  <a:gd name="T60" fmla="*/ 1 w 2470"/>
                  <a:gd name="T61" fmla="*/ 1 h 2402"/>
                  <a:gd name="T62" fmla="*/ 1 w 2470"/>
                  <a:gd name="T63" fmla="*/ 1 h 2402"/>
                  <a:gd name="T64" fmla="*/ 1 w 2470"/>
                  <a:gd name="T65" fmla="*/ 1 h 2402"/>
                  <a:gd name="T66" fmla="*/ 1 w 2470"/>
                  <a:gd name="T67" fmla="*/ 1 h 2402"/>
                  <a:gd name="T68" fmla="*/ 1 w 2470"/>
                  <a:gd name="T69" fmla="*/ 1 h 2402"/>
                  <a:gd name="T70" fmla="*/ 1 w 2470"/>
                  <a:gd name="T71" fmla="*/ 1 h 2402"/>
                  <a:gd name="T72" fmla="*/ 1 w 2470"/>
                  <a:gd name="T73" fmla="*/ 0 h 2402"/>
                  <a:gd name="T74" fmla="*/ 1 w 2470"/>
                  <a:gd name="T75" fmla="*/ 0 h 2402"/>
                  <a:gd name="T76" fmla="*/ 1 w 2470"/>
                  <a:gd name="T77" fmla="*/ 0 h 2402"/>
                  <a:gd name="T78" fmla="*/ 1 w 2470"/>
                  <a:gd name="T79" fmla="*/ 0 h 2402"/>
                  <a:gd name="T80" fmla="*/ 1 w 2470"/>
                  <a:gd name="T81" fmla="*/ 0 h 2402"/>
                  <a:gd name="T82" fmla="*/ 1 w 2470"/>
                  <a:gd name="T83" fmla="*/ 0 h 2402"/>
                  <a:gd name="T84" fmla="*/ 1 w 2470"/>
                  <a:gd name="T85" fmla="*/ 0 h 2402"/>
                  <a:gd name="T86" fmla="*/ 1 w 2470"/>
                  <a:gd name="T87" fmla="*/ 0 h 2402"/>
                  <a:gd name="T88" fmla="*/ 1 w 2470"/>
                  <a:gd name="T89" fmla="*/ 0 h 2402"/>
                  <a:gd name="T90" fmla="*/ 1 w 2470"/>
                  <a:gd name="T91" fmla="*/ 0 h 2402"/>
                  <a:gd name="T92" fmla="*/ 1 w 2470"/>
                  <a:gd name="T93" fmla="*/ 0 h 2402"/>
                  <a:gd name="T94" fmla="*/ 1 w 2470"/>
                  <a:gd name="T95" fmla="*/ 0 h 2402"/>
                  <a:gd name="T96" fmla="*/ 1 w 2470"/>
                  <a:gd name="T97" fmla="*/ 0 h 2402"/>
                  <a:gd name="T98" fmla="*/ 1 w 2470"/>
                  <a:gd name="T99" fmla="*/ 0 h 24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70" h="2402">
                    <a:moveTo>
                      <a:pt x="1684" y="0"/>
                    </a:moveTo>
                    <a:lnTo>
                      <a:pt x="1464" y="50"/>
                    </a:lnTo>
                    <a:lnTo>
                      <a:pt x="1255" y="115"/>
                    </a:lnTo>
                    <a:lnTo>
                      <a:pt x="1057" y="194"/>
                    </a:lnTo>
                    <a:lnTo>
                      <a:pt x="871" y="288"/>
                    </a:lnTo>
                    <a:lnTo>
                      <a:pt x="700" y="394"/>
                    </a:lnTo>
                    <a:lnTo>
                      <a:pt x="545" y="512"/>
                    </a:lnTo>
                    <a:lnTo>
                      <a:pt x="405" y="642"/>
                    </a:lnTo>
                    <a:lnTo>
                      <a:pt x="284" y="781"/>
                    </a:lnTo>
                    <a:lnTo>
                      <a:pt x="184" y="930"/>
                    </a:lnTo>
                    <a:lnTo>
                      <a:pt x="102" y="1087"/>
                    </a:lnTo>
                    <a:lnTo>
                      <a:pt x="44" y="1253"/>
                    </a:lnTo>
                    <a:lnTo>
                      <a:pt x="10" y="1425"/>
                    </a:lnTo>
                    <a:lnTo>
                      <a:pt x="0" y="1604"/>
                    </a:lnTo>
                    <a:lnTo>
                      <a:pt x="17" y="1788"/>
                    </a:lnTo>
                    <a:lnTo>
                      <a:pt x="62" y="1976"/>
                    </a:lnTo>
                    <a:lnTo>
                      <a:pt x="136" y="2169"/>
                    </a:lnTo>
                    <a:lnTo>
                      <a:pt x="237" y="2261"/>
                    </a:lnTo>
                    <a:lnTo>
                      <a:pt x="346" y="2330"/>
                    </a:lnTo>
                    <a:lnTo>
                      <a:pt x="462" y="2375"/>
                    </a:lnTo>
                    <a:lnTo>
                      <a:pt x="584" y="2399"/>
                    </a:lnTo>
                    <a:lnTo>
                      <a:pt x="711" y="2402"/>
                    </a:lnTo>
                    <a:lnTo>
                      <a:pt x="840" y="2385"/>
                    </a:lnTo>
                    <a:lnTo>
                      <a:pt x="972" y="2352"/>
                    </a:lnTo>
                    <a:lnTo>
                      <a:pt x="1106" y="2303"/>
                    </a:lnTo>
                    <a:lnTo>
                      <a:pt x="1240" y="2238"/>
                    </a:lnTo>
                    <a:lnTo>
                      <a:pt x="1372" y="2161"/>
                    </a:lnTo>
                    <a:lnTo>
                      <a:pt x="1502" y="2073"/>
                    </a:lnTo>
                    <a:lnTo>
                      <a:pt x="1629" y="1973"/>
                    </a:lnTo>
                    <a:lnTo>
                      <a:pt x="1751" y="1865"/>
                    </a:lnTo>
                    <a:lnTo>
                      <a:pt x="1867" y="1749"/>
                    </a:lnTo>
                    <a:lnTo>
                      <a:pt x="1976" y="1627"/>
                    </a:lnTo>
                    <a:lnTo>
                      <a:pt x="2078" y="1500"/>
                    </a:lnTo>
                    <a:lnTo>
                      <a:pt x="2171" y="1370"/>
                    </a:lnTo>
                    <a:lnTo>
                      <a:pt x="2253" y="1239"/>
                    </a:lnTo>
                    <a:lnTo>
                      <a:pt x="2323" y="1107"/>
                    </a:lnTo>
                    <a:lnTo>
                      <a:pt x="2381" y="976"/>
                    </a:lnTo>
                    <a:lnTo>
                      <a:pt x="2426" y="847"/>
                    </a:lnTo>
                    <a:lnTo>
                      <a:pt x="2456" y="722"/>
                    </a:lnTo>
                    <a:lnTo>
                      <a:pt x="2470" y="602"/>
                    </a:lnTo>
                    <a:lnTo>
                      <a:pt x="2466" y="490"/>
                    </a:lnTo>
                    <a:lnTo>
                      <a:pt x="2445" y="385"/>
                    </a:lnTo>
                    <a:lnTo>
                      <a:pt x="2403" y="290"/>
                    </a:lnTo>
                    <a:lnTo>
                      <a:pt x="2342" y="206"/>
                    </a:lnTo>
                    <a:lnTo>
                      <a:pt x="2258" y="134"/>
                    </a:lnTo>
                    <a:lnTo>
                      <a:pt x="2151" y="77"/>
                    </a:lnTo>
                    <a:lnTo>
                      <a:pt x="2021" y="34"/>
                    </a:lnTo>
                    <a:lnTo>
                      <a:pt x="1866" y="8"/>
                    </a:lnTo>
                    <a:lnTo>
                      <a:pt x="1779" y="1"/>
                    </a:lnTo>
                    <a:lnTo>
                      <a:pt x="1684" y="0"/>
                    </a:lnTo>
                    <a:close/>
                  </a:path>
                </a:pathLst>
              </a:custGeom>
              <a:solidFill>
                <a:srgbClr val="E0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3" name="Freeform 283">
                <a:extLst>
                  <a:ext uri="{FF2B5EF4-FFF2-40B4-BE49-F238E27FC236}">
                    <a16:creationId xmlns:a16="http://schemas.microsoft.com/office/drawing/2014/main" id="{73F98285-0BCD-104F-BEC8-6EF04FA60CCB}"/>
                  </a:ext>
                </a:extLst>
              </p:cNvPr>
              <p:cNvSpPr>
                <a:spLocks/>
              </p:cNvSpPr>
              <p:nvPr/>
            </p:nvSpPr>
            <p:spPr bwMode="auto">
              <a:xfrm>
                <a:off x="4938" y="3071"/>
                <a:ext cx="170" cy="166"/>
              </a:xfrm>
              <a:custGeom>
                <a:avLst/>
                <a:gdLst>
                  <a:gd name="T0" fmla="*/ 0 w 2220"/>
                  <a:gd name="T1" fmla="*/ 1 h 2156"/>
                  <a:gd name="T2" fmla="*/ 0 w 2220"/>
                  <a:gd name="T3" fmla="*/ 1 h 2156"/>
                  <a:gd name="T4" fmla="*/ 0 w 2220"/>
                  <a:gd name="T5" fmla="*/ 1 h 2156"/>
                  <a:gd name="T6" fmla="*/ 0 w 2220"/>
                  <a:gd name="T7" fmla="*/ 1 h 2156"/>
                  <a:gd name="T8" fmla="*/ 0 w 2220"/>
                  <a:gd name="T9" fmla="*/ 1 h 2156"/>
                  <a:gd name="T10" fmla="*/ 0 w 2220"/>
                  <a:gd name="T11" fmla="*/ 1 h 2156"/>
                  <a:gd name="T12" fmla="*/ 0 w 2220"/>
                  <a:gd name="T13" fmla="*/ 1 h 2156"/>
                  <a:gd name="T14" fmla="*/ 0 w 2220"/>
                  <a:gd name="T15" fmla="*/ 1 h 2156"/>
                  <a:gd name="T16" fmla="*/ 0 w 2220"/>
                  <a:gd name="T17" fmla="*/ 1 h 2156"/>
                  <a:gd name="T18" fmla="*/ 1 w 2220"/>
                  <a:gd name="T19" fmla="*/ 1 h 2156"/>
                  <a:gd name="T20" fmla="*/ 1 w 2220"/>
                  <a:gd name="T21" fmla="*/ 1 h 2156"/>
                  <a:gd name="T22" fmla="*/ 1 w 2220"/>
                  <a:gd name="T23" fmla="*/ 1 h 2156"/>
                  <a:gd name="T24" fmla="*/ 1 w 2220"/>
                  <a:gd name="T25" fmla="*/ 1 h 2156"/>
                  <a:gd name="T26" fmla="*/ 1 w 2220"/>
                  <a:gd name="T27" fmla="*/ 1 h 2156"/>
                  <a:gd name="T28" fmla="*/ 1 w 2220"/>
                  <a:gd name="T29" fmla="*/ 1 h 2156"/>
                  <a:gd name="T30" fmla="*/ 1 w 2220"/>
                  <a:gd name="T31" fmla="*/ 1 h 2156"/>
                  <a:gd name="T32" fmla="*/ 1 w 2220"/>
                  <a:gd name="T33" fmla="*/ 1 h 2156"/>
                  <a:gd name="T34" fmla="*/ 1 w 2220"/>
                  <a:gd name="T35" fmla="*/ 0 h 2156"/>
                  <a:gd name="T36" fmla="*/ 1 w 2220"/>
                  <a:gd name="T37" fmla="*/ 0 h 2156"/>
                  <a:gd name="T38" fmla="*/ 1 w 2220"/>
                  <a:gd name="T39" fmla="*/ 0 h 2156"/>
                  <a:gd name="T40" fmla="*/ 1 w 2220"/>
                  <a:gd name="T41" fmla="*/ 0 h 2156"/>
                  <a:gd name="T42" fmla="*/ 1 w 2220"/>
                  <a:gd name="T43" fmla="*/ 0 h 2156"/>
                  <a:gd name="T44" fmla="*/ 1 w 2220"/>
                  <a:gd name="T45" fmla="*/ 0 h 2156"/>
                  <a:gd name="T46" fmla="*/ 1 w 2220"/>
                  <a:gd name="T47" fmla="*/ 0 h 2156"/>
                  <a:gd name="T48" fmla="*/ 1 w 2220"/>
                  <a:gd name="T49" fmla="*/ 0 h 2156"/>
                  <a:gd name="T50" fmla="*/ 1 w 2220"/>
                  <a:gd name="T51" fmla="*/ 0 h 2156"/>
                  <a:gd name="T52" fmla="*/ 1 w 2220"/>
                  <a:gd name="T53" fmla="*/ 0 h 2156"/>
                  <a:gd name="T54" fmla="*/ 1 w 2220"/>
                  <a:gd name="T55" fmla="*/ 0 h 2156"/>
                  <a:gd name="T56" fmla="*/ 1 w 2220"/>
                  <a:gd name="T57" fmla="*/ 0 h 2156"/>
                  <a:gd name="T58" fmla="*/ 1 w 2220"/>
                  <a:gd name="T59" fmla="*/ 0 h 2156"/>
                  <a:gd name="T60" fmla="*/ 1 w 2220"/>
                  <a:gd name="T61" fmla="*/ 0 h 2156"/>
                  <a:gd name="T62" fmla="*/ 1 w 2220"/>
                  <a:gd name="T63" fmla="*/ 0 h 2156"/>
                  <a:gd name="T64" fmla="*/ 1 w 2220"/>
                  <a:gd name="T65" fmla="*/ 0 h 2156"/>
                  <a:gd name="T66" fmla="*/ 0 w 2220"/>
                  <a:gd name="T67" fmla="*/ 0 h 2156"/>
                  <a:gd name="T68" fmla="*/ 0 w 2220"/>
                  <a:gd name="T69" fmla="*/ 0 h 2156"/>
                  <a:gd name="T70" fmla="*/ 0 w 2220"/>
                  <a:gd name="T71" fmla="*/ 0 h 2156"/>
                  <a:gd name="T72" fmla="*/ 0 w 2220"/>
                  <a:gd name="T73" fmla="*/ 0 h 2156"/>
                  <a:gd name="T74" fmla="*/ 0 w 2220"/>
                  <a:gd name="T75" fmla="*/ 0 h 2156"/>
                  <a:gd name="T76" fmla="*/ 0 w 2220"/>
                  <a:gd name="T77" fmla="*/ 0 h 2156"/>
                  <a:gd name="T78" fmla="*/ 0 w 2220"/>
                  <a:gd name="T79" fmla="*/ 0 h 2156"/>
                  <a:gd name="T80" fmla="*/ 0 w 2220"/>
                  <a:gd name="T81" fmla="*/ 0 h 2156"/>
                  <a:gd name="T82" fmla="*/ 0 w 2220"/>
                  <a:gd name="T83" fmla="*/ 1 h 2156"/>
                  <a:gd name="T84" fmla="*/ 0 w 2220"/>
                  <a:gd name="T85" fmla="*/ 1 h 2156"/>
                  <a:gd name="T86" fmla="*/ 0 w 2220"/>
                  <a:gd name="T87" fmla="*/ 1 h 2156"/>
                  <a:gd name="T88" fmla="*/ 0 w 2220"/>
                  <a:gd name="T89" fmla="*/ 1 h 2156"/>
                  <a:gd name="T90" fmla="*/ 0 w 2220"/>
                  <a:gd name="T91" fmla="*/ 1 h 2156"/>
                  <a:gd name="T92" fmla="*/ 0 w 2220"/>
                  <a:gd name="T93" fmla="*/ 1 h 2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20" h="2156">
                    <a:moveTo>
                      <a:pt x="115" y="1947"/>
                    </a:moveTo>
                    <a:lnTo>
                      <a:pt x="206" y="2030"/>
                    </a:lnTo>
                    <a:lnTo>
                      <a:pt x="303" y="2091"/>
                    </a:lnTo>
                    <a:lnTo>
                      <a:pt x="407" y="2132"/>
                    </a:lnTo>
                    <a:lnTo>
                      <a:pt x="516" y="2154"/>
                    </a:lnTo>
                    <a:lnTo>
                      <a:pt x="629" y="2156"/>
                    </a:lnTo>
                    <a:lnTo>
                      <a:pt x="746" y="2142"/>
                    </a:lnTo>
                    <a:lnTo>
                      <a:pt x="865" y="2112"/>
                    </a:lnTo>
                    <a:lnTo>
                      <a:pt x="984" y="2068"/>
                    </a:lnTo>
                    <a:lnTo>
                      <a:pt x="1105" y="2011"/>
                    </a:lnTo>
                    <a:lnTo>
                      <a:pt x="1225" y="1941"/>
                    </a:lnTo>
                    <a:lnTo>
                      <a:pt x="1341" y="1862"/>
                    </a:lnTo>
                    <a:lnTo>
                      <a:pt x="1456" y="1773"/>
                    </a:lnTo>
                    <a:lnTo>
                      <a:pt x="1566" y="1676"/>
                    </a:lnTo>
                    <a:lnTo>
                      <a:pt x="1672" y="1572"/>
                    </a:lnTo>
                    <a:lnTo>
                      <a:pt x="1864" y="1348"/>
                    </a:lnTo>
                    <a:lnTo>
                      <a:pt x="2022" y="1114"/>
                    </a:lnTo>
                    <a:lnTo>
                      <a:pt x="2086" y="996"/>
                    </a:lnTo>
                    <a:lnTo>
                      <a:pt x="2139" y="878"/>
                    </a:lnTo>
                    <a:lnTo>
                      <a:pt x="2180" y="762"/>
                    </a:lnTo>
                    <a:lnTo>
                      <a:pt x="2208" y="650"/>
                    </a:lnTo>
                    <a:lnTo>
                      <a:pt x="2220" y="543"/>
                    </a:lnTo>
                    <a:lnTo>
                      <a:pt x="2218" y="441"/>
                    </a:lnTo>
                    <a:lnTo>
                      <a:pt x="2200" y="347"/>
                    </a:lnTo>
                    <a:lnTo>
                      <a:pt x="2163" y="262"/>
                    </a:lnTo>
                    <a:lnTo>
                      <a:pt x="2108" y="186"/>
                    </a:lnTo>
                    <a:lnTo>
                      <a:pt x="2033" y="121"/>
                    </a:lnTo>
                    <a:lnTo>
                      <a:pt x="1937" y="69"/>
                    </a:lnTo>
                    <a:lnTo>
                      <a:pt x="1821" y="31"/>
                    </a:lnTo>
                    <a:lnTo>
                      <a:pt x="1681" y="7"/>
                    </a:lnTo>
                    <a:lnTo>
                      <a:pt x="1518" y="0"/>
                    </a:lnTo>
                    <a:lnTo>
                      <a:pt x="1318" y="45"/>
                    </a:lnTo>
                    <a:lnTo>
                      <a:pt x="1128" y="106"/>
                    </a:lnTo>
                    <a:lnTo>
                      <a:pt x="949" y="179"/>
                    </a:lnTo>
                    <a:lnTo>
                      <a:pt x="781" y="263"/>
                    </a:lnTo>
                    <a:lnTo>
                      <a:pt x="627" y="360"/>
                    </a:lnTo>
                    <a:lnTo>
                      <a:pt x="488" y="466"/>
                    </a:lnTo>
                    <a:lnTo>
                      <a:pt x="363" y="583"/>
                    </a:lnTo>
                    <a:lnTo>
                      <a:pt x="255" y="708"/>
                    </a:lnTo>
                    <a:lnTo>
                      <a:pt x="164" y="843"/>
                    </a:lnTo>
                    <a:lnTo>
                      <a:pt x="93" y="984"/>
                    </a:lnTo>
                    <a:lnTo>
                      <a:pt x="41" y="1132"/>
                    </a:lnTo>
                    <a:lnTo>
                      <a:pt x="9" y="1286"/>
                    </a:lnTo>
                    <a:lnTo>
                      <a:pt x="0" y="1446"/>
                    </a:lnTo>
                    <a:lnTo>
                      <a:pt x="15" y="1610"/>
                    </a:lnTo>
                    <a:lnTo>
                      <a:pt x="52" y="1776"/>
                    </a:lnTo>
                    <a:lnTo>
                      <a:pt x="115" y="1947"/>
                    </a:lnTo>
                    <a:close/>
                  </a:path>
                </a:pathLst>
              </a:custGeom>
              <a:solidFill>
                <a:srgbClr val="E498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4" name="Freeform 284">
                <a:extLst>
                  <a:ext uri="{FF2B5EF4-FFF2-40B4-BE49-F238E27FC236}">
                    <a16:creationId xmlns:a16="http://schemas.microsoft.com/office/drawing/2014/main" id="{9E8A9B82-FBEA-884E-A7AF-C2DF7E660047}"/>
                  </a:ext>
                </a:extLst>
              </p:cNvPr>
              <p:cNvSpPr>
                <a:spLocks/>
              </p:cNvSpPr>
              <p:nvPr/>
            </p:nvSpPr>
            <p:spPr bwMode="auto">
              <a:xfrm>
                <a:off x="4947" y="3081"/>
                <a:ext cx="151" cy="147"/>
              </a:xfrm>
              <a:custGeom>
                <a:avLst/>
                <a:gdLst>
                  <a:gd name="T0" fmla="*/ 0 w 1970"/>
                  <a:gd name="T1" fmla="*/ 1 h 1913"/>
                  <a:gd name="T2" fmla="*/ 0 w 1970"/>
                  <a:gd name="T3" fmla="*/ 1 h 1913"/>
                  <a:gd name="T4" fmla="*/ 0 w 1970"/>
                  <a:gd name="T5" fmla="*/ 1 h 1913"/>
                  <a:gd name="T6" fmla="*/ 0 w 1970"/>
                  <a:gd name="T7" fmla="*/ 1 h 1913"/>
                  <a:gd name="T8" fmla="*/ 0 w 1970"/>
                  <a:gd name="T9" fmla="*/ 1 h 1913"/>
                  <a:gd name="T10" fmla="*/ 0 w 1970"/>
                  <a:gd name="T11" fmla="*/ 1 h 1913"/>
                  <a:gd name="T12" fmla="*/ 0 w 1970"/>
                  <a:gd name="T13" fmla="*/ 1 h 1913"/>
                  <a:gd name="T14" fmla="*/ 0 w 1970"/>
                  <a:gd name="T15" fmla="*/ 1 h 1913"/>
                  <a:gd name="T16" fmla="*/ 0 w 1970"/>
                  <a:gd name="T17" fmla="*/ 1 h 1913"/>
                  <a:gd name="T18" fmla="*/ 0 w 1970"/>
                  <a:gd name="T19" fmla="*/ 1 h 1913"/>
                  <a:gd name="T20" fmla="*/ 1 w 1970"/>
                  <a:gd name="T21" fmla="*/ 1 h 1913"/>
                  <a:gd name="T22" fmla="*/ 1 w 1970"/>
                  <a:gd name="T23" fmla="*/ 1 h 1913"/>
                  <a:gd name="T24" fmla="*/ 1 w 1970"/>
                  <a:gd name="T25" fmla="*/ 1 h 1913"/>
                  <a:gd name="T26" fmla="*/ 1 w 1970"/>
                  <a:gd name="T27" fmla="*/ 0 h 1913"/>
                  <a:gd name="T28" fmla="*/ 1 w 1970"/>
                  <a:gd name="T29" fmla="*/ 0 h 1913"/>
                  <a:gd name="T30" fmla="*/ 1 w 1970"/>
                  <a:gd name="T31" fmla="*/ 0 h 1913"/>
                  <a:gd name="T32" fmla="*/ 1 w 1970"/>
                  <a:gd name="T33" fmla="*/ 0 h 1913"/>
                  <a:gd name="T34" fmla="*/ 1 w 1970"/>
                  <a:gd name="T35" fmla="*/ 0 h 1913"/>
                  <a:gd name="T36" fmla="*/ 1 w 1970"/>
                  <a:gd name="T37" fmla="*/ 0 h 1913"/>
                  <a:gd name="T38" fmla="*/ 1 w 1970"/>
                  <a:gd name="T39" fmla="*/ 0 h 1913"/>
                  <a:gd name="T40" fmla="*/ 1 w 1970"/>
                  <a:gd name="T41" fmla="*/ 0 h 1913"/>
                  <a:gd name="T42" fmla="*/ 1 w 1970"/>
                  <a:gd name="T43" fmla="*/ 0 h 1913"/>
                  <a:gd name="T44" fmla="*/ 1 w 1970"/>
                  <a:gd name="T45" fmla="*/ 0 h 1913"/>
                  <a:gd name="T46" fmla="*/ 1 w 1970"/>
                  <a:gd name="T47" fmla="*/ 0 h 1913"/>
                  <a:gd name="T48" fmla="*/ 1 w 1970"/>
                  <a:gd name="T49" fmla="*/ 0 h 1913"/>
                  <a:gd name="T50" fmla="*/ 1 w 1970"/>
                  <a:gd name="T51" fmla="*/ 0 h 1913"/>
                  <a:gd name="T52" fmla="*/ 1 w 1970"/>
                  <a:gd name="T53" fmla="*/ 0 h 1913"/>
                  <a:gd name="T54" fmla="*/ 1 w 1970"/>
                  <a:gd name="T55" fmla="*/ 0 h 1913"/>
                  <a:gd name="T56" fmla="*/ 0 w 1970"/>
                  <a:gd name="T57" fmla="*/ 0 h 1913"/>
                  <a:gd name="T58" fmla="*/ 0 w 1970"/>
                  <a:gd name="T59" fmla="*/ 0 h 1913"/>
                  <a:gd name="T60" fmla="*/ 0 w 1970"/>
                  <a:gd name="T61" fmla="*/ 0 h 1913"/>
                  <a:gd name="T62" fmla="*/ 0 w 1970"/>
                  <a:gd name="T63" fmla="*/ 0 h 1913"/>
                  <a:gd name="T64" fmla="*/ 0 w 1970"/>
                  <a:gd name="T65" fmla="*/ 0 h 1913"/>
                  <a:gd name="T66" fmla="*/ 0 w 1970"/>
                  <a:gd name="T67" fmla="*/ 0 h 1913"/>
                  <a:gd name="T68" fmla="*/ 0 w 1970"/>
                  <a:gd name="T69" fmla="*/ 0 h 1913"/>
                  <a:gd name="T70" fmla="*/ 0 w 1970"/>
                  <a:gd name="T71" fmla="*/ 0 h 1913"/>
                  <a:gd name="T72" fmla="*/ 0 w 1970"/>
                  <a:gd name="T73" fmla="*/ 0 h 1913"/>
                  <a:gd name="T74" fmla="*/ 0 w 1970"/>
                  <a:gd name="T75" fmla="*/ 0 h 1913"/>
                  <a:gd name="T76" fmla="*/ 0 w 1970"/>
                  <a:gd name="T77" fmla="*/ 1 h 1913"/>
                  <a:gd name="T78" fmla="*/ 0 w 1970"/>
                  <a:gd name="T79" fmla="*/ 1 h 1913"/>
                  <a:gd name="T80" fmla="*/ 0 w 1970"/>
                  <a:gd name="T81" fmla="*/ 1 h 1913"/>
                  <a:gd name="T82" fmla="*/ 0 w 1970"/>
                  <a:gd name="T83" fmla="*/ 1 h 1913"/>
                  <a:gd name="T84" fmla="*/ 0 w 1970"/>
                  <a:gd name="T85" fmla="*/ 1 h 19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70" h="1913">
                    <a:moveTo>
                      <a:pt x="95" y="1726"/>
                    </a:moveTo>
                    <a:lnTo>
                      <a:pt x="174" y="1801"/>
                    </a:lnTo>
                    <a:lnTo>
                      <a:pt x="260" y="1855"/>
                    </a:lnTo>
                    <a:lnTo>
                      <a:pt x="351" y="1891"/>
                    </a:lnTo>
                    <a:lnTo>
                      <a:pt x="447" y="1911"/>
                    </a:lnTo>
                    <a:lnTo>
                      <a:pt x="547" y="1913"/>
                    </a:lnTo>
                    <a:lnTo>
                      <a:pt x="651" y="1902"/>
                    </a:lnTo>
                    <a:lnTo>
                      <a:pt x="756" y="1875"/>
                    </a:lnTo>
                    <a:lnTo>
                      <a:pt x="863" y="1836"/>
                    </a:lnTo>
                    <a:lnTo>
                      <a:pt x="1077" y="1724"/>
                    </a:lnTo>
                    <a:lnTo>
                      <a:pt x="1283" y="1575"/>
                    </a:lnTo>
                    <a:lnTo>
                      <a:pt x="1476" y="1397"/>
                    </a:lnTo>
                    <a:lnTo>
                      <a:pt x="1647" y="1199"/>
                    </a:lnTo>
                    <a:lnTo>
                      <a:pt x="1789" y="991"/>
                    </a:lnTo>
                    <a:lnTo>
                      <a:pt x="1895" y="782"/>
                    </a:lnTo>
                    <a:lnTo>
                      <a:pt x="1933" y="679"/>
                    </a:lnTo>
                    <a:lnTo>
                      <a:pt x="1958" y="580"/>
                    </a:lnTo>
                    <a:lnTo>
                      <a:pt x="1970" y="484"/>
                    </a:lnTo>
                    <a:lnTo>
                      <a:pt x="1969" y="395"/>
                    </a:lnTo>
                    <a:lnTo>
                      <a:pt x="1953" y="311"/>
                    </a:lnTo>
                    <a:lnTo>
                      <a:pt x="1921" y="235"/>
                    </a:lnTo>
                    <a:lnTo>
                      <a:pt x="1873" y="168"/>
                    </a:lnTo>
                    <a:lnTo>
                      <a:pt x="1807" y="110"/>
                    </a:lnTo>
                    <a:lnTo>
                      <a:pt x="1723" y="64"/>
                    </a:lnTo>
                    <a:lnTo>
                      <a:pt x="1619" y="30"/>
                    </a:lnTo>
                    <a:lnTo>
                      <a:pt x="1495" y="8"/>
                    </a:lnTo>
                    <a:lnTo>
                      <a:pt x="1349" y="0"/>
                    </a:lnTo>
                    <a:lnTo>
                      <a:pt x="1169" y="43"/>
                    </a:lnTo>
                    <a:lnTo>
                      <a:pt x="998" y="98"/>
                    </a:lnTo>
                    <a:lnTo>
                      <a:pt x="839" y="164"/>
                    </a:lnTo>
                    <a:lnTo>
                      <a:pt x="690" y="240"/>
                    </a:lnTo>
                    <a:lnTo>
                      <a:pt x="553" y="326"/>
                    </a:lnTo>
                    <a:lnTo>
                      <a:pt x="430" y="422"/>
                    </a:lnTo>
                    <a:lnTo>
                      <a:pt x="320" y="526"/>
                    </a:lnTo>
                    <a:lnTo>
                      <a:pt x="225" y="638"/>
                    </a:lnTo>
                    <a:lnTo>
                      <a:pt x="145" y="757"/>
                    </a:lnTo>
                    <a:lnTo>
                      <a:pt x="82" y="883"/>
                    </a:lnTo>
                    <a:lnTo>
                      <a:pt x="36" y="1013"/>
                    </a:lnTo>
                    <a:lnTo>
                      <a:pt x="8" y="1149"/>
                    </a:lnTo>
                    <a:lnTo>
                      <a:pt x="0" y="1289"/>
                    </a:lnTo>
                    <a:lnTo>
                      <a:pt x="10" y="1432"/>
                    </a:lnTo>
                    <a:lnTo>
                      <a:pt x="42" y="1578"/>
                    </a:lnTo>
                    <a:lnTo>
                      <a:pt x="95" y="1726"/>
                    </a:lnTo>
                    <a:close/>
                  </a:path>
                </a:pathLst>
              </a:custGeom>
              <a:solidFill>
                <a:srgbClr val="E8A0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5" name="Freeform 285">
                <a:extLst>
                  <a:ext uri="{FF2B5EF4-FFF2-40B4-BE49-F238E27FC236}">
                    <a16:creationId xmlns:a16="http://schemas.microsoft.com/office/drawing/2014/main" id="{7209291D-3DE1-8742-9BF7-8C0BA16B75A4}"/>
                  </a:ext>
                </a:extLst>
              </p:cNvPr>
              <p:cNvSpPr>
                <a:spLocks/>
              </p:cNvSpPr>
              <p:nvPr/>
            </p:nvSpPr>
            <p:spPr bwMode="auto">
              <a:xfrm>
                <a:off x="4956" y="3090"/>
                <a:ext cx="132" cy="129"/>
              </a:xfrm>
              <a:custGeom>
                <a:avLst/>
                <a:gdLst>
                  <a:gd name="T0" fmla="*/ 0 w 1722"/>
                  <a:gd name="T1" fmla="*/ 1 h 1667"/>
                  <a:gd name="T2" fmla="*/ 0 w 1722"/>
                  <a:gd name="T3" fmla="*/ 1 h 1667"/>
                  <a:gd name="T4" fmla="*/ 0 w 1722"/>
                  <a:gd name="T5" fmla="*/ 1 h 1667"/>
                  <a:gd name="T6" fmla="*/ 0 w 1722"/>
                  <a:gd name="T7" fmla="*/ 1 h 1667"/>
                  <a:gd name="T8" fmla="*/ 0 w 1722"/>
                  <a:gd name="T9" fmla="*/ 1 h 1667"/>
                  <a:gd name="T10" fmla="*/ 0 w 1722"/>
                  <a:gd name="T11" fmla="*/ 1 h 1667"/>
                  <a:gd name="T12" fmla="*/ 0 w 1722"/>
                  <a:gd name="T13" fmla="*/ 1 h 1667"/>
                  <a:gd name="T14" fmla="*/ 0 w 1722"/>
                  <a:gd name="T15" fmla="*/ 1 h 1667"/>
                  <a:gd name="T16" fmla="*/ 0 w 1722"/>
                  <a:gd name="T17" fmla="*/ 1 h 1667"/>
                  <a:gd name="T18" fmla="*/ 0 w 1722"/>
                  <a:gd name="T19" fmla="*/ 1 h 1667"/>
                  <a:gd name="T20" fmla="*/ 1 w 1722"/>
                  <a:gd name="T21" fmla="*/ 1 h 1667"/>
                  <a:gd name="T22" fmla="*/ 1 w 1722"/>
                  <a:gd name="T23" fmla="*/ 1 h 1667"/>
                  <a:gd name="T24" fmla="*/ 1 w 1722"/>
                  <a:gd name="T25" fmla="*/ 0 h 1667"/>
                  <a:gd name="T26" fmla="*/ 1 w 1722"/>
                  <a:gd name="T27" fmla="*/ 0 h 1667"/>
                  <a:gd name="T28" fmla="*/ 1 w 1722"/>
                  <a:gd name="T29" fmla="*/ 0 h 1667"/>
                  <a:gd name="T30" fmla="*/ 1 w 1722"/>
                  <a:gd name="T31" fmla="*/ 0 h 1667"/>
                  <a:gd name="T32" fmla="*/ 1 w 1722"/>
                  <a:gd name="T33" fmla="*/ 0 h 1667"/>
                  <a:gd name="T34" fmla="*/ 1 w 1722"/>
                  <a:gd name="T35" fmla="*/ 0 h 1667"/>
                  <a:gd name="T36" fmla="*/ 1 w 1722"/>
                  <a:gd name="T37" fmla="*/ 0 h 1667"/>
                  <a:gd name="T38" fmla="*/ 1 w 1722"/>
                  <a:gd name="T39" fmla="*/ 0 h 1667"/>
                  <a:gd name="T40" fmla="*/ 1 w 1722"/>
                  <a:gd name="T41" fmla="*/ 0 h 1667"/>
                  <a:gd name="T42" fmla="*/ 1 w 1722"/>
                  <a:gd name="T43" fmla="*/ 0 h 1667"/>
                  <a:gd name="T44" fmla="*/ 1 w 1722"/>
                  <a:gd name="T45" fmla="*/ 0 h 1667"/>
                  <a:gd name="T46" fmla="*/ 1 w 1722"/>
                  <a:gd name="T47" fmla="*/ 0 h 1667"/>
                  <a:gd name="T48" fmla="*/ 1 w 1722"/>
                  <a:gd name="T49" fmla="*/ 0 h 1667"/>
                  <a:gd name="T50" fmla="*/ 1 w 1722"/>
                  <a:gd name="T51" fmla="*/ 0 h 1667"/>
                  <a:gd name="T52" fmla="*/ 1 w 1722"/>
                  <a:gd name="T53" fmla="*/ 0 h 1667"/>
                  <a:gd name="T54" fmla="*/ 0 w 1722"/>
                  <a:gd name="T55" fmla="*/ 0 h 1667"/>
                  <a:gd name="T56" fmla="*/ 0 w 1722"/>
                  <a:gd name="T57" fmla="*/ 0 h 1667"/>
                  <a:gd name="T58" fmla="*/ 0 w 1722"/>
                  <a:gd name="T59" fmla="*/ 0 h 1667"/>
                  <a:gd name="T60" fmla="*/ 0 w 1722"/>
                  <a:gd name="T61" fmla="*/ 0 h 1667"/>
                  <a:gd name="T62" fmla="*/ 0 w 1722"/>
                  <a:gd name="T63" fmla="*/ 0 h 1667"/>
                  <a:gd name="T64" fmla="*/ 0 w 1722"/>
                  <a:gd name="T65" fmla="*/ 0 h 1667"/>
                  <a:gd name="T66" fmla="*/ 0 w 1722"/>
                  <a:gd name="T67" fmla="*/ 0 h 1667"/>
                  <a:gd name="T68" fmla="*/ 0 w 1722"/>
                  <a:gd name="T69" fmla="*/ 0 h 1667"/>
                  <a:gd name="T70" fmla="*/ 0 w 1722"/>
                  <a:gd name="T71" fmla="*/ 0 h 1667"/>
                  <a:gd name="T72" fmla="*/ 0 w 1722"/>
                  <a:gd name="T73" fmla="*/ 0 h 1667"/>
                  <a:gd name="T74" fmla="*/ 0 w 1722"/>
                  <a:gd name="T75" fmla="*/ 0 h 1667"/>
                  <a:gd name="T76" fmla="*/ 0 w 1722"/>
                  <a:gd name="T77" fmla="*/ 0 h 1667"/>
                  <a:gd name="T78" fmla="*/ 0 w 1722"/>
                  <a:gd name="T79" fmla="*/ 1 h 1667"/>
                  <a:gd name="T80" fmla="*/ 0 w 1722"/>
                  <a:gd name="T81" fmla="*/ 1 h 1667"/>
                  <a:gd name="T82" fmla="*/ 0 w 1722"/>
                  <a:gd name="T83" fmla="*/ 1 h 1667"/>
                  <a:gd name="T84" fmla="*/ 0 w 1722"/>
                  <a:gd name="T85" fmla="*/ 1 h 16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22" h="1667">
                    <a:moveTo>
                      <a:pt x="76" y="1503"/>
                    </a:moveTo>
                    <a:lnTo>
                      <a:pt x="144" y="1569"/>
                    </a:lnTo>
                    <a:lnTo>
                      <a:pt x="218" y="1616"/>
                    </a:lnTo>
                    <a:lnTo>
                      <a:pt x="296" y="1648"/>
                    </a:lnTo>
                    <a:lnTo>
                      <a:pt x="380" y="1664"/>
                    </a:lnTo>
                    <a:lnTo>
                      <a:pt x="466" y="1667"/>
                    </a:lnTo>
                    <a:lnTo>
                      <a:pt x="557" y="1657"/>
                    </a:lnTo>
                    <a:lnTo>
                      <a:pt x="649" y="1634"/>
                    </a:lnTo>
                    <a:lnTo>
                      <a:pt x="742" y="1601"/>
                    </a:lnTo>
                    <a:lnTo>
                      <a:pt x="929" y="1503"/>
                    </a:lnTo>
                    <a:lnTo>
                      <a:pt x="1111" y="1373"/>
                    </a:lnTo>
                    <a:lnTo>
                      <a:pt x="1281" y="1219"/>
                    </a:lnTo>
                    <a:lnTo>
                      <a:pt x="1433" y="1046"/>
                    </a:lnTo>
                    <a:lnTo>
                      <a:pt x="1559" y="865"/>
                    </a:lnTo>
                    <a:lnTo>
                      <a:pt x="1655" y="683"/>
                    </a:lnTo>
                    <a:lnTo>
                      <a:pt x="1688" y="593"/>
                    </a:lnTo>
                    <a:lnTo>
                      <a:pt x="1711" y="507"/>
                    </a:lnTo>
                    <a:lnTo>
                      <a:pt x="1722" y="424"/>
                    </a:lnTo>
                    <a:lnTo>
                      <a:pt x="1722" y="345"/>
                    </a:lnTo>
                    <a:lnTo>
                      <a:pt x="1709" y="272"/>
                    </a:lnTo>
                    <a:lnTo>
                      <a:pt x="1682" y="205"/>
                    </a:lnTo>
                    <a:lnTo>
                      <a:pt x="1640" y="147"/>
                    </a:lnTo>
                    <a:lnTo>
                      <a:pt x="1583" y="96"/>
                    </a:lnTo>
                    <a:lnTo>
                      <a:pt x="1510" y="55"/>
                    </a:lnTo>
                    <a:lnTo>
                      <a:pt x="1419" y="25"/>
                    </a:lnTo>
                    <a:lnTo>
                      <a:pt x="1311" y="7"/>
                    </a:lnTo>
                    <a:lnTo>
                      <a:pt x="1183" y="0"/>
                    </a:lnTo>
                    <a:lnTo>
                      <a:pt x="1024" y="39"/>
                    </a:lnTo>
                    <a:lnTo>
                      <a:pt x="873" y="88"/>
                    </a:lnTo>
                    <a:lnTo>
                      <a:pt x="732" y="146"/>
                    </a:lnTo>
                    <a:lnTo>
                      <a:pt x="602" y="215"/>
                    </a:lnTo>
                    <a:lnTo>
                      <a:pt x="482" y="291"/>
                    </a:lnTo>
                    <a:lnTo>
                      <a:pt x="375" y="375"/>
                    </a:lnTo>
                    <a:lnTo>
                      <a:pt x="279" y="466"/>
                    </a:lnTo>
                    <a:lnTo>
                      <a:pt x="197" y="565"/>
                    </a:lnTo>
                    <a:lnTo>
                      <a:pt x="128" y="669"/>
                    </a:lnTo>
                    <a:lnTo>
                      <a:pt x="74" y="778"/>
                    </a:lnTo>
                    <a:lnTo>
                      <a:pt x="33" y="892"/>
                    </a:lnTo>
                    <a:lnTo>
                      <a:pt x="10" y="1009"/>
                    </a:lnTo>
                    <a:lnTo>
                      <a:pt x="0" y="1129"/>
                    </a:lnTo>
                    <a:lnTo>
                      <a:pt x="9" y="1252"/>
                    </a:lnTo>
                    <a:lnTo>
                      <a:pt x="33" y="1377"/>
                    </a:lnTo>
                    <a:lnTo>
                      <a:pt x="76" y="1503"/>
                    </a:lnTo>
                    <a:close/>
                  </a:path>
                </a:pathLst>
              </a:custGeom>
              <a:solidFill>
                <a:srgbClr val="EBAB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6" name="Freeform 286">
                <a:extLst>
                  <a:ext uri="{FF2B5EF4-FFF2-40B4-BE49-F238E27FC236}">
                    <a16:creationId xmlns:a16="http://schemas.microsoft.com/office/drawing/2014/main" id="{2EA32ECC-1143-1A4B-B0B3-1AA2358BBF50}"/>
                  </a:ext>
                </a:extLst>
              </p:cNvPr>
              <p:cNvSpPr>
                <a:spLocks/>
              </p:cNvSpPr>
              <p:nvPr/>
            </p:nvSpPr>
            <p:spPr bwMode="auto">
              <a:xfrm>
                <a:off x="4965" y="3100"/>
                <a:ext cx="113" cy="109"/>
              </a:xfrm>
              <a:custGeom>
                <a:avLst/>
                <a:gdLst>
                  <a:gd name="T0" fmla="*/ 0 w 1473"/>
                  <a:gd name="T1" fmla="*/ 1 h 1424"/>
                  <a:gd name="T2" fmla="*/ 0 w 1473"/>
                  <a:gd name="T3" fmla="*/ 1 h 1424"/>
                  <a:gd name="T4" fmla="*/ 0 w 1473"/>
                  <a:gd name="T5" fmla="*/ 1 h 1424"/>
                  <a:gd name="T6" fmla="*/ 0 w 1473"/>
                  <a:gd name="T7" fmla="*/ 1 h 1424"/>
                  <a:gd name="T8" fmla="*/ 0 w 1473"/>
                  <a:gd name="T9" fmla="*/ 1 h 1424"/>
                  <a:gd name="T10" fmla="*/ 0 w 1473"/>
                  <a:gd name="T11" fmla="*/ 1 h 1424"/>
                  <a:gd name="T12" fmla="*/ 0 w 1473"/>
                  <a:gd name="T13" fmla="*/ 1 h 1424"/>
                  <a:gd name="T14" fmla="*/ 0 w 1473"/>
                  <a:gd name="T15" fmla="*/ 1 h 1424"/>
                  <a:gd name="T16" fmla="*/ 0 w 1473"/>
                  <a:gd name="T17" fmla="*/ 1 h 1424"/>
                  <a:gd name="T18" fmla="*/ 0 w 1473"/>
                  <a:gd name="T19" fmla="*/ 1 h 1424"/>
                  <a:gd name="T20" fmla="*/ 0 w 1473"/>
                  <a:gd name="T21" fmla="*/ 0 h 1424"/>
                  <a:gd name="T22" fmla="*/ 1 w 1473"/>
                  <a:gd name="T23" fmla="*/ 0 h 1424"/>
                  <a:gd name="T24" fmla="*/ 1 w 1473"/>
                  <a:gd name="T25" fmla="*/ 0 h 1424"/>
                  <a:gd name="T26" fmla="*/ 1 w 1473"/>
                  <a:gd name="T27" fmla="*/ 0 h 1424"/>
                  <a:gd name="T28" fmla="*/ 1 w 1473"/>
                  <a:gd name="T29" fmla="*/ 0 h 1424"/>
                  <a:gd name="T30" fmla="*/ 1 w 1473"/>
                  <a:gd name="T31" fmla="*/ 0 h 1424"/>
                  <a:gd name="T32" fmla="*/ 1 w 1473"/>
                  <a:gd name="T33" fmla="*/ 0 h 1424"/>
                  <a:gd name="T34" fmla="*/ 1 w 1473"/>
                  <a:gd name="T35" fmla="*/ 0 h 1424"/>
                  <a:gd name="T36" fmla="*/ 1 w 1473"/>
                  <a:gd name="T37" fmla="*/ 0 h 1424"/>
                  <a:gd name="T38" fmla="*/ 1 w 1473"/>
                  <a:gd name="T39" fmla="*/ 0 h 1424"/>
                  <a:gd name="T40" fmla="*/ 1 w 1473"/>
                  <a:gd name="T41" fmla="*/ 0 h 1424"/>
                  <a:gd name="T42" fmla="*/ 1 w 1473"/>
                  <a:gd name="T43" fmla="*/ 0 h 1424"/>
                  <a:gd name="T44" fmla="*/ 1 w 1473"/>
                  <a:gd name="T45" fmla="*/ 0 h 1424"/>
                  <a:gd name="T46" fmla="*/ 1 w 1473"/>
                  <a:gd name="T47" fmla="*/ 0 h 1424"/>
                  <a:gd name="T48" fmla="*/ 1 w 1473"/>
                  <a:gd name="T49" fmla="*/ 0 h 1424"/>
                  <a:gd name="T50" fmla="*/ 0 w 1473"/>
                  <a:gd name="T51" fmla="*/ 0 h 1424"/>
                  <a:gd name="T52" fmla="*/ 0 w 1473"/>
                  <a:gd name="T53" fmla="*/ 0 h 1424"/>
                  <a:gd name="T54" fmla="*/ 0 w 1473"/>
                  <a:gd name="T55" fmla="*/ 0 h 1424"/>
                  <a:gd name="T56" fmla="*/ 0 w 1473"/>
                  <a:gd name="T57" fmla="*/ 0 h 1424"/>
                  <a:gd name="T58" fmla="*/ 0 w 1473"/>
                  <a:gd name="T59" fmla="*/ 0 h 1424"/>
                  <a:gd name="T60" fmla="*/ 0 w 1473"/>
                  <a:gd name="T61" fmla="*/ 0 h 1424"/>
                  <a:gd name="T62" fmla="*/ 0 w 1473"/>
                  <a:gd name="T63" fmla="*/ 0 h 1424"/>
                  <a:gd name="T64" fmla="*/ 0 w 1473"/>
                  <a:gd name="T65" fmla="*/ 0 h 1424"/>
                  <a:gd name="T66" fmla="*/ 0 w 1473"/>
                  <a:gd name="T67" fmla="*/ 0 h 1424"/>
                  <a:gd name="T68" fmla="*/ 0 w 1473"/>
                  <a:gd name="T69" fmla="*/ 0 h 1424"/>
                  <a:gd name="T70" fmla="*/ 0 w 1473"/>
                  <a:gd name="T71" fmla="*/ 0 h 1424"/>
                  <a:gd name="T72" fmla="*/ 0 w 1473"/>
                  <a:gd name="T73" fmla="*/ 0 h 1424"/>
                  <a:gd name="T74" fmla="*/ 0 w 1473"/>
                  <a:gd name="T75" fmla="*/ 0 h 1424"/>
                  <a:gd name="T76" fmla="*/ 0 w 1473"/>
                  <a:gd name="T77" fmla="*/ 0 h 1424"/>
                  <a:gd name="T78" fmla="*/ 0 w 1473"/>
                  <a:gd name="T79" fmla="*/ 0 h 1424"/>
                  <a:gd name="T80" fmla="*/ 0 w 1473"/>
                  <a:gd name="T81" fmla="*/ 1 h 1424"/>
                  <a:gd name="T82" fmla="*/ 0 w 1473"/>
                  <a:gd name="T83" fmla="*/ 1 h 14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73" h="1424">
                    <a:moveTo>
                      <a:pt x="56" y="1282"/>
                    </a:moveTo>
                    <a:lnTo>
                      <a:pt x="111" y="1338"/>
                    </a:lnTo>
                    <a:lnTo>
                      <a:pt x="174" y="1380"/>
                    </a:lnTo>
                    <a:lnTo>
                      <a:pt x="240" y="1407"/>
                    </a:lnTo>
                    <a:lnTo>
                      <a:pt x="311" y="1422"/>
                    </a:lnTo>
                    <a:lnTo>
                      <a:pt x="385" y="1424"/>
                    </a:lnTo>
                    <a:lnTo>
                      <a:pt x="462" y="1415"/>
                    </a:lnTo>
                    <a:lnTo>
                      <a:pt x="620" y="1368"/>
                    </a:lnTo>
                    <a:lnTo>
                      <a:pt x="781" y="1285"/>
                    </a:lnTo>
                    <a:lnTo>
                      <a:pt x="938" y="1174"/>
                    </a:lnTo>
                    <a:lnTo>
                      <a:pt x="1085" y="1043"/>
                    </a:lnTo>
                    <a:lnTo>
                      <a:pt x="1217" y="896"/>
                    </a:lnTo>
                    <a:lnTo>
                      <a:pt x="1327" y="741"/>
                    </a:lnTo>
                    <a:lnTo>
                      <a:pt x="1411" y="586"/>
                    </a:lnTo>
                    <a:lnTo>
                      <a:pt x="1441" y="509"/>
                    </a:lnTo>
                    <a:lnTo>
                      <a:pt x="1462" y="435"/>
                    </a:lnTo>
                    <a:lnTo>
                      <a:pt x="1472" y="364"/>
                    </a:lnTo>
                    <a:lnTo>
                      <a:pt x="1473" y="297"/>
                    </a:lnTo>
                    <a:lnTo>
                      <a:pt x="1463" y="234"/>
                    </a:lnTo>
                    <a:lnTo>
                      <a:pt x="1440" y="178"/>
                    </a:lnTo>
                    <a:lnTo>
                      <a:pt x="1406" y="127"/>
                    </a:lnTo>
                    <a:lnTo>
                      <a:pt x="1357" y="84"/>
                    </a:lnTo>
                    <a:lnTo>
                      <a:pt x="1294" y="49"/>
                    </a:lnTo>
                    <a:lnTo>
                      <a:pt x="1217" y="23"/>
                    </a:lnTo>
                    <a:lnTo>
                      <a:pt x="1125" y="6"/>
                    </a:lnTo>
                    <a:lnTo>
                      <a:pt x="1015" y="0"/>
                    </a:lnTo>
                    <a:lnTo>
                      <a:pt x="876" y="35"/>
                    </a:lnTo>
                    <a:lnTo>
                      <a:pt x="744" y="79"/>
                    </a:lnTo>
                    <a:lnTo>
                      <a:pt x="622" y="131"/>
                    </a:lnTo>
                    <a:lnTo>
                      <a:pt x="511" y="191"/>
                    </a:lnTo>
                    <a:lnTo>
                      <a:pt x="409" y="257"/>
                    </a:lnTo>
                    <a:lnTo>
                      <a:pt x="317" y="331"/>
                    </a:lnTo>
                    <a:lnTo>
                      <a:pt x="236" y="410"/>
                    </a:lnTo>
                    <a:lnTo>
                      <a:pt x="167" y="494"/>
                    </a:lnTo>
                    <a:lnTo>
                      <a:pt x="109" y="583"/>
                    </a:lnTo>
                    <a:lnTo>
                      <a:pt x="63" y="675"/>
                    </a:lnTo>
                    <a:lnTo>
                      <a:pt x="29" y="772"/>
                    </a:lnTo>
                    <a:lnTo>
                      <a:pt x="8" y="871"/>
                    </a:lnTo>
                    <a:lnTo>
                      <a:pt x="0" y="973"/>
                    </a:lnTo>
                    <a:lnTo>
                      <a:pt x="4" y="1075"/>
                    </a:lnTo>
                    <a:lnTo>
                      <a:pt x="23" y="1179"/>
                    </a:lnTo>
                    <a:lnTo>
                      <a:pt x="56" y="1282"/>
                    </a:lnTo>
                    <a:close/>
                  </a:path>
                </a:pathLst>
              </a:custGeom>
              <a:solidFill>
                <a:srgbClr val="EFB4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7" name="Freeform 287">
                <a:extLst>
                  <a:ext uri="{FF2B5EF4-FFF2-40B4-BE49-F238E27FC236}">
                    <a16:creationId xmlns:a16="http://schemas.microsoft.com/office/drawing/2014/main" id="{B37EE15D-F0DD-B443-BCB6-5ECF77EDA42D}"/>
                  </a:ext>
                </a:extLst>
              </p:cNvPr>
              <p:cNvSpPr>
                <a:spLocks/>
              </p:cNvSpPr>
              <p:nvPr/>
            </p:nvSpPr>
            <p:spPr bwMode="auto">
              <a:xfrm>
                <a:off x="4974" y="3109"/>
                <a:ext cx="94" cy="91"/>
              </a:xfrm>
              <a:custGeom>
                <a:avLst/>
                <a:gdLst>
                  <a:gd name="T0" fmla="*/ 0 w 1224"/>
                  <a:gd name="T1" fmla="*/ 0 h 1179"/>
                  <a:gd name="T2" fmla="*/ 0 w 1224"/>
                  <a:gd name="T3" fmla="*/ 1 h 1179"/>
                  <a:gd name="T4" fmla="*/ 0 w 1224"/>
                  <a:gd name="T5" fmla="*/ 1 h 1179"/>
                  <a:gd name="T6" fmla="*/ 0 w 1224"/>
                  <a:gd name="T7" fmla="*/ 1 h 1179"/>
                  <a:gd name="T8" fmla="*/ 0 w 1224"/>
                  <a:gd name="T9" fmla="*/ 1 h 1179"/>
                  <a:gd name="T10" fmla="*/ 0 w 1224"/>
                  <a:gd name="T11" fmla="*/ 1 h 1179"/>
                  <a:gd name="T12" fmla="*/ 0 w 1224"/>
                  <a:gd name="T13" fmla="*/ 1 h 1179"/>
                  <a:gd name="T14" fmla="*/ 0 w 1224"/>
                  <a:gd name="T15" fmla="*/ 1 h 1179"/>
                  <a:gd name="T16" fmla="*/ 0 w 1224"/>
                  <a:gd name="T17" fmla="*/ 0 h 1179"/>
                  <a:gd name="T18" fmla="*/ 0 w 1224"/>
                  <a:gd name="T19" fmla="*/ 0 h 1179"/>
                  <a:gd name="T20" fmla="*/ 0 w 1224"/>
                  <a:gd name="T21" fmla="*/ 0 h 1179"/>
                  <a:gd name="T22" fmla="*/ 0 w 1224"/>
                  <a:gd name="T23" fmla="*/ 0 h 1179"/>
                  <a:gd name="T24" fmla="*/ 0 w 1224"/>
                  <a:gd name="T25" fmla="*/ 0 h 1179"/>
                  <a:gd name="T26" fmla="*/ 1 w 1224"/>
                  <a:gd name="T27" fmla="*/ 0 h 1179"/>
                  <a:gd name="T28" fmla="*/ 1 w 1224"/>
                  <a:gd name="T29" fmla="*/ 0 h 1179"/>
                  <a:gd name="T30" fmla="*/ 1 w 1224"/>
                  <a:gd name="T31" fmla="*/ 0 h 1179"/>
                  <a:gd name="T32" fmla="*/ 1 w 1224"/>
                  <a:gd name="T33" fmla="*/ 0 h 1179"/>
                  <a:gd name="T34" fmla="*/ 1 w 1224"/>
                  <a:gd name="T35" fmla="*/ 0 h 1179"/>
                  <a:gd name="T36" fmla="*/ 1 w 1224"/>
                  <a:gd name="T37" fmla="*/ 0 h 1179"/>
                  <a:gd name="T38" fmla="*/ 1 w 1224"/>
                  <a:gd name="T39" fmla="*/ 0 h 1179"/>
                  <a:gd name="T40" fmla="*/ 1 w 1224"/>
                  <a:gd name="T41" fmla="*/ 0 h 1179"/>
                  <a:gd name="T42" fmla="*/ 0 w 1224"/>
                  <a:gd name="T43" fmla="*/ 0 h 1179"/>
                  <a:gd name="T44" fmla="*/ 0 w 1224"/>
                  <a:gd name="T45" fmla="*/ 0 h 1179"/>
                  <a:gd name="T46" fmla="*/ 0 w 1224"/>
                  <a:gd name="T47" fmla="*/ 0 h 1179"/>
                  <a:gd name="T48" fmla="*/ 0 w 1224"/>
                  <a:gd name="T49" fmla="*/ 0 h 1179"/>
                  <a:gd name="T50" fmla="*/ 0 w 1224"/>
                  <a:gd name="T51" fmla="*/ 0 h 1179"/>
                  <a:gd name="T52" fmla="*/ 0 w 1224"/>
                  <a:gd name="T53" fmla="*/ 0 h 1179"/>
                  <a:gd name="T54" fmla="*/ 0 w 1224"/>
                  <a:gd name="T55" fmla="*/ 0 h 1179"/>
                  <a:gd name="T56" fmla="*/ 0 w 1224"/>
                  <a:gd name="T57" fmla="*/ 0 h 1179"/>
                  <a:gd name="T58" fmla="*/ 0 w 1224"/>
                  <a:gd name="T59" fmla="*/ 0 h 1179"/>
                  <a:gd name="T60" fmla="*/ 0 w 1224"/>
                  <a:gd name="T61" fmla="*/ 0 h 1179"/>
                  <a:gd name="T62" fmla="*/ 0 w 1224"/>
                  <a:gd name="T63" fmla="*/ 0 h 1179"/>
                  <a:gd name="T64" fmla="*/ 0 w 1224"/>
                  <a:gd name="T65" fmla="*/ 0 h 1179"/>
                  <a:gd name="T66" fmla="*/ 0 w 1224"/>
                  <a:gd name="T67" fmla="*/ 0 h 1179"/>
                  <a:gd name="T68" fmla="*/ 0 w 1224"/>
                  <a:gd name="T69" fmla="*/ 0 h 1179"/>
                  <a:gd name="T70" fmla="*/ 0 w 1224"/>
                  <a:gd name="T71" fmla="*/ 0 h 1179"/>
                  <a:gd name="T72" fmla="*/ 0 w 1224"/>
                  <a:gd name="T73" fmla="*/ 0 h 1179"/>
                  <a:gd name="T74" fmla="*/ 0 w 1224"/>
                  <a:gd name="T75" fmla="*/ 0 h 1179"/>
                  <a:gd name="T76" fmla="*/ 0 w 1224"/>
                  <a:gd name="T77" fmla="*/ 0 h 1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24" h="1179">
                    <a:moveTo>
                      <a:pt x="35" y="1060"/>
                    </a:moveTo>
                    <a:lnTo>
                      <a:pt x="80" y="1107"/>
                    </a:lnTo>
                    <a:lnTo>
                      <a:pt x="129" y="1142"/>
                    </a:lnTo>
                    <a:lnTo>
                      <a:pt x="184" y="1164"/>
                    </a:lnTo>
                    <a:lnTo>
                      <a:pt x="242" y="1177"/>
                    </a:lnTo>
                    <a:lnTo>
                      <a:pt x="302" y="1179"/>
                    </a:lnTo>
                    <a:lnTo>
                      <a:pt x="366" y="1172"/>
                    </a:lnTo>
                    <a:lnTo>
                      <a:pt x="498" y="1133"/>
                    </a:lnTo>
                    <a:lnTo>
                      <a:pt x="632" y="1066"/>
                    </a:lnTo>
                    <a:lnTo>
                      <a:pt x="764" y="974"/>
                    </a:lnTo>
                    <a:lnTo>
                      <a:pt x="889" y="866"/>
                    </a:lnTo>
                    <a:lnTo>
                      <a:pt x="1001" y="744"/>
                    </a:lnTo>
                    <a:lnTo>
                      <a:pt x="1095" y="617"/>
                    </a:lnTo>
                    <a:lnTo>
                      <a:pt x="1168" y="488"/>
                    </a:lnTo>
                    <a:lnTo>
                      <a:pt x="1212" y="363"/>
                    </a:lnTo>
                    <a:lnTo>
                      <a:pt x="1222" y="305"/>
                    </a:lnTo>
                    <a:lnTo>
                      <a:pt x="1224" y="249"/>
                    </a:lnTo>
                    <a:lnTo>
                      <a:pt x="1216" y="197"/>
                    </a:lnTo>
                    <a:lnTo>
                      <a:pt x="1198" y="150"/>
                    </a:lnTo>
                    <a:lnTo>
                      <a:pt x="1170" y="107"/>
                    </a:lnTo>
                    <a:lnTo>
                      <a:pt x="1130" y="72"/>
                    </a:lnTo>
                    <a:lnTo>
                      <a:pt x="1079" y="42"/>
                    </a:lnTo>
                    <a:lnTo>
                      <a:pt x="1016" y="20"/>
                    </a:lnTo>
                    <a:lnTo>
                      <a:pt x="938" y="5"/>
                    </a:lnTo>
                    <a:lnTo>
                      <a:pt x="847" y="0"/>
                    </a:lnTo>
                    <a:lnTo>
                      <a:pt x="728" y="31"/>
                    </a:lnTo>
                    <a:lnTo>
                      <a:pt x="615" y="70"/>
                    </a:lnTo>
                    <a:lnTo>
                      <a:pt x="512" y="114"/>
                    </a:lnTo>
                    <a:lnTo>
                      <a:pt x="419" y="165"/>
                    </a:lnTo>
                    <a:lnTo>
                      <a:pt x="334" y="223"/>
                    </a:lnTo>
                    <a:lnTo>
                      <a:pt x="260" y="284"/>
                    </a:lnTo>
                    <a:lnTo>
                      <a:pt x="193" y="351"/>
                    </a:lnTo>
                    <a:lnTo>
                      <a:pt x="137" y="421"/>
                    </a:lnTo>
                    <a:lnTo>
                      <a:pt x="90" y="495"/>
                    </a:lnTo>
                    <a:lnTo>
                      <a:pt x="52" y="572"/>
                    </a:lnTo>
                    <a:lnTo>
                      <a:pt x="24" y="651"/>
                    </a:lnTo>
                    <a:lnTo>
                      <a:pt x="7" y="733"/>
                    </a:lnTo>
                    <a:lnTo>
                      <a:pt x="0" y="896"/>
                    </a:lnTo>
                    <a:lnTo>
                      <a:pt x="35" y="1060"/>
                    </a:lnTo>
                    <a:close/>
                  </a:path>
                </a:pathLst>
              </a:custGeom>
              <a:solidFill>
                <a:srgbClr val="F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8" name="Freeform 288">
                <a:extLst>
                  <a:ext uri="{FF2B5EF4-FFF2-40B4-BE49-F238E27FC236}">
                    <a16:creationId xmlns:a16="http://schemas.microsoft.com/office/drawing/2014/main" id="{E883C51C-621F-334C-9595-52B7A6BD4A93}"/>
                  </a:ext>
                </a:extLst>
              </p:cNvPr>
              <p:cNvSpPr>
                <a:spLocks/>
              </p:cNvSpPr>
              <p:nvPr/>
            </p:nvSpPr>
            <p:spPr bwMode="auto">
              <a:xfrm>
                <a:off x="4983" y="3119"/>
                <a:ext cx="75" cy="72"/>
              </a:xfrm>
              <a:custGeom>
                <a:avLst/>
                <a:gdLst>
                  <a:gd name="T0" fmla="*/ 0 w 979"/>
                  <a:gd name="T1" fmla="*/ 0 h 932"/>
                  <a:gd name="T2" fmla="*/ 0 w 979"/>
                  <a:gd name="T3" fmla="*/ 0 h 932"/>
                  <a:gd name="T4" fmla="*/ 0 w 979"/>
                  <a:gd name="T5" fmla="*/ 0 h 932"/>
                  <a:gd name="T6" fmla="*/ 0 w 979"/>
                  <a:gd name="T7" fmla="*/ 0 h 932"/>
                  <a:gd name="T8" fmla="*/ 0 w 979"/>
                  <a:gd name="T9" fmla="*/ 0 h 932"/>
                  <a:gd name="T10" fmla="*/ 0 w 979"/>
                  <a:gd name="T11" fmla="*/ 0 h 932"/>
                  <a:gd name="T12" fmla="*/ 0 w 979"/>
                  <a:gd name="T13" fmla="*/ 0 h 932"/>
                  <a:gd name="T14" fmla="*/ 0 w 979"/>
                  <a:gd name="T15" fmla="*/ 0 h 932"/>
                  <a:gd name="T16" fmla="*/ 0 w 979"/>
                  <a:gd name="T17" fmla="*/ 0 h 932"/>
                  <a:gd name="T18" fmla="*/ 0 w 979"/>
                  <a:gd name="T19" fmla="*/ 0 h 932"/>
                  <a:gd name="T20" fmla="*/ 0 w 979"/>
                  <a:gd name="T21" fmla="*/ 0 h 932"/>
                  <a:gd name="T22" fmla="*/ 0 w 979"/>
                  <a:gd name="T23" fmla="*/ 0 h 932"/>
                  <a:gd name="T24" fmla="*/ 0 w 979"/>
                  <a:gd name="T25" fmla="*/ 0 h 932"/>
                  <a:gd name="T26" fmla="*/ 0 w 979"/>
                  <a:gd name="T27" fmla="*/ 0 h 932"/>
                  <a:gd name="T28" fmla="*/ 0 w 979"/>
                  <a:gd name="T29" fmla="*/ 0 h 932"/>
                  <a:gd name="T30" fmla="*/ 0 w 979"/>
                  <a:gd name="T31" fmla="*/ 0 h 932"/>
                  <a:gd name="T32" fmla="*/ 0 w 979"/>
                  <a:gd name="T33" fmla="*/ 0 h 932"/>
                  <a:gd name="T34" fmla="*/ 0 w 979"/>
                  <a:gd name="T35" fmla="*/ 0 h 932"/>
                  <a:gd name="T36" fmla="*/ 0 w 979"/>
                  <a:gd name="T37" fmla="*/ 0 h 932"/>
                  <a:gd name="T38" fmla="*/ 0 w 979"/>
                  <a:gd name="T39" fmla="*/ 0 h 932"/>
                  <a:gd name="T40" fmla="*/ 0 w 979"/>
                  <a:gd name="T41" fmla="*/ 0 h 932"/>
                  <a:gd name="T42" fmla="*/ 0 w 979"/>
                  <a:gd name="T43" fmla="*/ 0 h 932"/>
                  <a:gd name="T44" fmla="*/ 0 w 979"/>
                  <a:gd name="T45" fmla="*/ 0 h 932"/>
                  <a:gd name="T46" fmla="*/ 0 w 979"/>
                  <a:gd name="T47" fmla="*/ 0 h 932"/>
                  <a:gd name="T48" fmla="*/ 0 w 979"/>
                  <a:gd name="T49" fmla="*/ 0 h 932"/>
                  <a:gd name="T50" fmla="*/ 0 w 979"/>
                  <a:gd name="T51" fmla="*/ 0 h 932"/>
                  <a:gd name="T52" fmla="*/ 0 w 979"/>
                  <a:gd name="T53" fmla="*/ 0 h 932"/>
                  <a:gd name="T54" fmla="*/ 0 w 979"/>
                  <a:gd name="T55" fmla="*/ 0 h 932"/>
                  <a:gd name="T56" fmla="*/ 0 w 979"/>
                  <a:gd name="T57" fmla="*/ 0 h 932"/>
                  <a:gd name="T58" fmla="*/ 0 w 979"/>
                  <a:gd name="T59" fmla="*/ 0 h 932"/>
                  <a:gd name="T60" fmla="*/ 0 w 979"/>
                  <a:gd name="T61" fmla="*/ 0 h 932"/>
                  <a:gd name="T62" fmla="*/ 0 w 979"/>
                  <a:gd name="T63" fmla="*/ 0 h 932"/>
                  <a:gd name="T64" fmla="*/ 0 w 979"/>
                  <a:gd name="T65" fmla="*/ 0 h 932"/>
                  <a:gd name="T66" fmla="*/ 0 w 979"/>
                  <a:gd name="T67" fmla="*/ 0 h 9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79" h="932">
                    <a:moveTo>
                      <a:pt x="18" y="839"/>
                    </a:moveTo>
                    <a:lnTo>
                      <a:pt x="52" y="876"/>
                    </a:lnTo>
                    <a:lnTo>
                      <a:pt x="89" y="903"/>
                    </a:lnTo>
                    <a:lnTo>
                      <a:pt x="131" y="922"/>
                    </a:lnTo>
                    <a:lnTo>
                      <a:pt x="176" y="932"/>
                    </a:lnTo>
                    <a:lnTo>
                      <a:pt x="275" y="929"/>
                    </a:lnTo>
                    <a:lnTo>
                      <a:pt x="380" y="899"/>
                    </a:lnTo>
                    <a:lnTo>
                      <a:pt x="488" y="846"/>
                    </a:lnTo>
                    <a:lnTo>
                      <a:pt x="595" y="774"/>
                    </a:lnTo>
                    <a:lnTo>
                      <a:pt x="697" y="689"/>
                    </a:lnTo>
                    <a:lnTo>
                      <a:pt x="789" y="593"/>
                    </a:lnTo>
                    <a:lnTo>
                      <a:pt x="868" y="492"/>
                    </a:lnTo>
                    <a:lnTo>
                      <a:pt x="928" y="390"/>
                    </a:lnTo>
                    <a:lnTo>
                      <a:pt x="967" y="291"/>
                    </a:lnTo>
                    <a:lnTo>
                      <a:pt x="979" y="200"/>
                    </a:lnTo>
                    <a:lnTo>
                      <a:pt x="974" y="159"/>
                    </a:lnTo>
                    <a:lnTo>
                      <a:pt x="961" y="120"/>
                    </a:lnTo>
                    <a:lnTo>
                      <a:pt x="939" y="87"/>
                    </a:lnTo>
                    <a:lnTo>
                      <a:pt x="908" y="58"/>
                    </a:lnTo>
                    <a:lnTo>
                      <a:pt x="868" y="34"/>
                    </a:lnTo>
                    <a:lnTo>
                      <a:pt x="818" y="16"/>
                    </a:lnTo>
                    <a:lnTo>
                      <a:pt x="756" y="4"/>
                    </a:lnTo>
                    <a:lnTo>
                      <a:pt x="684" y="0"/>
                    </a:lnTo>
                    <a:lnTo>
                      <a:pt x="584" y="27"/>
                    </a:lnTo>
                    <a:lnTo>
                      <a:pt x="491" y="59"/>
                    </a:lnTo>
                    <a:lnTo>
                      <a:pt x="408" y="98"/>
                    </a:lnTo>
                    <a:lnTo>
                      <a:pt x="332" y="140"/>
                    </a:lnTo>
                    <a:lnTo>
                      <a:pt x="265" y="188"/>
                    </a:lnTo>
                    <a:lnTo>
                      <a:pt x="206" y="239"/>
                    </a:lnTo>
                    <a:lnTo>
                      <a:pt x="110" y="349"/>
                    </a:lnTo>
                    <a:lnTo>
                      <a:pt x="46" y="469"/>
                    </a:lnTo>
                    <a:lnTo>
                      <a:pt x="9" y="593"/>
                    </a:lnTo>
                    <a:lnTo>
                      <a:pt x="0" y="718"/>
                    </a:lnTo>
                    <a:lnTo>
                      <a:pt x="18" y="839"/>
                    </a:lnTo>
                    <a:close/>
                  </a:path>
                </a:pathLst>
              </a:custGeom>
              <a:solidFill>
                <a:srgbClr val="F8C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9" name="Freeform 289">
                <a:extLst>
                  <a:ext uri="{FF2B5EF4-FFF2-40B4-BE49-F238E27FC236}">
                    <a16:creationId xmlns:a16="http://schemas.microsoft.com/office/drawing/2014/main" id="{5F885151-EC29-2947-855C-A69E9B0DE60D}"/>
                  </a:ext>
                </a:extLst>
              </p:cNvPr>
              <p:cNvSpPr>
                <a:spLocks/>
              </p:cNvSpPr>
              <p:nvPr/>
            </p:nvSpPr>
            <p:spPr bwMode="auto">
              <a:xfrm>
                <a:off x="4992" y="3128"/>
                <a:ext cx="56" cy="53"/>
              </a:xfrm>
              <a:custGeom>
                <a:avLst/>
                <a:gdLst>
                  <a:gd name="T0" fmla="*/ 0 w 734"/>
                  <a:gd name="T1" fmla="*/ 0 h 687"/>
                  <a:gd name="T2" fmla="*/ 0 w 734"/>
                  <a:gd name="T3" fmla="*/ 0 h 687"/>
                  <a:gd name="T4" fmla="*/ 0 w 734"/>
                  <a:gd name="T5" fmla="*/ 0 h 687"/>
                  <a:gd name="T6" fmla="*/ 0 w 734"/>
                  <a:gd name="T7" fmla="*/ 0 h 687"/>
                  <a:gd name="T8" fmla="*/ 0 w 734"/>
                  <a:gd name="T9" fmla="*/ 0 h 687"/>
                  <a:gd name="T10" fmla="*/ 0 w 734"/>
                  <a:gd name="T11" fmla="*/ 0 h 687"/>
                  <a:gd name="T12" fmla="*/ 0 w 734"/>
                  <a:gd name="T13" fmla="*/ 0 h 687"/>
                  <a:gd name="T14" fmla="*/ 0 w 734"/>
                  <a:gd name="T15" fmla="*/ 0 h 687"/>
                  <a:gd name="T16" fmla="*/ 0 w 734"/>
                  <a:gd name="T17" fmla="*/ 0 h 687"/>
                  <a:gd name="T18" fmla="*/ 0 w 734"/>
                  <a:gd name="T19" fmla="*/ 0 h 687"/>
                  <a:gd name="T20" fmla="*/ 0 w 734"/>
                  <a:gd name="T21" fmla="*/ 0 h 687"/>
                  <a:gd name="T22" fmla="*/ 0 w 734"/>
                  <a:gd name="T23" fmla="*/ 0 h 687"/>
                  <a:gd name="T24" fmla="*/ 0 w 734"/>
                  <a:gd name="T25" fmla="*/ 0 h 687"/>
                  <a:gd name="T26" fmla="*/ 0 w 734"/>
                  <a:gd name="T27" fmla="*/ 0 h 687"/>
                  <a:gd name="T28" fmla="*/ 0 w 734"/>
                  <a:gd name="T29" fmla="*/ 0 h 687"/>
                  <a:gd name="T30" fmla="*/ 0 w 734"/>
                  <a:gd name="T31" fmla="*/ 0 h 687"/>
                  <a:gd name="T32" fmla="*/ 0 w 734"/>
                  <a:gd name="T33" fmla="*/ 0 h 687"/>
                  <a:gd name="T34" fmla="*/ 0 w 734"/>
                  <a:gd name="T35" fmla="*/ 0 h 687"/>
                  <a:gd name="T36" fmla="*/ 0 w 734"/>
                  <a:gd name="T37" fmla="*/ 0 h 687"/>
                  <a:gd name="T38" fmla="*/ 0 w 734"/>
                  <a:gd name="T39" fmla="*/ 0 h 687"/>
                  <a:gd name="T40" fmla="*/ 0 w 734"/>
                  <a:gd name="T41" fmla="*/ 0 h 687"/>
                  <a:gd name="T42" fmla="*/ 0 w 734"/>
                  <a:gd name="T43" fmla="*/ 0 h 687"/>
                  <a:gd name="T44" fmla="*/ 0 w 734"/>
                  <a:gd name="T45" fmla="*/ 0 h 687"/>
                  <a:gd name="T46" fmla="*/ 0 w 734"/>
                  <a:gd name="T47" fmla="*/ 0 h 687"/>
                  <a:gd name="T48" fmla="*/ 0 w 734"/>
                  <a:gd name="T49" fmla="*/ 0 h 687"/>
                  <a:gd name="T50" fmla="*/ 0 w 734"/>
                  <a:gd name="T51" fmla="*/ 0 h 687"/>
                  <a:gd name="T52" fmla="*/ 0 w 734"/>
                  <a:gd name="T53" fmla="*/ 0 h 687"/>
                  <a:gd name="T54" fmla="*/ 0 w 734"/>
                  <a:gd name="T55" fmla="*/ 0 h 6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4" h="687">
                    <a:moveTo>
                      <a:pt x="1" y="617"/>
                    </a:moveTo>
                    <a:lnTo>
                      <a:pt x="49" y="666"/>
                    </a:lnTo>
                    <a:lnTo>
                      <a:pt x="111" y="687"/>
                    </a:lnTo>
                    <a:lnTo>
                      <a:pt x="182" y="686"/>
                    </a:lnTo>
                    <a:lnTo>
                      <a:pt x="262" y="665"/>
                    </a:lnTo>
                    <a:lnTo>
                      <a:pt x="344" y="626"/>
                    </a:lnTo>
                    <a:lnTo>
                      <a:pt x="426" y="574"/>
                    </a:lnTo>
                    <a:lnTo>
                      <a:pt x="504" y="512"/>
                    </a:lnTo>
                    <a:lnTo>
                      <a:pt x="577" y="441"/>
                    </a:lnTo>
                    <a:lnTo>
                      <a:pt x="639" y="367"/>
                    </a:lnTo>
                    <a:lnTo>
                      <a:pt x="688" y="292"/>
                    </a:lnTo>
                    <a:lnTo>
                      <a:pt x="721" y="219"/>
                    </a:lnTo>
                    <a:lnTo>
                      <a:pt x="734" y="152"/>
                    </a:lnTo>
                    <a:lnTo>
                      <a:pt x="724" y="92"/>
                    </a:lnTo>
                    <a:lnTo>
                      <a:pt x="686" y="45"/>
                    </a:lnTo>
                    <a:lnTo>
                      <a:pt x="657" y="27"/>
                    </a:lnTo>
                    <a:lnTo>
                      <a:pt x="620" y="13"/>
                    </a:lnTo>
                    <a:lnTo>
                      <a:pt x="574" y="4"/>
                    </a:lnTo>
                    <a:lnTo>
                      <a:pt x="520" y="0"/>
                    </a:lnTo>
                    <a:lnTo>
                      <a:pt x="439" y="22"/>
                    </a:lnTo>
                    <a:lnTo>
                      <a:pt x="367" y="51"/>
                    </a:lnTo>
                    <a:lnTo>
                      <a:pt x="245" y="116"/>
                    </a:lnTo>
                    <a:lnTo>
                      <a:pt x="152" y="193"/>
                    </a:lnTo>
                    <a:lnTo>
                      <a:pt x="85" y="277"/>
                    </a:lnTo>
                    <a:lnTo>
                      <a:pt x="39" y="366"/>
                    </a:lnTo>
                    <a:lnTo>
                      <a:pt x="12" y="454"/>
                    </a:lnTo>
                    <a:lnTo>
                      <a:pt x="0" y="539"/>
                    </a:lnTo>
                    <a:lnTo>
                      <a:pt x="1" y="617"/>
                    </a:lnTo>
                    <a:close/>
                  </a:path>
                </a:pathLst>
              </a:custGeom>
              <a:solidFill>
                <a:srgbClr val="FCD0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0" name="Freeform 290">
                <a:extLst>
                  <a:ext uri="{FF2B5EF4-FFF2-40B4-BE49-F238E27FC236}">
                    <a16:creationId xmlns:a16="http://schemas.microsoft.com/office/drawing/2014/main" id="{92FE7047-0728-2643-AE5C-37081538411B}"/>
                  </a:ext>
                </a:extLst>
              </p:cNvPr>
              <p:cNvSpPr>
                <a:spLocks/>
              </p:cNvSpPr>
              <p:nvPr/>
            </p:nvSpPr>
            <p:spPr bwMode="auto">
              <a:xfrm>
                <a:off x="4999" y="3138"/>
                <a:ext cx="39" cy="34"/>
              </a:xfrm>
              <a:custGeom>
                <a:avLst/>
                <a:gdLst>
                  <a:gd name="T0" fmla="*/ 0 w 505"/>
                  <a:gd name="T1" fmla="*/ 0 h 445"/>
                  <a:gd name="T2" fmla="*/ 0 w 505"/>
                  <a:gd name="T3" fmla="*/ 0 h 445"/>
                  <a:gd name="T4" fmla="*/ 0 w 505"/>
                  <a:gd name="T5" fmla="*/ 0 h 445"/>
                  <a:gd name="T6" fmla="*/ 0 w 505"/>
                  <a:gd name="T7" fmla="*/ 0 h 445"/>
                  <a:gd name="T8" fmla="*/ 0 w 505"/>
                  <a:gd name="T9" fmla="*/ 0 h 445"/>
                  <a:gd name="T10" fmla="*/ 0 w 505"/>
                  <a:gd name="T11" fmla="*/ 0 h 445"/>
                  <a:gd name="T12" fmla="*/ 0 w 505"/>
                  <a:gd name="T13" fmla="*/ 0 h 445"/>
                  <a:gd name="T14" fmla="*/ 0 w 505"/>
                  <a:gd name="T15" fmla="*/ 0 h 445"/>
                  <a:gd name="T16" fmla="*/ 0 w 505"/>
                  <a:gd name="T17" fmla="*/ 0 h 445"/>
                  <a:gd name="T18" fmla="*/ 0 w 505"/>
                  <a:gd name="T19" fmla="*/ 0 h 445"/>
                  <a:gd name="T20" fmla="*/ 0 w 505"/>
                  <a:gd name="T21" fmla="*/ 0 h 445"/>
                  <a:gd name="T22" fmla="*/ 0 w 505"/>
                  <a:gd name="T23" fmla="*/ 0 h 445"/>
                  <a:gd name="T24" fmla="*/ 0 w 505"/>
                  <a:gd name="T25" fmla="*/ 0 h 445"/>
                  <a:gd name="T26" fmla="*/ 0 w 505"/>
                  <a:gd name="T27" fmla="*/ 0 h 445"/>
                  <a:gd name="T28" fmla="*/ 0 w 505"/>
                  <a:gd name="T29" fmla="*/ 0 h 445"/>
                  <a:gd name="T30" fmla="*/ 0 w 505"/>
                  <a:gd name="T31" fmla="*/ 0 h 445"/>
                  <a:gd name="T32" fmla="*/ 0 w 505"/>
                  <a:gd name="T33" fmla="*/ 0 h 445"/>
                  <a:gd name="T34" fmla="*/ 0 w 505"/>
                  <a:gd name="T35" fmla="*/ 0 h 445"/>
                  <a:gd name="T36" fmla="*/ 0 w 505"/>
                  <a:gd name="T37" fmla="*/ 0 h 445"/>
                  <a:gd name="T38" fmla="*/ 0 w 505"/>
                  <a:gd name="T39" fmla="*/ 0 h 445"/>
                  <a:gd name="T40" fmla="*/ 0 w 505"/>
                  <a:gd name="T41" fmla="*/ 0 h 445"/>
                  <a:gd name="T42" fmla="*/ 0 w 505"/>
                  <a:gd name="T43" fmla="*/ 0 h 445"/>
                  <a:gd name="T44" fmla="*/ 0 w 505"/>
                  <a:gd name="T45" fmla="*/ 0 h 4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5" h="445">
                    <a:moveTo>
                      <a:pt x="372" y="0"/>
                    </a:moveTo>
                    <a:lnTo>
                      <a:pt x="258" y="42"/>
                    </a:lnTo>
                    <a:lnTo>
                      <a:pt x="174" y="93"/>
                    </a:lnTo>
                    <a:lnTo>
                      <a:pt x="115" y="149"/>
                    </a:lnTo>
                    <a:lnTo>
                      <a:pt x="74" y="206"/>
                    </a:lnTo>
                    <a:lnTo>
                      <a:pt x="48" y="264"/>
                    </a:lnTo>
                    <a:lnTo>
                      <a:pt x="30" y="317"/>
                    </a:lnTo>
                    <a:lnTo>
                      <a:pt x="16" y="363"/>
                    </a:lnTo>
                    <a:lnTo>
                      <a:pt x="0" y="397"/>
                    </a:lnTo>
                    <a:lnTo>
                      <a:pt x="25" y="429"/>
                    </a:lnTo>
                    <a:lnTo>
                      <a:pt x="62" y="445"/>
                    </a:lnTo>
                    <a:lnTo>
                      <a:pt x="107" y="445"/>
                    </a:lnTo>
                    <a:lnTo>
                      <a:pt x="159" y="432"/>
                    </a:lnTo>
                    <a:lnTo>
                      <a:pt x="215" y="408"/>
                    </a:lnTo>
                    <a:lnTo>
                      <a:pt x="272" y="376"/>
                    </a:lnTo>
                    <a:lnTo>
                      <a:pt x="381" y="292"/>
                    </a:lnTo>
                    <a:lnTo>
                      <a:pt x="465" y="196"/>
                    </a:lnTo>
                    <a:lnTo>
                      <a:pt x="491" y="148"/>
                    </a:lnTo>
                    <a:lnTo>
                      <a:pt x="505" y="104"/>
                    </a:lnTo>
                    <a:lnTo>
                      <a:pt x="502" y="66"/>
                    </a:lnTo>
                    <a:lnTo>
                      <a:pt x="481" y="34"/>
                    </a:lnTo>
                    <a:lnTo>
                      <a:pt x="438" y="12"/>
                    </a:lnTo>
                    <a:lnTo>
                      <a:pt x="372" y="0"/>
                    </a:lnTo>
                    <a:close/>
                  </a:path>
                </a:pathLst>
              </a:custGeom>
              <a:solidFill>
                <a:srgbClr val="FFD8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1" name="Freeform 291">
                <a:extLst>
                  <a:ext uri="{FF2B5EF4-FFF2-40B4-BE49-F238E27FC236}">
                    <a16:creationId xmlns:a16="http://schemas.microsoft.com/office/drawing/2014/main" id="{C2B3B036-76D0-E74D-A67C-96C686E5B968}"/>
                  </a:ext>
                </a:extLst>
              </p:cNvPr>
              <p:cNvSpPr>
                <a:spLocks/>
              </p:cNvSpPr>
              <p:nvPr/>
            </p:nvSpPr>
            <p:spPr bwMode="auto">
              <a:xfrm>
                <a:off x="4689" y="3213"/>
                <a:ext cx="166" cy="371"/>
              </a:xfrm>
              <a:custGeom>
                <a:avLst/>
                <a:gdLst>
                  <a:gd name="T0" fmla="*/ 0 w 2158"/>
                  <a:gd name="T1" fmla="*/ 2 h 4825"/>
                  <a:gd name="T2" fmla="*/ 0 w 2158"/>
                  <a:gd name="T3" fmla="*/ 2 h 4825"/>
                  <a:gd name="T4" fmla="*/ 0 w 2158"/>
                  <a:gd name="T5" fmla="*/ 2 h 4825"/>
                  <a:gd name="T6" fmla="*/ 0 w 2158"/>
                  <a:gd name="T7" fmla="*/ 2 h 4825"/>
                  <a:gd name="T8" fmla="*/ 0 w 2158"/>
                  <a:gd name="T9" fmla="*/ 2 h 4825"/>
                  <a:gd name="T10" fmla="*/ 0 w 2158"/>
                  <a:gd name="T11" fmla="*/ 2 h 4825"/>
                  <a:gd name="T12" fmla="*/ 0 w 2158"/>
                  <a:gd name="T13" fmla="*/ 2 h 4825"/>
                  <a:gd name="T14" fmla="*/ 0 w 2158"/>
                  <a:gd name="T15" fmla="*/ 1 h 4825"/>
                  <a:gd name="T16" fmla="*/ 0 w 2158"/>
                  <a:gd name="T17" fmla="*/ 1 h 4825"/>
                  <a:gd name="T18" fmla="*/ 0 w 2158"/>
                  <a:gd name="T19" fmla="*/ 1 h 4825"/>
                  <a:gd name="T20" fmla="*/ 0 w 2158"/>
                  <a:gd name="T21" fmla="*/ 1 h 4825"/>
                  <a:gd name="T22" fmla="*/ 1 w 2158"/>
                  <a:gd name="T23" fmla="*/ 0 h 4825"/>
                  <a:gd name="T24" fmla="*/ 1 w 2158"/>
                  <a:gd name="T25" fmla="*/ 0 h 4825"/>
                  <a:gd name="T26" fmla="*/ 1 w 2158"/>
                  <a:gd name="T27" fmla="*/ 0 h 4825"/>
                  <a:gd name="T28" fmla="*/ 1 w 2158"/>
                  <a:gd name="T29" fmla="*/ 0 h 4825"/>
                  <a:gd name="T30" fmla="*/ 1 w 2158"/>
                  <a:gd name="T31" fmla="*/ 0 h 4825"/>
                  <a:gd name="T32" fmla="*/ 1 w 2158"/>
                  <a:gd name="T33" fmla="*/ 0 h 4825"/>
                  <a:gd name="T34" fmla="*/ 1 w 2158"/>
                  <a:gd name="T35" fmla="*/ 0 h 4825"/>
                  <a:gd name="T36" fmla="*/ 1 w 2158"/>
                  <a:gd name="T37" fmla="*/ 0 h 4825"/>
                  <a:gd name="T38" fmla="*/ 1 w 2158"/>
                  <a:gd name="T39" fmla="*/ 0 h 4825"/>
                  <a:gd name="T40" fmla="*/ 1 w 2158"/>
                  <a:gd name="T41" fmla="*/ 0 h 4825"/>
                  <a:gd name="T42" fmla="*/ 1 w 2158"/>
                  <a:gd name="T43" fmla="*/ 0 h 4825"/>
                  <a:gd name="T44" fmla="*/ 1 w 2158"/>
                  <a:gd name="T45" fmla="*/ 0 h 4825"/>
                  <a:gd name="T46" fmla="*/ 1 w 2158"/>
                  <a:gd name="T47" fmla="*/ 0 h 4825"/>
                  <a:gd name="T48" fmla="*/ 1 w 2158"/>
                  <a:gd name="T49" fmla="*/ 0 h 4825"/>
                  <a:gd name="T50" fmla="*/ 1 w 2158"/>
                  <a:gd name="T51" fmla="*/ 0 h 4825"/>
                  <a:gd name="T52" fmla="*/ 1 w 2158"/>
                  <a:gd name="T53" fmla="*/ 1 h 4825"/>
                  <a:gd name="T54" fmla="*/ 1 w 2158"/>
                  <a:gd name="T55" fmla="*/ 1 h 4825"/>
                  <a:gd name="T56" fmla="*/ 1 w 2158"/>
                  <a:gd name="T57" fmla="*/ 1 h 4825"/>
                  <a:gd name="T58" fmla="*/ 1 w 2158"/>
                  <a:gd name="T59" fmla="*/ 1 h 4825"/>
                  <a:gd name="T60" fmla="*/ 1 w 2158"/>
                  <a:gd name="T61" fmla="*/ 1 h 4825"/>
                  <a:gd name="T62" fmla="*/ 1 w 2158"/>
                  <a:gd name="T63" fmla="*/ 1 h 4825"/>
                  <a:gd name="T64" fmla="*/ 1 w 2158"/>
                  <a:gd name="T65" fmla="*/ 1 h 4825"/>
                  <a:gd name="T66" fmla="*/ 1 w 2158"/>
                  <a:gd name="T67" fmla="*/ 2 h 4825"/>
                  <a:gd name="T68" fmla="*/ 1 w 2158"/>
                  <a:gd name="T69" fmla="*/ 2 h 4825"/>
                  <a:gd name="T70" fmla="*/ 1 w 2158"/>
                  <a:gd name="T71" fmla="*/ 2 h 4825"/>
                  <a:gd name="T72" fmla="*/ 1 w 2158"/>
                  <a:gd name="T73" fmla="*/ 2 h 4825"/>
                  <a:gd name="T74" fmla="*/ 1 w 2158"/>
                  <a:gd name="T75" fmla="*/ 2 h 4825"/>
                  <a:gd name="T76" fmla="*/ 1 w 2158"/>
                  <a:gd name="T77" fmla="*/ 2 h 4825"/>
                  <a:gd name="T78" fmla="*/ 1 w 2158"/>
                  <a:gd name="T79" fmla="*/ 2 h 4825"/>
                  <a:gd name="T80" fmla="*/ 1 w 2158"/>
                  <a:gd name="T81" fmla="*/ 2 h 4825"/>
                  <a:gd name="T82" fmla="*/ 1 w 2158"/>
                  <a:gd name="T83" fmla="*/ 2 h 4825"/>
                  <a:gd name="T84" fmla="*/ 1 w 2158"/>
                  <a:gd name="T85" fmla="*/ 2 h 4825"/>
                  <a:gd name="T86" fmla="*/ 1 w 2158"/>
                  <a:gd name="T87" fmla="*/ 2 h 4825"/>
                  <a:gd name="T88" fmla="*/ 1 w 2158"/>
                  <a:gd name="T89" fmla="*/ 2 h 4825"/>
                  <a:gd name="T90" fmla="*/ 1 w 2158"/>
                  <a:gd name="T91" fmla="*/ 2 h 4825"/>
                  <a:gd name="T92" fmla="*/ 1 w 2158"/>
                  <a:gd name="T93" fmla="*/ 2 h 4825"/>
                  <a:gd name="T94" fmla="*/ 1 w 2158"/>
                  <a:gd name="T95" fmla="*/ 2 h 4825"/>
                  <a:gd name="T96" fmla="*/ 1 w 2158"/>
                  <a:gd name="T97" fmla="*/ 2 h 4825"/>
                  <a:gd name="T98" fmla="*/ 1 w 2158"/>
                  <a:gd name="T99" fmla="*/ 2 h 4825"/>
                  <a:gd name="T100" fmla="*/ 1 w 2158"/>
                  <a:gd name="T101" fmla="*/ 2 h 4825"/>
                  <a:gd name="T102" fmla="*/ 1 w 2158"/>
                  <a:gd name="T103" fmla="*/ 2 h 4825"/>
                  <a:gd name="T104" fmla="*/ 1 w 2158"/>
                  <a:gd name="T105" fmla="*/ 2 h 4825"/>
                  <a:gd name="T106" fmla="*/ 0 w 2158"/>
                  <a:gd name="T107" fmla="*/ 2 h 4825"/>
                  <a:gd name="T108" fmla="*/ 0 w 2158"/>
                  <a:gd name="T109" fmla="*/ 2 h 4825"/>
                  <a:gd name="T110" fmla="*/ 0 w 2158"/>
                  <a:gd name="T111" fmla="*/ 2 h 4825"/>
                  <a:gd name="T112" fmla="*/ 0 w 2158"/>
                  <a:gd name="T113" fmla="*/ 2 h 4825"/>
                  <a:gd name="T114" fmla="*/ 0 w 2158"/>
                  <a:gd name="T115" fmla="*/ 2 h 4825"/>
                  <a:gd name="T116" fmla="*/ 0 w 2158"/>
                  <a:gd name="T117" fmla="*/ 2 h 48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58" h="4825">
                    <a:moveTo>
                      <a:pt x="0" y="4825"/>
                    </a:moveTo>
                    <a:lnTo>
                      <a:pt x="139" y="4593"/>
                    </a:lnTo>
                    <a:lnTo>
                      <a:pt x="263" y="4360"/>
                    </a:lnTo>
                    <a:lnTo>
                      <a:pt x="373" y="4126"/>
                    </a:lnTo>
                    <a:lnTo>
                      <a:pt x="470" y="3888"/>
                    </a:lnTo>
                    <a:lnTo>
                      <a:pt x="557" y="3650"/>
                    </a:lnTo>
                    <a:lnTo>
                      <a:pt x="635" y="3411"/>
                    </a:lnTo>
                    <a:lnTo>
                      <a:pt x="767" y="2925"/>
                    </a:lnTo>
                    <a:lnTo>
                      <a:pt x="878" y="2430"/>
                    </a:lnTo>
                    <a:lnTo>
                      <a:pt x="981" y="1929"/>
                    </a:lnTo>
                    <a:lnTo>
                      <a:pt x="1087" y="1417"/>
                    </a:lnTo>
                    <a:lnTo>
                      <a:pt x="1207" y="896"/>
                    </a:lnTo>
                    <a:lnTo>
                      <a:pt x="1218" y="860"/>
                    </a:lnTo>
                    <a:lnTo>
                      <a:pt x="1237" y="813"/>
                    </a:lnTo>
                    <a:lnTo>
                      <a:pt x="1263" y="755"/>
                    </a:lnTo>
                    <a:lnTo>
                      <a:pt x="1294" y="690"/>
                    </a:lnTo>
                    <a:lnTo>
                      <a:pt x="1370" y="544"/>
                    </a:lnTo>
                    <a:lnTo>
                      <a:pt x="1460" y="390"/>
                    </a:lnTo>
                    <a:lnTo>
                      <a:pt x="1555" y="243"/>
                    </a:lnTo>
                    <a:lnTo>
                      <a:pt x="1648" y="118"/>
                    </a:lnTo>
                    <a:lnTo>
                      <a:pt x="1693" y="69"/>
                    </a:lnTo>
                    <a:lnTo>
                      <a:pt x="1734" y="33"/>
                    </a:lnTo>
                    <a:lnTo>
                      <a:pt x="1771" y="9"/>
                    </a:lnTo>
                    <a:lnTo>
                      <a:pt x="1804" y="0"/>
                    </a:lnTo>
                    <a:lnTo>
                      <a:pt x="1734" y="393"/>
                    </a:lnTo>
                    <a:lnTo>
                      <a:pt x="1675" y="784"/>
                    </a:lnTo>
                    <a:lnTo>
                      <a:pt x="1631" y="1172"/>
                    </a:lnTo>
                    <a:lnTo>
                      <a:pt x="1597" y="1552"/>
                    </a:lnTo>
                    <a:lnTo>
                      <a:pt x="1576" y="1923"/>
                    </a:lnTo>
                    <a:lnTo>
                      <a:pt x="1568" y="2280"/>
                    </a:lnTo>
                    <a:lnTo>
                      <a:pt x="1573" y="2620"/>
                    </a:lnTo>
                    <a:lnTo>
                      <a:pt x="1590" y="2939"/>
                    </a:lnTo>
                    <a:lnTo>
                      <a:pt x="1618" y="3238"/>
                    </a:lnTo>
                    <a:lnTo>
                      <a:pt x="1660" y="3510"/>
                    </a:lnTo>
                    <a:lnTo>
                      <a:pt x="1713" y="3752"/>
                    </a:lnTo>
                    <a:lnTo>
                      <a:pt x="1743" y="3861"/>
                    </a:lnTo>
                    <a:lnTo>
                      <a:pt x="1777" y="3963"/>
                    </a:lnTo>
                    <a:lnTo>
                      <a:pt x="1815" y="4056"/>
                    </a:lnTo>
                    <a:lnTo>
                      <a:pt x="1854" y="4138"/>
                    </a:lnTo>
                    <a:lnTo>
                      <a:pt x="1898" y="4212"/>
                    </a:lnTo>
                    <a:lnTo>
                      <a:pt x="1944" y="4276"/>
                    </a:lnTo>
                    <a:lnTo>
                      <a:pt x="1993" y="4330"/>
                    </a:lnTo>
                    <a:lnTo>
                      <a:pt x="2046" y="4371"/>
                    </a:lnTo>
                    <a:lnTo>
                      <a:pt x="2100" y="4404"/>
                    </a:lnTo>
                    <a:lnTo>
                      <a:pt x="2158" y="4423"/>
                    </a:lnTo>
                    <a:lnTo>
                      <a:pt x="2096" y="4382"/>
                    </a:lnTo>
                    <a:lnTo>
                      <a:pt x="2009" y="4355"/>
                    </a:lnTo>
                    <a:lnTo>
                      <a:pt x="1901" y="4342"/>
                    </a:lnTo>
                    <a:lnTo>
                      <a:pt x="1774" y="4340"/>
                    </a:lnTo>
                    <a:lnTo>
                      <a:pt x="1633" y="4349"/>
                    </a:lnTo>
                    <a:lnTo>
                      <a:pt x="1479" y="4369"/>
                    </a:lnTo>
                    <a:lnTo>
                      <a:pt x="1316" y="4396"/>
                    </a:lnTo>
                    <a:lnTo>
                      <a:pt x="1149" y="4432"/>
                    </a:lnTo>
                    <a:lnTo>
                      <a:pt x="811" y="4518"/>
                    </a:lnTo>
                    <a:lnTo>
                      <a:pt x="489" y="4619"/>
                    </a:lnTo>
                    <a:lnTo>
                      <a:pt x="343" y="4672"/>
                    </a:lnTo>
                    <a:lnTo>
                      <a:pt x="210" y="4724"/>
                    </a:lnTo>
                    <a:lnTo>
                      <a:pt x="96" y="4776"/>
                    </a:lnTo>
                    <a:lnTo>
                      <a:pt x="0" y="4825"/>
                    </a:lnTo>
                    <a:close/>
                  </a:path>
                </a:pathLst>
              </a:custGeom>
              <a:solidFill>
                <a:srgbClr val="C95E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2" name="Freeform 292">
                <a:extLst>
                  <a:ext uri="{FF2B5EF4-FFF2-40B4-BE49-F238E27FC236}">
                    <a16:creationId xmlns:a16="http://schemas.microsoft.com/office/drawing/2014/main" id="{57B522D0-0F77-564F-9386-CDB5C9F6CE2A}"/>
                  </a:ext>
                </a:extLst>
              </p:cNvPr>
              <p:cNvSpPr>
                <a:spLocks/>
              </p:cNvSpPr>
              <p:nvPr/>
            </p:nvSpPr>
            <p:spPr bwMode="auto">
              <a:xfrm>
                <a:off x="4687" y="3219"/>
                <a:ext cx="166" cy="373"/>
              </a:xfrm>
              <a:custGeom>
                <a:avLst/>
                <a:gdLst>
                  <a:gd name="T0" fmla="*/ 0 w 2160"/>
                  <a:gd name="T1" fmla="*/ 2 h 4852"/>
                  <a:gd name="T2" fmla="*/ 0 w 2160"/>
                  <a:gd name="T3" fmla="*/ 2 h 4852"/>
                  <a:gd name="T4" fmla="*/ 0 w 2160"/>
                  <a:gd name="T5" fmla="*/ 2 h 4852"/>
                  <a:gd name="T6" fmla="*/ 0 w 2160"/>
                  <a:gd name="T7" fmla="*/ 2 h 4852"/>
                  <a:gd name="T8" fmla="*/ 0 w 2160"/>
                  <a:gd name="T9" fmla="*/ 2 h 4852"/>
                  <a:gd name="T10" fmla="*/ 0 w 2160"/>
                  <a:gd name="T11" fmla="*/ 2 h 4852"/>
                  <a:gd name="T12" fmla="*/ 0 w 2160"/>
                  <a:gd name="T13" fmla="*/ 2 h 4852"/>
                  <a:gd name="T14" fmla="*/ 1 w 2160"/>
                  <a:gd name="T15" fmla="*/ 2 h 4852"/>
                  <a:gd name="T16" fmla="*/ 1 w 2160"/>
                  <a:gd name="T17" fmla="*/ 2 h 4852"/>
                  <a:gd name="T18" fmla="*/ 1 w 2160"/>
                  <a:gd name="T19" fmla="*/ 2 h 4852"/>
                  <a:gd name="T20" fmla="*/ 1 w 2160"/>
                  <a:gd name="T21" fmla="*/ 2 h 4852"/>
                  <a:gd name="T22" fmla="*/ 1 w 2160"/>
                  <a:gd name="T23" fmla="*/ 2 h 4852"/>
                  <a:gd name="T24" fmla="*/ 1 w 2160"/>
                  <a:gd name="T25" fmla="*/ 2 h 4852"/>
                  <a:gd name="T26" fmla="*/ 1 w 2160"/>
                  <a:gd name="T27" fmla="*/ 2 h 4852"/>
                  <a:gd name="T28" fmla="*/ 1 w 2160"/>
                  <a:gd name="T29" fmla="*/ 2 h 4852"/>
                  <a:gd name="T30" fmla="*/ 1 w 2160"/>
                  <a:gd name="T31" fmla="*/ 2 h 4852"/>
                  <a:gd name="T32" fmla="*/ 1 w 2160"/>
                  <a:gd name="T33" fmla="*/ 2 h 4852"/>
                  <a:gd name="T34" fmla="*/ 1 w 2160"/>
                  <a:gd name="T35" fmla="*/ 2 h 4852"/>
                  <a:gd name="T36" fmla="*/ 1 w 2160"/>
                  <a:gd name="T37" fmla="*/ 2 h 4852"/>
                  <a:gd name="T38" fmla="*/ 1 w 2160"/>
                  <a:gd name="T39" fmla="*/ 2 h 4852"/>
                  <a:gd name="T40" fmla="*/ 1 w 2160"/>
                  <a:gd name="T41" fmla="*/ 2 h 4852"/>
                  <a:gd name="T42" fmla="*/ 1 w 2160"/>
                  <a:gd name="T43" fmla="*/ 2 h 4852"/>
                  <a:gd name="T44" fmla="*/ 1 w 2160"/>
                  <a:gd name="T45" fmla="*/ 2 h 4852"/>
                  <a:gd name="T46" fmla="*/ 1 w 2160"/>
                  <a:gd name="T47" fmla="*/ 2 h 4852"/>
                  <a:gd name="T48" fmla="*/ 1 w 2160"/>
                  <a:gd name="T49" fmla="*/ 2 h 4852"/>
                  <a:gd name="T50" fmla="*/ 1 w 2160"/>
                  <a:gd name="T51" fmla="*/ 1 h 4852"/>
                  <a:gd name="T52" fmla="*/ 1 w 2160"/>
                  <a:gd name="T53" fmla="*/ 1 h 4852"/>
                  <a:gd name="T54" fmla="*/ 1 w 2160"/>
                  <a:gd name="T55" fmla="*/ 1 h 4852"/>
                  <a:gd name="T56" fmla="*/ 1 w 2160"/>
                  <a:gd name="T57" fmla="*/ 1 h 4852"/>
                  <a:gd name="T58" fmla="*/ 1 w 2160"/>
                  <a:gd name="T59" fmla="*/ 1 h 4852"/>
                  <a:gd name="T60" fmla="*/ 1 w 2160"/>
                  <a:gd name="T61" fmla="*/ 1 h 4852"/>
                  <a:gd name="T62" fmla="*/ 1 w 2160"/>
                  <a:gd name="T63" fmla="*/ 1 h 4852"/>
                  <a:gd name="T64" fmla="*/ 1 w 2160"/>
                  <a:gd name="T65" fmla="*/ 0 h 4852"/>
                  <a:gd name="T66" fmla="*/ 1 w 2160"/>
                  <a:gd name="T67" fmla="*/ 0 h 4852"/>
                  <a:gd name="T68" fmla="*/ 1 w 2160"/>
                  <a:gd name="T69" fmla="*/ 0 h 4852"/>
                  <a:gd name="T70" fmla="*/ 1 w 2160"/>
                  <a:gd name="T71" fmla="*/ 0 h 4852"/>
                  <a:gd name="T72" fmla="*/ 1 w 2160"/>
                  <a:gd name="T73" fmla="*/ 0 h 4852"/>
                  <a:gd name="T74" fmla="*/ 1 w 2160"/>
                  <a:gd name="T75" fmla="*/ 0 h 4852"/>
                  <a:gd name="T76" fmla="*/ 1 w 2160"/>
                  <a:gd name="T77" fmla="*/ 0 h 4852"/>
                  <a:gd name="T78" fmla="*/ 1 w 2160"/>
                  <a:gd name="T79" fmla="*/ 0 h 4852"/>
                  <a:gd name="T80" fmla="*/ 1 w 2160"/>
                  <a:gd name="T81" fmla="*/ 0 h 4852"/>
                  <a:gd name="T82" fmla="*/ 1 w 2160"/>
                  <a:gd name="T83" fmla="*/ 0 h 4852"/>
                  <a:gd name="T84" fmla="*/ 1 w 2160"/>
                  <a:gd name="T85" fmla="*/ 0 h 4852"/>
                  <a:gd name="T86" fmla="*/ 1 w 2160"/>
                  <a:gd name="T87" fmla="*/ 0 h 4852"/>
                  <a:gd name="T88" fmla="*/ 1 w 2160"/>
                  <a:gd name="T89" fmla="*/ 0 h 4852"/>
                  <a:gd name="T90" fmla="*/ 1 w 2160"/>
                  <a:gd name="T91" fmla="*/ 0 h 4852"/>
                  <a:gd name="T92" fmla="*/ 1 w 2160"/>
                  <a:gd name="T93" fmla="*/ 0 h 4852"/>
                  <a:gd name="T94" fmla="*/ 1 w 2160"/>
                  <a:gd name="T95" fmla="*/ 1 h 4852"/>
                  <a:gd name="T96" fmla="*/ 0 w 2160"/>
                  <a:gd name="T97" fmla="*/ 1 h 4852"/>
                  <a:gd name="T98" fmla="*/ 0 w 2160"/>
                  <a:gd name="T99" fmla="*/ 1 h 4852"/>
                  <a:gd name="T100" fmla="*/ 0 w 2160"/>
                  <a:gd name="T101" fmla="*/ 1 h 4852"/>
                  <a:gd name="T102" fmla="*/ 0 w 2160"/>
                  <a:gd name="T103" fmla="*/ 2 h 4852"/>
                  <a:gd name="T104" fmla="*/ 0 w 2160"/>
                  <a:gd name="T105" fmla="*/ 2 h 4852"/>
                  <a:gd name="T106" fmla="*/ 0 w 2160"/>
                  <a:gd name="T107" fmla="*/ 2 h 4852"/>
                  <a:gd name="T108" fmla="*/ 0 w 2160"/>
                  <a:gd name="T109" fmla="*/ 2 h 4852"/>
                  <a:gd name="T110" fmla="*/ 0 w 2160"/>
                  <a:gd name="T111" fmla="*/ 2 h 4852"/>
                  <a:gd name="T112" fmla="*/ 0 w 2160"/>
                  <a:gd name="T113" fmla="*/ 2 h 4852"/>
                  <a:gd name="T114" fmla="*/ 0 w 2160"/>
                  <a:gd name="T115" fmla="*/ 2 h 48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 h="4852">
                    <a:moveTo>
                      <a:pt x="0" y="4852"/>
                    </a:moveTo>
                    <a:lnTo>
                      <a:pt x="96" y="4808"/>
                    </a:lnTo>
                    <a:lnTo>
                      <a:pt x="207" y="4761"/>
                    </a:lnTo>
                    <a:lnTo>
                      <a:pt x="334" y="4712"/>
                    </a:lnTo>
                    <a:lnTo>
                      <a:pt x="471" y="4663"/>
                    </a:lnTo>
                    <a:lnTo>
                      <a:pt x="774" y="4567"/>
                    </a:lnTo>
                    <a:lnTo>
                      <a:pt x="1094" y="4483"/>
                    </a:lnTo>
                    <a:lnTo>
                      <a:pt x="1412" y="4418"/>
                    </a:lnTo>
                    <a:lnTo>
                      <a:pt x="1565" y="4395"/>
                    </a:lnTo>
                    <a:lnTo>
                      <a:pt x="1710" y="4381"/>
                    </a:lnTo>
                    <a:lnTo>
                      <a:pt x="1844" y="4376"/>
                    </a:lnTo>
                    <a:lnTo>
                      <a:pt x="1966" y="4380"/>
                    </a:lnTo>
                    <a:lnTo>
                      <a:pt x="2072" y="4395"/>
                    </a:lnTo>
                    <a:lnTo>
                      <a:pt x="2160" y="4423"/>
                    </a:lnTo>
                    <a:lnTo>
                      <a:pt x="2096" y="4404"/>
                    </a:lnTo>
                    <a:lnTo>
                      <a:pt x="2034" y="4374"/>
                    </a:lnTo>
                    <a:lnTo>
                      <a:pt x="1977" y="4333"/>
                    </a:lnTo>
                    <a:lnTo>
                      <a:pt x="1922" y="4282"/>
                    </a:lnTo>
                    <a:lnTo>
                      <a:pt x="1871" y="4222"/>
                    </a:lnTo>
                    <a:lnTo>
                      <a:pt x="1823" y="4152"/>
                    </a:lnTo>
                    <a:lnTo>
                      <a:pt x="1778" y="4073"/>
                    </a:lnTo>
                    <a:lnTo>
                      <a:pt x="1738" y="3984"/>
                    </a:lnTo>
                    <a:lnTo>
                      <a:pt x="1699" y="3888"/>
                    </a:lnTo>
                    <a:lnTo>
                      <a:pt x="1665" y="3782"/>
                    </a:lnTo>
                    <a:lnTo>
                      <a:pt x="1607" y="3548"/>
                    </a:lnTo>
                    <a:lnTo>
                      <a:pt x="1562" y="3284"/>
                    </a:lnTo>
                    <a:lnTo>
                      <a:pt x="1532" y="2994"/>
                    </a:lnTo>
                    <a:lnTo>
                      <a:pt x="1515" y="2679"/>
                    </a:lnTo>
                    <a:lnTo>
                      <a:pt x="1512" y="2342"/>
                    </a:lnTo>
                    <a:lnTo>
                      <a:pt x="1523" y="1986"/>
                    </a:lnTo>
                    <a:lnTo>
                      <a:pt x="1549" y="1613"/>
                    </a:lnTo>
                    <a:lnTo>
                      <a:pt x="1589" y="1225"/>
                    </a:lnTo>
                    <a:lnTo>
                      <a:pt x="1643" y="825"/>
                    </a:lnTo>
                    <a:lnTo>
                      <a:pt x="1712" y="416"/>
                    </a:lnTo>
                    <a:lnTo>
                      <a:pt x="1795" y="0"/>
                    </a:lnTo>
                    <a:lnTo>
                      <a:pt x="1762" y="7"/>
                    </a:lnTo>
                    <a:lnTo>
                      <a:pt x="1726" y="29"/>
                    </a:lnTo>
                    <a:lnTo>
                      <a:pt x="1688" y="64"/>
                    </a:lnTo>
                    <a:lnTo>
                      <a:pt x="1647" y="110"/>
                    </a:lnTo>
                    <a:lnTo>
                      <a:pt x="1562" y="225"/>
                    </a:lnTo>
                    <a:lnTo>
                      <a:pt x="1478" y="364"/>
                    </a:lnTo>
                    <a:lnTo>
                      <a:pt x="1398" y="509"/>
                    </a:lnTo>
                    <a:lnTo>
                      <a:pt x="1332" y="647"/>
                    </a:lnTo>
                    <a:lnTo>
                      <a:pt x="1304" y="709"/>
                    </a:lnTo>
                    <a:lnTo>
                      <a:pt x="1281" y="765"/>
                    </a:lnTo>
                    <a:lnTo>
                      <a:pt x="1264" y="810"/>
                    </a:lnTo>
                    <a:lnTo>
                      <a:pt x="1253" y="846"/>
                    </a:lnTo>
                    <a:lnTo>
                      <a:pt x="1133" y="1371"/>
                    </a:lnTo>
                    <a:lnTo>
                      <a:pt x="1028" y="1894"/>
                    </a:lnTo>
                    <a:lnTo>
                      <a:pt x="924" y="2413"/>
                    </a:lnTo>
                    <a:lnTo>
                      <a:pt x="811" y="2924"/>
                    </a:lnTo>
                    <a:lnTo>
                      <a:pt x="673" y="3427"/>
                    </a:lnTo>
                    <a:lnTo>
                      <a:pt x="592" y="3673"/>
                    </a:lnTo>
                    <a:lnTo>
                      <a:pt x="500" y="3917"/>
                    </a:lnTo>
                    <a:lnTo>
                      <a:pt x="397" y="4156"/>
                    </a:lnTo>
                    <a:lnTo>
                      <a:pt x="281" y="4392"/>
                    </a:lnTo>
                    <a:lnTo>
                      <a:pt x="149" y="4624"/>
                    </a:lnTo>
                    <a:lnTo>
                      <a:pt x="0" y="4852"/>
                    </a:lnTo>
                    <a:close/>
                  </a:path>
                </a:pathLst>
              </a:custGeom>
              <a:solidFill>
                <a:srgbClr val="C45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3" name="Freeform 293">
                <a:extLst>
                  <a:ext uri="{FF2B5EF4-FFF2-40B4-BE49-F238E27FC236}">
                    <a16:creationId xmlns:a16="http://schemas.microsoft.com/office/drawing/2014/main" id="{0EC5698A-816B-A142-A30A-AE2A6B33E993}"/>
                  </a:ext>
                </a:extLst>
              </p:cNvPr>
              <p:cNvSpPr>
                <a:spLocks/>
              </p:cNvSpPr>
              <p:nvPr/>
            </p:nvSpPr>
            <p:spPr bwMode="auto">
              <a:xfrm>
                <a:off x="4685" y="3225"/>
                <a:ext cx="166" cy="376"/>
              </a:xfrm>
              <a:custGeom>
                <a:avLst/>
                <a:gdLst>
                  <a:gd name="T0" fmla="*/ 0 w 2163"/>
                  <a:gd name="T1" fmla="*/ 2 h 4882"/>
                  <a:gd name="T2" fmla="*/ 0 w 2163"/>
                  <a:gd name="T3" fmla="*/ 2 h 4882"/>
                  <a:gd name="T4" fmla="*/ 0 w 2163"/>
                  <a:gd name="T5" fmla="*/ 2 h 4882"/>
                  <a:gd name="T6" fmla="*/ 0 w 2163"/>
                  <a:gd name="T7" fmla="*/ 2 h 4882"/>
                  <a:gd name="T8" fmla="*/ 0 w 2163"/>
                  <a:gd name="T9" fmla="*/ 2 h 4882"/>
                  <a:gd name="T10" fmla="*/ 0 w 2163"/>
                  <a:gd name="T11" fmla="*/ 2 h 4882"/>
                  <a:gd name="T12" fmla="*/ 0 w 2163"/>
                  <a:gd name="T13" fmla="*/ 2 h 4882"/>
                  <a:gd name="T14" fmla="*/ 1 w 2163"/>
                  <a:gd name="T15" fmla="*/ 2 h 4882"/>
                  <a:gd name="T16" fmla="*/ 1 w 2163"/>
                  <a:gd name="T17" fmla="*/ 2 h 4882"/>
                  <a:gd name="T18" fmla="*/ 1 w 2163"/>
                  <a:gd name="T19" fmla="*/ 2 h 4882"/>
                  <a:gd name="T20" fmla="*/ 1 w 2163"/>
                  <a:gd name="T21" fmla="*/ 2 h 4882"/>
                  <a:gd name="T22" fmla="*/ 1 w 2163"/>
                  <a:gd name="T23" fmla="*/ 2 h 4882"/>
                  <a:gd name="T24" fmla="*/ 1 w 2163"/>
                  <a:gd name="T25" fmla="*/ 2 h 4882"/>
                  <a:gd name="T26" fmla="*/ 1 w 2163"/>
                  <a:gd name="T27" fmla="*/ 2 h 4882"/>
                  <a:gd name="T28" fmla="*/ 1 w 2163"/>
                  <a:gd name="T29" fmla="*/ 2 h 4882"/>
                  <a:gd name="T30" fmla="*/ 1 w 2163"/>
                  <a:gd name="T31" fmla="*/ 2 h 4882"/>
                  <a:gd name="T32" fmla="*/ 1 w 2163"/>
                  <a:gd name="T33" fmla="*/ 2 h 4882"/>
                  <a:gd name="T34" fmla="*/ 1 w 2163"/>
                  <a:gd name="T35" fmla="*/ 2 h 4882"/>
                  <a:gd name="T36" fmla="*/ 1 w 2163"/>
                  <a:gd name="T37" fmla="*/ 2 h 4882"/>
                  <a:gd name="T38" fmla="*/ 1 w 2163"/>
                  <a:gd name="T39" fmla="*/ 2 h 4882"/>
                  <a:gd name="T40" fmla="*/ 1 w 2163"/>
                  <a:gd name="T41" fmla="*/ 2 h 4882"/>
                  <a:gd name="T42" fmla="*/ 1 w 2163"/>
                  <a:gd name="T43" fmla="*/ 2 h 4882"/>
                  <a:gd name="T44" fmla="*/ 1 w 2163"/>
                  <a:gd name="T45" fmla="*/ 2 h 4882"/>
                  <a:gd name="T46" fmla="*/ 1 w 2163"/>
                  <a:gd name="T47" fmla="*/ 2 h 4882"/>
                  <a:gd name="T48" fmla="*/ 1 w 2163"/>
                  <a:gd name="T49" fmla="*/ 2 h 4882"/>
                  <a:gd name="T50" fmla="*/ 1 w 2163"/>
                  <a:gd name="T51" fmla="*/ 2 h 4882"/>
                  <a:gd name="T52" fmla="*/ 1 w 2163"/>
                  <a:gd name="T53" fmla="*/ 1 h 4882"/>
                  <a:gd name="T54" fmla="*/ 1 w 2163"/>
                  <a:gd name="T55" fmla="*/ 1 h 4882"/>
                  <a:gd name="T56" fmla="*/ 1 w 2163"/>
                  <a:gd name="T57" fmla="*/ 1 h 4882"/>
                  <a:gd name="T58" fmla="*/ 1 w 2163"/>
                  <a:gd name="T59" fmla="*/ 1 h 4882"/>
                  <a:gd name="T60" fmla="*/ 1 w 2163"/>
                  <a:gd name="T61" fmla="*/ 1 h 4882"/>
                  <a:gd name="T62" fmla="*/ 1 w 2163"/>
                  <a:gd name="T63" fmla="*/ 1 h 4882"/>
                  <a:gd name="T64" fmla="*/ 1 w 2163"/>
                  <a:gd name="T65" fmla="*/ 0 h 4882"/>
                  <a:gd name="T66" fmla="*/ 1 w 2163"/>
                  <a:gd name="T67" fmla="*/ 0 h 4882"/>
                  <a:gd name="T68" fmla="*/ 1 w 2163"/>
                  <a:gd name="T69" fmla="*/ 0 h 4882"/>
                  <a:gd name="T70" fmla="*/ 1 w 2163"/>
                  <a:gd name="T71" fmla="*/ 0 h 4882"/>
                  <a:gd name="T72" fmla="*/ 1 w 2163"/>
                  <a:gd name="T73" fmla="*/ 0 h 4882"/>
                  <a:gd name="T74" fmla="*/ 1 w 2163"/>
                  <a:gd name="T75" fmla="*/ 0 h 4882"/>
                  <a:gd name="T76" fmla="*/ 1 w 2163"/>
                  <a:gd name="T77" fmla="*/ 0 h 4882"/>
                  <a:gd name="T78" fmla="*/ 1 w 2163"/>
                  <a:gd name="T79" fmla="*/ 0 h 4882"/>
                  <a:gd name="T80" fmla="*/ 1 w 2163"/>
                  <a:gd name="T81" fmla="*/ 0 h 4882"/>
                  <a:gd name="T82" fmla="*/ 1 w 2163"/>
                  <a:gd name="T83" fmla="*/ 0 h 4882"/>
                  <a:gd name="T84" fmla="*/ 1 w 2163"/>
                  <a:gd name="T85" fmla="*/ 0 h 4882"/>
                  <a:gd name="T86" fmla="*/ 1 w 2163"/>
                  <a:gd name="T87" fmla="*/ 0 h 4882"/>
                  <a:gd name="T88" fmla="*/ 1 w 2163"/>
                  <a:gd name="T89" fmla="*/ 0 h 4882"/>
                  <a:gd name="T90" fmla="*/ 1 w 2163"/>
                  <a:gd name="T91" fmla="*/ 0 h 4882"/>
                  <a:gd name="T92" fmla="*/ 1 w 2163"/>
                  <a:gd name="T93" fmla="*/ 1 h 4882"/>
                  <a:gd name="T94" fmla="*/ 0 w 2163"/>
                  <a:gd name="T95" fmla="*/ 1 h 4882"/>
                  <a:gd name="T96" fmla="*/ 0 w 2163"/>
                  <a:gd name="T97" fmla="*/ 1 h 4882"/>
                  <a:gd name="T98" fmla="*/ 0 w 2163"/>
                  <a:gd name="T99" fmla="*/ 1 h 4882"/>
                  <a:gd name="T100" fmla="*/ 0 w 2163"/>
                  <a:gd name="T101" fmla="*/ 1 h 4882"/>
                  <a:gd name="T102" fmla="*/ 0 w 2163"/>
                  <a:gd name="T103" fmla="*/ 2 h 4882"/>
                  <a:gd name="T104" fmla="*/ 0 w 2163"/>
                  <a:gd name="T105" fmla="*/ 2 h 4882"/>
                  <a:gd name="T106" fmla="*/ 0 w 2163"/>
                  <a:gd name="T107" fmla="*/ 2 h 4882"/>
                  <a:gd name="T108" fmla="*/ 0 w 2163"/>
                  <a:gd name="T109" fmla="*/ 2 h 4882"/>
                  <a:gd name="T110" fmla="*/ 0 w 2163"/>
                  <a:gd name="T111" fmla="*/ 2 h 4882"/>
                  <a:gd name="T112" fmla="*/ 0 w 2163"/>
                  <a:gd name="T113" fmla="*/ 2 h 4882"/>
                  <a:gd name="T114" fmla="*/ 0 w 2163"/>
                  <a:gd name="T115" fmla="*/ 2 h 48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3" h="4882">
                    <a:moveTo>
                      <a:pt x="0" y="4882"/>
                    </a:moveTo>
                    <a:lnTo>
                      <a:pt x="96" y="4841"/>
                    </a:lnTo>
                    <a:lnTo>
                      <a:pt x="204" y="4798"/>
                    </a:lnTo>
                    <a:lnTo>
                      <a:pt x="325" y="4754"/>
                    </a:lnTo>
                    <a:lnTo>
                      <a:pt x="455" y="4709"/>
                    </a:lnTo>
                    <a:lnTo>
                      <a:pt x="738" y="4618"/>
                    </a:lnTo>
                    <a:lnTo>
                      <a:pt x="1038" y="4536"/>
                    </a:lnTo>
                    <a:lnTo>
                      <a:pt x="1345" y="4469"/>
                    </a:lnTo>
                    <a:lnTo>
                      <a:pt x="1644" y="4424"/>
                    </a:lnTo>
                    <a:lnTo>
                      <a:pt x="1787" y="4410"/>
                    </a:lnTo>
                    <a:lnTo>
                      <a:pt x="1921" y="4406"/>
                    </a:lnTo>
                    <a:lnTo>
                      <a:pt x="2048" y="4410"/>
                    </a:lnTo>
                    <a:lnTo>
                      <a:pt x="2163" y="4425"/>
                    </a:lnTo>
                    <a:lnTo>
                      <a:pt x="2091" y="4406"/>
                    </a:lnTo>
                    <a:lnTo>
                      <a:pt x="2024" y="4378"/>
                    </a:lnTo>
                    <a:lnTo>
                      <a:pt x="1960" y="4339"/>
                    </a:lnTo>
                    <a:lnTo>
                      <a:pt x="1900" y="4292"/>
                    </a:lnTo>
                    <a:lnTo>
                      <a:pt x="1844" y="4233"/>
                    </a:lnTo>
                    <a:lnTo>
                      <a:pt x="1791" y="4167"/>
                    </a:lnTo>
                    <a:lnTo>
                      <a:pt x="1742" y="4092"/>
                    </a:lnTo>
                    <a:lnTo>
                      <a:pt x="1697" y="4007"/>
                    </a:lnTo>
                    <a:lnTo>
                      <a:pt x="1655" y="3915"/>
                    </a:lnTo>
                    <a:lnTo>
                      <a:pt x="1618" y="3814"/>
                    </a:lnTo>
                    <a:lnTo>
                      <a:pt x="1585" y="3706"/>
                    </a:lnTo>
                    <a:lnTo>
                      <a:pt x="1554" y="3589"/>
                    </a:lnTo>
                    <a:lnTo>
                      <a:pt x="1507" y="3334"/>
                    </a:lnTo>
                    <a:lnTo>
                      <a:pt x="1473" y="3051"/>
                    </a:lnTo>
                    <a:lnTo>
                      <a:pt x="1457" y="2741"/>
                    </a:lnTo>
                    <a:lnTo>
                      <a:pt x="1456" y="2408"/>
                    </a:lnTo>
                    <a:lnTo>
                      <a:pt x="1470" y="2052"/>
                    </a:lnTo>
                    <a:lnTo>
                      <a:pt x="1500" y="1675"/>
                    </a:lnTo>
                    <a:lnTo>
                      <a:pt x="1547" y="1280"/>
                    </a:lnTo>
                    <a:lnTo>
                      <a:pt x="1610" y="868"/>
                    </a:lnTo>
                    <a:lnTo>
                      <a:pt x="1689" y="440"/>
                    </a:lnTo>
                    <a:lnTo>
                      <a:pt x="1784" y="0"/>
                    </a:lnTo>
                    <a:lnTo>
                      <a:pt x="1752" y="7"/>
                    </a:lnTo>
                    <a:lnTo>
                      <a:pt x="1718" y="28"/>
                    </a:lnTo>
                    <a:lnTo>
                      <a:pt x="1682" y="60"/>
                    </a:lnTo>
                    <a:lnTo>
                      <a:pt x="1645" y="103"/>
                    </a:lnTo>
                    <a:lnTo>
                      <a:pt x="1570" y="211"/>
                    </a:lnTo>
                    <a:lnTo>
                      <a:pt x="1495" y="339"/>
                    </a:lnTo>
                    <a:lnTo>
                      <a:pt x="1426" y="475"/>
                    </a:lnTo>
                    <a:lnTo>
                      <a:pt x="1368" y="605"/>
                    </a:lnTo>
                    <a:lnTo>
                      <a:pt x="1325" y="717"/>
                    </a:lnTo>
                    <a:lnTo>
                      <a:pt x="1309" y="762"/>
                    </a:lnTo>
                    <a:lnTo>
                      <a:pt x="1299" y="797"/>
                    </a:lnTo>
                    <a:lnTo>
                      <a:pt x="1179" y="1327"/>
                    </a:lnTo>
                    <a:lnTo>
                      <a:pt x="1074" y="1862"/>
                    </a:lnTo>
                    <a:lnTo>
                      <a:pt x="970" y="2396"/>
                    </a:lnTo>
                    <a:lnTo>
                      <a:pt x="854" y="2926"/>
                    </a:lnTo>
                    <a:lnTo>
                      <a:pt x="787" y="3187"/>
                    </a:lnTo>
                    <a:lnTo>
                      <a:pt x="712" y="3444"/>
                    </a:lnTo>
                    <a:lnTo>
                      <a:pt x="627" y="3698"/>
                    </a:lnTo>
                    <a:lnTo>
                      <a:pt x="532" y="3947"/>
                    </a:lnTo>
                    <a:lnTo>
                      <a:pt x="422" y="4191"/>
                    </a:lnTo>
                    <a:lnTo>
                      <a:pt x="299" y="4428"/>
                    </a:lnTo>
                    <a:lnTo>
                      <a:pt x="158" y="4658"/>
                    </a:lnTo>
                    <a:lnTo>
                      <a:pt x="0" y="4882"/>
                    </a:lnTo>
                    <a:close/>
                  </a:path>
                </a:pathLst>
              </a:custGeom>
              <a:solidFill>
                <a:srgbClr val="BF54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4" name="Freeform 294">
                <a:extLst>
                  <a:ext uri="{FF2B5EF4-FFF2-40B4-BE49-F238E27FC236}">
                    <a16:creationId xmlns:a16="http://schemas.microsoft.com/office/drawing/2014/main" id="{C8A0EE8E-E08C-7C4A-8168-54CA2863B7E3}"/>
                  </a:ext>
                </a:extLst>
              </p:cNvPr>
              <p:cNvSpPr>
                <a:spLocks/>
              </p:cNvSpPr>
              <p:nvPr/>
            </p:nvSpPr>
            <p:spPr bwMode="auto">
              <a:xfrm>
                <a:off x="4682" y="3231"/>
                <a:ext cx="167" cy="378"/>
              </a:xfrm>
              <a:custGeom>
                <a:avLst/>
                <a:gdLst>
                  <a:gd name="T0" fmla="*/ 0 w 2165"/>
                  <a:gd name="T1" fmla="*/ 2 h 4910"/>
                  <a:gd name="T2" fmla="*/ 0 w 2165"/>
                  <a:gd name="T3" fmla="*/ 2 h 4910"/>
                  <a:gd name="T4" fmla="*/ 0 w 2165"/>
                  <a:gd name="T5" fmla="*/ 2 h 4910"/>
                  <a:gd name="T6" fmla="*/ 0 w 2165"/>
                  <a:gd name="T7" fmla="*/ 2 h 4910"/>
                  <a:gd name="T8" fmla="*/ 0 w 2165"/>
                  <a:gd name="T9" fmla="*/ 2 h 4910"/>
                  <a:gd name="T10" fmla="*/ 0 w 2165"/>
                  <a:gd name="T11" fmla="*/ 2 h 4910"/>
                  <a:gd name="T12" fmla="*/ 1 w 2165"/>
                  <a:gd name="T13" fmla="*/ 2 h 4910"/>
                  <a:gd name="T14" fmla="*/ 1 w 2165"/>
                  <a:gd name="T15" fmla="*/ 2 h 4910"/>
                  <a:gd name="T16" fmla="*/ 1 w 2165"/>
                  <a:gd name="T17" fmla="*/ 2 h 4910"/>
                  <a:gd name="T18" fmla="*/ 1 w 2165"/>
                  <a:gd name="T19" fmla="*/ 2 h 4910"/>
                  <a:gd name="T20" fmla="*/ 1 w 2165"/>
                  <a:gd name="T21" fmla="*/ 2 h 4910"/>
                  <a:gd name="T22" fmla="*/ 1 w 2165"/>
                  <a:gd name="T23" fmla="*/ 2 h 4910"/>
                  <a:gd name="T24" fmla="*/ 1 w 2165"/>
                  <a:gd name="T25" fmla="*/ 2 h 4910"/>
                  <a:gd name="T26" fmla="*/ 1 w 2165"/>
                  <a:gd name="T27" fmla="*/ 2 h 4910"/>
                  <a:gd name="T28" fmla="*/ 1 w 2165"/>
                  <a:gd name="T29" fmla="*/ 2 h 4910"/>
                  <a:gd name="T30" fmla="*/ 1 w 2165"/>
                  <a:gd name="T31" fmla="*/ 2 h 4910"/>
                  <a:gd name="T32" fmla="*/ 1 w 2165"/>
                  <a:gd name="T33" fmla="*/ 2 h 4910"/>
                  <a:gd name="T34" fmla="*/ 1 w 2165"/>
                  <a:gd name="T35" fmla="*/ 2 h 4910"/>
                  <a:gd name="T36" fmla="*/ 1 w 2165"/>
                  <a:gd name="T37" fmla="*/ 2 h 4910"/>
                  <a:gd name="T38" fmla="*/ 1 w 2165"/>
                  <a:gd name="T39" fmla="*/ 2 h 4910"/>
                  <a:gd name="T40" fmla="*/ 1 w 2165"/>
                  <a:gd name="T41" fmla="*/ 2 h 4910"/>
                  <a:gd name="T42" fmla="*/ 1 w 2165"/>
                  <a:gd name="T43" fmla="*/ 2 h 4910"/>
                  <a:gd name="T44" fmla="*/ 1 w 2165"/>
                  <a:gd name="T45" fmla="*/ 2 h 4910"/>
                  <a:gd name="T46" fmla="*/ 1 w 2165"/>
                  <a:gd name="T47" fmla="*/ 2 h 4910"/>
                  <a:gd name="T48" fmla="*/ 1 w 2165"/>
                  <a:gd name="T49" fmla="*/ 2 h 4910"/>
                  <a:gd name="T50" fmla="*/ 1 w 2165"/>
                  <a:gd name="T51" fmla="*/ 1 h 4910"/>
                  <a:gd name="T52" fmla="*/ 1 w 2165"/>
                  <a:gd name="T53" fmla="*/ 1 h 4910"/>
                  <a:gd name="T54" fmla="*/ 1 w 2165"/>
                  <a:gd name="T55" fmla="*/ 1 h 4910"/>
                  <a:gd name="T56" fmla="*/ 1 w 2165"/>
                  <a:gd name="T57" fmla="*/ 1 h 4910"/>
                  <a:gd name="T58" fmla="*/ 1 w 2165"/>
                  <a:gd name="T59" fmla="*/ 1 h 4910"/>
                  <a:gd name="T60" fmla="*/ 1 w 2165"/>
                  <a:gd name="T61" fmla="*/ 1 h 4910"/>
                  <a:gd name="T62" fmla="*/ 1 w 2165"/>
                  <a:gd name="T63" fmla="*/ 0 h 4910"/>
                  <a:gd name="T64" fmla="*/ 1 w 2165"/>
                  <a:gd name="T65" fmla="*/ 0 h 4910"/>
                  <a:gd name="T66" fmla="*/ 1 w 2165"/>
                  <a:gd name="T67" fmla="*/ 0 h 4910"/>
                  <a:gd name="T68" fmla="*/ 1 w 2165"/>
                  <a:gd name="T69" fmla="*/ 0 h 4910"/>
                  <a:gd name="T70" fmla="*/ 1 w 2165"/>
                  <a:gd name="T71" fmla="*/ 0 h 4910"/>
                  <a:gd name="T72" fmla="*/ 1 w 2165"/>
                  <a:gd name="T73" fmla="*/ 0 h 4910"/>
                  <a:gd name="T74" fmla="*/ 1 w 2165"/>
                  <a:gd name="T75" fmla="*/ 0 h 4910"/>
                  <a:gd name="T76" fmla="*/ 1 w 2165"/>
                  <a:gd name="T77" fmla="*/ 0 h 4910"/>
                  <a:gd name="T78" fmla="*/ 1 w 2165"/>
                  <a:gd name="T79" fmla="*/ 0 h 4910"/>
                  <a:gd name="T80" fmla="*/ 1 w 2165"/>
                  <a:gd name="T81" fmla="*/ 0 h 4910"/>
                  <a:gd name="T82" fmla="*/ 1 w 2165"/>
                  <a:gd name="T83" fmla="*/ 0 h 4910"/>
                  <a:gd name="T84" fmla="*/ 1 w 2165"/>
                  <a:gd name="T85" fmla="*/ 0 h 4910"/>
                  <a:gd name="T86" fmla="*/ 1 w 2165"/>
                  <a:gd name="T87" fmla="*/ 0 h 4910"/>
                  <a:gd name="T88" fmla="*/ 1 w 2165"/>
                  <a:gd name="T89" fmla="*/ 1 h 4910"/>
                  <a:gd name="T90" fmla="*/ 1 w 2165"/>
                  <a:gd name="T91" fmla="*/ 1 h 4910"/>
                  <a:gd name="T92" fmla="*/ 0 w 2165"/>
                  <a:gd name="T93" fmla="*/ 1 h 4910"/>
                  <a:gd name="T94" fmla="*/ 0 w 2165"/>
                  <a:gd name="T95" fmla="*/ 1 h 4910"/>
                  <a:gd name="T96" fmla="*/ 0 w 2165"/>
                  <a:gd name="T97" fmla="*/ 1 h 4910"/>
                  <a:gd name="T98" fmla="*/ 0 w 2165"/>
                  <a:gd name="T99" fmla="*/ 2 h 4910"/>
                  <a:gd name="T100" fmla="*/ 0 w 2165"/>
                  <a:gd name="T101" fmla="*/ 2 h 4910"/>
                  <a:gd name="T102" fmla="*/ 0 w 2165"/>
                  <a:gd name="T103" fmla="*/ 2 h 4910"/>
                  <a:gd name="T104" fmla="*/ 0 w 2165"/>
                  <a:gd name="T105" fmla="*/ 2 h 4910"/>
                  <a:gd name="T106" fmla="*/ 0 w 2165"/>
                  <a:gd name="T107" fmla="*/ 2 h 4910"/>
                  <a:gd name="T108" fmla="*/ 0 w 2165"/>
                  <a:gd name="T109" fmla="*/ 2 h 4910"/>
                  <a:gd name="T110" fmla="*/ 0 w 2165"/>
                  <a:gd name="T111" fmla="*/ 2 h 49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5" h="4910">
                    <a:moveTo>
                      <a:pt x="0" y="4910"/>
                    </a:moveTo>
                    <a:lnTo>
                      <a:pt x="96" y="4873"/>
                    </a:lnTo>
                    <a:lnTo>
                      <a:pt x="201" y="4835"/>
                    </a:lnTo>
                    <a:lnTo>
                      <a:pt x="437" y="4754"/>
                    </a:lnTo>
                    <a:lnTo>
                      <a:pt x="700" y="4669"/>
                    </a:lnTo>
                    <a:lnTo>
                      <a:pt x="983" y="4589"/>
                    </a:lnTo>
                    <a:lnTo>
                      <a:pt x="1279" y="4520"/>
                    </a:lnTo>
                    <a:lnTo>
                      <a:pt x="1579" y="4464"/>
                    </a:lnTo>
                    <a:lnTo>
                      <a:pt x="1877" y="4431"/>
                    </a:lnTo>
                    <a:lnTo>
                      <a:pt x="2023" y="4425"/>
                    </a:lnTo>
                    <a:lnTo>
                      <a:pt x="2165" y="4426"/>
                    </a:lnTo>
                    <a:lnTo>
                      <a:pt x="2087" y="4407"/>
                    </a:lnTo>
                    <a:lnTo>
                      <a:pt x="2013" y="4380"/>
                    </a:lnTo>
                    <a:lnTo>
                      <a:pt x="1944" y="4344"/>
                    </a:lnTo>
                    <a:lnTo>
                      <a:pt x="1878" y="4298"/>
                    </a:lnTo>
                    <a:lnTo>
                      <a:pt x="1816" y="4244"/>
                    </a:lnTo>
                    <a:lnTo>
                      <a:pt x="1758" y="4180"/>
                    </a:lnTo>
                    <a:lnTo>
                      <a:pt x="1705" y="4110"/>
                    </a:lnTo>
                    <a:lnTo>
                      <a:pt x="1656" y="4029"/>
                    </a:lnTo>
                    <a:lnTo>
                      <a:pt x="1612" y="3941"/>
                    </a:lnTo>
                    <a:lnTo>
                      <a:pt x="1570" y="3844"/>
                    </a:lnTo>
                    <a:lnTo>
                      <a:pt x="1534" y="3740"/>
                    </a:lnTo>
                    <a:lnTo>
                      <a:pt x="1501" y="3629"/>
                    </a:lnTo>
                    <a:lnTo>
                      <a:pt x="1473" y="3509"/>
                    </a:lnTo>
                    <a:lnTo>
                      <a:pt x="1450" y="3382"/>
                    </a:lnTo>
                    <a:lnTo>
                      <a:pt x="1415" y="3105"/>
                    </a:lnTo>
                    <a:lnTo>
                      <a:pt x="1398" y="2802"/>
                    </a:lnTo>
                    <a:lnTo>
                      <a:pt x="1398" y="2472"/>
                    </a:lnTo>
                    <a:lnTo>
                      <a:pt x="1416" y="2116"/>
                    </a:lnTo>
                    <a:lnTo>
                      <a:pt x="1451" y="1736"/>
                    </a:lnTo>
                    <a:lnTo>
                      <a:pt x="1504" y="1333"/>
                    </a:lnTo>
                    <a:lnTo>
                      <a:pt x="1576" y="908"/>
                    </a:lnTo>
                    <a:lnTo>
                      <a:pt x="1666" y="464"/>
                    </a:lnTo>
                    <a:lnTo>
                      <a:pt x="1774" y="0"/>
                    </a:lnTo>
                    <a:lnTo>
                      <a:pt x="1743" y="7"/>
                    </a:lnTo>
                    <a:lnTo>
                      <a:pt x="1710" y="26"/>
                    </a:lnTo>
                    <a:lnTo>
                      <a:pt x="1644" y="95"/>
                    </a:lnTo>
                    <a:lnTo>
                      <a:pt x="1577" y="196"/>
                    </a:lnTo>
                    <a:lnTo>
                      <a:pt x="1513" y="314"/>
                    </a:lnTo>
                    <a:lnTo>
                      <a:pt x="1455" y="441"/>
                    </a:lnTo>
                    <a:lnTo>
                      <a:pt x="1406" y="564"/>
                    </a:lnTo>
                    <a:lnTo>
                      <a:pt x="1367" y="670"/>
                    </a:lnTo>
                    <a:lnTo>
                      <a:pt x="1354" y="713"/>
                    </a:lnTo>
                    <a:lnTo>
                      <a:pt x="1344" y="747"/>
                    </a:lnTo>
                    <a:lnTo>
                      <a:pt x="1226" y="1281"/>
                    </a:lnTo>
                    <a:lnTo>
                      <a:pt x="1121" y="1828"/>
                    </a:lnTo>
                    <a:lnTo>
                      <a:pt x="1015" y="2380"/>
                    </a:lnTo>
                    <a:lnTo>
                      <a:pt x="898" y="2926"/>
                    </a:lnTo>
                    <a:lnTo>
                      <a:pt x="828" y="3196"/>
                    </a:lnTo>
                    <a:lnTo>
                      <a:pt x="751" y="3461"/>
                    </a:lnTo>
                    <a:lnTo>
                      <a:pt x="663" y="3721"/>
                    </a:lnTo>
                    <a:lnTo>
                      <a:pt x="562" y="3975"/>
                    </a:lnTo>
                    <a:lnTo>
                      <a:pt x="447" y="4223"/>
                    </a:lnTo>
                    <a:lnTo>
                      <a:pt x="316" y="4461"/>
                    </a:lnTo>
                    <a:lnTo>
                      <a:pt x="167" y="4690"/>
                    </a:lnTo>
                    <a:lnTo>
                      <a:pt x="0" y="4910"/>
                    </a:lnTo>
                    <a:close/>
                  </a:path>
                </a:pathLst>
              </a:custGeom>
              <a:solidFill>
                <a:srgbClr val="B850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5" name="Freeform 295">
                <a:extLst>
                  <a:ext uri="{FF2B5EF4-FFF2-40B4-BE49-F238E27FC236}">
                    <a16:creationId xmlns:a16="http://schemas.microsoft.com/office/drawing/2014/main" id="{BFA8BA2D-A984-A240-A24E-09C73AA746BC}"/>
                  </a:ext>
                </a:extLst>
              </p:cNvPr>
              <p:cNvSpPr>
                <a:spLocks/>
              </p:cNvSpPr>
              <p:nvPr/>
            </p:nvSpPr>
            <p:spPr bwMode="auto">
              <a:xfrm>
                <a:off x="4680" y="3238"/>
                <a:ext cx="167" cy="379"/>
              </a:xfrm>
              <a:custGeom>
                <a:avLst/>
                <a:gdLst>
                  <a:gd name="T0" fmla="*/ 0 w 2167"/>
                  <a:gd name="T1" fmla="*/ 2 h 4938"/>
                  <a:gd name="T2" fmla="*/ 0 w 2167"/>
                  <a:gd name="T3" fmla="*/ 2 h 4938"/>
                  <a:gd name="T4" fmla="*/ 0 w 2167"/>
                  <a:gd name="T5" fmla="*/ 2 h 4938"/>
                  <a:gd name="T6" fmla="*/ 0 w 2167"/>
                  <a:gd name="T7" fmla="*/ 2 h 4938"/>
                  <a:gd name="T8" fmla="*/ 0 w 2167"/>
                  <a:gd name="T9" fmla="*/ 2 h 4938"/>
                  <a:gd name="T10" fmla="*/ 1 w 2167"/>
                  <a:gd name="T11" fmla="*/ 2 h 4938"/>
                  <a:gd name="T12" fmla="*/ 1 w 2167"/>
                  <a:gd name="T13" fmla="*/ 2 h 4938"/>
                  <a:gd name="T14" fmla="*/ 1 w 2167"/>
                  <a:gd name="T15" fmla="*/ 2 h 4938"/>
                  <a:gd name="T16" fmla="*/ 1 w 2167"/>
                  <a:gd name="T17" fmla="*/ 2 h 4938"/>
                  <a:gd name="T18" fmla="*/ 1 w 2167"/>
                  <a:gd name="T19" fmla="*/ 2 h 4938"/>
                  <a:gd name="T20" fmla="*/ 1 w 2167"/>
                  <a:gd name="T21" fmla="*/ 2 h 4938"/>
                  <a:gd name="T22" fmla="*/ 1 w 2167"/>
                  <a:gd name="T23" fmla="*/ 2 h 4938"/>
                  <a:gd name="T24" fmla="*/ 1 w 2167"/>
                  <a:gd name="T25" fmla="*/ 2 h 4938"/>
                  <a:gd name="T26" fmla="*/ 1 w 2167"/>
                  <a:gd name="T27" fmla="*/ 2 h 4938"/>
                  <a:gd name="T28" fmla="*/ 1 w 2167"/>
                  <a:gd name="T29" fmla="*/ 2 h 4938"/>
                  <a:gd name="T30" fmla="*/ 1 w 2167"/>
                  <a:gd name="T31" fmla="*/ 2 h 4938"/>
                  <a:gd name="T32" fmla="*/ 1 w 2167"/>
                  <a:gd name="T33" fmla="*/ 2 h 4938"/>
                  <a:gd name="T34" fmla="*/ 1 w 2167"/>
                  <a:gd name="T35" fmla="*/ 2 h 4938"/>
                  <a:gd name="T36" fmla="*/ 1 w 2167"/>
                  <a:gd name="T37" fmla="*/ 2 h 4938"/>
                  <a:gd name="T38" fmla="*/ 1 w 2167"/>
                  <a:gd name="T39" fmla="*/ 2 h 4938"/>
                  <a:gd name="T40" fmla="*/ 1 w 2167"/>
                  <a:gd name="T41" fmla="*/ 2 h 4938"/>
                  <a:gd name="T42" fmla="*/ 1 w 2167"/>
                  <a:gd name="T43" fmla="*/ 2 h 4938"/>
                  <a:gd name="T44" fmla="*/ 1 w 2167"/>
                  <a:gd name="T45" fmla="*/ 2 h 4938"/>
                  <a:gd name="T46" fmla="*/ 1 w 2167"/>
                  <a:gd name="T47" fmla="*/ 1 h 4938"/>
                  <a:gd name="T48" fmla="*/ 1 w 2167"/>
                  <a:gd name="T49" fmla="*/ 1 h 4938"/>
                  <a:gd name="T50" fmla="*/ 1 w 2167"/>
                  <a:gd name="T51" fmla="*/ 1 h 4938"/>
                  <a:gd name="T52" fmla="*/ 1 w 2167"/>
                  <a:gd name="T53" fmla="*/ 1 h 4938"/>
                  <a:gd name="T54" fmla="*/ 1 w 2167"/>
                  <a:gd name="T55" fmla="*/ 1 h 4938"/>
                  <a:gd name="T56" fmla="*/ 1 w 2167"/>
                  <a:gd name="T57" fmla="*/ 1 h 4938"/>
                  <a:gd name="T58" fmla="*/ 1 w 2167"/>
                  <a:gd name="T59" fmla="*/ 1 h 4938"/>
                  <a:gd name="T60" fmla="*/ 1 w 2167"/>
                  <a:gd name="T61" fmla="*/ 1 h 4938"/>
                  <a:gd name="T62" fmla="*/ 1 w 2167"/>
                  <a:gd name="T63" fmla="*/ 1 h 4938"/>
                  <a:gd name="T64" fmla="*/ 1 w 2167"/>
                  <a:gd name="T65" fmla="*/ 1 h 4938"/>
                  <a:gd name="T66" fmla="*/ 1 w 2167"/>
                  <a:gd name="T67" fmla="*/ 1 h 4938"/>
                  <a:gd name="T68" fmla="*/ 1 w 2167"/>
                  <a:gd name="T69" fmla="*/ 1 h 4938"/>
                  <a:gd name="T70" fmla="*/ 1 w 2167"/>
                  <a:gd name="T71" fmla="*/ 1 h 4938"/>
                  <a:gd name="T72" fmla="*/ 1 w 2167"/>
                  <a:gd name="T73" fmla="*/ 0 h 4938"/>
                  <a:gd name="T74" fmla="*/ 1 w 2167"/>
                  <a:gd name="T75" fmla="*/ 0 h 4938"/>
                  <a:gd name="T76" fmla="*/ 1 w 2167"/>
                  <a:gd name="T77" fmla="*/ 0 h 4938"/>
                  <a:gd name="T78" fmla="*/ 1 w 2167"/>
                  <a:gd name="T79" fmla="*/ 0 h 4938"/>
                  <a:gd name="T80" fmla="*/ 1 w 2167"/>
                  <a:gd name="T81" fmla="*/ 0 h 4938"/>
                  <a:gd name="T82" fmla="*/ 1 w 2167"/>
                  <a:gd name="T83" fmla="*/ 0 h 4938"/>
                  <a:gd name="T84" fmla="*/ 1 w 2167"/>
                  <a:gd name="T85" fmla="*/ 0 h 4938"/>
                  <a:gd name="T86" fmla="*/ 1 w 2167"/>
                  <a:gd name="T87" fmla="*/ 0 h 4938"/>
                  <a:gd name="T88" fmla="*/ 1 w 2167"/>
                  <a:gd name="T89" fmla="*/ 0 h 4938"/>
                  <a:gd name="T90" fmla="*/ 1 w 2167"/>
                  <a:gd name="T91" fmla="*/ 0 h 4938"/>
                  <a:gd name="T92" fmla="*/ 1 w 2167"/>
                  <a:gd name="T93" fmla="*/ 0 h 4938"/>
                  <a:gd name="T94" fmla="*/ 1 w 2167"/>
                  <a:gd name="T95" fmla="*/ 0 h 4938"/>
                  <a:gd name="T96" fmla="*/ 1 w 2167"/>
                  <a:gd name="T97" fmla="*/ 0 h 4938"/>
                  <a:gd name="T98" fmla="*/ 1 w 2167"/>
                  <a:gd name="T99" fmla="*/ 1 h 4938"/>
                  <a:gd name="T100" fmla="*/ 1 w 2167"/>
                  <a:gd name="T101" fmla="*/ 1 h 4938"/>
                  <a:gd name="T102" fmla="*/ 0 w 2167"/>
                  <a:gd name="T103" fmla="*/ 1 h 4938"/>
                  <a:gd name="T104" fmla="*/ 0 w 2167"/>
                  <a:gd name="T105" fmla="*/ 1 h 4938"/>
                  <a:gd name="T106" fmla="*/ 0 w 2167"/>
                  <a:gd name="T107" fmla="*/ 1 h 4938"/>
                  <a:gd name="T108" fmla="*/ 0 w 2167"/>
                  <a:gd name="T109" fmla="*/ 2 h 4938"/>
                  <a:gd name="T110" fmla="*/ 0 w 2167"/>
                  <a:gd name="T111" fmla="*/ 2 h 4938"/>
                  <a:gd name="T112" fmla="*/ 0 w 2167"/>
                  <a:gd name="T113" fmla="*/ 2 h 4938"/>
                  <a:gd name="T114" fmla="*/ 0 w 2167"/>
                  <a:gd name="T115" fmla="*/ 2 h 4938"/>
                  <a:gd name="T116" fmla="*/ 0 w 2167"/>
                  <a:gd name="T117" fmla="*/ 2 h 4938"/>
                  <a:gd name="T118" fmla="*/ 0 w 2167"/>
                  <a:gd name="T119" fmla="*/ 2 h 4938"/>
                  <a:gd name="T120" fmla="*/ 0 w 2167"/>
                  <a:gd name="T121" fmla="*/ 2 h 49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7" h="4938">
                    <a:moveTo>
                      <a:pt x="0" y="4938"/>
                    </a:moveTo>
                    <a:lnTo>
                      <a:pt x="198" y="4873"/>
                    </a:lnTo>
                    <a:lnTo>
                      <a:pt x="420" y="4798"/>
                    </a:lnTo>
                    <a:lnTo>
                      <a:pt x="664" y="4720"/>
                    </a:lnTo>
                    <a:lnTo>
                      <a:pt x="928" y="4642"/>
                    </a:lnTo>
                    <a:lnTo>
                      <a:pt x="1212" y="4569"/>
                    </a:lnTo>
                    <a:lnTo>
                      <a:pt x="1514" y="4506"/>
                    </a:lnTo>
                    <a:lnTo>
                      <a:pt x="1833" y="4457"/>
                    </a:lnTo>
                    <a:lnTo>
                      <a:pt x="2167" y="4426"/>
                    </a:lnTo>
                    <a:lnTo>
                      <a:pt x="2083" y="4409"/>
                    </a:lnTo>
                    <a:lnTo>
                      <a:pt x="2003" y="4383"/>
                    </a:lnTo>
                    <a:lnTo>
                      <a:pt x="1927" y="4349"/>
                    </a:lnTo>
                    <a:lnTo>
                      <a:pt x="1855" y="4305"/>
                    </a:lnTo>
                    <a:lnTo>
                      <a:pt x="1788" y="4254"/>
                    </a:lnTo>
                    <a:lnTo>
                      <a:pt x="1726" y="4195"/>
                    </a:lnTo>
                    <a:lnTo>
                      <a:pt x="1669" y="4127"/>
                    </a:lnTo>
                    <a:lnTo>
                      <a:pt x="1616" y="4051"/>
                    </a:lnTo>
                    <a:lnTo>
                      <a:pt x="1567" y="3967"/>
                    </a:lnTo>
                    <a:lnTo>
                      <a:pt x="1523" y="3876"/>
                    </a:lnTo>
                    <a:lnTo>
                      <a:pt x="1484" y="3776"/>
                    </a:lnTo>
                    <a:lnTo>
                      <a:pt x="1449" y="3668"/>
                    </a:lnTo>
                    <a:lnTo>
                      <a:pt x="1419" y="3553"/>
                    </a:lnTo>
                    <a:lnTo>
                      <a:pt x="1394" y="3430"/>
                    </a:lnTo>
                    <a:lnTo>
                      <a:pt x="1373" y="3299"/>
                    </a:lnTo>
                    <a:lnTo>
                      <a:pt x="1358" y="3162"/>
                    </a:lnTo>
                    <a:lnTo>
                      <a:pt x="1346" y="3016"/>
                    </a:lnTo>
                    <a:lnTo>
                      <a:pt x="1340" y="2863"/>
                    </a:lnTo>
                    <a:lnTo>
                      <a:pt x="1338" y="2703"/>
                    </a:lnTo>
                    <a:lnTo>
                      <a:pt x="1342" y="2536"/>
                    </a:lnTo>
                    <a:lnTo>
                      <a:pt x="1349" y="2361"/>
                    </a:lnTo>
                    <a:lnTo>
                      <a:pt x="1363" y="2180"/>
                    </a:lnTo>
                    <a:lnTo>
                      <a:pt x="1381" y="1992"/>
                    </a:lnTo>
                    <a:lnTo>
                      <a:pt x="1403" y="1797"/>
                    </a:lnTo>
                    <a:lnTo>
                      <a:pt x="1431" y="1595"/>
                    </a:lnTo>
                    <a:lnTo>
                      <a:pt x="1463" y="1387"/>
                    </a:lnTo>
                    <a:lnTo>
                      <a:pt x="1500" y="1172"/>
                    </a:lnTo>
                    <a:lnTo>
                      <a:pt x="1543" y="950"/>
                    </a:lnTo>
                    <a:lnTo>
                      <a:pt x="1643" y="488"/>
                    </a:lnTo>
                    <a:lnTo>
                      <a:pt x="1764" y="0"/>
                    </a:lnTo>
                    <a:lnTo>
                      <a:pt x="1732" y="6"/>
                    </a:lnTo>
                    <a:lnTo>
                      <a:pt x="1702" y="24"/>
                    </a:lnTo>
                    <a:lnTo>
                      <a:pt x="1642" y="86"/>
                    </a:lnTo>
                    <a:lnTo>
                      <a:pt x="1585" y="179"/>
                    </a:lnTo>
                    <a:lnTo>
                      <a:pt x="1530" y="289"/>
                    </a:lnTo>
                    <a:lnTo>
                      <a:pt x="1483" y="407"/>
                    </a:lnTo>
                    <a:lnTo>
                      <a:pt x="1442" y="521"/>
                    </a:lnTo>
                    <a:lnTo>
                      <a:pt x="1411" y="621"/>
                    </a:lnTo>
                    <a:lnTo>
                      <a:pt x="1390" y="696"/>
                    </a:lnTo>
                    <a:lnTo>
                      <a:pt x="1328" y="964"/>
                    </a:lnTo>
                    <a:lnTo>
                      <a:pt x="1270" y="1236"/>
                    </a:lnTo>
                    <a:lnTo>
                      <a:pt x="1166" y="1795"/>
                    </a:lnTo>
                    <a:lnTo>
                      <a:pt x="1061" y="2362"/>
                    </a:lnTo>
                    <a:lnTo>
                      <a:pt x="942" y="2928"/>
                    </a:lnTo>
                    <a:lnTo>
                      <a:pt x="870" y="3205"/>
                    </a:lnTo>
                    <a:lnTo>
                      <a:pt x="790" y="3479"/>
                    </a:lnTo>
                    <a:lnTo>
                      <a:pt x="698" y="3746"/>
                    </a:lnTo>
                    <a:lnTo>
                      <a:pt x="593" y="4005"/>
                    </a:lnTo>
                    <a:lnTo>
                      <a:pt x="472" y="4255"/>
                    </a:lnTo>
                    <a:lnTo>
                      <a:pt x="334" y="4495"/>
                    </a:lnTo>
                    <a:lnTo>
                      <a:pt x="178" y="4723"/>
                    </a:lnTo>
                    <a:lnTo>
                      <a:pt x="0" y="4938"/>
                    </a:lnTo>
                    <a:close/>
                  </a:path>
                </a:pathLst>
              </a:custGeom>
              <a:solidFill>
                <a:srgbClr val="B44B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6" name="Freeform 296">
                <a:extLst>
                  <a:ext uri="{FF2B5EF4-FFF2-40B4-BE49-F238E27FC236}">
                    <a16:creationId xmlns:a16="http://schemas.microsoft.com/office/drawing/2014/main" id="{378E4BC3-AACE-1C40-B5CE-6D98510B0B67}"/>
                  </a:ext>
                </a:extLst>
              </p:cNvPr>
              <p:cNvSpPr>
                <a:spLocks/>
              </p:cNvSpPr>
              <p:nvPr/>
            </p:nvSpPr>
            <p:spPr bwMode="auto">
              <a:xfrm>
                <a:off x="4678" y="3244"/>
                <a:ext cx="167" cy="382"/>
              </a:xfrm>
              <a:custGeom>
                <a:avLst/>
                <a:gdLst>
                  <a:gd name="T0" fmla="*/ 0 w 2170"/>
                  <a:gd name="T1" fmla="*/ 2 h 4966"/>
                  <a:gd name="T2" fmla="*/ 0 w 2170"/>
                  <a:gd name="T3" fmla="*/ 2 h 4966"/>
                  <a:gd name="T4" fmla="*/ 1 w 2170"/>
                  <a:gd name="T5" fmla="*/ 2 h 4966"/>
                  <a:gd name="T6" fmla="*/ 1 w 2170"/>
                  <a:gd name="T7" fmla="*/ 2 h 4966"/>
                  <a:gd name="T8" fmla="*/ 1 w 2170"/>
                  <a:gd name="T9" fmla="*/ 2 h 4966"/>
                  <a:gd name="T10" fmla="*/ 1 w 2170"/>
                  <a:gd name="T11" fmla="*/ 2 h 4966"/>
                  <a:gd name="T12" fmla="*/ 1 w 2170"/>
                  <a:gd name="T13" fmla="*/ 2 h 4966"/>
                  <a:gd name="T14" fmla="*/ 1 w 2170"/>
                  <a:gd name="T15" fmla="*/ 2 h 4966"/>
                  <a:gd name="T16" fmla="*/ 1 w 2170"/>
                  <a:gd name="T17" fmla="*/ 2 h 4966"/>
                  <a:gd name="T18" fmla="*/ 1 w 2170"/>
                  <a:gd name="T19" fmla="*/ 2 h 4966"/>
                  <a:gd name="T20" fmla="*/ 1 w 2170"/>
                  <a:gd name="T21" fmla="*/ 2 h 4966"/>
                  <a:gd name="T22" fmla="*/ 1 w 2170"/>
                  <a:gd name="T23" fmla="*/ 2 h 4966"/>
                  <a:gd name="T24" fmla="*/ 1 w 2170"/>
                  <a:gd name="T25" fmla="*/ 2 h 4966"/>
                  <a:gd name="T26" fmla="*/ 1 w 2170"/>
                  <a:gd name="T27" fmla="*/ 1 h 4966"/>
                  <a:gd name="T28" fmla="*/ 1 w 2170"/>
                  <a:gd name="T29" fmla="*/ 1 h 4966"/>
                  <a:gd name="T30" fmla="*/ 1 w 2170"/>
                  <a:gd name="T31" fmla="*/ 1 h 4966"/>
                  <a:gd name="T32" fmla="*/ 1 w 2170"/>
                  <a:gd name="T33" fmla="*/ 1 h 4966"/>
                  <a:gd name="T34" fmla="*/ 1 w 2170"/>
                  <a:gd name="T35" fmla="*/ 1 h 4966"/>
                  <a:gd name="T36" fmla="*/ 1 w 2170"/>
                  <a:gd name="T37" fmla="*/ 1 h 4966"/>
                  <a:gd name="T38" fmla="*/ 1 w 2170"/>
                  <a:gd name="T39" fmla="*/ 0 h 4966"/>
                  <a:gd name="T40" fmla="*/ 1 w 2170"/>
                  <a:gd name="T41" fmla="*/ 0 h 4966"/>
                  <a:gd name="T42" fmla="*/ 1 w 2170"/>
                  <a:gd name="T43" fmla="*/ 0 h 4966"/>
                  <a:gd name="T44" fmla="*/ 1 w 2170"/>
                  <a:gd name="T45" fmla="*/ 0 h 4966"/>
                  <a:gd name="T46" fmla="*/ 1 w 2170"/>
                  <a:gd name="T47" fmla="*/ 0 h 4966"/>
                  <a:gd name="T48" fmla="*/ 1 w 2170"/>
                  <a:gd name="T49" fmla="*/ 0 h 4966"/>
                  <a:gd name="T50" fmla="*/ 1 w 2170"/>
                  <a:gd name="T51" fmla="*/ 0 h 4966"/>
                  <a:gd name="T52" fmla="*/ 1 w 2170"/>
                  <a:gd name="T53" fmla="*/ 1 h 4966"/>
                  <a:gd name="T54" fmla="*/ 1 w 2170"/>
                  <a:gd name="T55" fmla="*/ 1 h 4966"/>
                  <a:gd name="T56" fmla="*/ 0 w 2170"/>
                  <a:gd name="T57" fmla="*/ 1 h 4966"/>
                  <a:gd name="T58" fmla="*/ 0 w 2170"/>
                  <a:gd name="T59" fmla="*/ 2 h 4966"/>
                  <a:gd name="T60" fmla="*/ 0 w 2170"/>
                  <a:gd name="T61" fmla="*/ 2 h 4966"/>
                  <a:gd name="T62" fmla="*/ 0 w 2170"/>
                  <a:gd name="T63" fmla="*/ 2 h 49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70" h="4966">
                    <a:moveTo>
                      <a:pt x="0" y="4966"/>
                    </a:moveTo>
                    <a:lnTo>
                      <a:pt x="195" y="4910"/>
                    </a:lnTo>
                    <a:lnTo>
                      <a:pt x="403" y="4844"/>
                    </a:lnTo>
                    <a:lnTo>
                      <a:pt x="627" y="4771"/>
                    </a:lnTo>
                    <a:lnTo>
                      <a:pt x="874" y="4696"/>
                    </a:lnTo>
                    <a:lnTo>
                      <a:pt x="1146" y="4621"/>
                    </a:lnTo>
                    <a:lnTo>
                      <a:pt x="1450" y="4549"/>
                    </a:lnTo>
                    <a:lnTo>
                      <a:pt x="1616" y="4515"/>
                    </a:lnTo>
                    <a:lnTo>
                      <a:pt x="1790" y="4483"/>
                    </a:lnTo>
                    <a:lnTo>
                      <a:pt x="1975" y="4454"/>
                    </a:lnTo>
                    <a:lnTo>
                      <a:pt x="2170" y="4428"/>
                    </a:lnTo>
                    <a:lnTo>
                      <a:pt x="2079" y="4412"/>
                    </a:lnTo>
                    <a:lnTo>
                      <a:pt x="1992" y="4388"/>
                    </a:lnTo>
                    <a:lnTo>
                      <a:pt x="1911" y="4354"/>
                    </a:lnTo>
                    <a:lnTo>
                      <a:pt x="1834" y="4315"/>
                    </a:lnTo>
                    <a:lnTo>
                      <a:pt x="1762" y="4266"/>
                    </a:lnTo>
                    <a:lnTo>
                      <a:pt x="1696" y="4210"/>
                    </a:lnTo>
                    <a:lnTo>
                      <a:pt x="1633" y="4146"/>
                    </a:lnTo>
                    <a:lnTo>
                      <a:pt x="1576" y="4074"/>
                    </a:lnTo>
                    <a:lnTo>
                      <a:pt x="1524" y="3995"/>
                    </a:lnTo>
                    <a:lnTo>
                      <a:pt x="1477" y="3907"/>
                    </a:lnTo>
                    <a:lnTo>
                      <a:pt x="1435" y="3812"/>
                    </a:lnTo>
                    <a:lnTo>
                      <a:pt x="1398" y="3709"/>
                    </a:lnTo>
                    <a:lnTo>
                      <a:pt x="1366" y="3598"/>
                    </a:lnTo>
                    <a:lnTo>
                      <a:pt x="1339" y="3479"/>
                    </a:lnTo>
                    <a:lnTo>
                      <a:pt x="1317" y="3352"/>
                    </a:lnTo>
                    <a:lnTo>
                      <a:pt x="1300" y="3218"/>
                    </a:lnTo>
                    <a:lnTo>
                      <a:pt x="1289" y="3075"/>
                    </a:lnTo>
                    <a:lnTo>
                      <a:pt x="1283" y="2925"/>
                    </a:lnTo>
                    <a:lnTo>
                      <a:pt x="1282" y="2767"/>
                    </a:lnTo>
                    <a:lnTo>
                      <a:pt x="1286" y="2601"/>
                    </a:lnTo>
                    <a:lnTo>
                      <a:pt x="1295" y="2427"/>
                    </a:lnTo>
                    <a:lnTo>
                      <a:pt x="1311" y="2246"/>
                    </a:lnTo>
                    <a:lnTo>
                      <a:pt x="1331" y="2057"/>
                    </a:lnTo>
                    <a:lnTo>
                      <a:pt x="1356" y="1859"/>
                    </a:lnTo>
                    <a:lnTo>
                      <a:pt x="1387" y="1654"/>
                    </a:lnTo>
                    <a:lnTo>
                      <a:pt x="1423" y="1442"/>
                    </a:lnTo>
                    <a:lnTo>
                      <a:pt x="1464" y="1221"/>
                    </a:lnTo>
                    <a:lnTo>
                      <a:pt x="1512" y="992"/>
                    </a:lnTo>
                    <a:lnTo>
                      <a:pt x="1564" y="756"/>
                    </a:lnTo>
                    <a:lnTo>
                      <a:pt x="1622" y="512"/>
                    </a:lnTo>
                    <a:lnTo>
                      <a:pt x="1685" y="260"/>
                    </a:lnTo>
                    <a:lnTo>
                      <a:pt x="1754" y="0"/>
                    </a:lnTo>
                    <a:lnTo>
                      <a:pt x="1724" y="6"/>
                    </a:lnTo>
                    <a:lnTo>
                      <a:pt x="1696" y="22"/>
                    </a:lnTo>
                    <a:lnTo>
                      <a:pt x="1642" y="79"/>
                    </a:lnTo>
                    <a:lnTo>
                      <a:pt x="1593" y="164"/>
                    </a:lnTo>
                    <a:lnTo>
                      <a:pt x="1549" y="266"/>
                    </a:lnTo>
                    <a:lnTo>
                      <a:pt x="1512" y="374"/>
                    </a:lnTo>
                    <a:lnTo>
                      <a:pt x="1480" y="481"/>
                    </a:lnTo>
                    <a:lnTo>
                      <a:pt x="1454" y="575"/>
                    </a:lnTo>
                    <a:lnTo>
                      <a:pt x="1437" y="649"/>
                    </a:lnTo>
                    <a:lnTo>
                      <a:pt x="1374" y="916"/>
                    </a:lnTo>
                    <a:lnTo>
                      <a:pt x="1318" y="1192"/>
                    </a:lnTo>
                    <a:lnTo>
                      <a:pt x="1214" y="1763"/>
                    </a:lnTo>
                    <a:lnTo>
                      <a:pt x="1108" y="2347"/>
                    </a:lnTo>
                    <a:lnTo>
                      <a:pt x="985" y="2929"/>
                    </a:lnTo>
                    <a:lnTo>
                      <a:pt x="912" y="3216"/>
                    </a:lnTo>
                    <a:lnTo>
                      <a:pt x="829" y="3497"/>
                    </a:lnTo>
                    <a:lnTo>
                      <a:pt x="734" y="3771"/>
                    </a:lnTo>
                    <a:lnTo>
                      <a:pt x="624" y="4035"/>
                    </a:lnTo>
                    <a:lnTo>
                      <a:pt x="497" y="4289"/>
                    </a:lnTo>
                    <a:lnTo>
                      <a:pt x="352" y="4529"/>
                    </a:lnTo>
                    <a:lnTo>
                      <a:pt x="187" y="4756"/>
                    </a:lnTo>
                    <a:lnTo>
                      <a:pt x="0" y="4966"/>
                    </a:lnTo>
                    <a:close/>
                  </a:path>
                </a:pathLst>
              </a:custGeom>
              <a:solidFill>
                <a:srgbClr val="AE46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7" name="Freeform 297">
                <a:extLst>
                  <a:ext uri="{FF2B5EF4-FFF2-40B4-BE49-F238E27FC236}">
                    <a16:creationId xmlns:a16="http://schemas.microsoft.com/office/drawing/2014/main" id="{65E95E0E-C4ED-0945-A4AE-989425C5475D}"/>
                  </a:ext>
                </a:extLst>
              </p:cNvPr>
              <p:cNvSpPr>
                <a:spLocks/>
              </p:cNvSpPr>
              <p:nvPr/>
            </p:nvSpPr>
            <p:spPr bwMode="auto">
              <a:xfrm>
                <a:off x="4676" y="3250"/>
                <a:ext cx="167" cy="384"/>
              </a:xfrm>
              <a:custGeom>
                <a:avLst/>
                <a:gdLst>
                  <a:gd name="T0" fmla="*/ 0 w 2172"/>
                  <a:gd name="T1" fmla="*/ 2 h 4995"/>
                  <a:gd name="T2" fmla="*/ 0 w 2172"/>
                  <a:gd name="T3" fmla="*/ 2 h 4995"/>
                  <a:gd name="T4" fmla="*/ 0 w 2172"/>
                  <a:gd name="T5" fmla="*/ 2 h 4995"/>
                  <a:gd name="T6" fmla="*/ 0 w 2172"/>
                  <a:gd name="T7" fmla="*/ 2 h 4995"/>
                  <a:gd name="T8" fmla="*/ 0 w 2172"/>
                  <a:gd name="T9" fmla="*/ 1 h 4995"/>
                  <a:gd name="T10" fmla="*/ 1 w 2172"/>
                  <a:gd name="T11" fmla="*/ 1 h 4995"/>
                  <a:gd name="T12" fmla="*/ 1 w 2172"/>
                  <a:gd name="T13" fmla="*/ 0 h 4995"/>
                  <a:gd name="T14" fmla="*/ 1 w 2172"/>
                  <a:gd name="T15" fmla="*/ 0 h 4995"/>
                  <a:gd name="T16" fmla="*/ 1 w 2172"/>
                  <a:gd name="T17" fmla="*/ 0 h 4995"/>
                  <a:gd name="T18" fmla="*/ 1 w 2172"/>
                  <a:gd name="T19" fmla="*/ 0 h 4995"/>
                  <a:gd name="T20" fmla="*/ 1 w 2172"/>
                  <a:gd name="T21" fmla="*/ 0 h 4995"/>
                  <a:gd name="T22" fmla="*/ 1 w 2172"/>
                  <a:gd name="T23" fmla="*/ 0 h 4995"/>
                  <a:gd name="T24" fmla="*/ 1 w 2172"/>
                  <a:gd name="T25" fmla="*/ 0 h 4995"/>
                  <a:gd name="T26" fmla="*/ 1 w 2172"/>
                  <a:gd name="T27" fmla="*/ 1 h 4995"/>
                  <a:gd name="T28" fmla="*/ 1 w 2172"/>
                  <a:gd name="T29" fmla="*/ 1 h 4995"/>
                  <a:gd name="T30" fmla="*/ 1 w 2172"/>
                  <a:gd name="T31" fmla="*/ 1 h 4995"/>
                  <a:gd name="T32" fmla="*/ 1 w 2172"/>
                  <a:gd name="T33" fmla="*/ 1 h 4995"/>
                  <a:gd name="T34" fmla="*/ 1 w 2172"/>
                  <a:gd name="T35" fmla="*/ 1 h 4995"/>
                  <a:gd name="T36" fmla="*/ 1 w 2172"/>
                  <a:gd name="T37" fmla="*/ 1 h 4995"/>
                  <a:gd name="T38" fmla="*/ 1 w 2172"/>
                  <a:gd name="T39" fmla="*/ 2 h 4995"/>
                  <a:gd name="T40" fmla="*/ 1 w 2172"/>
                  <a:gd name="T41" fmla="*/ 2 h 4995"/>
                  <a:gd name="T42" fmla="*/ 1 w 2172"/>
                  <a:gd name="T43" fmla="*/ 2 h 4995"/>
                  <a:gd name="T44" fmla="*/ 1 w 2172"/>
                  <a:gd name="T45" fmla="*/ 2 h 4995"/>
                  <a:gd name="T46" fmla="*/ 1 w 2172"/>
                  <a:gd name="T47" fmla="*/ 2 h 4995"/>
                  <a:gd name="T48" fmla="*/ 1 w 2172"/>
                  <a:gd name="T49" fmla="*/ 2 h 4995"/>
                  <a:gd name="T50" fmla="*/ 1 w 2172"/>
                  <a:gd name="T51" fmla="*/ 2 h 4995"/>
                  <a:gd name="T52" fmla="*/ 1 w 2172"/>
                  <a:gd name="T53" fmla="*/ 2 h 4995"/>
                  <a:gd name="T54" fmla="*/ 1 w 2172"/>
                  <a:gd name="T55" fmla="*/ 2 h 4995"/>
                  <a:gd name="T56" fmla="*/ 1 w 2172"/>
                  <a:gd name="T57" fmla="*/ 2 h 4995"/>
                  <a:gd name="T58" fmla="*/ 1 w 2172"/>
                  <a:gd name="T59" fmla="*/ 2 h 4995"/>
                  <a:gd name="T60" fmla="*/ 0 w 2172"/>
                  <a:gd name="T61" fmla="*/ 2 h 4995"/>
                  <a:gd name="T62" fmla="*/ 0 w 2172"/>
                  <a:gd name="T63" fmla="*/ 2 h 4995"/>
                  <a:gd name="T64" fmla="*/ 0 w 2172"/>
                  <a:gd name="T65" fmla="*/ 2 h 49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2" h="4995">
                    <a:moveTo>
                      <a:pt x="0" y="4995"/>
                    </a:moveTo>
                    <a:lnTo>
                      <a:pt x="102" y="4894"/>
                    </a:lnTo>
                    <a:lnTo>
                      <a:pt x="197" y="4789"/>
                    </a:lnTo>
                    <a:lnTo>
                      <a:pt x="371" y="4563"/>
                    </a:lnTo>
                    <a:lnTo>
                      <a:pt x="522" y="4321"/>
                    </a:lnTo>
                    <a:lnTo>
                      <a:pt x="654" y="4064"/>
                    </a:lnTo>
                    <a:lnTo>
                      <a:pt x="770" y="3794"/>
                    </a:lnTo>
                    <a:lnTo>
                      <a:pt x="869" y="3514"/>
                    </a:lnTo>
                    <a:lnTo>
                      <a:pt x="955" y="3225"/>
                    </a:lnTo>
                    <a:lnTo>
                      <a:pt x="1030" y="2930"/>
                    </a:lnTo>
                    <a:lnTo>
                      <a:pt x="1155" y="2329"/>
                    </a:lnTo>
                    <a:lnTo>
                      <a:pt x="1260" y="1729"/>
                    </a:lnTo>
                    <a:lnTo>
                      <a:pt x="1364" y="1146"/>
                    </a:lnTo>
                    <a:lnTo>
                      <a:pt x="1420" y="867"/>
                    </a:lnTo>
                    <a:lnTo>
                      <a:pt x="1482" y="598"/>
                    </a:lnTo>
                    <a:lnTo>
                      <a:pt x="1498" y="527"/>
                    </a:lnTo>
                    <a:lnTo>
                      <a:pt x="1517" y="439"/>
                    </a:lnTo>
                    <a:lnTo>
                      <a:pt x="1567" y="241"/>
                    </a:lnTo>
                    <a:lnTo>
                      <a:pt x="1600" y="148"/>
                    </a:lnTo>
                    <a:lnTo>
                      <a:pt x="1641" y="72"/>
                    </a:lnTo>
                    <a:lnTo>
                      <a:pt x="1687" y="20"/>
                    </a:lnTo>
                    <a:lnTo>
                      <a:pt x="1714" y="6"/>
                    </a:lnTo>
                    <a:lnTo>
                      <a:pt x="1744" y="0"/>
                    </a:lnTo>
                    <a:lnTo>
                      <a:pt x="1669" y="273"/>
                    </a:lnTo>
                    <a:lnTo>
                      <a:pt x="1599" y="535"/>
                    </a:lnTo>
                    <a:lnTo>
                      <a:pt x="1535" y="789"/>
                    </a:lnTo>
                    <a:lnTo>
                      <a:pt x="1478" y="1034"/>
                    </a:lnTo>
                    <a:lnTo>
                      <a:pt x="1426" y="1269"/>
                    </a:lnTo>
                    <a:lnTo>
                      <a:pt x="1380" y="1495"/>
                    </a:lnTo>
                    <a:lnTo>
                      <a:pt x="1341" y="1712"/>
                    </a:lnTo>
                    <a:lnTo>
                      <a:pt x="1308" y="1920"/>
                    </a:lnTo>
                    <a:lnTo>
                      <a:pt x="1280" y="2120"/>
                    </a:lnTo>
                    <a:lnTo>
                      <a:pt x="1257" y="2311"/>
                    </a:lnTo>
                    <a:lnTo>
                      <a:pt x="1240" y="2492"/>
                    </a:lnTo>
                    <a:lnTo>
                      <a:pt x="1230" y="2666"/>
                    </a:lnTo>
                    <a:lnTo>
                      <a:pt x="1224" y="2830"/>
                    </a:lnTo>
                    <a:lnTo>
                      <a:pt x="1224" y="2986"/>
                    </a:lnTo>
                    <a:lnTo>
                      <a:pt x="1231" y="3134"/>
                    </a:lnTo>
                    <a:lnTo>
                      <a:pt x="1243" y="3273"/>
                    </a:lnTo>
                    <a:lnTo>
                      <a:pt x="1260" y="3404"/>
                    </a:lnTo>
                    <a:lnTo>
                      <a:pt x="1283" y="3527"/>
                    </a:lnTo>
                    <a:lnTo>
                      <a:pt x="1312" y="3642"/>
                    </a:lnTo>
                    <a:lnTo>
                      <a:pt x="1345" y="3748"/>
                    </a:lnTo>
                    <a:lnTo>
                      <a:pt x="1385" y="3847"/>
                    </a:lnTo>
                    <a:lnTo>
                      <a:pt x="1430" y="3938"/>
                    </a:lnTo>
                    <a:lnTo>
                      <a:pt x="1480" y="4022"/>
                    </a:lnTo>
                    <a:lnTo>
                      <a:pt x="1535" y="4097"/>
                    </a:lnTo>
                    <a:lnTo>
                      <a:pt x="1597" y="4164"/>
                    </a:lnTo>
                    <a:lnTo>
                      <a:pt x="1663" y="4225"/>
                    </a:lnTo>
                    <a:lnTo>
                      <a:pt x="1735" y="4277"/>
                    </a:lnTo>
                    <a:lnTo>
                      <a:pt x="1812" y="4321"/>
                    </a:lnTo>
                    <a:lnTo>
                      <a:pt x="1894" y="4360"/>
                    </a:lnTo>
                    <a:lnTo>
                      <a:pt x="1982" y="4390"/>
                    </a:lnTo>
                    <a:lnTo>
                      <a:pt x="2074" y="4413"/>
                    </a:lnTo>
                    <a:lnTo>
                      <a:pt x="2172" y="4430"/>
                    </a:lnTo>
                    <a:lnTo>
                      <a:pt x="1951" y="4469"/>
                    </a:lnTo>
                    <a:lnTo>
                      <a:pt x="1746" y="4509"/>
                    </a:lnTo>
                    <a:lnTo>
                      <a:pt x="1558" y="4549"/>
                    </a:lnTo>
                    <a:lnTo>
                      <a:pt x="1386" y="4590"/>
                    </a:lnTo>
                    <a:lnTo>
                      <a:pt x="1226" y="4630"/>
                    </a:lnTo>
                    <a:lnTo>
                      <a:pt x="1080" y="4670"/>
                    </a:lnTo>
                    <a:lnTo>
                      <a:pt x="819" y="4748"/>
                    </a:lnTo>
                    <a:lnTo>
                      <a:pt x="591" y="4822"/>
                    </a:lnTo>
                    <a:lnTo>
                      <a:pt x="386" y="4888"/>
                    </a:lnTo>
                    <a:lnTo>
                      <a:pt x="192" y="4947"/>
                    </a:lnTo>
                    <a:lnTo>
                      <a:pt x="0" y="4995"/>
                    </a:lnTo>
                    <a:close/>
                  </a:path>
                </a:pathLst>
              </a:custGeom>
              <a:solidFill>
                <a:srgbClr val="A8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8" name="Freeform 298">
                <a:extLst>
                  <a:ext uri="{FF2B5EF4-FFF2-40B4-BE49-F238E27FC236}">
                    <a16:creationId xmlns:a16="http://schemas.microsoft.com/office/drawing/2014/main" id="{2D12460E-EB41-2F4A-B551-B74342E03C36}"/>
                  </a:ext>
                </a:extLst>
              </p:cNvPr>
              <p:cNvSpPr>
                <a:spLocks/>
              </p:cNvSpPr>
              <p:nvPr/>
            </p:nvSpPr>
            <p:spPr bwMode="auto">
              <a:xfrm>
                <a:off x="3840" y="3959"/>
                <a:ext cx="182" cy="145"/>
              </a:xfrm>
              <a:custGeom>
                <a:avLst/>
                <a:gdLst>
                  <a:gd name="T0" fmla="*/ 0 w 2372"/>
                  <a:gd name="T1" fmla="*/ 1 h 1882"/>
                  <a:gd name="T2" fmla="*/ 0 w 2372"/>
                  <a:gd name="T3" fmla="*/ 1 h 1882"/>
                  <a:gd name="T4" fmla="*/ 0 w 2372"/>
                  <a:gd name="T5" fmla="*/ 1 h 1882"/>
                  <a:gd name="T6" fmla="*/ 0 w 2372"/>
                  <a:gd name="T7" fmla="*/ 1 h 1882"/>
                  <a:gd name="T8" fmla="*/ 0 w 2372"/>
                  <a:gd name="T9" fmla="*/ 1 h 1882"/>
                  <a:gd name="T10" fmla="*/ 0 w 2372"/>
                  <a:gd name="T11" fmla="*/ 1 h 1882"/>
                  <a:gd name="T12" fmla="*/ 0 w 2372"/>
                  <a:gd name="T13" fmla="*/ 1 h 1882"/>
                  <a:gd name="T14" fmla="*/ 1 w 2372"/>
                  <a:gd name="T15" fmla="*/ 1 h 1882"/>
                  <a:gd name="T16" fmla="*/ 1 w 2372"/>
                  <a:gd name="T17" fmla="*/ 1 h 1882"/>
                  <a:gd name="T18" fmla="*/ 1 w 2372"/>
                  <a:gd name="T19" fmla="*/ 0 h 1882"/>
                  <a:gd name="T20" fmla="*/ 1 w 2372"/>
                  <a:gd name="T21" fmla="*/ 0 h 1882"/>
                  <a:gd name="T22" fmla="*/ 1 w 2372"/>
                  <a:gd name="T23" fmla="*/ 0 h 1882"/>
                  <a:gd name="T24" fmla="*/ 1 w 2372"/>
                  <a:gd name="T25" fmla="*/ 0 h 18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72" h="1882">
                    <a:moveTo>
                      <a:pt x="0" y="1882"/>
                    </a:moveTo>
                    <a:lnTo>
                      <a:pt x="217" y="1833"/>
                    </a:lnTo>
                    <a:lnTo>
                      <a:pt x="419" y="1771"/>
                    </a:lnTo>
                    <a:lnTo>
                      <a:pt x="605" y="1696"/>
                    </a:lnTo>
                    <a:lnTo>
                      <a:pt x="778" y="1609"/>
                    </a:lnTo>
                    <a:lnTo>
                      <a:pt x="940" y="1513"/>
                    </a:lnTo>
                    <a:lnTo>
                      <a:pt x="1091" y="1406"/>
                    </a:lnTo>
                    <a:lnTo>
                      <a:pt x="1234" y="1290"/>
                    </a:lnTo>
                    <a:lnTo>
                      <a:pt x="1369" y="1167"/>
                    </a:lnTo>
                    <a:lnTo>
                      <a:pt x="1625" y="900"/>
                    </a:lnTo>
                    <a:lnTo>
                      <a:pt x="1868" y="611"/>
                    </a:lnTo>
                    <a:lnTo>
                      <a:pt x="2114" y="309"/>
                    </a:lnTo>
                    <a:lnTo>
                      <a:pt x="2372"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9" name="Freeform 299">
                <a:extLst>
                  <a:ext uri="{FF2B5EF4-FFF2-40B4-BE49-F238E27FC236}">
                    <a16:creationId xmlns:a16="http://schemas.microsoft.com/office/drawing/2014/main" id="{DD1965E2-AEDF-5949-96BC-E2F157712817}"/>
                  </a:ext>
                </a:extLst>
              </p:cNvPr>
              <p:cNvSpPr>
                <a:spLocks/>
              </p:cNvSpPr>
              <p:nvPr/>
            </p:nvSpPr>
            <p:spPr bwMode="auto">
              <a:xfrm>
                <a:off x="3840" y="3960"/>
                <a:ext cx="181" cy="144"/>
              </a:xfrm>
              <a:custGeom>
                <a:avLst/>
                <a:gdLst>
                  <a:gd name="T0" fmla="*/ 0 w 2360"/>
                  <a:gd name="T1" fmla="*/ 1 h 1869"/>
                  <a:gd name="T2" fmla="*/ 0 w 2360"/>
                  <a:gd name="T3" fmla="*/ 1 h 1869"/>
                  <a:gd name="T4" fmla="*/ 0 w 2360"/>
                  <a:gd name="T5" fmla="*/ 1 h 1869"/>
                  <a:gd name="T6" fmla="*/ 0 w 2360"/>
                  <a:gd name="T7" fmla="*/ 1 h 1869"/>
                  <a:gd name="T8" fmla="*/ 0 w 2360"/>
                  <a:gd name="T9" fmla="*/ 1 h 1869"/>
                  <a:gd name="T10" fmla="*/ 0 w 2360"/>
                  <a:gd name="T11" fmla="*/ 1 h 1869"/>
                  <a:gd name="T12" fmla="*/ 0 w 2360"/>
                  <a:gd name="T13" fmla="*/ 1 h 1869"/>
                  <a:gd name="T14" fmla="*/ 1 w 2360"/>
                  <a:gd name="T15" fmla="*/ 1 h 1869"/>
                  <a:gd name="T16" fmla="*/ 1 w 2360"/>
                  <a:gd name="T17" fmla="*/ 1 h 1869"/>
                  <a:gd name="T18" fmla="*/ 1 w 2360"/>
                  <a:gd name="T19" fmla="*/ 0 h 1869"/>
                  <a:gd name="T20" fmla="*/ 1 w 2360"/>
                  <a:gd name="T21" fmla="*/ 0 h 1869"/>
                  <a:gd name="T22" fmla="*/ 1 w 2360"/>
                  <a:gd name="T23" fmla="*/ 0 h 1869"/>
                  <a:gd name="T24" fmla="*/ 1 w 2360"/>
                  <a:gd name="T25" fmla="*/ 0 h 1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0" h="1869">
                    <a:moveTo>
                      <a:pt x="0" y="1869"/>
                    </a:moveTo>
                    <a:lnTo>
                      <a:pt x="217" y="1820"/>
                    </a:lnTo>
                    <a:lnTo>
                      <a:pt x="418" y="1758"/>
                    </a:lnTo>
                    <a:lnTo>
                      <a:pt x="604" y="1684"/>
                    </a:lnTo>
                    <a:lnTo>
                      <a:pt x="777" y="1599"/>
                    </a:lnTo>
                    <a:lnTo>
                      <a:pt x="937" y="1503"/>
                    </a:lnTo>
                    <a:lnTo>
                      <a:pt x="1088" y="1398"/>
                    </a:lnTo>
                    <a:lnTo>
                      <a:pt x="1229" y="1283"/>
                    </a:lnTo>
                    <a:lnTo>
                      <a:pt x="1364" y="1160"/>
                    </a:lnTo>
                    <a:lnTo>
                      <a:pt x="1616" y="896"/>
                    </a:lnTo>
                    <a:lnTo>
                      <a:pt x="1859" y="610"/>
                    </a:lnTo>
                    <a:lnTo>
                      <a:pt x="2103" y="309"/>
                    </a:lnTo>
                    <a:lnTo>
                      <a:pt x="2360" y="0"/>
                    </a:lnTo>
                  </a:path>
                </a:pathLst>
              </a:custGeom>
              <a:noFill/>
              <a:ln w="6350">
                <a:solidFill>
                  <a:srgbClr val="BE683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0" name="Freeform 300">
                <a:extLst>
                  <a:ext uri="{FF2B5EF4-FFF2-40B4-BE49-F238E27FC236}">
                    <a16:creationId xmlns:a16="http://schemas.microsoft.com/office/drawing/2014/main" id="{21DFA0CB-C0E8-044B-8E77-F72541662847}"/>
                  </a:ext>
                </a:extLst>
              </p:cNvPr>
              <p:cNvSpPr>
                <a:spLocks/>
              </p:cNvSpPr>
              <p:nvPr/>
            </p:nvSpPr>
            <p:spPr bwMode="auto">
              <a:xfrm>
                <a:off x="3840" y="3961"/>
                <a:ext cx="181" cy="143"/>
              </a:xfrm>
              <a:custGeom>
                <a:avLst/>
                <a:gdLst>
                  <a:gd name="T0" fmla="*/ 0 w 2349"/>
                  <a:gd name="T1" fmla="*/ 1 h 1855"/>
                  <a:gd name="T2" fmla="*/ 0 w 2349"/>
                  <a:gd name="T3" fmla="*/ 1 h 1855"/>
                  <a:gd name="T4" fmla="*/ 0 w 2349"/>
                  <a:gd name="T5" fmla="*/ 1 h 1855"/>
                  <a:gd name="T6" fmla="*/ 0 w 2349"/>
                  <a:gd name="T7" fmla="*/ 1 h 1855"/>
                  <a:gd name="T8" fmla="*/ 0 w 2349"/>
                  <a:gd name="T9" fmla="*/ 1 h 1855"/>
                  <a:gd name="T10" fmla="*/ 0 w 2349"/>
                  <a:gd name="T11" fmla="*/ 1 h 1855"/>
                  <a:gd name="T12" fmla="*/ 0 w 2349"/>
                  <a:gd name="T13" fmla="*/ 1 h 1855"/>
                  <a:gd name="T14" fmla="*/ 1 w 2349"/>
                  <a:gd name="T15" fmla="*/ 1 h 1855"/>
                  <a:gd name="T16" fmla="*/ 1 w 2349"/>
                  <a:gd name="T17" fmla="*/ 1 h 1855"/>
                  <a:gd name="T18" fmla="*/ 1 w 2349"/>
                  <a:gd name="T19" fmla="*/ 0 h 1855"/>
                  <a:gd name="T20" fmla="*/ 1 w 2349"/>
                  <a:gd name="T21" fmla="*/ 0 h 1855"/>
                  <a:gd name="T22" fmla="*/ 1 w 2349"/>
                  <a:gd name="T23" fmla="*/ 0 h 1855"/>
                  <a:gd name="T24" fmla="*/ 1 w 2349"/>
                  <a:gd name="T25" fmla="*/ 0 h 18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9" h="1855">
                    <a:moveTo>
                      <a:pt x="0" y="1855"/>
                    </a:moveTo>
                    <a:lnTo>
                      <a:pt x="217" y="1806"/>
                    </a:lnTo>
                    <a:lnTo>
                      <a:pt x="418" y="1745"/>
                    </a:lnTo>
                    <a:lnTo>
                      <a:pt x="603" y="1671"/>
                    </a:lnTo>
                    <a:lnTo>
                      <a:pt x="775" y="1587"/>
                    </a:lnTo>
                    <a:lnTo>
                      <a:pt x="935" y="1492"/>
                    </a:lnTo>
                    <a:lnTo>
                      <a:pt x="1084" y="1388"/>
                    </a:lnTo>
                    <a:lnTo>
                      <a:pt x="1224" y="1274"/>
                    </a:lnTo>
                    <a:lnTo>
                      <a:pt x="1358" y="1154"/>
                    </a:lnTo>
                    <a:lnTo>
                      <a:pt x="1609" y="891"/>
                    </a:lnTo>
                    <a:lnTo>
                      <a:pt x="1850" y="608"/>
                    </a:lnTo>
                    <a:lnTo>
                      <a:pt x="2092" y="309"/>
                    </a:lnTo>
                    <a:lnTo>
                      <a:pt x="2349" y="0"/>
                    </a:lnTo>
                  </a:path>
                </a:pathLst>
              </a:custGeom>
              <a:noFill/>
              <a:ln w="4763">
                <a:solidFill>
                  <a:srgbClr val="D38E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1" name="Freeform 301">
                <a:extLst>
                  <a:ext uri="{FF2B5EF4-FFF2-40B4-BE49-F238E27FC236}">
                    <a16:creationId xmlns:a16="http://schemas.microsoft.com/office/drawing/2014/main" id="{DC6AFFC8-2A74-2347-873D-0635D34CE911}"/>
                  </a:ext>
                </a:extLst>
              </p:cNvPr>
              <p:cNvSpPr>
                <a:spLocks/>
              </p:cNvSpPr>
              <p:nvPr/>
            </p:nvSpPr>
            <p:spPr bwMode="auto">
              <a:xfrm>
                <a:off x="3840" y="3962"/>
                <a:ext cx="180" cy="142"/>
              </a:xfrm>
              <a:custGeom>
                <a:avLst/>
                <a:gdLst>
                  <a:gd name="T0" fmla="*/ 0 w 2338"/>
                  <a:gd name="T1" fmla="*/ 1 h 1841"/>
                  <a:gd name="T2" fmla="*/ 0 w 2338"/>
                  <a:gd name="T3" fmla="*/ 1 h 1841"/>
                  <a:gd name="T4" fmla="*/ 0 w 2338"/>
                  <a:gd name="T5" fmla="*/ 1 h 1841"/>
                  <a:gd name="T6" fmla="*/ 0 w 2338"/>
                  <a:gd name="T7" fmla="*/ 1 h 1841"/>
                  <a:gd name="T8" fmla="*/ 0 w 2338"/>
                  <a:gd name="T9" fmla="*/ 1 h 1841"/>
                  <a:gd name="T10" fmla="*/ 0 w 2338"/>
                  <a:gd name="T11" fmla="*/ 1 h 1841"/>
                  <a:gd name="T12" fmla="*/ 0 w 2338"/>
                  <a:gd name="T13" fmla="*/ 1 h 1841"/>
                  <a:gd name="T14" fmla="*/ 1 w 2338"/>
                  <a:gd name="T15" fmla="*/ 1 h 1841"/>
                  <a:gd name="T16" fmla="*/ 1 w 2338"/>
                  <a:gd name="T17" fmla="*/ 1 h 1841"/>
                  <a:gd name="T18" fmla="*/ 1 w 2338"/>
                  <a:gd name="T19" fmla="*/ 0 h 1841"/>
                  <a:gd name="T20" fmla="*/ 1 w 2338"/>
                  <a:gd name="T21" fmla="*/ 0 h 1841"/>
                  <a:gd name="T22" fmla="*/ 1 w 2338"/>
                  <a:gd name="T23" fmla="*/ 0 h 1841"/>
                  <a:gd name="T24" fmla="*/ 1 w 2338"/>
                  <a:gd name="T25" fmla="*/ 0 h 18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38" h="1841">
                    <a:moveTo>
                      <a:pt x="0" y="1841"/>
                    </a:moveTo>
                    <a:lnTo>
                      <a:pt x="217" y="1792"/>
                    </a:lnTo>
                    <a:lnTo>
                      <a:pt x="417" y="1732"/>
                    </a:lnTo>
                    <a:lnTo>
                      <a:pt x="602" y="1659"/>
                    </a:lnTo>
                    <a:lnTo>
                      <a:pt x="773" y="1575"/>
                    </a:lnTo>
                    <a:lnTo>
                      <a:pt x="932" y="1481"/>
                    </a:lnTo>
                    <a:lnTo>
                      <a:pt x="1081" y="1378"/>
                    </a:lnTo>
                    <a:lnTo>
                      <a:pt x="1220" y="1267"/>
                    </a:lnTo>
                    <a:lnTo>
                      <a:pt x="1352" y="1147"/>
                    </a:lnTo>
                    <a:lnTo>
                      <a:pt x="1602" y="888"/>
                    </a:lnTo>
                    <a:lnTo>
                      <a:pt x="1840" y="606"/>
                    </a:lnTo>
                    <a:lnTo>
                      <a:pt x="2082" y="308"/>
                    </a:lnTo>
                    <a:lnTo>
                      <a:pt x="2338" y="0"/>
                    </a:lnTo>
                  </a:path>
                </a:pathLst>
              </a:custGeom>
              <a:noFill/>
              <a:ln w="3175">
                <a:solidFill>
                  <a:srgbClr val="EAB39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2" name="Freeform 302">
                <a:extLst>
                  <a:ext uri="{FF2B5EF4-FFF2-40B4-BE49-F238E27FC236}">
                    <a16:creationId xmlns:a16="http://schemas.microsoft.com/office/drawing/2014/main" id="{50BD5A9A-E1E8-974E-A5F1-CC2763342649}"/>
                  </a:ext>
                </a:extLst>
              </p:cNvPr>
              <p:cNvSpPr>
                <a:spLocks/>
              </p:cNvSpPr>
              <p:nvPr/>
            </p:nvSpPr>
            <p:spPr bwMode="auto">
              <a:xfrm>
                <a:off x="3840" y="3963"/>
                <a:ext cx="179" cy="141"/>
              </a:xfrm>
              <a:custGeom>
                <a:avLst/>
                <a:gdLst>
                  <a:gd name="T0" fmla="*/ 0 w 2326"/>
                  <a:gd name="T1" fmla="*/ 1 h 1827"/>
                  <a:gd name="T2" fmla="*/ 0 w 2326"/>
                  <a:gd name="T3" fmla="*/ 1 h 1827"/>
                  <a:gd name="T4" fmla="*/ 0 w 2326"/>
                  <a:gd name="T5" fmla="*/ 1 h 1827"/>
                  <a:gd name="T6" fmla="*/ 0 w 2326"/>
                  <a:gd name="T7" fmla="*/ 1 h 1827"/>
                  <a:gd name="T8" fmla="*/ 0 w 2326"/>
                  <a:gd name="T9" fmla="*/ 1 h 1827"/>
                  <a:gd name="T10" fmla="*/ 0 w 2326"/>
                  <a:gd name="T11" fmla="*/ 1 h 1827"/>
                  <a:gd name="T12" fmla="*/ 0 w 2326"/>
                  <a:gd name="T13" fmla="*/ 1 h 1827"/>
                  <a:gd name="T14" fmla="*/ 1 w 2326"/>
                  <a:gd name="T15" fmla="*/ 1 h 1827"/>
                  <a:gd name="T16" fmla="*/ 1 w 2326"/>
                  <a:gd name="T17" fmla="*/ 1 h 1827"/>
                  <a:gd name="T18" fmla="*/ 1 w 2326"/>
                  <a:gd name="T19" fmla="*/ 0 h 1827"/>
                  <a:gd name="T20" fmla="*/ 1 w 2326"/>
                  <a:gd name="T21" fmla="*/ 0 h 1827"/>
                  <a:gd name="T22" fmla="*/ 1 w 2326"/>
                  <a:gd name="T23" fmla="*/ 0 h 1827"/>
                  <a:gd name="T24" fmla="*/ 1 w 2326"/>
                  <a:gd name="T25" fmla="*/ 0 h 18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6" h="1827">
                    <a:moveTo>
                      <a:pt x="0" y="1827"/>
                    </a:moveTo>
                    <a:lnTo>
                      <a:pt x="217" y="1779"/>
                    </a:lnTo>
                    <a:lnTo>
                      <a:pt x="417" y="1718"/>
                    </a:lnTo>
                    <a:lnTo>
                      <a:pt x="601" y="1646"/>
                    </a:lnTo>
                    <a:lnTo>
                      <a:pt x="772" y="1563"/>
                    </a:lnTo>
                    <a:lnTo>
                      <a:pt x="930" y="1470"/>
                    </a:lnTo>
                    <a:lnTo>
                      <a:pt x="1076" y="1368"/>
                    </a:lnTo>
                    <a:lnTo>
                      <a:pt x="1216" y="1258"/>
                    </a:lnTo>
                    <a:lnTo>
                      <a:pt x="1347" y="1139"/>
                    </a:lnTo>
                    <a:lnTo>
                      <a:pt x="1594" y="883"/>
                    </a:lnTo>
                    <a:lnTo>
                      <a:pt x="1831" y="603"/>
                    </a:lnTo>
                    <a:lnTo>
                      <a:pt x="2070" y="308"/>
                    </a:lnTo>
                    <a:lnTo>
                      <a:pt x="2326"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3" name="Freeform 303">
                <a:extLst>
                  <a:ext uri="{FF2B5EF4-FFF2-40B4-BE49-F238E27FC236}">
                    <a16:creationId xmlns:a16="http://schemas.microsoft.com/office/drawing/2014/main" id="{E25FB2A8-384A-BC49-8680-27EF348CF3C3}"/>
                  </a:ext>
                </a:extLst>
              </p:cNvPr>
              <p:cNvSpPr>
                <a:spLocks/>
              </p:cNvSpPr>
              <p:nvPr/>
            </p:nvSpPr>
            <p:spPr bwMode="auto">
              <a:xfrm>
                <a:off x="4156" y="3786"/>
                <a:ext cx="286" cy="69"/>
              </a:xfrm>
              <a:custGeom>
                <a:avLst/>
                <a:gdLst>
                  <a:gd name="T0" fmla="*/ 0 w 3714"/>
                  <a:gd name="T1" fmla="*/ 0 h 898"/>
                  <a:gd name="T2" fmla="*/ 0 w 3714"/>
                  <a:gd name="T3" fmla="*/ 0 h 898"/>
                  <a:gd name="T4" fmla="*/ 0 w 3714"/>
                  <a:gd name="T5" fmla="*/ 0 h 898"/>
                  <a:gd name="T6" fmla="*/ 0 w 3714"/>
                  <a:gd name="T7" fmla="*/ 0 h 898"/>
                  <a:gd name="T8" fmla="*/ 0 w 3714"/>
                  <a:gd name="T9" fmla="*/ 0 h 898"/>
                  <a:gd name="T10" fmla="*/ 0 w 3714"/>
                  <a:gd name="T11" fmla="*/ 0 h 898"/>
                  <a:gd name="T12" fmla="*/ 1 w 3714"/>
                  <a:gd name="T13" fmla="*/ 0 h 898"/>
                  <a:gd name="T14" fmla="*/ 1 w 3714"/>
                  <a:gd name="T15" fmla="*/ 0 h 898"/>
                  <a:gd name="T16" fmla="*/ 1 w 3714"/>
                  <a:gd name="T17" fmla="*/ 0 h 898"/>
                  <a:gd name="T18" fmla="*/ 1 w 3714"/>
                  <a:gd name="T19" fmla="*/ 0 h 898"/>
                  <a:gd name="T20" fmla="*/ 1 w 3714"/>
                  <a:gd name="T21" fmla="*/ 0 h 898"/>
                  <a:gd name="T22" fmla="*/ 1 w 3714"/>
                  <a:gd name="T23" fmla="*/ 0 h 898"/>
                  <a:gd name="T24" fmla="*/ 1 w 3714"/>
                  <a:gd name="T25" fmla="*/ 0 h 898"/>
                  <a:gd name="T26" fmla="*/ 1 w 3714"/>
                  <a:gd name="T27" fmla="*/ 0 h 898"/>
                  <a:gd name="T28" fmla="*/ 2 w 3714"/>
                  <a:gd name="T29" fmla="*/ 0 h 898"/>
                  <a:gd name="T30" fmla="*/ 2 w 3714"/>
                  <a:gd name="T31" fmla="*/ 0 h 8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14" h="898">
                    <a:moveTo>
                      <a:pt x="0" y="898"/>
                    </a:moveTo>
                    <a:lnTo>
                      <a:pt x="170" y="820"/>
                    </a:lnTo>
                    <a:lnTo>
                      <a:pt x="345" y="750"/>
                    </a:lnTo>
                    <a:lnTo>
                      <a:pt x="525" y="689"/>
                    </a:lnTo>
                    <a:lnTo>
                      <a:pt x="711" y="632"/>
                    </a:lnTo>
                    <a:lnTo>
                      <a:pt x="905" y="581"/>
                    </a:lnTo>
                    <a:lnTo>
                      <a:pt x="1106" y="535"/>
                    </a:lnTo>
                    <a:lnTo>
                      <a:pt x="1534" y="447"/>
                    </a:lnTo>
                    <a:lnTo>
                      <a:pt x="1763" y="403"/>
                    </a:lnTo>
                    <a:lnTo>
                      <a:pt x="2004" y="360"/>
                    </a:lnTo>
                    <a:lnTo>
                      <a:pt x="2254" y="313"/>
                    </a:lnTo>
                    <a:lnTo>
                      <a:pt x="2519" y="262"/>
                    </a:lnTo>
                    <a:lnTo>
                      <a:pt x="2796" y="207"/>
                    </a:lnTo>
                    <a:lnTo>
                      <a:pt x="3087" y="145"/>
                    </a:lnTo>
                    <a:lnTo>
                      <a:pt x="3393" y="77"/>
                    </a:lnTo>
                    <a:lnTo>
                      <a:pt x="3714"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4" name="Freeform 304">
                <a:extLst>
                  <a:ext uri="{FF2B5EF4-FFF2-40B4-BE49-F238E27FC236}">
                    <a16:creationId xmlns:a16="http://schemas.microsoft.com/office/drawing/2014/main" id="{F7548642-A331-B344-AE04-2DD8FD59A09E}"/>
                  </a:ext>
                </a:extLst>
              </p:cNvPr>
              <p:cNvSpPr>
                <a:spLocks/>
              </p:cNvSpPr>
              <p:nvPr/>
            </p:nvSpPr>
            <p:spPr bwMode="auto">
              <a:xfrm>
                <a:off x="4159" y="3786"/>
                <a:ext cx="280" cy="68"/>
              </a:xfrm>
              <a:custGeom>
                <a:avLst/>
                <a:gdLst>
                  <a:gd name="T0" fmla="*/ 0 w 3642"/>
                  <a:gd name="T1" fmla="*/ 0 h 876"/>
                  <a:gd name="T2" fmla="*/ 0 w 3642"/>
                  <a:gd name="T3" fmla="*/ 0 h 876"/>
                  <a:gd name="T4" fmla="*/ 0 w 3642"/>
                  <a:gd name="T5" fmla="*/ 0 h 876"/>
                  <a:gd name="T6" fmla="*/ 0 w 3642"/>
                  <a:gd name="T7" fmla="*/ 0 h 876"/>
                  <a:gd name="T8" fmla="*/ 0 w 3642"/>
                  <a:gd name="T9" fmla="*/ 0 h 876"/>
                  <a:gd name="T10" fmla="*/ 0 w 3642"/>
                  <a:gd name="T11" fmla="*/ 0 h 876"/>
                  <a:gd name="T12" fmla="*/ 1 w 3642"/>
                  <a:gd name="T13" fmla="*/ 0 h 876"/>
                  <a:gd name="T14" fmla="*/ 1 w 3642"/>
                  <a:gd name="T15" fmla="*/ 0 h 876"/>
                  <a:gd name="T16" fmla="*/ 1 w 3642"/>
                  <a:gd name="T17" fmla="*/ 0 h 876"/>
                  <a:gd name="T18" fmla="*/ 1 w 3642"/>
                  <a:gd name="T19" fmla="*/ 0 h 876"/>
                  <a:gd name="T20" fmla="*/ 1 w 3642"/>
                  <a:gd name="T21" fmla="*/ 0 h 876"/>
                  <a:gd name="T22" fmla="*/ 1 w 3642"/>
                  <a:gd name="T23" fmla="*/ 0 h 876"/>
                  <a:gd name="T24" fmla="*/ 2 w 3642"/>
                  <a:gd name="T25" fmla="*/ 0 h 876"/>
                  <a:gd name="T26" fmla="*/ 2 w 3642"/>
                  <a:gd name="T27" fmla="*/ 0 h 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42" h="876">
                    <a:moveTo>
                      <a:pt x="0" y="876"/>
                    </a:moveTo>
                    <a:lnTo>
                      <a:pt x="169" y="798"/>
                    </a:lnTo>
                    <a:lnTo>
                      <a:pt x="345" y="729"/>
                    </a:lnTo>
                    <a:lnTo>
                      <a:pt x="532" y="667"/>
                    </a:lnTo>
                    <a:lnTo>
                      <a:pt x="725" y="612"/>
                    </a:lnTo>
                    <a:lnTo>
                      <a:pt x="926" y="561"/>
                    </a:lnTo>
                    <a:lnTo>
                      <a:pt x="1136" y="514"/>
                    </a:lnTo>
                    <a:lnTo>
                      <a:pt x="1578" y="428"/>
                    </a:lnTo>
                    <a:lnTo>
                      <a:pt x="2052" y="342"/>
                    </a:lnTo>
                    <a:lnTo>
                      <a:pt x="2553" y="249"/>
                    </a:lnTo>
                    <a:lnTo>
                      <a:pt x="2816" y="196"/>
                    </a:lnTo>
                    <a:lnTo>
                      <a:pt x="3084" y="137"/>
                    </a:lnTo>
                    <a:lnTo>
                      <a:pt x="3359" y="73"/>
                    </a:lnTo>
                    <a:lnTo>
                      <a:pt x="3642" y="0"/>
                    </a:lnTo>
                  </a:path>
                </a:pathLst>
              </a:custGeom>
              <a:noFill/>
              <a:ln w="4763">
                <a:solidFill>
                  <a:srgbClr val="C5744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5" name="Freeform 305">
                <a:extLst>
                  <a:ext uri="{FF2B5EF4-FFF2-40B4-BE49-F238E27FC236}">
                    <a16:creationId xmlns:a16="http://schemas.microsoft.com/office/drawing/2014/main" id="{E02FA1F0-048E-414E-8404-5FDEBACFA652}"/>
                  </a:ext>
                </a:extLst>
              </p:cNvPr>
              <p:cNvSpPr>
                <a:spLocks/>
              </p:cNvSpPr>
              <p:nvPr/>
            </p:nvSpPr>
            <p:spPr bwMode="auto">
              <a:xfrm>
                <a:off x="4161" y="3787"/>
                <a:ext cx="275" cy="66"/>
              </a:xfrm>
              <a:custGeom>
                <a:avLst/>
                <a:gdLst>
                  <a:gd name="T0" fmla="*/ 0 w 3568"/>
                  <a:gd name="T1" fmla="*/ 0 h 854"/>
                  <a:gd name="T2" fmla="*/ 0 w 3568"/>
                  <a:gd name="T3" fmla="*/ 0 h 854"/>
                  <a:gd name="T4" fmla="*/ 0 w 3568"/>
                  <a:gd name="T5" fmla="*/ 0 h 854"/>
                  <a:gd name="T6" fmla="*/ 0 w 3568"/>
                  <a:gd name="T7" fmla="*/ 0 h 854"/>
                  <a:gd name="T8" fmla="*/ 0 w 3568"/>
                  <a:gd name="T9" fmla="*/ 0 h 854"/>
                  <a:gd name="T10" fmla="*/ 0 w 3568"/>
                  <a:gd name="T11" fmla="*/ 0 h 854"/>
                  <a:gd name="T12" fmla="*/ 1 w 3568"/>
                  <a:gd name="T13" fmla="*/ 0 h 854"/>
                  <a:gd name="T14" fmla="*/ 1 w 3568"/>
                  <a:gd name="T15" fmla="*/ 0 h 854"/>
                  <a:gd name="T16" fmla="*/ 1 w 3568"/>
                  <a:gd name="T17" fmla="*/ 0 h 854"/>
                  <a:gd name="T18" fmla="*/ 1 w 3568"/>
                  <a:gd name="T19" fmla="*/ 0 h 854"/>
                  <a:gd name="T20" fmla="*/ 1 w 3568"/>
                  <a:gd name="T21" fmla="*/ 0 h 854"/>
                  <a:gd name="T22" fmla="*/ 2 w 3568"/>
                  <a:gd name="T23" fmla="*/ 0 h 8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68" h="854">
                    <a:moveTo>
                      <a:pt x="0" y="854"/>
                    </a:moveTo>
                    <a:lnTo>
                      <a:pt x="168" y="777"/>
                    </a:lnTo>
                    <a:lnTo>
                      <a:pt x="347" y="707"/>
                    </a:lnTo>
                    <a:lnTo>
                      <a:pt x="537" y="645"/>
                    </a:lnTo>
                    <a:lnTo>
                      <a:pt x="738" y="590"/>
                    </a:lnTo>
                    <a:lnTo>
                      <a:pt x="948" y="539"/>
                    </a:lnTo>
                    <a:lnTo>
                      <a:pt x="1167" y="492"/>
                    </a:lnTo>
                    <a:lnTo>
                      <a:pt x="1622" y="407"/>
                    </a:lnTo>
                    <a:lnTo>
                      <a:pt x="2100" y="324"/>
                    </a:lnTo>
                    <a:lnTo>
                      <a:pt x="2588" y="233"/>
                    </a:lnTo>
                    <a:lnTo>
                      <a:pt x="3080" y="129"/>
                    </a:lnTo>
                    <a:lnTo>
                      <a:pt x="3568" y="0"/>
                    </a:lnTo>
                  </a:path>
                </a:pathLst>
              </a:custGeom>
              <a:noFill/>
              <a:ln w="3175">
                <a:solidFill>
                  <a:srgbClr val="E2A78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6" name="Freeform 306">
                <a:extLst>
                  <a:ext uri="{FF2B5EF4-FFF2-40B4-BE49-F238E27FC236}">
                    <a16:creationId xmlns:a16="http://schemas.microsoft.com/office/drawing/2014/main" id="{DB779BB4-1B41-DF4D-A2E8-0AF7B83B3844}"/>
                  </a:ext>
                </a:extLst>
              </p:cNvPr>
              <p:cNvSpPr>
                <a:spLocks/>
              </p:cNvSpPr>
              <p:nvPr/>
            </p:nvSpPr>
            <p:spPr bwMode="auto">
              <a:xfrm>
                <a:off x="4164" y="3787"/>
                <a:ext cx="269" cy="64"/>
              </a:xfrm>
              <a:custGeom>
                <a:avLst/>
                <a:gdLst>
                  <a:gd name="T0" fmla="*/ 0 w 3494"/>
                  <a:gd name="T1" fmla="*/ 0 h 832"/>
                  <a:gd name="T2" fmla="*/ 0 w 3494"/>
                  <a:gd name="T3" fmla="*/ 0 h 832"/>
                  <a:gd name="T4" fmla="*/ 0 w 3494"/>
                  <a:gd name="T5" fmla="*/ 0 h 832"/>
                  <a:gd name="T6" fmla="*/ 0 w 3494"/>
                  <a:gd name="T7" fmla="*/ 0 h 832"/>
                  <a:gd name="T8" fmla="*/ 0 w 3494"/>
                  <a:gd name="T9" fmla="*/ 0 h 832"/>
                  <a:gd name="T10" fmla="*/ 0 w 3494"/>
                  <a:gd name="T11" fmla="*/ 0 h 832"/>
                  <a:gd name="T12" fmla="*/ 1 w 3494"/>
                  <a:gd name="T13" fmla="*/ 0 h 832"/>
                  <a:gd name="T14" fmla="*/ 1 w 3494"/>
                  <a:gd name="T15" fmla="*/ 0 h 832"/>
                  <a:gd name="T16" fmla="*/ 1 w 3494"/>
                  <a:gd name="T17" fmla="*/ 0 h 832"/>
                  <a:gd name="T18" fmla="*/ 1 w 3494"/>
                  <a:gd name="T19" fmla="*/ 0 h 832"/>
                  <a:gd name="T20" fmla="*/ 1 w 3494"/>
                  <a:gd name="T21" fmla="*/ 0 h 832"/>
                  <a:gd name="T22" fmla="*/ 1 w 3494"/>
                  <a:gd name="T23" fmla="*/ 0 h 832"/>
                  <a:gd name="T24" fmla="*/ 1 w 3494"/>
                  <a:gd name="T25" fmla="*/ 0 h 832"/>
                  <a:gd name="T26" fmla="*/ 2 w 3494"/>
                  <a:gd name="T27" fmla="*/ 0 h 8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94" h="832">
                    <a:moveTo>
                      <a:pt x="0" y="832"/>
                    </a:moveTo>
                    <a:lnTo>
                      <a:pt x="165" y="755"/>
                    </a:lnTo>
                    <a:lnTo>
                      <a:pt x="346" y="686"/>
                    </a:lnTo>
                    <a:lnTo>
                      <a:pt x="542" y="625"/>
                    </a:lnTo>
                    <a:lnTo>
                      <a:pt x="750" y="569"/>
                    </a:lnTo>
                    <a:lnTo>
                      <a:pt x="968" y="519"/>
                    </a:lnTo>
                    <a:lnTo>
                      <a:pt x="1195" y="472"/>
                    </a:lnTo>
                    <a:lnTo>
                      <a:pt x="1665" y="388"/>
                    </a:lnTo>
                    <a:lnTo>
                      <a:pt x="2146" y="306"/>
                    </a:lnTo>
                    <a:lnTo>
                      <a:pt x="2622" y="220"/>
                    </a:lnTo>
                    <a:lnTo>
                      <a:pt x="2852" y="173"/>
                    </a:lnTo>
                    <a:lnTo>
                      <a:pt x="3075" y="121"/>
                    </a:lnTo>
                    <a:lnTo>
                      <a:pt x="3290" y="64"/>
                    </a:lnTo>
                    <a:lnTo>
                      <a:pt x="3494"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7" name="Freeform 307">
                <a:extLst>
                  <a:ext uri="{FF2B5EF4-FFF2-40B4-BE49-F238E27FC236}">
                    <a16:creationId xmlns:a16="http://schemas.microsoft.com/office/drawing/2014/main" id="{6C395637-AE66-BE45-8BAB-9AE216611DEF}"/>
                  </a:ext>
                </a:extLst>
              </p:cNvPr>
              <p:cNvSpPr>
                <a:spLocks/>
              </p:cNvSpPr>
              <p:nvPr/>
            </p:nvSpPr>
            <p:spPr bwMode="auto">
              <a:xfrm>
                <a:off x="4655" y="3557"/>
                <a:ext cx="312" cy="90"/>
              </a:xfrm>
              <a:custGeom>
                <a:avLst/>
                <a:gdLst>
                  <a:gd name="T0" fmla="*/ 0 w 4057"/>
                  <a:gd name="T1" fmla="*/ 1 h 1171"/>
                  <a:gd name="T2" fmla="*/ 0 w 4057"/>
                  <a:gd name="T3" fmla="*/ 0 h 1171"/>
                  <a:gd name="T4" fmla="*/ 0 w 4057"/>
                  <a:gd name="T5" fmla="*/ 0 h 1171"/>
                  <a:gd name="T6" fmla="*/ 0 w 4057"/>
                  <a:gd name="T7" fmla="*/ 0 h 1171"/>
                  <a:gd name="T8" fmla="*/ 0 w 4057"/>
                  <a:gd name="T9" fmla="*/ 0 h 1171"/>
                  <a:gd name="T10" fmla="*/ 1 w 4057"/>
                  <a:gd name="T11" fmla="*/ 0 h 1171"/>
                  <a:gd name="T12" fmla="*/ 1 w 4057"/>
                  <a:gd name="T13" fmla="*/ 0 h 1171"/>
                  <a:gd name="T14" fmla="*/ 1 w 4057"/>
                  <a:gd name="T15" fmla="*/ 0 h 1171"/>
                  <a:gd name="T16" fmla="*/ 1 w 4057"/>
                  <a:gd name="T17" fmla="*/ 0 h 1171"/>
                  <a:gd name="T18" fmla="*/ 1 w 4057"/>
                  <a:gd name="T19" fmla="*/ 0 h 1171"/>
                  <a:gd name="T20" fmla="*/ 2 w 4057"/>
                  <a:gd name="T21" fmla="*/ 0 h 1171"/>
                  <a:gd name="T22" fmla="*/ 2 w 4057"/>
                  <a:gd name="T23" fmla="*/ 0 h 1171"/>
                  <a:gd name="T24" fmla="*/ 2 w 4057"/>
                  <a:gd name="T25" fmla="*/ 0 h 1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57" h="1171">
                    <a:moveTo>
                      <a:pt x="0" y="1171"/>
                    </a:moveTo>
                    <a:lnTo>
                      <a:pt x="195" y="1060"/>
                    </a:lnTo>
                    <a:lnTo>
                      <a:pt x="404" y="961"/>
                    </a:lnTo>
                    <a:lnTo>
                      <a:pt x="626" y="875"/>
                    </a:lnTo>
                    <a:lnTo>
                      <a:pt x="859" y="799"/>
                    </a:lnTo>
                    <a:lnTo>
                      <a:pt x="1103" y="730"/>
                    </a:lnTo>
                    <a:lnTo>
                      <a:pt x="1355" y="668"/>
                    </a:lnTo>
                    <a:lnTo>
                      <a:pt x="1879" y="556"/>
                    </a:lnTo>
                    <a:lnTo>
                      <a:pt x="2422" y="448"/>
                    </a:lnTo>
                    <a:lnTo>
                      <a:pt x="2974" y="328"/>
                    </a:lnTo>
                    <a:lnTo>
                      <a:pt x="3522" y="185"/>
                    </a:lnTo>
                    <a:lnTo>
                      <a:pt x="3792" y="98"/>
                    </a:lnTo>
                    <a:lnTo>
                      <a:pt x="4057"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8" name="Freeform 308">
                <a:extLst>
                  <a:ext uri="{FF2B5EF4-FFF2-40B4-BE49-F238E27FC236}">
                    <a16:creationId xmlns:a16="http://schemas.microsoft.com/office/drawing/2014/main" id="{657DC56C-805D-C943-A3AF-BB538330D3DD}"/>
                  </a:ext>
                </a:extLst>
              </p:cNvPr>
              <p:cNvSpPr>
                <a:spLocks/>
              </p:cNvSpPr>
              <p:nvPr/>
            </p:nvSpPr>
            <p:spPr bwMode="auto">
              <a:xfrm>
                <a:off x="4663" y="3558"/>
                <a:ext cx="300" cy="85"/>
              </a:xfrm>
              <a:custGeom>
                <a:avLst/>
                <a:gdLst>
                  <a:gd name="T0" fmla="*/ 0 w 3903"/>
                  <a:gd name="T1" fmla="*/ 1 h 1095"/>
                  <a:gd name="T2" fmla="*/ 0 w 3903"/>
                  <a:gd name="T3" fmla="*/ 0 h 1095"/>
                  <a:gd name="T4" fmla="*/ 0 w 3903"/>
                  <a:gd name="T5" fmla="*/ 0 h 1095"/>
                  <a:gd name="T6" fmla="*/ 0 w 3903"/>
                  <a:gd name="T7" fmla="*/ 0 h 1095"/>
                  <a:gd name="T8" fmla="*/ 0 w 3903"/>
                  <a:gd name="T9" fmla="*/ 0 h 1095"/>
                  <a:gd name="T10" fmla="*/ 1 w 3903"/>
                  <a:gd name="T11" fmla="*/ 0 h 1095"/>
                  <a:gd name="T12" fmla="*/ 1 w 3903"/>
                  <a:gd name="T13" fmla="*/ 0 h 1095"/>
                  <a:gd name="T14" fmla="*/ 1 w 3903"/>
                  <a:gd name="T15" fmla="*/ 0 h 1095"/>
                  <a:gd name="T16" fmla="*/ 1 w 3903"/>
                  <a:gd name="T17" fmla="*/ 0 h 1095"/>
                  <a:gd name="T18" fmla="*/ 2 w 3903"/>
                  <a:gd name="T19" fmla="*/ 0 h 1095"/>
                  <a:gd name="T20" fmla="*/ 2 w 3903"/>
                  <a:gd name="T21" fmla="*/ 0 h 1095"/>
                  <a:gd name="T22" fmla="*/ 2 w 3903"/>
                  <a:gd name="T23" fmla="*/ 0 h 10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03" h="1095">
                    <a:moveTo>
                      <a:pt x="0" y="1095"/>
                    </a:moveTo>
                    <a:lnTo>
                      <a:pt x="212" y="991"/>
                    </a:lnTo>
                    <a:lnTo>
                      <a:pt x="430" y="899"/>
                    </a:lnTo>
                    <a:lnTo>
                      <a:pt x="654" y="819"/>
                    </a:lnTo>
                    <a:lnTo>
                      <a:pt x="883" y="749"/>
                    </a:lnTo>
                    <a:lnTo>
                      <a:pt x="1357" y="629"/>
                    </a:lnTo>
                    <a:lnTo>
                      <a:pt x="1847" y="526"/>
                    </a:lnTo>
                    <a:lnTo>
                      <a:pt x="2351" y="425"/>
                    </a:lnTo>
                    <a:lnTo>
                      <a:pt x="2863" y="312"/>
                    </a:lnTo>
                    <a:lnTo>
                      <a:pt x="3382" y="176"/>
                    </a:lnTo>
                    <a:lnTo>
                      <a:pt x="3642" y="94"/>
                    </a:lnTo>
                    <a:lnTo>
                      <a:pt x="3903" y="0"/>
                    </a:lnTo>
                  </a:path>
                </a:pathLst>
              </a:custGeom>
              <a:noFill/>
              <a:ln w="4763">
                <a:solidFill>
                  <a:srgbClr val="C5744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39" name="Freeform 309">
                <a:extLst>
                  <a:ext uri="{FF2B5EF4-FFF2-40B4-BE49-F238E27FC236}">
                    <a16:creationId xmlns:a16="http://schemas.microsoft.com/office/drawing/2014/main" id="{C02E5692-76A0-C549-9FD4-5895C1A5037D}"/>
                  </a:ext>
                </a:extLst>
              </p:cNvPr>
              <p:cNvSpPr>
                <a:spLocks/>
              </p:cNvSpPr>
              <p:nvPr/>
            </p:nvSpPr>
            <p:spPr bwMode="auto">
              <a:xfrm>
                <a:off x="4671" y="3560"/>
                <a:ext cx="288" cy="78"/>
              </a:xfrm>
              <a:custGeom>
                <a:avLst/>
                <a:gdLst>
                  <a:gd name="T0" fmla="*/ 0 w 3747"/>
                  <a:gd name="T1" fmla="*/ 0 h 1019"/>
                  <a:gd name="T2" fmla="*/ 0 w 3747"/>
                  <a:gd name="T3" fmla="*/ 0 h 1019"/>
                  <a:gd name="T4" fmla="*/ 0 w 3747"/>
                  <a:gd name="T5" fmla="*/ 0 h 1019"/>
                  <a:gd name="T6" fmla="*/ 0 w 3747"/>
                  <a:gd name="T7" fmla="*/ 0 h 1019"/>
                  <a:gd name="T8" fmla="*/ 1 w 3747"/>
                  <a:gd name="T9" fmla="*/ 0 h 1019"/>
                  <a:gd name="T10" fmla="*/ 1 w 3747"/>
                  <a:gd name="T11" fmla="*/ 0 h 1019"/>
                  <a:gd name="T12" fmla="*/ 1 w 3747"/>
                  <a:gd name="T13" fmla="*/ 0 h 1019"/>
                  <a:gd name="T14" fmla="*/ 1 w 3747"/>
                  <a:gd name="T15" fmla="*/ 0 h 1019"/>
                  <a:gd name="T16" fmla="*/ 1 w 3747"/>
                  <a:gd name="T17" fmla="*/ 0 h 1019"/>
                  <a:gd name="T18" fmla="*/ 1 w 3747"/>
                  <a:gd name="T19" fmla="*/ 0 h 1019"/>
                  <a:gd name="T20" fmla="*/ 2 w 3747"/>
                  <a:gd name="T21" fmla="*/ 0 h 1019"/>
                  <a:gd name="T22" fmla="*/ 2 w 3747"/>
                  <a:gd name="T23" fmla="*/ 0 h 10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7" h="1019">
                    <a:moveTo>
                      <a:pt x="0" y="1019"/>
                    </a:moveTo>
                    <a:lnTo>
                      <a:pt x="228" y="922"/>
                    </a:lnTo>
                    <a:lnTo>
                      <a:pt x="455" y="838"/>
                    </a:lnTo>
                    <a:lnTo>
                      <a:pt x="907" y="699"/>
                    </a:lnTo>
                    <a:lnTo>
                      <a:pt x="1358" y="589"/>
                    </a:lnTo>
                    <a:lnTo>
                      <a:pt x="1814" y="494"/>
                    </a:lnTo>
                    <a:lnTo>
                      <a:pt x="2277" y="402"/>
                    </a:lnTo>
                    <a:lnTo>
                      <a:pt x="2751" y="297"/>
                    </a:lnTo>
                    <a:lnTo>
                      <a:pt x="2994" y="236"/>
                    </a:lnTo>
                    <a:lnTo>
                      <a:pt x="3240" y="167"/>
                    </a:lnTo>
                    <a:lnTo>
                      <a:pt x="3491" y="89"/>
                    </a:lnTo>
                    <a:lnTo>
                      <a:pt x="3747" y="0"/>
                    </a:lnTo>
                  </a:path>
                </a:pathLst>
              </a:custGeom>
              <a:noFill/>
              <a:ln w="3175">
                <a:solidFill>
                  <a:srgbClr val="E2A78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40" name="Freeform 310">
                <a:extLst>
                  <a:ext uri="{FF2B5EF4-FFF2-40B4-BE49-F238E27FC236}">
                    <a16:creationId xmlns:a16="http://schemas.microsoft.com/office/drawing/2014/main" id="{9E5D1F59-A3C6-7E4D-A9EC-DDDA8C576601}"/>
                  </a:ext>
                </a:extLst>
              </p:cNvPr>
              <p:cNvSpPr>
                <a:spLocks/>
              </p:cNvSpPr>
              <p:nvPr/>
            </p:nvSpPr>
            <p:spPr bwMode="auto">
              <a:xfrm>
                <a:off x="4679" y="3562"/>
                <a:ext cx="277" cy="72"/>
              </a:xfrm>
              <a:custGeom>
                <a:avLst/>
                <a:gdLst>
                  <a:gd name="T0" fmla="*/ 0 w 3591"/>
                  <a:gd name="T1" fmla="*/ 0 h 943"/>
                  <a:gd name="T2" fmla="*/ 0 w 3591"/>
                  <a:gd name="T3" fmla="*/ 0 h 943"/>
                  <a:gd name="T4" fmla="*/ 0 w 3591"/>
                  <a:gd name="T5" fmla="*/ 0 h 943"/>
                  <a:gd name="T6" fmla="*/ 0 w 3591"/>
                  <a:gd name="T7" fmla="*/ 0 h 943"/>
                  <a:gd name="T8" fmla="*/ 0 w 3591"/>
                  <a:gd name="T9" fmla="*/ 0 h 943"/>
                  <a:gd name="T10" fmla="*/ 1 w 3591"/>
                  <a:gd name="T11" fmla="*/ 0 h 943"/>
                  <a:gd name="T12" fmla="*/ 1 w 3591"/>
                  <a:gd name="T13" fmla="*/ 0 h 943"/>
                  <a:gd name="T14" fmla="*/ 1 w 3591"/>
                  <a:gd name="T15" fmla="*/ 0 h 943"/>
                  <a:gd name="T16" fmla="*/ 1 w 3591"/>
                  <a:gd name="T17" fmla="*/ 0 h 943"/>
                  <a:gd name="T18" fmla="*/ 1 w 3591"/>
                  <a:gd name="T19" fmla="*/ 0 h 943"/>
                  <a:gd name="T20" fmla="*/ 1 w 3591"/>
                  <a:gd name="T21" fmla="*/ 0 h 943"/>
                  <a:gd name="T22" fmla="*/ 2 w 3591"/>
                  <a:gd name="T23" fmla="*/ 0 h 943"/>
                  <a:gd name="T24" fmla="*/ 2 w 3591"/>
                  <a:gd name="T25" fmla="*/ 0 h 9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91" h="943">
                    <a:moveTo>
                      <a:pt x="0" y="943"/>
                    </a:moveTo>
                    <a:lnTo>
                      <a:pt x="244" y="854"/>
                    </a:lnTo>
                    <a:lnTo>
                      <a:pt x="480" y="777"/>
                    </a:lnTo>
                    <a:lnTo>
                      <a:pt x="708" y="709"/>
                    </a:lnTo>
                    <a:lnTo>
                      <a:pt x="930" y="650"/>
                    </a:lnTo>
                    <a:lnTo>
                      <a:pt x="1359" y="550"/>
                    </a:lnTo>
                    <a:lnTo>
                      <a:pt x="1781" y="464"/>
                    </a:lnTo>
                    <a:lnTo>
                      <a:pt x="2204" y="378"/>
                    </a:lnTo>
                    <a:lnTo>
                      <a:pt x="2639" y="281"/>
                    </a:lnTo>
                    <a:lnTo>
                      <a:pt x="2865" y="224"/>
                    </a:lnTo>
                    <a:lnTo>
                      <a:pt x="3098" y="159"/>
                    </a:lnTo>
                    <a:lnTo>
                      <a:pt x="3340" y="85"/>
                    </a:lnTo>
                    <a:lnTo>
                      <a:pt x="3591"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41" name="Freeform 311">
                <a:extLst>
                  <a:ext uri="{FF2B5EF4-FFF2-40B4-BE49-F238E27FC236}">
                    <a16:creationId xmlns:a16="http://schemas.microsoft.com/office/drawing/2014/main" id="{DA0389EB-2186-7744-9E72-A78CDBFD0607}"/>
                  </a:ext>
                </a:extLst>
              </p:cNvPr>
              <p:cNvSpPr>
                <a:spLocks/>
              </p:cNvSpPr>
              <p:nvPr/>
            </p:nvSpPr>
            <p:spPr bwMode="auto">
              <a:xfrm>
                <a:off x="5088" y="3347"/>
                <a:ext cx="194" cy="151"/>
              </a:xfrm>
              <a:custGeom>
                <a:avLst/>
                <a:gdLst>
                  <a:gd name="T0" fmla="*/ 0 w 2519"/>
                  <a:gd name="T1" fmla="*/ 1 h 1968"/>
                  <a:gd name="T2" fmla="*/ 0 w 2519"/>
                  <a:gd name="T3" fmla="*/ 1 h 1968"/>
                  <a:gd name="T4" fmla="*/ 0 w 2519"/>
                  <a:gd name="T5" fmla="*/ 1 h 1968"/>
                  <a:gd name="T6" fmla="*/ 0 w 2519"/>
                  <a:gd name="T7" fmla="*/ 1 h 1968"/>
                  <a:gd name="T8" fmla="*/ 0 w 2519"/>
                  <a:gd name="T9" fmla="*/ 1 h 1968"/>
                  <a:gd name="T10" fmla="*/ 1 w 2519"/>
                  <a:gd name="T11" fmla="*/ 0 h 1968"/>
                  <a:gd name="T12" fmla="*/ 1 w 2519"/>
                  <a:gd name="T13" fmla="*/ 0 h 1968"/>
                  <a:gd name="T14" fmla="*/ 1 w 2519"/>
                  <a:gd name="T15" fmla="*/ 0 h 1968"/>
                  <a:gd name="T16" fmla="*/ 1 w 2519"/>
                  <a:gd name="T17" fmla="*/ 0 h 1968"/>
                  <a:gd name="T18" fmla="*/ 1 w 2519"/>
                  <a:gd name="T19" fmla="*/ 0 h 1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19" h="1968">
                    <a:moveTo>
                      <a:pt x="0" y="1968"/>
                    </a:moveTo>
                    <a:lnTo>
                      <a:pt x="151" y="1877"/>
                    </a:lnTo>
                    <a:lnTo>
                      <a:pt x="306" y="1779"/>
                    </a:lnTo>
                    <a:lnTo>
                      <a:pt x="628" y="1564"/>
                    </a:lnTo>
                    <a:lnTo>
                      <a:pt x="957" y="1327"/>
                    </a:lnTo>
                    <a:lnTo>
                      <a:pt x="1290" y="1075"/>
                    </a:lnTo>
                    <a:lnTo>
                      <a:pt x="1618" y="811"/>
                    </a:lnTo>
                    <a:lnTo>
                      <a:pt x="1938" y="541"/>
                    </a:lnTo>
                    <a:lnTo>
                      <a:pt x="2239" y="269"/>
                    </a:lnTo>
                    <a:lnTo>
                      <a:pt x="2519" y="0"/>
                    </a:lnTo>
                  </a:path>
                </a:pathLst>
              </a:custGeom>
              <a:noFill/>
              <a:ln w="7938">
                <a:solidFill>
                  <a:srgbClr val="A842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42" name="Freeform 312">
                <a:extLst>
                  <a:ext uri="{FF2B5EF4-FFF2-40B4-BE49-F238E27FC236}">
                    <a16:creationId xmlns:a16="http://schemas.microsoft.com/office/drawing/2014/main" id="{4924BEF0-0FBE-884B-B442-DC2B27446D91}"/>
                  </a:ext>
                </a:extLst>
              </p:cNvPr>
              <p:cNvSpPr>
                <a:spLocks/>
              </p:cNvSpPr>
              <p:nvPr/>
            </p:nvSpPr>
            <p:spPr bwMode="auto">
              <a:xfrm>
                <a:off x="5089" y="3348"/>
                <a:ext cx="191" cy="149"/>
              </a:xfrm>
              <a:custGeom>
                <a:avLst/>
                <a:gdLst>
                  <a:gd name="T0" fmla="*/ 0 w 2481"/>
                  <a:gd name="T1" fmla="*/ 1 h 1936"/>
                  <a:gd name="T2" fmla="*/ 0 w 2481"/>
                  <a:gd name="T3" fmla="*/ 1 h 1936"/>
                  <a:gd name="T4" fmla="*/ 0 w 2481"/>
                  <a:gd name="T5" fmla="*/ 1 h 1936"/>
                  <a:gd name="T6" fmla="*/ 0 w 2481"/>
                  <a:gd name="T7" fmla="*/ 1 h 1936"/>
                  <a:gd name="T8" fmla="*/ 1 w 2481"/>
                  <a:gd name="T9" fmla="*/ 0 h 1936"/>
                  <a:gd name="T10" fmla="*/ 1 w 2481"/>
                  <a:gd name="T11" fmla="*/ 0 h 1936"/>
                  <a:gd name="T12" fmla="*/ 1 w 2481"/>
                  <a:gd name="T13" fmla="*/ 0 h 1936"/>
                  <a:gd name="T14" fmla="*/ 1 w 2481"/>
                  <a:gd name="T15" fmla="*/ 0 h 1936"/>
                  <a:gd name="T16" fmla="*/ 1 w 2481"/>
                  <a:gd name="T17" fmla="*/ 0 h 19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1" h="1936">
                    <a:moveTo>
                      <a:pt x="0" y="1936"/>
                    </a:moveTo>
                    <a:lnTo>
                      <a:pt x="301" y="1749"/>
                    </a:lnTo>
                    <a:lnTo>
                      <a:pt x="618" y="1536"/>
                    </a:lnTo>
                    <a:lnTo>
                      <a:pt x="941" y="1306"/>
                    </a:lnTo>
                    <a:lnTo>
                      <a:pt x="1267" y="1060"/>
                    </a:lnTo>
                    <a:lnTo>
                      <a:pt x="1590" y="803"/>
                    </a:lnTo>
                    <a:lnTo>
                      <a:pt x="1903" y="537"/>
                    </a:lnTo>
                    <a:lnTo>
                      <a:pt x="2202" y="269"/>
                    </a:lnTo>
                    <a:lnTo>
                      <a:pt x="2481" y="0"/>
                    </a:lnTo>
                  </a:path>
                </a:pathLst>
              </a:custGeom>
              <a:noFill/>
              <a:ln w="6350">
                <a:solidFill>
                  <a:srgbClr val="BE683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43" name="Freeform 313">
                <a:extLst>
                  <a:ext uri="{FF2B5EF4-FFF2-40B4-BE49-F238E27FC236}">
                    <a16:creationId xmlns:a16="http://schemas.microsoft.com/office/drawing/2014/main" id="{538A30B4-885C-784D-992A-CA81366FF1FD}"/>
                  </a:ext>
                </a:extLst>
              </p:cNvPr>
              <p:cNvSpPr>
                <a:spLocks/>
              </p:cNvSpPr>
              <p:nvPr/>
            </p:nvSpPr>
            <p:spPr bwMode="auto">
              <a:xfrm>
                <a:off x="5090" y="3350"/>
                <a:ext cx="188" cy="147"/>
              </a:xfrm>
              <a:custGeom>
                <a:avLst/>
                <a:gdLst>
                  <a:gd name="T0" fmla="*/ 0 w 2444"/>
                  <a:gd name="T1" fmla="*/ 1 h 1903"/>
                  <a:gd name="T2" fmla="*/ 0 w 2444"/>
                  <a:gd name="T3" fmla="*/ 1 h 1903"/>
                  <a:gd name="T4" fmla="*/ 0 w 2444"/>
                  <a:gd name="T5" fmla="*/ 1 h 1903"/>
                  <a:gd name="T6" fmla="*/ 0 w 2444"/>
                  <a:gd name="T7" fmla="*/ 1 h 1903"/>
                  <a:gd name="T8" fmla="*/ 1 w 2444"/>
                  <a:gd name="T9" fmla="*/ 0 h 1903"/>
                  <a:gd name="T10" fmla="*/ 1 w 2444"/>
                  <a:gd name="T11" fmla="*/ 0 h 1903"/>
                  <a:gd name="T12" fmla="*/ 1 w 2444"/>
                  <a:gd name="T13" fmla="*/ 0 h 1903"/>
                  <a:gd name="T14" fmla="*/ 1 w 2444"/>
                  <a:gd name="T15" fmla="*/ 0 h 1903"/>
                  <a:gd name="T16" fmla="*/ 1 w 2444"/>
                  <a:gd name="T17" fmla="*/ 0 h 19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4" h="1903">
                    <a:moveTo>
                      <a:pt x="0" y="1903"/>
                    </a:moveTo>
                    <a:lnTo>
                      <a:pt x="299" y="1715"/>
                    </a:lnTo>
                    <a:lnTo>
                      <a:pt x="609" y="1508"/>
                    </a:lnTo>
                    <a:lnTo>
                      <a:pt x="926" y="1282"/>
                    </a:lnTo>
                    <a:lnTo>
                      <a:pt x="1247" y="1042"/>
                    </a:lnTo>
                    <a:lnTo>
                      <a:pt x="1563" y="791"/>
                    </a:lnTo>
                    <a:lnTo>
                      <a:pt x="1872" y="531"/>
                    </a:lnTo>
                    <a:lnTo>
                      <a:pt x="2167" y="267"/>
                    </a:lnTo>
                    <a:lnTo>
                      <a:pt x="2444" y="0"/>
                    </a:lnTo>
                  </a:path>
                </a:pathLst>
              </a:custGeom>
              <a:noFill/>
              <a:ln w="4763">
                <a:solidFill>
                  <a:srgbClr val="D38E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44" name="Freeform 314">
                <a:extLst>
                  <a:ext uri="{FF2B5EF4-FFF2-40B4-BE49-F238E27FC236}">
                    <a16:creationId xmlns:a16="http://schemas.microsoft.com/office/drawing/2014/main" id="{187CF306-CFE1-BB45-BAD1-A4E8CD03A02C}"/>
                  </a:ext>
                </a:extLst>
              </p:cNvPr>
              <p:cNvSpPr>
                <a:spLocks/>
              </p:cNvSpPr>
              <p:nvPr/>
            </p:nvSpPr>
            <p:spPr bwMode="auto">
              <a:xfrm>
                <a:off x="5091" y="3352"/>
                <a:ext cx="185" cy="144"/>
              </a:xfrm>
              <a:custGeom>
                <a:avLst/>
                <a:gdLst>
                  <a:gd name="T0" fmla="*/ 0 w 2405"/>
                  <a:gd name="T1" fmla="*/ 1 h 1869"/>
                  <a:gd name="T2" fmla="*/ 0 w 2405"/>
                  <a:gd name="T3" fmla="*/ 1 h 1869"/>
                  <a:gd name="T4" fmla="*/ 0 w 2405"/>
                  <a:gd name="T5" fmla="*/ 1 h 1869"/>
                  <a:gd name="T6" fmla="*/ 0 w 2405"/>
                  <a:gd name="T7" fmla="*/ 1 h 1869"/>
                  <a:gd name="T8" fmla="*/ 1 w 2405"/>
                  <a:gd name="T9" fmla="*/ 0 h 1869"/>
                  <a:gd name="T10" fmla="*/ 1 w 2405"/>
                  <a:gd name="T11" fmla="*/ 0 h 1869"/>
                  <a:gd name="T12" fmla="*/ 1 w 2405"/>
                  <a:gd name="T13" fmla="*/ 0 h 1869"/>
                  <a:gd name="T14" fmla="*/ 1 w 2405"/>
                  <a:gd name="T15" fmla="*/ 0 h 1869"/>
                  <a:gd name="T16" fmla="*/ 1 w 2405"/>
                  <a:gd name="T17" fmla="*/ 0 h 1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5" h="1869">
                    <a:moveTo>
                      <a:pt x="0" y="1869"/>
                    </a:moveTo>
                    <a:lnTo>
                      <a:pt x="294" y="1684"/>
                    </a:lnTo>
                    <a:lnTo>
                      <a:pt x="599" y="1480"/>
                    </a:lnTo>
                    <a:lnTo>
                      <a:pt x="910" y="1261"/>
                    </a:lnTo>
                    <a:lnTo>
                      <a:pt x="1223" y="1026"/>
                    </a:lnTo>
                    <a:lnTo>
                      <a:pt x="1534" y="781"/>
                    </a:lnTo>
                    <a:lnTo>
                      <a:pt x="1837" y="527"/>
                    </a:lnTo>
                    <a:lnTo>
                      <a:pt x="2130" y="266"/>
                    </a:lnTo>
                    <a:lnTo>
                      <a:pt x="2405" y="0"/>
                    </a:lnTo>
                  </a:path>
                </a:pathLst>
              </a:custGeom>
              <a:noFill/>
              <a:ln w="3175">
                <a:solidFill>
                  <a:srgbClr val="EAB39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45" name="Freeform 315">
                <a:extLst>
                  <a:ext uri="{FF2B5EF4-FFF2-40B4-BE49-F238E27FC236}">
                    <a16:creationId xmlns:a16="http://schemas.microsoft.com/office/drawing/2014/main" id="{6A7589F7-6909-A842-9CA1-8C47D1EED64E}"/>
                  </a:ext>
                </a:extLst>
              </p:cNvPr>
              <p:cNvSpPr>
                <a:spLocks/>
              </p:cNvSpPr>
              <p:nvPr/>
            </p:nvSpPr>
            <p:spPr bwMode="auto">
              <a:xfrm>
                <a:off x="5092" y="3354"/>
                <a:ext cx="182" cy="141"/>
              </a:xfrm>
              <a:custGeom>
                <a:avLst/>
                <a:gdLst>
                  <a:gd name="T0" fmla="*/ 0 w 2369"/>
                  <a:gd name="T1" fmla="*/ 1 h 1836"/>
                  <a:gd name="T2" fmla="*/ 0 w 2369"/>
                  <a:gd name="T3" fmla="*/ 1 h 1836"/>
                  <a:gd name="T4" fmla="*/ 0 w 2369"/>
                  <a:gd name="T5" fmla="*/ 1 h 1836"/>
                  <a:gd name="T6" fmla="*/ 0 w 2369"/>
                  <a:gd name="T7" fmla="*/ 1 h 1836"/>
                  <a:gd name="T8" fmla="*/ 1 w 2369"/>
                  <a:gd name="T9" fmla="*/ 0 h 1836"/>
                  <a:gd name="T10" fmla="*/ 1 w 2369"/>
                  <a:gd name="T11" fmla="*/ 0 h 1836"/>
                  <a:gd name="T12" fmla="*/ 1 w 2369"/>
                  <a:gd name="T13" fmla="*/ 0 h 1836"/>
                  <a:gd name="T14" fmla="*/ 1 w 2369"/>
                  <a:gd name="T15" fmla="*/ 0 h 1836"/>
                  <a:gd name="T16" fmla="*/ 1 w 2369"/>
                  <a:gd name="T17" fmla="*/ 0 h 1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9" h="1836">
                    <a:moveTo>
                      <a:pt x="0" y="1836"/>
                    </a:moveTo>
                    <a:lnTo>
                      <a:pt x="290" y="1653"/>
                    </a:lnTo>
                    <a:lnTo>
                      <a:pt x="590" y="1452"/>
                    </a:lnTo>
                    <a:lnTo>
                      <a:pt x="896" y="1238"/>
                    </a:lnTo>
                    <a:lnTo>
                      <a:pt x="1203" y="1010"/>
                    </a:lnTo>
                    <a:lnTo>
                      <a:pt x="1508" y="771"/>
                    </a:lnTo>
                    <a:lnTo>
                      <a:pt x="1806" y="522"/>
                    </a:lnTo>
                    <a:lnTo>
                      <a:pt x="2095" y="264"/>
                    </a:lnTo>
                    <a:lnTo>
                      <a:pt x="2369" y="0"/>
                    </a:lnTo>
                  </a:path>
                </a:pathLst>
              </a:custGeom>
              <a:noFill/>
              <a:ln w="1588">
                <a:solidFill>
                  <a:srgbClr val="FFD8C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46" name="Freeform 316">
                <a:extLst>
                  <a:ext uri="{FF2B5EF4-FFF2-40B4-BE49-F238E27FC236}">
                    <a16:creationId xmlns:a16="http://schemas.microsoft.com/office/drawing/2014/main" id="{0862EEDB-551C-7846-9651-FEBBAC1716A8}"/>
                  </a:ext>
                </a:extLst>
              </p:cNvPr>
              <p:cNvSpPr>
                <a:spLocks/>
              </p:cNvSpPr>
              <p:nvPr/>
            </p:nvSpPr>
            <p:spPr bwMode="auto">
              <a:xfrm>
                <a:off x="4052" y="3888"/>
                <a:ext cx="127" cy="85"/>
              </a:xfrm>
              <a:custGeom>
                <a:avLst/>
                <a:gdLst>
                  <a:gd name="T0" fmla="*/ 1 w 1653"/>
                  <a:gd name="T1" fmla="*/ 0 h 1103"/>
                  <a:gd name="T2" fmla="*/ 1 w 1653"/>
                  <a:gd name="T3" fmla="*/ 0 h 1103"/>
                  <a:gd name="T4" fmla="*/ 1 w 1653"/>
                  <a:gd name="T5" fmla="*/ 0 h 1103"/>
                  <a:gd name="T6" fmla="*/ 1 w 1653"/>
                  <a:gd name="T7" fmla="*/ 0 h 1103"/>
                  <a:gd name="T8" fmla="*/ 1 w 1653"/>
                  <a:gd name="T9" fmla="*/ 0 h 1103"/>
                  <a:gd name="T10" fmla="*/ 1 w 1653"/>
                  <a:gd name="T11" fmla="*/ 0 h 1103"/>
                  <a:gd name="T12" fmla="*/ 1 w 1653"/>
                  <a:gd name="T13" fmla="*/ 0 h 1103"/>
                  <a:gd name="T14" fmla="*/ 1 w 1653"/>
                  <a:gd name="T15" fmla="*/ 0 h 1103"/>
                  <a:gd name="T16" fmla="*/ 0 w 1653"/>
                  <a:gd name="T17" fmla="*/ 0 h 1103"/>
                  <a:gd name="T18" fmla="*/ 0 w 1653"/>
                  <a:gd name="T19" fmla="*/ 0 h 1103"/>
                  <a:gd name="T20" fmla="*/ 0 w 1653"/>
                  <a:gd name="T21" fmla="*/ 0 h 1103"/>
                  <a:gd name="T22" fmla="*/ 0 w 1653"/>
                  <a:gd name="T23" fmla="*/ 0 h 1103"/>
                  <a:gd name="T24" fmla="*/ 0 w 1653"/>
                  <a:gd name="T25" fmla="*/ 0 h 1103"/>
                  <a:gd name="T26" fmla="*/ 0 w 1653"/>
                  <a:gd name="T27" fmla="*/ 0 h 1103"/>
                  <a:gd name="T28" fmla="*/ 0 w 1653"/>
                  <a:gd name="T29" fmla="*/ 1 h 1103"/>
                  <a:gd name="T30" fmla="*/ 0 w 1653"/>
                  <a:gd name="T31" fmla="*/ 1 h 1103"/>
                  <a:gd name="T32" fmla="*/ 0 w 1653"/>
                  <a:gd name="T33" fmla="*/ 0 h 1103"/>
                  <a:gd name="T34" fmla="*/ 0 w 1653"/>
                  <a:gd name="T35" fmla="*/ 0 h 1103"/>
                  <a:gd name="T36" fmla="*/ 0 w 1653"/>
                  <a:gd name="T37" fmla="*/ 0 h 1103"/>
                  <a:gd name="T38" fmla="*/ 0 w 1653"/>
                  <a:gd name="T39" fmla="*/ 0 h 1103"/>
                  <a:gd name="T40" fmla="*/ 0 w 1653"/>
                  <a:gd name="T41" fmla="*/ 0 h 1103"/>
                  <a:gd name="T42" fmla="*/ 0 w 1653"/>
                  <a:gd name="T43" fmla="*/ 0 h 1103"/>
                  <a:gd name="T44" fmla="*/ 0 w 1653"/>
                  <a:gd name="T45" fmla="*/ 0 h 1103"/>
                  <a:gd name="T46" fmla="*/ 0 w 1653"/>
                  <a:gd name="T47" fmla="*/ 0 h 1103"/>
                  <a:gd name="T48" fmla="*/ 0 w 1653"/>
                  <a:gd name="T49" fmla="*/ 0 h 1103"/>
                  <a:gd name="T50" fmla="*/ 0 w 1653"/>
                  <a:gd name="T51" fmla="*/ 0 h 1103"/>
                  <a:gd name="T52" fmla="*/ 0 w 1653"/>
                  <a:gd name="T53" fmla="*/ 0 h 1103"/>
                  <a:gd name="T54" fmla="*/ 0 w 1653"/>
                  <a:gd name="T55" fmla="*/ 0 h 1103"/>
                  <a:gd name="T56" fmla="*/ 0 w 1653"/>
                  <a:gd name="T57" fmla="*/ 0 h 1103"/>
                  <a:gd name="T58" fmla="*/ 0 w 1653"/>
                  <a:gd name="T59" fmla="*/ 0 h 1103"/>
                  <a:gd name="T60" fmla="*/ 0 w 1653"/>
                  <a:gd name="T61" fmla="*/ 0 h 1103"/>
                  <a:gd name="T62" fmla="*/ 0 w 1653"/>
                  <a:gd name="T63" fmla="*/ 0 h 1103"/>
                  <a:gd name="T64" fmla="*/ 1 w 1653"/>
                  <a:gd name="T65" fmla="*/ 0 h 1103"/>
                  <a:gd name="T66" fmla="*/ 1 w 1653"/>
                  <a:gd name="T67" fmla="*/ 0 h 1103"/>
                  <a:gd name="T68" fmla="*/ 1 w 1653"/>
                  <a:gd name="T69" fmla="*/ 0 h 1103"/>
                  <a:gd name="T70" fmla="*/ 1 w 1653"/>
                  <a:gd name="T71" fmla="*/ 0 h 1103"/>
                  <a:gd name="T72" fmla="*/ 1 w 1653"/>
                  <a:gd name="T73" fmla="*/ 0 h 1103"/>
                  <a:gd name="T74" fmla="*/ 1 w 1653"/>
                  <a:gd name="T75" fmla="*/ 0 h 1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53" h="1103">
                    <a:moveTo>
                      <a:pt x="1642" y="51"/>
                    </a:moveTo>
                    <a:lnTo>
                      <a:pt x="1652" y="100"/>
                    </a:lnTo>
                    <a:lnTo>
                      <a:pt x="1653" y="150"/>
                    </a:lnTo>
                    <a:lnTo>
                      <a:pt x="1626" y="255"/>
                    </a:lnTo>
                    <a:lnTo>
                      <a:pt x="1566" y="362"/>
                    </a:lnTo>
                    <a:lnTo>
                      <a:pt x="1475" y="471"/>
                    </a:lnTo>
                    <a:lnTo>
                      <a:pt x="1362" y="578"/>
                    </a:lnTo>
                    <a:lnTo>
                      <a:pt x="1229" y="682"/>
                    </a:lnTo>
                    <a:lnTo>
                      <a:pt x="1083" y="780"/>
                    </a:lnTo>
                    <a:lnTo>
                      <a:pt x="928" y="869"/>
                    </a:lnTo>
                    <a:lnTo>
                      <a:pt x="771" y="947"/>
                    </a:lnTo>
                    <a:lnTo>
                      <a:pt x="615" y="1011"/>
                    </a:lnTo>
                    <a:lnTo>
                      <a:pt x="466" y="1061"/>
                    </a:lnTo>
                    <a:lnTo>
                      <a:pt x="329" y="1091"/>
                    </a:lnTo>
                    <a:lnTo>
                      <a:pt x="209" y="1103"/>
                    </a:lnTo>
                    <a:lnTo>
                      <a:pt x="157" y="1100"/>
                    </a:lnTo>
                    <a:lnTo>
                      <a:pt x="112" y="1090"/>
                    </a:lnTo>
                    <a:lnTo>
                      <a:pt x="74" y="1075"/>
                    </a:lnTo>
                    <a:lnTo>
                      <a:pt x="43" y="1053"/>
                    </a:lnTo>
                    <a:lnTo>
                      <a:pt x="20" y="1025"/>
                    </a:lnTo>
                    <a:lnTo>
                      <a:pt x="5" y="988"/>
                    </a:lnTo>
                    <a:lnTo>
                      <a:pt x="0" y="922"/>
                    </a:lnTo>
                    <a:lnTo>
                      <a:pt x="26" y="844"/>
                    </a:lnTo>
                    <a:lnTo>
                      <a:pt x="78" y="758"/>
                    </a:lnTo>
                    <a:lnTo>
                      <a:pt x="154" y="667"/>
                    </a:lnTo>
                    <a:lnTo>
                      <a:pt x="250" y="573"/>
                    </a:lnTo>
                    <a:lnTo>
                      <a:pt x="363" y="477"/>
                    </a:lnTo>
                    <a:lnTo>
                      <a:pt x="488" y="385"/>
                    </a:lnTo>
                    <a:lnTo>
                      <a:pt x="624" y="296"/>
                    </a:lnTo>
                    <a:lnTo>
                      <a:pt x="766" y="215"/>
                    </a:lnTo>
                    <a:lnTo>
                      <a:pt x="910" y="142"/>
                    </a:lnTo>
                    <a:lnTo>
                      <a:pt x="1054" y="83"/>
                    </a:lnTo>
                    <a:lnTo>
                      <a:pt x="1193" y="37"/>
                    </a:lnTo>
                    <a:lnTo>
                      <a:pt x="1326" y="9"/>
                    </a:lnTo>
                    <a:lnTo>
                      <a:pt x="1446" y="0"/>
                    </a:lnTo>
                    <a:lnTo>
                      <a:pt x="1553" y="13"/>
                    </a:lnTo>
                    <a:lnTo>
                      <a:pt x="1599" y="29"/>
                    </a:lnTo>
                    <a:lnTo>
                      <a:pt x="1642" y="5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7" name="Freeform 317">
                <a:extLst>
                  <a:ext uri="{FF2B5EF4-FFF2-40B4-BE49-F238E27FC236}">
                    <a16:creationId xmlns:a16="http://schemas.microsoft.com/office/drawing/2014/main" id="{5CA01B9C-E4C2-BD4D-8AB9-B623360C0444}"/>
                  </a:ext>
                </a:extLst>
              </p:cNvPr>
              <p:cNvSpPr>
                <a:spLocks/>
              </p:cNvSpPr>
              <p:nvPr/>
            </p:nvSpPr>
            <p:spPr bwMode="auto">
              <a:xfrm>
                <a:off x="4056" y="3893"/>
                <a:ext cx="116" cy="77"/>
              </a:xfrm>
              <a:custGeom>
                <a:avLst/>
                <a:gdLst>
                  <a:gd name="T0" fmla="*/ 0 w 1512"/>
                  <a:gd name="T1" fmla="*/ 0 h 1007"/>
                  <a:gd name="T2" fmla="*/ 0 w 1512"/>
                  <a:gd name="T3" fmla="*/ 0 h 1007"/>
                  <a:gd name="T4" fmla="*/ 0 w 1512"/>
                  <a:gd name="T5" fmla="*/ 0 h 1007"/>
                  <a:gd name="T6" fmla="*/ 0 w 1512"/>
                  <a:gd name="T7" fmla="*/ 0 h 1007"/>
                  <a:gd name="T8" fmla="*/ 0 w 1512"/>
                  <a:gd name="T9" fmla="*/ 0 h 1007"/>
                  <a:gd name="T10" fmla="*/ 0 w 1512"/>
                  <a:gd name="T11" fmla="*/ 0 h 1007"/>
                  <a:gd name="T12" fmla="*/ 0 w 1512"/>
                  <a:gd name="T13" fmla="*/ 0 h 1007"/>
                  <a:gd name="T14" fmla="*/ 0 w 1512"/>
                  <a:gd name="T15" fmla="*/ 0 h 1007"/>
                  <a:gd name="T16" fmla="*/ 0 w 1512"/>
                  <a:gd name="T17" fmla="*/ 0 h 1007"/>
                  <a:gd name="T18" fmla="*/ 0 w 1512"/>
                  <a:gd name="T19" fmla="*/ 0 h 1007"/>
                  <a:gd name="T20" fmla="*/ 0 w 1512"/>
                  <a:gd name="T21" fmla="*/ 0 h 1007"/>
                  <a:gd name="T22" fmla="*/ 0 w 1512"/>
                  <a:gd name="T23" fmla="*/ 0 h 1007"/>
                  <a:gd name="T24" fmla="*/ 0 w 1512"/>
                  <a:gd name="T25" fmla="*/ 0 h 1007"/>
                  <a:gd name="T26" fmla="*/ 1 w 1512"/>
                  <a:gd name="T27" fmla="*/ 0 h 1007"/>
                  <a:gd name="T28" fmla="*/ 1 w 1512"/>
                  <a:gd name="T29" fmla="*/ 0 h 1007"/>
                  <a:gd name="T30" fmla="*/ 1 w 1512"/>
                  <a:gd name="T31" fmla="*/ 0 h 1007"/>
                  <a:gd name="T32" fmla="*/ 1 w 1512"/>
                  <a:gd name="T33" fmla="*/ 0 h 1007"/>
                  <a:gd name="T34" fmla="*/ 1 w 1512"/>
                  <a:gd name="T35" fmla="*/ 0 h 1007"/>
                  <a:gd name="T36" fmla="*/ 1 w 1512"/>
                  <a:gd name="T37" fmla="*/ 0 h 1007"/>
                  <a:gd name="T38" fmla="*/ 1 w 1512"/>
                  <a:gd name="T39" fmla="*/ 0 h 1007"/>
                  <a:gd name="T40" fmla="*/ 1 w 1512"/>
                  <a:gd name="T41" fmla="*/ 0 h 1007"/>
                  <a:gd name="T42" fmla="*/ 1 w 1512"/>
                  <a:gd name="T43" fmla="*/ 0 h 1007"/>
                  <a:gd name="T44" fmla="*/ 1 w 1512"/>
                  <a:gd name="T45" fmla="*/ 0 h 1007"/>
                  <a:gd name="T46" fmla="*/ 1 w 1512"/>
                  <a:gd name="T47" fmla="*/ 0 h 1007"/>
                  <a:gd name="T48" fmla="*/ 1 w 1512"/>
                  <a:gd name="T49" fmla="*/ 0 h 1007"/>
                  <a:gd name="T50" fmla="*/ 0 w 1512"/>
                  <a:gd name="T51" fmla="*/ 0 h 1007"/>
                  <a:gd name="T52" fmla="*/ 0 w 1512"/>
                  <a:gd name="T53" fmla="*/ 0 h 1007"/>
                  <a:gd name="T54" fmla="*/ 0 w 1512"/>
                  <a:gd name="T55" fmla="*/ 0 h 1007"/>
                  <a:gd name="T56" fmla="*/ 0 w 1512"/>
                  <a:gd name="T57" fmla="*/ 0 h 1007"/>
                  <a:gd name="T58" fmla="*/ 0 w 1512"/>
                  <a:gd name="T59" fmla="*/ 0 h 1007"/>
                  <a:gd name="T60" fmla="*/ 0 w 1512"/>
                  <a:gd name="T61" fmla="*/ 0 h 1007"/>
                  <a:gd name="T62" fmla="*/ 0 w 1512"/>
                  <a:gd name="T63" fmla="*/ 0 h 1007"/>
                  <a:gd name="T64" fmla="*/ 0 w 1512"/>
                  <a:gd name="T65" fmla="*/ 0 h 1007"/>
                  <a:gd name="T66" fmla="*/ 0 w 1512"/>
                  <a:gd name="T67" fmla="*/ 0 h 1007"/>
                  <a:gd name="T68" fmla="*/ 0 w 1512"/>
                  <a:gd name="T69" fmla="*/ 0 h 1007"/>
                  <a:gd name="T70" fmla="*/ 0 w 1512"/>
                  <a:gd name="T71" fmla="*/ 0 h 10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12" h="1007">
                    <a:moveTo>
                      <a:pt x="1" y="906"/>
                    </a:moveTo>
                    <a:lnTo>
                      <a:pt x="14" y="940"/>
                    </a:lnTo>
                    <a:lnTo>
                      <a:pt x="35" y="966"/>
                    </a:lnTo>
                    <a:lnTo>
                      <a:pt x="64" y="984"/>
                    </a:lnTo>
                    <a:lnTo>
                      <a:pt x="100" y="998"/>
                    </a:lnTo>
                    <a:lnTo>
                      <a:pt x="141" y="1005"/>
                    </a:lnTo>
                    <a:lnTo>
                      <a:pt x="189" y="1007"/>
                    </a:lnTo>
                    <a:lnTo>
                      <a:pt x="298" y="996"/>
                    </a:lnTo>
                    <a:lnTo>
                      <a:pt x="423" y="965"/>
                    </a:lnTo>
                    <a:lnTo>
                      <a:pt x="560" y="917"/>
                    </a:lnTo>
                    <a:lnTo>
                      <a:pt x="702" y="855"/>
                    </a:lnTo>
                    <a:lnTo>
                      <a:pt x="846" y="781"/>
                    </a:lnTo>
                    <a:lnTo>
                      <a:pt x="987" y="698"/>
                    </a:lnTo>
                    <a:lnTo>
                      <a:pt x="1120" y="608"/>
                    </a:lnTo>
                    <a:lnTo>
                      <a:pt x="1242" y="512"/>
                    </a:lnTo>
                    <a:lnTo>
                      <a:pt x="1346" y="414"/>
                    </a:lnTo>
                    <a:lnTo>
                      <a:pt x="1428" y="315"/>
                    </a:lnTo>
                    <a:lnTo>
                      <a:pt x="1486" y="218"/>
                    </a:lnTo>
                    <a:lnTo>
                      <a:pt x="1512" y="126"/>
                    </a:lnTo>
                    <a:lnTo>
                      <a:pt x="1512" y="82"/>
                    </a:lnTo>
                    <a:lnTo>
                      <a:pt x="1502" y="41"/>
                    </a:lnTo>
                    <a:lnTo>
                      <a:pt x="1425" y="9"/>
                    </a:lnTo>
                    <a:lnTo>
                      <a:pt x="1332" y="0"/>
                    </a:lnTo>
                    <a:lnTo>
                      <a:pt x="1223" y="10"/>
                    </a:lnTo>
                    <a:lnTo>
                      <a:pt x="1105" y="38"/>
                    </a:lnTo>
                    <a:lnTo>
                      <a:pt x="979" y="82"/>
                    </a:lnTo>
                    <a:lnTo>
                      <a:pt x="848" y="138"/>
                    </a:lnTo>
                    <a:lnTo>
                      <a:pt x="586" y="281"/>
                    </a:lnTo>
                    <a:lnTo>
                      <a:pt x="461" y="363"/>
                    </a:lnTo>
                    <a:lnTo>
                      <a:pt x="344" y="447"/>
                    </a:lnTo>
                    <a:lnTo>
                      <a:pt x="239" y="535"/>
                    </a:lnTo>
                    <a:lnTo>
                      <a:pt x="150" y="620"/>
                    </a:lnTo>
                    <a:lnTo>
                      <a:pt x="77" y="702"/>
                    </a:lnTo>
                    <a:lnTo>
                      <a:pt x="26" y="779"/>
                    </a:lnTo>
                    <a:lnTo>
                      <a:pt x="0" y="848"/>
                    </a:lnTo>
                    <a:lnTo>
                      <a:pt x="1" y="906"/>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8" name="Freeform 318">
                <a:extLst>
                  <a:ext uri="{FF2B5EF4-FFF2-40B4-BE49-F238E27FC236}">
                    <a16:creationId xmlns:a16="http://schemas.microsoft.com/office/drawing/2014/main" id="{2E6DCD1A-A17B-3E49-9526-4FFE84F9DDC5}"/>
                  </a:ext>
                </a:extLst>
              </p:cNvPr>
              <p:cNvSpPr>
                <a:spLocks/>
              </p:cNvSpPr>
              <p:nvPr/>
            </p:nvSpPr>
            <p:spPr bwMode="auto">
              <a:xfrm>
                <a:off x="4059" y="3897"/>
                <a:ext cx="106" cy="70"/>
              </a:xfrm>
              <a:custGeom>
                <a:avLst/>
                <a:gdLst>
                  <a:gd name="T0" fmla="*/ 0 w 1374"/>
                  <a:gd name="T1" fmla="*/ 0 h 912"/>
                  <a:gd name="T2" fmla="*/ 0 w 1374"/>
                  <a:gd name="T3" fmla="*/ 0 h 912"/>
                  <a:gd name="T4" fmla="*/ 0 w 1374"/>
                  <a:gd name="T5" fmla="*/ 0 h 912"/>
                  <a:gd name="T6" fmla="*/ 0 w 1374"/>
                  <a:gd name="T7" fmla="*/ 0 h 912"/>
                  <a:gd name="T8" fmla="*/ 0 w 1374"/>
                  <a:gd name="T9" fmla="*/ 0 h 912"/>
                  <a:gd name="T10" fmla="*/ 0 w 1374"/>
                  <a:gd name="T11" fmla="*/ 0 h 912"/>
                  <a:gd name="T12" fmla="*/ 0 w 1374"/>
                  <a:gd name="T13" fmla="*/ 0 h 912"/>
                  <a:gd name="T14" fmla="*/ 0 w 1374"/>
                  <a:gd name="T15" fmla="*/ 0 h 912"/>
                  <a:gd name="T16" fmla="*/ 0 w 1374"/>
                  <a:gd name="T17" fmla="*/ 0 h 912"/>
                  <a:gd name="T18" fmla="*/ 0 w 1374"/>
                  <a:gd name="T19" fmla="*/ 0 h 912"/>
                  <a:gd name="T20" fmla="*/ 0 w 1374"/>
                  <a:gd name="T21" fmla="*/ 0 h 912"/>
                  <a:gd name="T22" fmla="*/ 0 w 1374"/>
                  <a:gd name="T23" fmla="*/ 0 h 912"/>
                  <a:gd name="T24" fmla="*/ 0 w 1374"/>
                  <a:gd name="T25" fmla="*/ 0 h 912"/>
                  <a:gd name="T26" fmla="*/ 1 w 1374"/>
                  <a:gd name="T27" fmla="*/ 0 h 912"/>
                  <a:gd name="T28" fmla="*/ 1 w 1374"/>
                  <a:gd name="T29" fmla="*/ 0 h 912"/>
                  <a:gd name="T30" fmla="*/ 1 w 1374"/>
                  <a:gd name="T31" fmla="*/ 0 h 912"/>
                  <a:gd name="T32" fmla="*/ 1 w 1374"/>
                  <a:gd name="T33" fmla="*/ 0 h 912"/>
                  <a:gd name="T34" fmla="*/ 1 w 1374"/>
                  <a:gd name="T35" fmla="*/ 0 h 912"/>
                  <a:gd name="T36" fmla="*/ 1 w 1374"/>
                  <a:gd name="T37" fmla="*/ 0 h 912"/>
                  <a:gd name="T38" fmla="*/ 1 w 1374"/>
                  <a:gd name="T39" fmla="*/ 0 h 912"/>
                  <a:gd name="T40" fmla="*/ 1 w 1374"/>
                  <a:gd name="T41" fmla="*/ 0 h 912"/>
                  <a:gd name="T42" fmla="*/ 1 w 1374"/>
                  <a:gd name="T43" fmla="*/ 0 h 912"/>
                  <a:gd name="T44" fmla="*/ 0 w 1374"/>
                  <a:gd name="T45" fmla="*/ 0 h 912"/>
                  <a:gd name="T46" fmla="*/ 0 w 1374"/>
                  <a:gd name="T47" fmla="*/ 0 h 912"/>
                  <a:gd name="T48" fmla="*/ 0 w 1374"/>
                  <a:gd name="T49" fmla="*/ 0 h 912"/>
                  <a:gd name="T50" fmla="*/ 0 w 1374"/>
                  <a:gd name="T51" fmla="*/ 0 h 912"/>
                  <a:gd name="T52" fmla="*/ 0 w 1374"/>
                  <a:gd name="T53" fmla="*/ 0 h 912"/>
                  <a:gd name="T54" fmla="*/ 0 w 1374"/>
                  <a:gd name="T55" fmla="*/ 0 h 912"/>
                  <a:gd name="T56" fmla="*/ 0 w 1374"/>
                  <a:gd name="T57" fmla="*/ 0 h 912"/>
                  <a:gd name="T58" fmla="*/ 0 w 1374"/>
                  <a:gd name="T59" fmla="*/ 0 h 912"/>
                  <a:gd name="T60" fmla="*/ 0 w 1374"/>
                  <a:gd name="T61" fmla="*/ 0 h 912"/>
                  <a:gd name="T62" fmla="*/ 0 w 1374"/>
                  <a:gd name="T63" fmla="*/ 0 h 912"/>
                  <a:gd name="T64" fmla="*/ 0 w 1374"/>
                  <a:gd name="T65" fmla="*/ 0 h 9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4" h="912">
                    <a:moveTo>
                      <a:pt x="0" y="824"/>
                    </a:moveTo>
                    <a:lnTo>
                      <a:pt x="13" y="853"/>
                    </a:lnTo>
                    <a:lnTo>
                      <a:pt x="33" y="877"/>
                    </a:lnTo>
                    <a:lnTo>
                      <a:pt x="59" y="894"/>
                    </a:lnTo>
                    <a:lnTo>
                      <a:pt x="92" y="906"/>
                    </a:lnTo>
                    <a:lnTo>
                      <a:pt x="173" y="912"/>
                    </a:lnTo>
                    <a:lnTo>
                      <a:pt x="272" y="898"/>
                    </a:lnTo>
                    <a:lnTo>
                      <a:pt x="386" y="868"/>
                    </a:lnTo>
                    <a:lnTo>
                      <a:pt x="508" y="822"/>
                    </a:lnTo>
                    <a:lnTo>
                      <a:pt x="637" y="764"/>
                    </a:lnTo>
                    <a:lnTo>
                      <a:pt x="767" y="694"/>
                    </a:lnTo>
                    <a:lnTo>
                      <a:pt x="895" y="616"/>
                    </a:lnTo>
                    <a:lnTo>
                      <a:pt x="1016" y="533"/>
                    </a:lnTo>
                    <a:lnTo>
                      <a:pt x="1126" y="446"/>
                    </a:lnTo>
                    <a:lnTo>
                      <a:pt x="1221" y="356"/>
                    </a:lnTo>
                    <a:lnTo>
                      <a:pt x="1296" y="269"/>
                    </a:lnTo>
                    <a:lnTo>
                      <a:pt x="1349" y="183"/>
                    </a:lnTo>
                    <a:lnTo>
                      <a:pt x="1374" y="103"/>
                    </a:lnTo>
                    <a:lnTo>
                      <a:pt x="1367" y="30"/>
                    </a:lnTo>
                    <a:lnTo>
                      <a:pt x="1302" y="5"/>
                    </a:lnTo>
                    <a:lnTo>
                      <a:pt x="1222" y="0"/>
                    </a:lnTo>
                    <a:lnTo>
                      <a:pt x="1127" y="13"/>
                    </a:lnTo>
                    <a:lnTo>
                      <a:pt x="1021" y="40"/>
                    </a:lnTo>
                    <a:lnTo>
                      <a:pt x="909" y="81"/>
                    </a:lnTo>
                    <a:lnTo>
                      <a:pt x="790" y="134"/>
                    </a:lnTo>
                    <a:lnTo>
                      <a:pt x="553" y="267"/>
                    </a:lnTo>
                    <a:lnTo>
                      <a:pt x="330" y="418"/>
                    </a:lnTo>
                    <a:lnTo>
                      <a:pt x="234" y="497"/>
                    </a:lnTo>
                    <a:lnTo>
                      <a:pt x="149" y="574"/>
                    </a:lnTo>
                    <a:lnTo>
                      <a:pt x="81" y="646"/>
                    </a:lnTo>
                    <a:lnTo>
                      <a:pt x="31" y="714"/>
                    </a:lnTo>
                    <a:lnTo>
                      <a:pt x="3" y="774"/>
                    </a:lnTo>
                    <a:lnTo>
                      <a:pt x="0" y="824"/>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9" name="Freeform 319">
                <a:extLst>
                  <a:ext uri="{FF2B5EF4-FFF2-40B4-BE49-F238E27FC236}">
                    <a16:creationId xmlns:a16="http://schemas.microsoft.com/office/drawing/2014/main" id="{18C04FBC-E3DF-8349-AF9F-788274A161A1}"/>
                  </a:ext>
                </a:extLst>
              </p:cNvPr>
              <p:cNvSpPr>
                <a:spLocks/>
              </p:cNvSpPr>
              <p:nvPr/>
            </p:nvSpPr>
            <p:spPr bwMode="auto">
              <a:xfrm>
                <a:off x="4063" y="3901"/>
                <a:ext cx="95" cy="63"/>
              </a:xfrm>
              <a:custGeom>
                <a:avLst/>
                <a:gdLst>
                  <a:gd name="T0" fmla="*/ 0 w 1237"/>
                  <a:gd name="T1" fmla="*/ 0 h 818"/>
                  <a:gd name="T2" fmla="*/ 0 w 1237"/>
                  <a:gd name="T3" fmla="*/ 0 h 818"/>
                  <a:gd name="T4" fmla="*/ 0 w 1237"/>
                  <a:gd name="T5" fmla="*/ 0 h 818"/>
                  <a:gd name="T6" fmla="*/ 0 w 1237"/>
                  <a:gd name="T7" fmla="*/ 0 h 818"/>
                  <a:gd name="T8" fmla="*/ 0 w 1237"/>
                  <a:gd name="T9" fmla="*/ 0 h 818"/>
                  <a:gd name="T10" fmla="*/ 0 w 1237"/>
                  <a:gd name="T11" fmla="*/ 0 h 818"/>
                  <a:gd name="T12" fmla="*/ 0 w 1237"/>
                  <a:gd name="T13" fmla="*/ 0 h 818"/>
                  <a:gd name="T14" fmla="*/ 0 w 1237"/>
                  <a:gd name="T15" fmla="*/ 0 h 818"/>
                  <a:gd name="T16" fmla="*/ 0 w 1237"/>
                  <a:gd name="T17" fmla="*/ 0 h 818"/>
                  <a:gd name="T18" fmla="*/ 0 w 1237"/>
                  <a:gd name="T19" fmla="*/ 0 h 818"/>
                  <a:gd name="T20" fmla="*/ 0 w 1237"/>
                  <a:gd name="T21" fmla="*/ 0 h 818"/>
                  <a:gd name="T22" fmla="*/ 0 w 1237"/>
                  <a:gd name="T23" fmla="*/ 0 h 818"/>
                  <a:gd name="T24" fmla="*/ 0 w 1237"/>
                  <a:gd name="T25" fmla="*/ 0 h 818"/>
                  <a:gd name="T26" fmla="*/ 1 w 1237"/>
                  <a:gd name="T27" fmla="*/ 0 h 818"/>
                  <a:gd name="T28" fmla="*/ 1 w 1237"/>
                  <a:gd name="T29" fmla="*/ 0 h 818"/>
                  <a:gd name="T30" fmla="*/ 1 w 1237"/>
                  <a:gd name="T31" fmla="*/ 0 h 818"/>
                  <a:gd name="T32" fmla="*/ 1 w 1237"/>
                  <a:gd name="T33" fmla="*/ 0 h 818"/>
                  <a:gd name="T34" fmla="*/ 1 w 1237"/>
                  <a:gd name="T35" fmla="*/ 0 h 818"/>
                  <a:gd name="T36" fmla="*/ 1 w 1237"/>
                  <a:gd name="T37" fmla="*/ 0 h 818"/>
                  <a:gd name="T38" fmla="*/ 0 w 1237"/>
                  <a:gd name="T39" fmla="*/ 0 h 818"/>
                  <a:gd name="T40" fmla="*/ 0 w 1237"/>
                  <a:gd name="T41" fmla="*/ 0 h 818"/>
                  <a:gd name="T42" fmla="*/ 0 w 1237"/>
                  <a:gd name="T43" fmla="*/ 0 h 818"/>
                  <a:gd name="T44" fmla="*/ 0 w 1237"/>
                  <a:gd name="T45" fmla="*/ 0 h 818"/>
                  <a:gd name="T46" fmla="*/ 0 w 1237"/>
                  <a:gd name="T47" fmla="*/ 0 h 818"/>
                  <a:gd name="T48" fmla="*/ 0 w 1237"/>
                  <a:gd name="T49" fmla="*/ 0 h 818"/>
                  <a:gd name="T50" fmla="*/ 0 w 1237"/>
                  <a:gd name="T51" fmla="*/ 0 h 818"/>
                  <a:gd name="T52" fmla="*/ 0 w 1237"/>
                  <a:gd name="T53" fmla="*/ 0 h 818"/>
                  <a:gd name="T54" fmla="*/ 0 w 1237"/>
                  <a:gd name="T55" fmla="*/ 0 h 818"/>
                  <a:gd name="T56" fmla="*/ 0 w 1237"/>
                  <a:gd name="T57" fmla="*/ 0 h 818"/>
                  <a:gd name="T58" fmla="*/ 0 w 1237"/>
                  <a:gd name="T59" fmla="*/ 0 h 818"/>
                  <a:gd name="T60" fmla="*/ 0 w 1237"/>
                  <a:gd name="T61" fmla="*/ 0 h 8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37" h="818">
                    <a:moveTo>
                      <a:pt x="0" y="743"/>
                    </a:moveTo>
                    <a:lnTo>
                      <a:pt x="13" y="769"/>
                    </a:lnTo>
                    <a:lnTo>
                      <a:pt x="31" y="790"/>
                    </a:lnTo>
                    <a:lnTo>
                      <a:pt x="84" y="814"/>
                    </a:lnTo>
                    <a:lnTo>
                      <a:pt x="158" y="818"/>
                    </a:lnTo>
                    <a:lnTo>
                      <a:pt x="248" y="804"/>
                    </a:lnTo>
                    <a:lnTo>
                      <a:pt x="349" y="772"/>
                    </a:lnTo>
                    <a:lnTo>
                      <a:pt x="459" y="729"/>
                    </a:lnTo>
                    <a:lnTo>
                      <a:pt x="574" y="674"/>
                    </a:lnTo>
                    <a:lnTo>
                      <a:pt x="690" y="608"/>
                    </a:lnTo>
                    <a:lnTo>
                      <a:pt x="913" y="459"/>
                    </a:lnTo>
                    <a:lnTo>
                      <a:pt x="1011" y="380"/>
                    </a:lnTo>
                    <a:lnTo>
                      <a:pt x="1097" y="300"/>
                    </a:lnTo>
                    <a:lnTo>
                      <a:pt x="1165" y="222"/>
                    </a:lnTo>
                    <a:lnTo>
                      <a:pt x="1213" y="148"/>
                    </a:lnTo>
                    <a:lnTo>
                      <a:pt x="1237" y="80"/>
                    </a:lnTo>
                    <a:lnTo>
                      <a:pt x="1233" y="21"/>
                    </a:lnTo>
                    <a:lnTo>
                      <a:pt x="1181" y="2"/>
                    </a:lnTo>
                    <a:lnTo>
                      <a:pt x="1113" y="0"/>
                    </a:lnTo>
                    <a:lnTo>
                      <a:pt x="1031" y="15"/>
                    </a:lnTo>
                    <a:lnTo>
                      <a:pt x="939" y="43"/>
                    </a:lnTo>
                    <a:lnTo>
                      <a:pt x="839" y="82"/>
                    </a:lnTo>
                    <a:lnTo>
                      <a:pt x="734" y="131"/>
                    </a:lnTo>
                    <a:lnTo>
                      <a:pt x="520" y="252"/>
                    </a:lnTo>
                    <a:lnTo>
                      <a:pt x="318" y="389"/>
                    </a:lnTo>
                    <a:lnTo>
                      <a:pt x="228" y="459"/>
                    </a:lnTo>
                    <a:lnTo>
                      <a:pt x="149" y="527"/>
                    </a:lnTo>
                    <a:lnTo>
                      <a:pt x="84" y="591"/>
                    </a:lnTo>
                    <a:lnTo>
                      <a:pt x="37" y="651"/>
                    </a:lnTo>
                    <a:lnTo>
                      <a:pt x="7" y="702"/>
                    </a:lnTo>
                    <a:lnTo>
                      <a:pt x="0" y="743"/>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0" name="Freeform 320">
                <a:extLst>
                  <a:ext uri="{FF2B5EF4-FFF2-40B4-BE49-F238E27FC236}">
                    <a16:creationId xmlns:a16="http://schemas.microsoft.com/office/drawing/2014/main" id="{E89342E1-4161-DC4F-8F8A-2D5F7D63BCC1}"/>
                  </a:ext>
                </a:extLst>
              </p:cNvPr>
              <p:cNvSpPr>
                <a:spLocks/>
              </p:cNvSpPr>
              <p:nvPr/>
            </p:nvSpPr>
            <p:spPr bwMode="auto">
              <a:xfrm>
                <a:off x="4066" y="3905"/>
                <a:ext cx="85" cy="56"/>
              </a:xfrm>
              <a:custGeom>
                <a:avLst/>
                <a:gdLst>
                  <a:gd name="T0" fmla="*/ 0 w 1100"/>
                  <a:gd name="T1" fmla="*/ 0 h 724"/>
                  <a:gd name="T2" fmla="*/ 0 w 1100"/>
                  <a:gd name="T3" fmla="*/ 0 h 724"/>
                  <a:gd name="T4" fmla="*/ 0 w 1100"/>
                  <a:gd name="T5" fmla="*/ 0 h 724"/>
                  <a:gd name="T6" fmla="*/ 0 w 1100"/>
                  <a:gd name="T7" fmla="*/ 0 h 724"/>
                  <a:gd name="T8" fmla="*/ 0 w 1100"/>
                  <a:gd name="T9" fmla="*/ 0 h 724"/>
                  <a:gd name="T10" fmla="*/ 0 w 1100"/>
                  <a:gd name="T11" fmla="*/ 0 h 724"/>
                  <a:gd name="T12" fmla="*/ 0 w 1100"/>
                  <a:gd name="T13" fmla="*/ 0 h 724"/>
                  <a:gd name="T14" fmla="*/ 0 w 1100"/>
                  <a:gd name="T15" fmla="*/ 0 h 724"/>
                  <a:gd name="T16" fmla="*/ 0 w 1100"/>
                  <a:gd name="T17" fmla="*/ 0 h 724"/>
                  <a:gd name="T18" fmla="*/ 0 w 1100"/>
                  <a:gd name="T19" fmla="*/ 0 h 724"/>
                  <a:gd name="T20" fmla="*/ 0 w 1100"/>
                  <a:gd name="T21" fmla="*/ 0 h 724"/>
                  <a:gd name="T22" fmla="*/ 0 w 1100"/>
                  <a:gd name="T23" fmla="*/ 0 h 724"/>
                  <a:gd name="T24" fmla="*/ 0 w 1100"/>
                  <a:gd name="T25" fmla="*/ 0 h 724"/>
                  <a:gd name="T26" fmla="*/ 1 w 1100"/>
                  <a:gd name="T27" fmla="*/ 0 h 724"/>
                  <a:gd name="T28" fmla="*/ 1 w 1100"/>
                  <a:gd name="T29" fmla="*/ 0 h 724"/>
                  <a:gd name="T30" fmla="*/ 0 w 1100"/>
                  <a:gd name="T31" fmla="*/ 0 h 724"/>
                  <a:gd name="T32" fmla="*/ 0 w 1100"/>
                  <a:gd name="T33" fmla="*/ 0 h 724"/>
                  <a:gd name="T34" fmla="*/ 0 w 1100"/>
                  <a:gd name="T35" fmla="*/ 0 h 724"/>
                  <a:gd name="T36" fmla="*/ 0 w 1100"/>
                  <a:gd name="T37" fmla="*/ 0 h 724"/>
                  <a:gd name="T38" fmla="*/ 0 w 1100"/>
                  <a:gd name="T39" fmla="*/ 0 h 724"/>
                  <a:gd name="T40" fmla="*/ 0 w 1100"/>
                  <a:gd name="T41" fmla="*/ 0 h 724"/>
                  <a:gd name="T42" fmla="*/ 0 w 1100"/>
                  <a:gd name="T43" fmla="*/ 0 h 724"/>
                  <a:gd name="T44" fmla="*/ 0 w 1100"/>
                  <a:gd name="T45" fmla="*/ 0 h 724"/>
                  <a:gd name="T46" fmla="*/ 0 w 1100"/>
                  <a:gd name="T47" fmla="*/ 0 h 724"/>
                  <a:gd name="T48" fmla="*/ 0 w 1100"/>
                  <a:gd name="T49" fmla="*/ 0 h 724"/>
                  <a:gd name="T50" fmla="*/ 0 w 1100"/>
                  <a:gd name="T51" fmla="*/ 0 h 724"/>
                  <a:gd name="T52" fmla="*/ 0 w 1100"/>
                  <a:gd name="T53" fmla="*/ 0 h 724"/>
                  <a:gd name="T54" fmla="*/ 0 w 1100"/>
                  <a:gd name="T55" fmla="*/ 0 h 724"/>
                  <a:gd name="T56" fmla="*/ 0 w 1100"/>
                  <a:gd name="T57" fmla="*/ 0 h 7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0" h="724">
                    <a:moveTo>
                      <a:pt x="0" y="663"/>
                    </a:moveTo>
                    <a:lnTo>
                      <a:pt x="28" y="704"/>
                    </a:lnTo>
                    <a:lnTo>
                      <a:pt x="77" y="724"/>
                    </a:lnTo>
                    <a:lnTo>
                      <a:pt x="142" y="724"/>
                    </a:lnTo>
                    <a:lnTo>
                      <a:pt x="222" y="708"/>
                    </a:lnTo>
                    <a:lnTo>
                      <a:pt x="311" y="678"/>
                    </a:lnTo>
                    <a:lnTo>
                      <a:pt x="408" y="635"/>
                    </a:lnTo>
                    <a:lnTo>
                      <a:pt x="612" y="523"/>
                    </a:lnTo>
                    <a:lnTo>
                      <a:pt x="808" y="386"/>
                    </a:lnTo>
                    <a:lnTo>
                      <a:pt x="896" y="316"/>
                    </a:lnTo>
                    <a:lnTo>
                      <a:pt x="972" y="245"/>
                    </a:lnTo>
                    <a:lnTo>
                      <a:pt x="1032" y="177"/>
                    </a:lnTo>
                    <a:lnTo>
                      <a:pt x="1077" y="115"/>
                    </a:lnTo>
                    <a:lnTo>
                      <a:pt x="1100" y="59"/>
                    </a:lnTo>
                    <a:lnTo>
                      <a:pt x="1099" y="13"/>
                    </a:lnTo>
                    <a:lnTo>
                      <a:pt x="1058" y="0"/>
                    </a:lnTo>
                    <a:lnTo>
                      <a:pt x="1002" y="2"/>
                    </a:lnTo>
                    <a:lnTo>
                      <a:pt x="933" y="19"/>
                    </a:lnTo>
                    <a:lnTo>
                      <a:pt x="855" y="46"/>
                    </a:lnTo>
                    <a:lnTo>
                      <a:pt x="769" y="84"/>
                    </a:lnTo>
                    <a:lnTo>
                      <a:pt x="676" y="129"/>
                    </a:lnTo>
                    <a:lnTo>
                      <a:pt x="487" y="239"/>
                    </a:lnTo>
                    <a:lnTo>
                      <a:pt x="304" y="362"/>
                    </a:lnTo>
                    <a:lnTo>
                      <a:pt x="222" y="423"/>
                    </a:lnTo>
                    <a:lnTo>
                      <a:pt x="149" y="481"/>
                    </a:lnTo>
                    <a:lnTo>
                      <a:pt x="87" y="537"/>
                    </a:lnTo>
                    <a:lnTo>
                      <a:pt x="40" y="587"/>
                    </a:lnTo>
                    <a:lnTo>
                      <a:pt x="10" y="629"/>
                    </a:lnTo>
                    <a:lnTo>
                      <a:pt x="0" y="66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1" name="Freeform 321">
                <a:extLst>
                  <a:ext uri="{FF2B5EF4-FFF2-40B4-BE49-F238E27FC236}">
                    <a16:creationId xmlns:a16="http://schemas.microsoft.com/office/drawing/2014/main" id="{E7917085-946E-944F-B9D8-EB3434071759}"/>
                  </a:ext>
                </a:extLst>
              </p:cNvPr>
              <p:cNvSpPr>
                <a:spLocks/>
              </p:cNvSpPr>
              <p:nvPr/>
            </p:nvSpPr>
            <p:spPr bwMode="auto">
              <a:xfrm>
                <a:off x="4069" y="3909"/>
                <a:ext cx="74" cy="49"/>
              </a:xfrm>
              <a:custGeom>
                <a:avLst/>
                <a:gdLst>
                  <a:gd name="T0" fmla="*/ 0 w 964"/>
                  <a:gd name="T1" fmla="*/ 0 h 635"/>
                  <a:gd name="T2" fmla="*/ 0 w 964"/>
                  <a:gd name="T3" fmla="*/ 0 h 635"/>
                  <a:gd name="T4" fmla="*/ 0 w 964"/>
                  <a:gd name="T5" fmla="*/ 0 h 635"/>
                  <a:gd name="T6" fmla="*/ 0 w 964"/>
                  <a:gd name="T7" fmla="*/ 0 h 635"/>
                  <a:gd name="T8" fmla="*/ 0 w 964"/>
                  <a:gd name="T9" fmla="*/ 0 h 635"/>
                  <a:gd name="T10" fmla="*/ 0 w 964"/>
                  <a:gd name="T11" fmla="*/ 0 h 635"/>
                  <a:gd name="T12" fmla="*/ 0 w 964"/>
                  <a:gd name="T13" fmla="*/ 0 h 635"/>
                  <a:gd name="T14" fmla="*/ 0 w 964"/>
                  <a:gd name="T15" fmla="*/ 0 h 635"/>
                  <a:gd name="T16" fmla="*/ 0 w 964"/>
                  <a:gd name="T17" fmla="*/ 0 h 635"/>
                  <a:gd name="T18" fmla="*/ 0 w 964"/>
                  <a:gd name="T19" fmla="*/ 0 h 635"/>
                  <a:gd name="T20" fmla="*/ 0 w 964"/>
                  <a:gd name="T21" fmla="*/ 0 h 635"/>
                  <a:gd name="T22" fmla="*/ 0 w 964"/>
                  <a:gd name="T23" fmla="*/ 0 h 635"/>
                  <a:gd name="T24" fmla="*/ 0 w 964"/>
                  <a:gd name="T25" fmla="*/ 0 h 635"/>
                  <a:gd name="T26" fmla="*/ 0 w 964"/>
                  <a:gd name="T27" fmla="*/ 0 h 635"/>
                  <a:gd name="T28" fmla="*/ 0 w 964"/>
                  <a:gd name="T29" fmla="*/ 0 h 635"/>
                  <a:gd name="T30" fmla="*/ 0 w 964"/>
                  <a:gd name="T31" fmla="*/ 0 h 635"/>
                  <a:gd name="T32" fmla="*/ 0 w 964"/>
                  <a:gd name="T33" fmla="*/ 0 h 635"/>
                  <a:gd name="T34" fmla="*/ 0 w 964"/>
                  <a:gd name="T35" fmla="*/ 0 h 635"/>
                  <a:gd name="T36" fmla="*/ 0 w 964"/>
                  <a:gd name="T37" fmla="*/ 0 h 635"/>
                  <a:gd name="T38" fmla="*/ 0 w 964"/>
                  <a:gd name="T39" fmla="*/ 0 h 635"/>
                  <a:gd name="T40" fmla="*/ 0 w 964"/>
                  <a:gd name="T41" fmla="*/ 0 h 635"/>
                  <a:gd name="T42" fmla="*/ 0 w 964"/>
                  <a:gd name="T43" fmla="*/ 0 h 635"/>
                  <a:gd name="T44" fmla="*/ 0 w 964"/>
                  <a:gd name="T45" fmla="*/ 0 h 635"/>
                  <a:gd name="T46" fmla="*/ 0 w 964"/>
                  <a:gd name="T47" fmla="*/ 0 h 635"/>
                  <a:gd name="T48" fmla="*/ 0 w 964"/>
                  <a:gd name="T49" fmla="*/ 0 h 635"/>
                  <a:gd name="T50" fmla="*/ 0 w 964"/>
                  <a:gd name="T51" fmla="*/ 0 h 635"/>
                  <a:gd name="T52" fmla="*/ 0 w 964"/>
                  <a:gd name="T53" fmla="*/ 0 h 635"/>
                  <a:gd name="T54" fmla="*/ 0 w 964"/>
                  <a:gd name="T55" fmla="*/ 0 h 6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4" h="635">
                    <a:moveTo>
                      <a:pt x="964" y="7"/>
                    </a:moveTo>
                    <a:lnTo>
                      <a:pt x="963" y="40"/>
                    </a:lnTo>
                    <a:lnTo>
                      <a:pt x="940" y="83"/>
                    </a:lnTo>
                    <a:lnTo>
                      <a:pt x="901" y="135"/>
                    </a:lnTo>
                    <a:lnTo>
                      <a:pt x="847" y="192"/>
                    </a:lnTo>
                    <a:lnTo>
                      <a:pt x="781" y="253"/>
                    </a:lnTo>
                    <a:lnTo>
                      <a:pt x="705" y="316"/>
                    </a:lnTo>
                    <a:lnTo>
                      <a:pt x="534" y="440"/>
                    </a:lnTo>
                    <a:lnTo>
                      <a:pt x="359" y="545"/>
                    </a:lnTo>
                    <a:lnTo>
                      <a:pt x="274" y="586"/>
                    </a:lnTo>
                    <a:lnTo>
                      <a:pt x="196" y="615"/>
                    </a:lnTo>
                    <a:lnTo>
                      <a:pt x="128" y="633"/>
                    </a:lnTo>
                    <a:lnTo>
                      <a:pt x="69" y="635"/>
                    </a:lnTo>
                    <a:lnTo>
                      <a:pt x="27" y="620"/>
                    </a:lnTo>
                    <a:lnTo>
                      <a:pt x="0" y="585"/>
                    </a:lnTo>
                    <a:lnTo>
                      <a:pt x="15" y="560"/>
                    </a:lnTo>
                    <a:lnTo>
                      <a:pt x="46" y="526"/>
                    </a:lnTo>
                    <a:lnTo>
                      <a:pt x="92" y="485"/>
                    </a:lnTo>
                    <a:lnTo>
                      <a:pt x="149" y="439"/>
                    </a:lnTo>
                    <a:lnTo>
                      <a:pt x="291" y="336"/>
                    </a:lnTo>
                    <a:lnTo>
                      <a:pt x="454" y="228"/>
                    </a:lnTo>
                    <a:lnTo>
                      <a:pt x="620" y="129"/>
                    </a:lnTo>
                    <a:lnTo>
                      <a:pt x="699" y="88"/>
                    </a:lnTo>
                    <a:lnTo>
                      <a:pt x="773" y="51"/>
                    </a:lnTo>
                    <a:lnTo>
                      <a:pt x="838" y="24"/>
                    </a:lnTo>
                    <a:lnTo>
                      <a:pt x="893" y="7"/>
                    </a:lnTo>
                    <a:lnTo>
                      <a:pt x="936" y="0"/>
                    </a:lnTo>
                    <a:lnTo>
                      <a:pt x="964" y="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2" name="Freeform 322">
                <a:extLst>
                  <a:ext uri="{FF2B5EF4-FFF2-40B4-BE49-F238E27FC236}">
                    <a16:creationId xmlns:a16="http://schemas.microsoft.com/office/drawing/2014/main" id="{310DCBA6-7B19-394C-AB2A-4FB5581B7265}"/>
                  </a:ext>
                </a:extLst>
              </p:cNvPr>
              <p:cNvSpPr>
                <a:spLocks/>
              </p:cNvSpPr>
              <p:nvPr/>
            </p:nvSpPr>
            <p:spPr bwMode="auto">
              <a:xfrm>
                <a:off x="3744" y="2895"/>
                <a:ext cx="1900" cy="1225"/>
              </a:xfrm>
              <a:custGeom>
                <a:avLst/>
                <a:gdLst>
                  <a:gd name="T0" fmla="*/ 0 w 24706"/>
                  <a:gd name="T1" fmla="*/ 6 h 15932"/>
                  <a:gd name="T2" fmla="*/ 0 w 24706"/>
                  <a:gd name="T3" fmla="*/ 6 h 15932"/>
                  <a:gd name="T4" fmla="*/ 0 w 24706"/>
                  <a:gd name="T5" fmla="*/ 5 h 15932"/>
                  <a:gd name="T6" fmla="*/ 0 w 24706"/>
                  <a:gd name="T7" fmla="*/ 4 h 15932"/>
                  <a:gd name="T8" fmla="*/ 0 w 24706"/>
                  <a:gd name="T9" fmla="*/ 3 h 15932"/>
                  <a:gd name="T10" fmla="*/ 0 w 24706"/>
                  <a:gd name="T11" fmla="*/ 3 h 15932"/>
                  <a:gd name="T12" fmla="*/ 0 w 24706"/>
                  <a:gd name="T13" fmla="*/ 2 h 15932"/>
                  <a:gd name="T14" fmla="*/ 0 w 24706"/>
                  <a:gd name="T15" fmla="*/ 2 h 15932"/>
                  <a:gd name="T16" fmla="*/ 1 w 24706"/>
                  <a:gd name="T17" fmla="*/ 1 h 15932"/>
                  <a:gd name="T18" fmla="*/ 1 w 24706"/>
                  <a:gd name="T19" fmla="*/ 1 h 15932"/>
                  <a:gd name="T20" fmla="*/ 1 w 24706"/>
                  <a:gd name="T21" fmla="*/ 1 h 15932"/>
                  <a:gd name="T22" fmla="*/ 1 w 24706"/>
                  <a:gd name="T23" fmla="*/ 1 h 15932"/>
                  <a:gd name="T24" fmla="*/ 2 w 24706"/>
                  <a:gd name="T25" fmla="*/ 0 h 15932"/>
                  <a:gd name="T26" fmla="*/ 2 w 24706"/>
                  <a:gd name="T27" fmla="*/ 0 h 15932"/>
                  <a:gd name="T28" fmla="*/ 2 w 24706"/>
                  <a:gd name="T29" fmla="*/ 0 h 15932"/>
                  <a:gd name="T30" fmla="*/ 3 w 24706"/>
                  <a:gd name="T31" fmla="*/ 0 h 15932"/>
                  <a:gd name="T32" fmla="*/ 3 w 24706"/>
                  <a:gd name="T33" fmla="*/ 0 h 15932"/>
                  <a:gd name="T34" fmla="*/ 3 w 24706"/>
                  <a:gd name="T35" fmla="*/ 0 h 15932"/>
                  <a:gd name="T36" fmla="*/ 4 w 24706"/>
                  <a:gd name="T37" fmla="*/ 0 h 15932"/>
                  <a:gd name="T38" fmla="*/ 5 w 24706"/>
                  <a:gd name="T39" fmla="*/ 0 h 15932"/>
                  <a:gd name="T40" fmla="*/ 6 w 24706"/>
                  <a:gd name="T41" fmla="*/ 0 h 15932"/>
                  <a:gd name="T42" fmla="*/ 7 w 24706"/>
                  <a:gd name="T43" fmla="*/ 0 h 15932"/>
                  <a:gd name="T44" fmla="*/ 8 w 24706"/>
                  <a:gd name="T45" fmla="*/ 0 h 15932"/>
                  <a:gd name="T46" fmla="*/ 9 w 24706"/>
                  <a:gd name="T47" fmla="*/ 0 h 15932"/>
                  <a:gd name="T48" fmla="*/ 10 w 24706"/>
                  <a:gd name="T49" fmla="*/ 1 h 15932"/>
                  <a:gd name="T50" fmla="*/ 11 w 24706"/>
                  <a:gd name="T51" fmla="*/ 0 h 15932"/>
                  <a:gd name="T52" fmla="*/ 11 w 24706"/>
                  <a:gd name="T53" fmla="*/ 0 h 15932"/>
                  <a:gd name="T54" fmla="*/ 11 w 24706"/>
                  <a:gd name="T55" fmla="*/ 1 h 15932"/>
                  <a:gd name="T56" fmla="*/ 11 w 24706"/>
                  <a:gd name="T57" fmla="*/ 1 h 15932"/>
                  <a:gd name="T58" fmla="*/ 11 w 24706"/>
                  <a:gd name="T59" fmla="*/ 1 h 15932"/>
                  <a:gd name="T60" fmla="*/ 11 w 24706"/>
                  <a:gd name="T61" fmla="*/ 1 h 15932"/>
                  <a:gd name="T62" fmla="*/ 10 w 24706"/>
                  <a:gd name="T63" fmla="*/ 2 h 15932"/>
                  <a:gd name="T64" fmla="*/ 9 w 24706"/>
                  <a:gd name="T65" fmla="*/ 2 h 15932"/>
                  <a:gd name="T66" fmla="*/ 9 w 24706"/>
                  <a:gd name="T67" fmla="*/ 3 h 15932"/>
                  <a:gd name="T68" fmla="*/ 8 w 24706"/>
                  <a:gd name="T69" fmla="*/ 3 h 15932"/>
                  <a:gd name="T70" fmla="*/ 8 w 24706"/>
                  <a:gd name="T71" fmla="*/ 4 h 15932"/>
                  <a:gd name="T72" fmla="*/ 7 w 24706"/>
                  <a:gd name="T73" fmla="*/ 4 h 15932"/>
                  <a:gd name="T74" fmla="*/ 7 w 24706"/>
                  <a:gd name="T75" fmla="*/ 4 h 15932"/>
                  <a:gd name="T76" fmla="*/ 7 w 24706"/>
                  <a:gd name="T77" fmla="*/ 4 h 15932"/>
                  <a:gd name="T78" fmla="*/ 6 w 24706"/>
                  <a:gd name="T79" fmla="*/ 4 h 15932"/>
                  <a:gd name="T80" fmla="*/ 6 w 24706"/>
                  <a:gd name="T81" fmla="*/ 4 h 15932"/>
                  <a:gd name="T82" fmla="*/ 6 w 24706"/>
                  <a:gd name="T83" fmla="*/ 4 h 15932"/>
                  <a:gd name="T84" fmla="*/ 5 w 24706"/>
                  <a:gd name="T85" fmla="*/ 5 h 15932"/>
                  <a:gd name="T86" fmla="*/ 5 w 24706"/>
                  <a:gd name="T87" fmla="*/ 5 h 15932"/>
                  <a:gd name="T88" fmla="*/ 5 w 24706"/>
                  <a:gd name="T89" fmla="*/ 5 h 15932"/>
                  <a:gd name="T90" fmla="*/ 5 w 24706"/>
                  <a:gd name="T91" fmla="*/ 5 h 15932"/>
                  <a:gd name="T92" fmla="*/ 4 w 24706"/>
                  <a:gd name="T93" fmla="*/ 5 h 15932"/>
                  <a:gd name="T94" fmla="*/ 4 w 24706"/>
                  <a:gd name="T95" fmla="*/ 5 h 15932"/>
                  <a:gd name="T96" fmla="*/ 3 w 24706"/>
                  <a:gd name="T97" fmla="*/ 5 h 15932"/>
                  <a:gd name="T98" fmla="*/ 3 w 24706"/>
                  <a:gd name="T99" fmla="*/ 6 h 15932"/>
                  <a:gd name="T100" fmla="*/ 2 w 24706"/>
                  <a:gd name="T101" fmla="*/ 6 h 15932"/>
                  <a:gd name="T102" fmla="*/ 2 w 24706"/>
                  <a:gd name="T103" fmla="*/ 6 h 15932"/>
                  <a:gd name="T104" fmla="*/ 2 w 24706"/>
                  <a:gd name="T105" fmla="*/ 6 h 15932"/>
                  <a:gd name="T106" fmla="*/ 2 w 24706"/>
                  <a:gd name="T107" fmla="*/ 7 h 15932"/>
                  <a:gd name="T108" fmla="*/ 1 w 24706"/>
                  <a:gd name="T109" fmla="*/ 7 h 15932"/>
                  <a:gd name="T110" fmla="*/ 1 w 24706"/>
                  <a:gd name="T111" fmla="*/ 7 h 15932"/>
                  <a:gd name="T112" fmla="*/ 1 w 24706"/>
                  <a:gd name="T113" fmla="*/ 7 h 15932"/>
                  <a:gd name="T114" fmla="*/ 1 w 24706"/>
                  <a:gd name="T115" fmla="*/ 7 h 15932"/>
                  <a:gd name="T116" fmla="*/ 0 w 24706"/>
                  <a:gd name="T117" fmla="*/ 7 h 15932"/>
                  <a:gd name="T118" fmla="*/ 0 w 24706"/>
                  <a:gd name="T119" fmla="*/ 7 h 15932"/>
                  <a:gd name="T120" fmla="*/ 0 w 24706"/>
                  <a:gd name="T121" fmla="*/ 7 h 15932"/>
                  <a:gd name="T122" fmla="*/ 0 w 24706"/>
                  <a:gd name="T123" fmla="*/ 7 h 15932"/>
                  <a:gd name="T124" fmla="*/ 0 w 24706"/>
                  <a:gd name="T125" fmla="*/ 7 h 159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06" h="15932">
                    <a:moveTo>
                      <a:pt x="371" y="14777"/>
                    </a:moveTo>
                    <a:lnTo>
                      <a:pt x="345" y="14344"/>
                    </a:lnTo>
                    <a:lnTo>
                      <a:pt x="313" y="13891"/>
                    </a:lnTo>
                    <a:lnTo>
                      <a:pt x="275" y="13419"/>
                    </a:lnTo>
                    <a:lnTo>
                      <a:pt x="233" y="12930"/>
                    </a:lnTo>
                    <a:lnTo>
                      <a:pt x="189" y="12427"/>
                    </a:lnTo>
                    <a:lnTo>
                      <a:pt x="147" y="11910"/>
                    </a:lnTo>
                    <a:lnTo>
                      <a:pt x="105" y="11383"/>
                    </a:lnTo>
                    <a:lnTo>
                      <a:pt x="69" y="10845"/>
                    </a:lnTo>
                    <a:lnTo>
                      <a:pt x="37" y="10301"/>
                    </a:lnTo>
                    <a:lnTo>
                      <a:pt x="15" y="9751"/>
                    </a:lnTo>
                    <a:lnTo>
                      <a:pt x="1" y="9197"/>
                    </a:lnTo>
                    <a:lnTo>
                      <a:pt x="0" y="8643"/>
                    </a:lnTo>
                    <a:lnTo>
                      <a:pt x="12" y="8088"/>
                    </a:lnTo>
                    <a:lnTo>
                      <a:pt x="41" y="7535"/>
                    </a:lnTo>
                    <a:lnTo>
                      <a:pt x="86" y="6988"/>
                    </a:lnTo>
                    <a:lnTo>
                      <a:pt x="151" y="6446"/>
                    </a:lnTo>
                    <a:lnTo>
                      <a:pt x="238" y="5911"/>
                    </a:lnTo>
                    <a:lnTo>
                      <a:pt x="349" y="5386"/>
                    </a:lnTo>
                    <a:lnTo>
                      <a:pt x="484" y="4874"/>
                    </a:lnTo>
                    <a:lnTo>
                      <a:pt x="647" y="4375"/>
                    </a:lnTo>
                    <a:lnTo>
                      <a:pt x="739" y="4131"/>
                    </a:lnTo>
                    <a:lnTo>
                      <a:pt x="839" y="3892"/>
                    </a:lnTo>
                    <a:lnTo>
                      <a:pt x="947" y="3657"/>
                    </a:lnTo>
                    <a:lnTo>
                      <a:pt x="1062" y="3426"/>
                    </a:lnTo>
                    <a:lnTo>
                      <a:pt x="1186" y="3200"/>
                    </a:lnTo>
                    <a:lnTo>
                      <a:pt x="1319" y="2979"/>
                    </a:lnTo>
                    <a:lnTo>
                      <a:pt x="1460" y="2764"/>
                    </a:lnTo>
                    <a:lnTo>
                      <a:pt x="1611" y="2554"/>
                    </a:lnTo>
                    <a:lnTo>
                      <a:pt x="1770" y="2351"/>
                    </a:lnTo>
                    <a:lnTo>
                      <a:pt x="1938" y="2152"/>
                    </a:lnTo>
                    <a:lnTo>
                      <a:pt x="2117" y="1961"/>
                    </a:lnTo>
                    <a:lnTo>
                      <a:pt x="2307" y="1775"/>
                    </a:lnTo>
                    <a:lnTo>
                      <a:pt x="2506" y="1597"/>
                    </a:lnTo>
                    <a:lnTo>
                      <a:pt x="2715" y="1426"/>
                    </a:lnTo>
                    <a:lnTo>
                      <a:pt x="2934" y="1261"/>
                    </a:lnTo>
                    <a:lnTo>
                      <a:pt x="3166" y="1105"/>
                    </a:lnTo>
                    <a:lnTo>
                      <a:pt x="3408" y="956"/>
                    </a:lnTo>
                    <a:lnTo>
                      <a:pt x="3662" y="815"/>
                    </a:lnTo>
                    <a:lnTo>
                      <a:pt x="3927" y="683"/>
                    </a:lnTo>
                    <a:lnTo>
                      <a:pt x="4204" y="558"/>
                    </a:lnTo>
                    <a:lnTo>
                      <a:pt x="4493" y="442"/>
                    </a:lnTo>
                    <a:lnTo>
                      <a:pt x="4795" y="335"/>
                    </a:lnTo>
                    <a:lnTo>
                      <a:pt x="5109" y="238"/>
                    </a:lnTo>
                    <a:lnTo>
                      <a:pt x="5437" y="150"/>
                    </a:lnTo>
                    <a:lnTo>
                      <a:pt x="5572" y="119"/>
                    </a:lnTo>
                    <a:lnTo>
                      <a:pt x="5718" y="92"/>
                    </a:lnTo>
                    <a:lnTo>
                      <a:pt x="5873" y="68"/>
                    </a:lnTo>
                    <a:lnTo>
                      <a:pt x="6039" y="48"/>
                    </a:lnTo>
                    <a:lnTo>
                      <a:pt x="6214" y="32"/>
                    </a:lnTo>
                    <a:lnTo>
                      <a:pt x="6398" y="20"/>
                    </a:lnTo>
                    <a:lnTo>
                      <a:pt x="6592" y="9"/>
                    </a:lnTo>
                    <a:lnTo>
                      <a:pt x="6793" y="3"/>
                    </a:lnTo>
                    <a:lnTo>
                      <a:pt x="7223" y="0"/>
                    </a:lnTo>
                    <a:lnTo>
                      <a:pt x="7685" y="7"/>
                    </a:lnTo>
                    <a:lnTo>
                      <a:pt x="8177" y="25"/>
                    </a:lnTo>
                    <a:lnTo>
                      <a:pt x="8698" y="53"/>
                    </a:lnTo>
                    <a:lnTo>
                      <a:pt x="9243" y="88"/>
                    </a:lnTo>
                    <a:lnTo>
                      <a:pt x="9813" y="132"/>
                    </a:lnTo>
                    <a:lnTo>
                      <a:pt x="10404" y="182"/>
                    </a:lnTo>
                    <a:lnTo>
                      <a:pt x="11016" y="237"/>
                    </a:lnTo>
                    <a:lnTo>
                      <a:pt x="11645" y="298"/>
                    </a:lnTo>
                    <a:lnTo>
                      <a:pt x="12289" y="361"/>
                    </a:lnTo>
                    <a:lnTo>
                      <a:pt x="12948" y="428"/>
                    </a:lnTo>
                    <a:lnTo>
                      <a:pt x="13618" y="496"/>
                    </a:lnTo>
                    <a:lnTo>
                      <a:pt x="14985" y="636"/>
                    </a:lnTo>
                    <a:lnTo>
                      <a:pt x="16373" y="770"/>
                    </a:lnTo>
                    <a:lnTo>
                      <a:pt x="17768" y="894"/>
                    </a:lnTo>
                    <a:lnTo>
                      <a:pt x="18462" y="949"/>
                    </a:lnTo>
                    <a:lnTo>
                      <a:pt x="19150" y="998"/>
                    </a:lnTo>
                    <a:lnTo>
                      <a:pt x="19833" y="1042"/>
                    </a:lnTo>
                    <a:lnTo>
                      <a:pt x="20506" y="1076"/>
                    </a:lnTo>
                    <a:lnTo>
                      <a:pt x="21169" y="1103"/>
                    </a:lnTo>
                    <a:lnTo>
                      <a:pt x="21818" y="1120"/>
                    </a:lnTo>
                    <a:lnTo>
                      <a:pt x="22452" y="1127"/>
                    </a:lnTo>
                    <a:lnTo>
                      <a:pt x="23070" y="1122"/>
                    </a:lnTo>
                    <a:lnTo>
                      <a:pt x="23668" y="1105"/>
                    </a:lnTo>
                    <a:lnTo>
                      <a:pt x="24245" y="1075"/>
                    </a:lnTo>
                    <a:lnTo>
                      <a:pt x="24285" y="1074"/>
                    </a:lnTo>
                    <a:lnTo>
                      <a:pt x="24332" y="1078"/>
                    </a:lnTo>
                    <a:lnTo>
                      <a:pt x="24440" y="1098"/>
                    </a:lnTo>
                    <a:lnTo>
                      <a:pt x="24550" y="1136"/>
                    </a:lnTo>
                    <a:lnTo>
                      <a:pt x="24598" y="1164"/>
                    </a:lnTo>
                    <a:lnTo>
                      <a:pt x="24641" y="1197"/>
                    </a:lnTo>
                    <a:lnTo>
                      <a:pt x="24674" y="1235"/>
                    </a:lnTo>
                    <a:lnTo>
                      <a:pt x="24697" y="1280"/>
                    </a:lnTo>
                    <a:lnTo>
                      <a:pt x="24706" y="1331"/>
                    </a:lnTo>
                    <a:lnTo>
                      <a:pt x="24699" y="1389"/>
                    </a:lnTo>
                    <a:lnTo>
                      <a:pt x="24673" y="1454"/>
                    </a:lnTo>
                    <a:lnTo>
                      <a:pt x="24628" y="1526"/>
                    </a:lnTo>
                    <a:lnTo>
                      <a:pt x="24559" y="1605"/>
                    </a:lnTo>
                    <a:lnTo>
                      <a:pt x="24465" y="1692"/>
                    </a:lnTo>
                    <a:lnTo>
                      <a:pt x="23851" y="2226"/>
                    </a:lnTo>
                    <a:lnTo>
                      <a:pt x="23269" y="2759"/>
                    </a:lnTo>
                    <a:lnTo>
                      <a:pt x="22713" y="3286"/>
                    </a:lnTo>
                    <a:lnTo>
                      <a:pt x="22179" y="3809"/>
                    </a:lnTo>
                    <a:lnTo>
                      <a:pt x="21664" y="4322"/>
                    </a:lnTo>
                    <a:lnTo>
                      <a:pt x="21162" y="4823"/>
                    </a:lnTo>
                    <a:lnTo>
                      <a:pt x="20669" y="5312"/>
                    </a:lnTo>
                    <a:lnTo>
                      <a:pt x="20179" y="5783"/>
                    </a:lnTo>
                    <a:lnTo>
                      <a:pt x="19690" y="6237"/>
                    </a:lnTo>
                    <a:lnTo>
                      <a:pt x="19196" y="6670"/>
                    </a:lnTo>
                    <a:lnTo>
                      <a:pt x="18693" y="7080"/>
                    </a:lnTo>
                    <a:lnTo>
                      <a:pt x="18175" y="7464"/>
                    </a:lnTo>
                    <a:lnTo>
                      <a:pt x="17910" y="7646"/>
                    </a:lnTo>
                    <a:lnTo>
                      <a:pt x="17640" y="7820"/>
                    </a:lnTo>
                    <a:lnTo>
                      <a:pt x="17363" y="7987"/>
                    </a:lnTo>
                    <a:lnTo>
                      <a:pt x="17081" y="8145"/>
                    </a:lnTo>
                    <a:lnTo>
                      <a:pt x="16791" y="8296"/>
                    </a:lnTo>
                    <a:lnTo>
                      <a:pt x="16494" y="8439"/>
                    </a:lnTo>
                    <a:lnTo>
                      <a:pt x="16189" y="8572"/>
                    </a:lnTo>
                    <a:lnTo>
                      <a:pt x="15876" y="8697"/>
                    </a:lnTo>
                    <a:lnTo>
                      <a:pt x="15750" y="8734"/>
                    </a:lnTo>
                    <a:lnTo>
                      <a:pt x="15589" y="8776"/>
                    </a:lnTo>
                    <a:lnTo>
                      <a:pt x="15395" y="8822"/>
                    </a:lnTo>
                    <a:lnTo>
                      <a:pt x="15174" y="8871"/>
                    </a:lnTo>
                    <a:lnTo>
                      <a:pt x="14930" y="8925"/>
                    </a:lnTo>
                    <a:lnTo>
                      <a:pt x="14668" y="8982"/>
                    </a:lnTo>
                    <a:lnTo>
                      <a:pt x="14391" y="9042"/>
                    </a:lnTo>
                    <a:lnTo>
                      <a:pt x="14105" y="9107"/>
                    </a:lnTo>
                    <a:lnTo>
                      <a:pt x="13521" y="9247"/>
                    </a:lnTo>
                    <a:lnTo>
                      <a:pt x="13233" y="9323"/>
                    </a:lnTo>
                    <a:lnTo>
                      <a:pt x="12952" y="9402"/>
                    </a:lnTo>
                    <a:lnTo>
                      <a:pt x="12685" y="9485"/>
                    </a:lnTo>
                    <a:lnTo>
                      <a:pt x="12433" y="9571"/>
                    </a:lnTo>
                    <a:lnTo>
                      <a:pt x="12204" y="9661"/>
                    </a:lnTo>
                    <a:lnTo>
                      <a:pt x="12000" y="9754"/>
                    </a:lnTo>
                    <a:lnTo>
                      <a:pt x="11876" y="9822"/>
                    </a:lnTo>
                    <a:lnTo>
                      <a:pt x="11759" y="9898"/>
                    </a:lnTo>
                    <a:lnTo>
                      <a:pt x="11534" y="10073"/>
                    </a:lnTo>
                    <a:lnTo>
                      <a:pt x="11320" y="10268"/>
                    </a:lnTo>
                    <a:lnTo>
                      <a:pt x="11110" y="10474"/>
                    </a:lnTo>
                    <a:lnTo>
                      <a:pt x="10899" y="10680"/>
                    </a:lnTo>
                    <a:lnTo>
                      <a:pt x="10681" y="10878"/>
                    </a:lnTo>
                    <a:lnTo>
                      <a:pt x="10447" y="11057"/>
                    </a:lnTo>
                    <a:lnTo>
                      <a:pt x="10323" y="11136"/>
                    </a:lnTo>
                    <a:lnTo>
                      <a:pt x="10194" y="11208"/>
                    </a:lnTo>
                    <a:lnTo>
                      <a:pt x="9911" y="11342"/>
                    </a:lnTo>
                    <a:lnTo>
                      <a:pt x="9637" y="11460"/>
                    </a:lnTo>
                    <a:lnTo>
                      <a:pt x="9372" y="11563"/>
                    </a:lnTo>
                    <a:lnTo>
                      <a:pt x="9115" y="11651"/>
                    </a:lnTo>
                    <a:lnTo>
                      <a:pt x="8865" y="11727"/>
                    </a:lnTo>
                    <a:lnTo>
                      <a:pt x="8624" y="11792"/>
                    </a:lnTo>
                    <a:lnTo>
                      <a:pt x="8387" y="11848"/>
                    </a:lnTo>
                    <a:lnTo>
                      <a:pt x="8158" y="11896"/>
                    </a:lnTo>
                    <a:lnTo>
                      <a:pt x="7714" y="11975"/>
                    </a:lnTo>
                    <a:lnTo>
                      <a:pt x="7289" y="12042"/>
                    </a:lnTo>
                    <a:lnTo>
                      <a:pt x="6877" y="12107"/>
                    </a:lnTo>
                    <a:lnTo>
                      <a:pt x="6476" y="12185"/>
                    </a:lnTo>
                    <a:lnTo>
                      <a:pt x="6081" y="12286"/>
                    </a:lnTo>
                    <a:lnTo>
                      <a:pt x="5687" y="12424"/>
                    </a:lnTo>
                    <a:lnTo>
                      <a:pt x="5490" y="12509"/>
                    </a:lnTo>
                    <a:lnTo>
                      <a:pt x="5292" y="12609"/>
                    </a:lnTo>
                    <a:lnTo>
                      <a:pt x="5092" y="12723"/>
                    </a:lnTo>
                    <a:lnTo>
                      <a:pt x="4890" y="12854"/>
                    </a:lnTo>
                    <a:lnTo>
                      <a:pt x="4686" y="13004"/>
                    </a:lnTo>
                    <a:lnTo>
                      <a:pt x="4479" y="13174"/>
                    </a:lnTo>
                    <a:lnTo>
                      <a:pt x="4269" y="13364"/>
                    </a:lnTo>
                    <a:lnTo>
                      <a:pt x="4055" y="13577"/>
                    </a:lnTo>
                    <a:lnTo>
                      <a:pt x="3835" y="13815"/>
                    </a:lnTo>
                    <a:lnTo>
                      <a:pt x="3612" y="14078"/>
                    </a:lnTo>
                    <a:lnTo>
                      <a:pt x="3382" y="14369"/>
                    </a:lnTo>
                    <a:lnTo>
                      <a:pt x="3146" y="14688"/>
                    </a:lnTo>
                    <a:lnTo>
                      <a:pt x="3039" y="14831"/>
                    </a:lnTo>
                    <a:lnTo>
                      <a:pt x="2929" y="14965"/>
                    </a:lnTo>
                    <a:lnTo>
                      <a:pt x="2702" y="15208"/>
                    </a:lnTo>
                    <a:lnTo>
                      <a:pt x="2467" y="15418"/>
                    </a:lnTo>
                    <a:lnTo>
                      <a:pt x="2228" y="15591"/>
                    </a:lnTo>
                    <a:lnTo>
                      <a:pt x="1989" y="15731"/>
                    </a:lnTo>
                    <a:lnTo>
                      <a:pt x="1753" y="15834"/>
                    </a:lnTo>
                    <a:lnTo>
                      <a:pt x="1638" y="15872"/>
                    </a:lnTo>
                    <a:lnTo>
                      <a:pt x="1524" y="15900"/>
                    </a:lnTo>
                    <a:lnTo>
                      <a:pt x="1414" y="15920"/>
                    </a:lnTo>
                    <a:lnTo>
                      <a:pt x="1306" y="15931"/>
                    </a:lnTo>
                    <a:lnTo>
                      <a:pt x="1202" y="15932"/>
                    </a:lnTo>
                    <a:lnTo>
                      <a:pt x="1102" y="15923"/>
                    </a:lnTo>
                    <a:lnTo>
                      <a:pt x="1006" y="15905"/>
                    </a:lnTo>
                    <a:lnTo>
                      <a:pt x="916" y="15878"/>
                    </a:lnTo>
                    <a:lnTo>
                      <a:pt x="829" y="15840"/>
                    </a:lnTo>
                    <a:lnTo>
                      <a:pt x="750" y="15793"/>
                    </a:lnTo>
                    <a:lnTo>
                      <a:pt x="676" y="15737"/>
                    </a:lnTo>
                    <a:lnTo>
                      <a:pt x="610" y="15670"/>
                    </a:lnTo>
                    <a:lnTo>
                      <a:pt x="550" y="15593"/>
                    </a:lnTo>
                    <a:lnTo>
                      <a:pt x="498" y="15507"/>
                    </a:lnTo>
                    <a:lnTo>
                      <a:pt x="455" y="15411"/>
                    </a:lnTo>
                    <a:lnTo>
                      <a:pt x="419" y="15304"/>
                    </a:lnTo>
                    <a:lnTo>
                      <a:pt x="392" y="15188"/>
                    </a:lnTo>
                    <a:lnTo>
                      <a:pt x="376" y="15061"/>
                    </a:lnTo>
                    <a:lnTo>
                      <a:pt x="368" y="14923"/>
                    </a:lnTo>
                    <a:lnTo>
                      <a:pt x="371" y="1477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425" name="Cloud 424">
              <a:extLst>
                <a:ext uri="{FF2B5EF4-FFF2-40B4-BE49-F238E27FC236}">
                  <a16:creationId xmlns:a16="http://schemas.microsoft.com/office/drawing/2014/main" id="{3817E192-98D6-474A-9ED8-8AA6AA21041D}"/>
                </a:ext>
              </a:extLst>
            </p:cNvPr>
            <p:cNvSpPr/>
            <p:nvPr/>
          </p:nvSpPr>
          <p:spPr>
            <a:xfrm>
              <a:off x="5099174" y="2849513"/>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6" name="Cloud 425">
              <a:extLst>
                <a:ext uri="{FF2B5EF4-FFF2-40B4-BE49-F238E27FC236}">
                  <a16:creationId xmlns:a16="http://schemas.microsoft.com/office/drawing/2014/main" id="{151ADD23-5803-B44C-99C3-7C5991E7B60A}"/>
                </a:ext>
              </a:extLst>
            </p:cNvPr>
            <p:cNvSpPr/>
            <p:nvPr/>
          </p:nvSpPr>
          <p:spPr>
            <a:xfrm>
              <a:off x="5727824" y="2058938"/>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7" name="Cloud 426">
              <a:extLst>
                <a:ext uri="{FF2B5EF4-FFF2-40B4-BE49-F238E27FC236}">
                  <a16:creationId xmlns:a16="http://schemas.microsoft.com/office/drawing/2014/main" id="{C6DC8355-C8A5-3A42-B64D-6F2720F2FFAA}"/>
                </a:ext>
              </a:extLst>
            </p:cNvPr>
            <p:cNvSpPr/>
            <p:nvPr/>
          </p:nvSpPr>
          <p:spPr>
            <a:xfrm>
              <a:off x="5140738" y="3176827"/>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8" name="Cloud 427">
              <a:extLst>
                <a:ext uri="{FF2B5EF4-FFF2-40B4-BE49-F238E27FC236}">
                  <a16:creationId xmlns:a16="http://schemas.microsoft.com/office/drawing/2014/main" id="{D5050752-CAC6-5C49-9D32-E9FC05066E07}"/>
                </a:ext>
              </a:extLst>
            </p:cNvPr>
            <p:cNvSpPr/>
            <p:nvPr/>
          </p:nvSpPr>
          <p:spPr>
            <a:xfrm>
              <a:off x="5602379" y="2804288"/>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9" name="Cloud 428">
              <a:extLst>
                <a:ext uri="{FF2B5EF4-FFF2-40B4-BE49-F238E27FC236}">
                  <a16:creationId xmlns:a16="http://schemas.microsoft.com/office/drawing/2014/main" id="{3EE2E732-7132-534D-8965-AB19B966235F}"/>
                </a:ext>
              </a:extLst>
            </p:cNvPr>
            <p:cNvSpPr/>
            <p:nvPr/>
          </p:nvSpPr>
          <p:spPr>
            <a:xfrm>
              <a:off x="6060333" y="2428681"/>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0" name="Cloud 429">
              <a:extLst>
                <a:ext uri="{FF2B5EF4-FFF2-40B4-BE49-F238E27FC236}">
                  <a16:creationId xmlns:a16="http://schemas.microsoft.com/office/drawing/2014/main" id="{7E92C406-8E40-C94C-BB30-D61A1D00B3B3}"/>
                </a:ext>
              </a:extLst>
            </p:cNvPr>
            <p:cNvSpPr/>
            <p:nvPr/>
          </p:nvSpPr>
          <p:spPr>
            <a:xfrm>
              <a:off x="5343361" y="2402704"/>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1" name="Cloud 430">
              <a:extLst>
                <a:ext uri="{FF2B5EF4-FFF2-40B4-BE49-F238E27FC236}">
                  <a16:creationId xmlns:a16="http://schemas.microsoft.com/office/drawing/2014/main" id="{3BD4C424-5AAA-C543-BF7C-4003D160B1F2}"/>
                </a:ext>
              </a:extLst>
            </p:cNvPr>
            <p:cNvSpPr/>
            <p:nvPr/>
          </p:nvSpPr>
          <p:spPr>
            <a:xfrm>
              <a:off x="5442074" y="2121283"/>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2" name="Cloud 431">
              <a:extLst>
                <a:ext uri="{FF2B5EF4-FFF2-40B4-BE49-F238E27FC236}">
                  <a16:creationId xmlns:a16="http://schemas.microsoft.com/office/drawing/2014/main" id="{866A405D-6D1C-6E46-950F-E1B332C01594}"/>
                </a:ext>
              </a:extLst>
            </p:cNvPr>
            <p:cNvSpPr/>
            <p:nvPr/>
          </p:nvSpPr>
          <p:spPr>
            <a:xfrm>
              <a:off x="5758997" y="231351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3" name="Cloud 432">
              <a:extLst>
                <a:ext uri="{FF2B5EF4-FFF2-40B4-BE49-F238E27FC236}">
                  <a16:creationId xmlns:a16="http://schemas.microsoft.com/office/drawing/2014/main" id="{E2AAA401-2677-954E-AFFC-F8AD30C0D026}"/>
                </a:ext>
              </a:extLst>
            </p:cNvPr>
            <p:cNvSpPr/>
            <p:nvPr/>
          </p:nvSpPr>
          <p:spPr>
            <a:xfrm>
              <a:off x="5109565" y="255250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4" name="Cloud 433">
              <a:extLst>
                <a:ext uri="{FF2B5EF4-FFF2-40B4-BE49-F238E27FC236}">
                  <a16:creationId xmlns:a16="http://schemas.microsoft.com/office/drawing/2014/main" id="{4CACF994-F195-0644-B331-306E88684E92}"/>
                </a:ext>
              </a:extLst>
            </p:cNvPr>
            <p:cNvSpPr/>
            <p:nvPr/>
          </p:nvSpPr>
          <p:spPr>
            <a:xfrm>
              <a:off x="5421292" y="2682392"/>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5" name="Cloud 434">
              <a:extLst>
                <a:ext uri="{FF2B5EF4-FFF2-40B4-BE49-F238E27FC236}">
                  <a16:creationId xmlns:a16="http://schemas.microsoft.com/office/drawing/2014/main" id="{3FA808FE-BA4D-DB47-BD69-9D04434312BD}"/>
                </a:ext>
              </a:extLst>
            </p:cNvPr>
            <p:cNvSpPr/>
            <p:nvPr/>
          </p:nvSpPr>
          <p:spPr>
            <a:xfrm>
              <a:off x="5400511" y="299412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6" name="Cloud 435">
              <a:extLst>
                <a:ext uri="{FF2B5EF4-FFF2-40B4-BE49-F238E27FC236}">
                  <a16:creationId xmlns:a16="http://schemas.microsoft.com/office/drawing/2014/main" id="{93DB504D-308C-864B-8450-A01A0423113B}"/>
                </a:ext>
              </a:extLst>
            </p:cNvPr>
            <p:cNvSpPr/>
            <p:nvPr/>
          </p:nvSpPr>
          <p:spPr>
            <a:xfrm>
              <a:off x="6075920" y="276032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7" name="Cloud 436">
              <a:extLst>
                <a:ext uri="{FF2B5EF4-FFF2-40B4-BE49-F238E27FC236}">
                  <a16:creationId xmlns:a16="http://schemas.microsoft.com/office/drawing/2014/main" id="{A9A873A5-BC81-A948-8354-76A7910B0DB5}"/>
                </a:ext>
              </a:extLst>
            </p:cNvPr>
            <p:cNvSpPr/>
            <p:nvPr/>
          </p:nvSpPr>
          <p:spPr>
            <a:xfrm>
              <a:off x="6148656" y="2132540"/>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8" name="Cloud 437">
              <a:extLst>
                <a:ext uri="{FF2B5EF4-FFF2-40B4-BE49-F238E27FC236}">
                  <a16:creationId xmlns:a16="http://schemas.microsoft.com/office/drawing/2014/main" id="{7A7E8768-919A-4C44-8DC5-C93638F49A53}"/>
                </a:ext>
              </a:extLst>
            </p:cNvPr>
            <p:cNvSpPr/>
            <p:nvPr/>
          </p:nvSpPr>
          <p:spPr>
            <a:xfrm>
              <a:off x="5972011" y="2157652"/>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9" name="Cloud 438">
              <a:extLst>
                <a:ext uri="{FF2B5EF4-FFF2-40B4-BE49-F238E27FC236}">
                  <a16:creationId xmlns:a16="http://schemas.microsoft.com/office/drawing/2014/main" id="{BC0A4ACA-F42F-2B4F-AB3C-49ACC9319CBA}"/>
                </a:ext>
              </a:extLst>
            </p:cNvPr>
            <p:cNvSpPr/>
            <p:nvPr/>
          </p:nvSpPr>
          <p:spPr>
            <a:xfrm>
              <a:off x="5660283" y="305127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0" name="Cloud 439">
              <a:extLst>
                <a:ext uri="{FF2B5EF4-FFF2-40B4-BE49-F238E27FC236}">
                  <a16:creationId xmlns:a16="http://schemas.microsoft.com/office/drawing/2014/main" id="{4116C61B-A4A0-794B-AC8C-14B96AFC0CD8}"/>
                </a:ext>
              </a:extLst>
            </p:cNvPr>
            <p:cNvSpPr/>
            <p:nvPr/>
          </p:nvSpPr>
          <p:spPr>
            <a:xfrm>
              <a:off x="5831734" y="2801888"/>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1" name="Cloud 440">
              <a:extLst>
                <a:ext uri="{FF2B5EF4-FFF2-40B4-BE49-F238E27FC236}">
                  <a16:creationId xmlns:a16="http://schemas.microsoft.com/office/drawing/2014/main" id="{45CCF741-BED7-534D-871C-64AD5D54A7CA}"/>
                </a:ext>
              </a:extLst>
            </p:cNvPr>
            <p:cNvSpPr/>
            <p:nvPr/>
          </p:nvSpPr>
          <p:spPr>
            <a:xfrm>
              <a:off x="5935643" y="2947361"/>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2" name="Cloud 441">
              <a:extLst>
                <a:ext uri="{FF2B5EF4-FFF2-40B4-BE49-F238E27FC236}">
                  <a16:creationId xmlns:a16="http://schemas.microsoft.com/office/drawing/2014/main" id="{3AF822D8-7E5A-2C4B-B9DD-DD4B839DC2ED}"/>
                </a:ext>
              </a:extLst>
            </p:cNvPr>
            <p:cNvSpPr/>
            <p:nvPr/>
          </p:nvSpPr>
          <p:spPr>
            <a:xfrm>
              <a:off x="5707043" y="2491027"/>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3" name="Cloud 442">
              <a:extLst>
                <a:ext uri="{FF2B5EF4-FFF2-40B4-BE49-F238E27FC236}">
                  <a16:creationId xmlns:a16="http://schemas.microsoft.com/office/drawing/2014/main" id="{495E25EA-B0C6-B043-8902-108C26497100}"/>
                </a:ext>
              </a:extLst>
            </p:cNvPr>
            <p:cNvSpPr/>
            <p:nvPr/>
          </p:nvSpPr>
          <p:spPr>
            <a:xfrm>
              <a:off x="7265680" y="212734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4" name="Cloud 443">
              <a:extLst>
                <a:ext uri="{FF2B5EF4-FFF2-40B4-BE49-F238E27FC236}">
                  <a16:creationId xmlns:a16="http://schemas.microsoft.com/office/drawing/2014/main" id="{608440BF-8158-B344-BA5F-261AB067FAD7}"/>
                </a:ext>
              </a:extLst>
            </p:cNvPr>
            <p:cNvSpPr/>
            <p:nvPr/>
          </p:nvSpPr>
          <p:spPr>
            <a:xfrm>
              <a:off x="6413626" y="2636500"/>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5" name="Cloud 444">
              <a:extLst>
                <a:ext uri="{FF2B5EF4-FFF2-40B4-BE49-F238E27FC236}">
                  <a16:creationId xmlns:a16="http://schemas.microsoft.com/office/drawing/2014/main" id="{DC41510D-0933-B647-955E-A828C5D613EC}"/>
                </a:ext>
              </a:extLst>
            </p:cNvPr>
            <p:cNvSpPr/>
            <p:nvPr/>
          </p:nvSpPr>
          <p:spPr>
            <a:xfrm>
              <a:off x="6585076" y="2257231"/>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6" name="Cloud 445">
              <a:extLst>
                <a:ext uri="{FF2B5EF4-FFF2-40B4-BE49-F238E27FC236}">
                  <a16:creationId xmlns:a16="http://schemas.microsoft.com/office/drawing/2014/main" id="{61A778C3-F923-1942-BD52-16296E1C9E1C}"/>
                </a:ext>
              </a:extLst>
            </p:cNvPr>
            <p:cNvSpPr/>
            <p:nvPr/>
          </p:nvSpPr>
          <p:spPr>
            <a:xfrm>
              <a:off x="6876021" y="2257231"/>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7" name="Cloud 446">
              <a:extLst>
                <a:ext uri="{FF2B5EF4-FFF2-40B4-BE49-F238E27FC236}">
                  <a16:creationId xmlns:a16="http://schemas.microsoft.com/office/drawing/2014/main" id="{ED9F4420-E04B-A04F-940E-B58435C80AC2}"/>
                </a:ext>
              </a:extLst>
            </p:cNvPr>
            <p:cNvSpPr/>
            <p:nvPr/>
          </p:nvSpPr>
          <p:spPr>
            <a:xfrm>
              <a:off x="6772112" y="253778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8" name="Cloud 447">
              <a:extLst>
                <a:ext uri="{FF2B5EF4-FFF2-40B4-BE49-F238E27FC236}">
                  <a16:creationId xmlns:a16="http://schemas.microsoft.com/office/drawing/2014/main" id="{E526FD8E-4D8F-DE4E-8470-86B73937EABF}"/>
                </a:ext>
              </a:extLst>
            </p:cNvPr>
            <p:cNvSpPr/>
            <p:nvPr/>
          </p:nvSpPr>
          <p:spPr>
            <a:xfrm>
              <a:off x="6626638" y="2505747"/>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9" name="Cloud 448">
              <a:extLst>
                <a:ext uri="{FF2B5EF4-FFF2-40B4-BE49-F238E27FC236}">
                  <a16:creationId xmlns:a16="http://schemas.microsoft.com/office/drawing/2014/main" id="{BA24A8FA-7635-2749-BB84-CCD7E29B7091}"/>
                </a:ext>
              </a:extLst>
            </p:cNvPr>
            <p:cNvSpPr/>
            <p:nvPr/>
          </p:nvSpPr>
          <p:spPr>
            <a:xfrm>
              <a:off x="6637030" y="2697979"/>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0" name="Cloud 449">
              <a:extLst>
                <a:ext uri="{FF2B5EF4-FFF2-40B4-BE49-F238E27FC236}">
                  <a16:creationId xmlns:a16="http://schemas.microsoft.com/office/drawing/2014/main" id="{3F61E305-DAE4-1841-851B-F8D83EC25473}"/>
                </a:ext>
              </a:extLst>
            </p:cNvPr>
            <p:cNvSpPr/>
            <p:nvPr/>
          </p:nvSpPr>
          <p:spPr>
            <a:xfrm>
              <a:off x="6964342" y="241223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1" name="Cloud 450">
              <a:extLst>
                <a:ext uri="{FF2B5EF4-FFF2-40B4-BE49-F238E27FC236}">
                  <a16:creationId xmlns:a16="http://schemas.microsoft.com/office/drawing/2014/main" id="{6E79943F-B906-2C4C-AF74-1EDDE9915C9B}"/>
                </a:ext>
              </a:extLst>
            </p:cNvPr>
            <p:cNvSpPr/>
            <p:nvPr/>
          </p:nvSpPr>
          <p:spPr>
            <a:xfrm>
              <a:off x="7073447" y="2168043"/>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2" name="Cloud 451">
              <a:extLst>
                <a:ext uri="{FF2B5EF4-FFF2-40B4-BE49-F238E27FC236}">
                  <a16:creationId xmlns:a16="http://schemas.microsoft.com/office/drawing/2014/main" id="{4C6AD7D5-EB5B-BB40-AECB-EA28D13F62FB}"/>
                </a:ext>
              </a:extLst>
            </p:cNvPr>
            <p:cNvSpPr/>
            <p:nvPr/>
          </p:nvSpPr>
          <p:spPr>
            <a:xfrm>
              <a:off x="5972010" y="2614852"/>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3" name="Cloud 452">
              <a:extLst>
                <a:ext uri="{FF2B5EF4-FFF2-40B4-BE49-F238E27FC236}">
                  <a16:creationId xmlns:a16="http://schemas.microsoft.com/office/drawing/2014/main" id="{94504C5D-A456-284E-B5C9-9CB010A9201A}"/>
                </a:ext>
              </a:extLst>
            </p:cNvPr>
            <p:cNvSpPr/>
            <p:nvPr/>
          </p:nvSpPr>
          <p:spPr>
            <a:xfrm>
              <a:off x="5109566" y="3420147"/>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4" name="Cloud 453">
              <a:extLst>
                <a:ext uri="{FF2B5EF4-FFF2-40B4-BE49-F238E27FC236}">
                  <a16:creationId xmlns:a16="http://schemas.microsoft.com/office/drawing/2014/main" id="{27328473-2518-D94B-9F5E-9934A3C5B9C8}"/>
                </a:ext>
              </a:extLst>
            </p:cNvPr>
            <p:cNvSpPr/>
            <p:nvPr/>
          </p:nvSpPr>
          <p:spPr>
            <a:xfrm>
              <a:off x="5203083" y="2270220"/>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5" name="Cloud 454">
              <a:extLst>
                <a:ext uri="{FF2B5EF4-FFF2-40B4-BE49-F238E27FC236}">
                  <a16:creationId xmlns:a16="http://schemas.microsoft.com/office/drawing/2014/main" id="{430A456A-2B71-BF4B-81FB-0F5AD765B1E7}"/>
                </a:ext>
              </a:extLst>
            </p:cNvPr>
            <p:cNvSpPr/>
            <p:nvPr/>
          </p:nvSpPr>
          <p:spPr>
            <a:xfrm>
              <a:off x="5570629" y="2207388"/>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6" name="Cloud 455">
              <a:extLst>
                <a:ext uri="{FF2B5EF4-FFF2-40B4-BE49-F238E27FC236}">
                  <a16:creationId xmlns:a16="http://schemas.microsoft.com/office/drawing/2014/main" id="{9FD420EA-62D2-3149-B1DA-F09AE335D075}"/>
                </a:ext>
              </a:extLst>
            </p:cNvPr>
            <p:cNvSpPr/>
            <p:nvPr/>
          </p:nvSpPr>
          <p:spPr>
            <a:xfrm>
              <a:off x="5358658" y="314334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7" name="Cloud 456">
              <a:extLst>
                <a:ext uri="{FF2B5EF4-FFF2-40B4-BE49-F238E27FC236}">
                  <a16:creationId xmlns:a16="http://schemas.microsoft.com/office/drawing/2014/main" id="{ED9B511A-20D3-204A-B07E-CDA786AA0E01}"/>
                </a:ext>
              </a:extLst>
            </p:cNvPr>
            <p:cNvSpPr/>
            <p:nvPr/>
          </p:nvSpPr>
          <p:spPr>
            <a:xfrm>
              <a:off x="5246667" y="2628417"/>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8" name="Cloud 457">
              <a:extLst>
                <a:ext uri="{FF2B5EF4-FFF2-40B4-BE49-F238E27FC236}">
                  <a16:creationId xmlns:a16="http://schemas.microsoft.com/office/drawing/2014/main" id="{939EC73C-086A-3048-A826-3D29D02B8AB1}"/>
                </a:ext>
              </a:extLst>
            </p:cNvPr>
            <p:cNvSpPr/>
            <p:nvPr/>
          </p:nvSpPr>
          <p:spPr>
            <a:xfrm>
              <a:off x="5739659" y="2659013"/>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9" name="Cloud 458">
              <a:extLst>
                <a:ext uri="{FF2B5EF4-FFF2-40B4-BE49-F238E27FC236}">
                  <a16:creationId xmlns:a16="http://schemas.microsoft.com/office/drawing/2014/main" id="{0A25936C-7244-2D4E-9690-05D445236E2B}"/>
                </a:ext>
              </a:extLst>
            </p:cNvPr>
            <p:cNvSpPr/>
            <p:nvPr/>
          </p:nvSpPr>
          <p:spPr>
            <a:xfrm>
              <a:off x="6300768" y="2293311"/>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0" name="Cloud 459">
              <a:extLst>
                <a:ext uri="{FF2B5EF4-FFF2-40B4-BE49-F238E27FC236}">
                  <a16:creationId xmlns:a16="http://schemas.microsoft.com/office/drawing/2014/main" id="{2F2E4EE9-DC72-C644-935E-4DB31C994729}"/>
                </a:ext>
              </a:extLst>
            </p:cNvPr>
            <p:cNvSpPr/>
            <p:nvPr/>
          </p:nvSpPr>
          <p:spPr>
            <a:xfrm>
              <a:off x="6215620" y="260792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1" name="Cloud 460">
              <a:extLst>
                <a:ext uri="{FF2B5EF4-FFF2-40B4-BE49-F238E27FC236}">
                  <a16:creationId xmlns:a16="http://schemas.microsoft.com/office/drawing/2014/main" id="{3DF54CA0-E935-E444-BE9C-3F0F5B7C6D51}"/>
                </a:ext>
              </a:extLst>
            </p:cNvPr>
            <p:cNvSpPr/>
            <p:nvPr/>
          </p:nvSpPr>
          <p:spPr>
            <a:xfrm>
              <a:off x="6857547" y="2126768"/>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2" name="Cloud 461">
              <a:extLst>
                <a:ext uri="{FF2B5EF4-FFF2-40B4-BE49-F238E27FC236}">
                  <a16:creationId xmlns:a16="http://schemas.microsoft.com/office/drawing/2014/main" id="{4A0141A2-6EFE-3C45-BF18-D83D97ED5BE0}"/>
                </a:ext>
              </a:extLst>
            </p:cNvPr>
            <p:cNvSpPr/>
            <p:nvPr/>
          </p:nvSpPr>
          <p:spPr>
            <a:xfrm>
              <a:off x="7110392" y="2358255"/>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3" name="Cloud 462">
              <a:extLst>
                <a:ext uri="{FF2B5EF4-FFF2-40B4-BE49-F238E27FC236}">
                  <a16:creationId xmlns:a16="http://schemas.microsoft.com/office/drawing/2014/main" id="{52CBEA74-4AB6-8A4A-96DF-723C9AD7C410}"/>
                </a:ext>
              </a:extLst>
            </p:cNvPr>
            <p:cNvSpPr/>
            <p:nvPr/>
          </p:nvSpPr>
          <p:spPr>
            <a:xfrm>
              <a:off x="6422862" y="243618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4" name="Cloud 463">
              <a:extLst>
                <a:ext uri="{FF2B5EF4-FFF2-40B4-BE49-F238E27FC236}">
                  <a16:creationId xmlns:a16="http://schemas.microsoft.com/office/drawing/2014/main" id="{3D45F384-0CD5-6040-8F7B-4551EED0D76A}"/>
                </a:ext>
              </a:extLst>
            </p:cNvPr>
            <p:cNvSpPr/>
            <p:nvPr/>
          </p:nvSpPr>
          <p:spPr>
            <a:xfrm>
              <a:off x="6756237" y="2372685"/>
              <a:ext cx="95314" cy="81012"/>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5" name="Cloud 464">
              <a:extLst>
                <a:ext uri="{FF2B5EF4-FFF2-40B4-BE49-F238E27FC236}">
                  <a16:creationId xmlns:a16="http://schemas.microsoft.com/office/drawing/2014/main" id="{7E0D8BB4-740B-0744-90D2-6515AA5AD57B}"/>
                </a:ext>
              </a:extLst>
            </p:cNvPr>
            <p:cNvSpPr/>
            <p:nvPr/>
          </p:nvSpPr>
          <p:spPr>
            <a:xfrm>
              <a:off x="6405543" y="2096461"/>
              <a:ext cx="53790" cy="45719"/>
            </a:xfrm>
            <a:prstGeom prst="cloud">
              <a:avLst/>
            </a:prstGeom>
            <a:solidFill>
              <a:srgbClr val="FFC000">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83" name="Cloud 682">
            <a:extLst>
              <a:ext uri="{FF2B5EF4-FFF2-40B4-BE49-F238E27FC236}">
                <a16:creationId xmlns:a16="http://schemas.microsoft.com/office/drawing/2014/main" id="{4D091B0C-C5E3-2742-B644-845D4D98B625}"/>
              </a:ext>
            </a:extLst>
          </p:cNvPr>
          <p:cNvSpPr/>
          <p:nvPr/>
        </p:nvSpPr>
        <p:spPr>
          <a:xfrm>
            <a:off x="9824813" y="2388640"/>
            <a:ext cx="301624" cy="265440"/>
          </a:xfrm>
          <a:prstGeom prst="cloud">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71">
            <a:extLst>
              <a:ext uri="{FF2B5EF4-FFF2-40B4-BE49-F238E27FC236}">
                <a16:creationId xmlns:a16="http://schemas.microsoft.com/office/drawing/2014/main" id="{7A5AB936-11BE-3A05-222C-E940B050951F}"/>
              </a:ext>
            </a:extLst>
          </p:cNvPr>
          <p:cNvSpPr>
            <a:spLocks noChangeArrowheads="1"/>
          </p:cNvSpPr>
          <p:nvPr>
            <p:custDataLst>
              <p:tags r:id="rId13"/>
            </p:custDataLst>
          </p:nvPr>
        </p:nvSpPr>
        <p:spPr bwMode="auto">
          <a:xfrm>
            <a:off x="10519456" y="2742022"/>
            <a:ext cx="569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eaLnBrk="1" hangingPunct="1">
              <a:spcBef>
                <a:spcPct val="0"/>
              </a:spcBef>
              <a:buFontTx/>
              <a:buNone/>
            </a:pPr>
            <a:r>
              <a:rPr lang="nl-BE" altLang="es-ES" sz="1400" b="1" dirty="0">
                <a:solidFill>
                  <a:srgbClr val="000000"/>
                </a:solidFill>
                <a:latin typeface="Arial" panose="020B0604020202020204" pitchFamily="34" charset="0"/>
              </a:rPr>
              <a:t>HCC</a:t>
            </a:r>
            <a:endParaRPr lang="en-US" altLang="fr-FR" sz="14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58989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9B4FB3-398E-5380-E822-2D3C7FF3AAA8}"/>
              </a:ext>
            </a:extLst>
          </p:cNvPr>
          <p:cNvSpPr>
            <a:spLocks noGrp="1"/>
          </p:cNvSpPr>
          <p:nvPr>
            <p:ph sz="quarter" idx="14"/>
          </p:nvPr>
        </p:nvSpPr>
        <p:spPr>
          <a:xfrm>
            <a:off x="620184" y="1425600"/>
            <a:ext cx="6123888" cy="3515568"/>
          </a:xfrm>
        </p:spPr>
        <p:txBody>
          <a:bodyPr>
            <a:normAutofit fontScale="92500" lnSpcReduction="20000"/>
          </a:bodyPr>
          <a:lstStyle/>
          <a:p>
            <a:pPr marL="457200" indent="-457200">
              <a:buFont typeface="+mj-lt"/>
              <a:buAutoNum type="alphaUcPeriod"/>
            </a:pPr>
            <a:endParaRPr lang="en-GB" dirty="0"/>
          </a:p>
          <a:p>
            <a:pPr marL="457200" indent="-457200">
              <a:buFont typeface="+mj-lt"/>
              <a:buAutoNum type="alphaUcPeriod"/>
            </a:pPr>
            <a:r>
              <a:rPr lang="en-GB" dirty="0"/>
              <a:t>Sorafenib and lenvatinib</a:t>
            </a:r>
            <a:endParaRPr lang="en-GB" baseline="30000" dirty="0"/>
          </a:p>
          <a:p>
            <a:pPr marL="457200" indent="-457200">
              <a:buFont typeface="+mj-lt"/>
              <a:buAutoNum type="alphaUcPeriod"/>
            </a:pPr>
            <a:r>
              <a:rPr lang="en-GB" dirty="0"/>
              <a:t>Sorafenib, lenvatinib and durvalumab</a:t>
            </a:r>
          </a:p>
          <a:p>
            <a:pPr marL="457200" indent="-457200">
              <a:buFont typeface="+mj-lt"/>
              <a:buAutoNum type="alphaUcPeriod"/>
            </a:pPr>
            <a:r>
              <a:rPr lang="en-GB" dirty="0"/>
              <a:t>Atezolizumab + bevacizumab, or durvalumab + tremelimumab</a:t>
            </a:r>
          </a:p>
          <a:p>
            <a:pPr marL="457200" indent="-457200">
              <a:buFont typeface="+mj-lt"/>
              <a:buAutoNum type="alphaUcPeriod"/>
            </a:pPr>
            <a:r>
              <a:rPr lang="en-GB" b="1" dirty="0">
                <a:solidFill>
                  <a:schemeClr val="accent1"/>
                </a:solidFill>
              </a:rPr>
              <a:t>Atezolizumab + bevacizumab, or durvalumab + tremelimumab, if not feasible sorafenib, lenvatinib and durvalumab </a:t>
            </a:r>
            <a:r>
              <a:rPr lang="en-GB" dirty="0">
                <a:solidFill>
                  <a:schemeClr val="accent2"/>
                </a:solidFill>
              </a:rPr>
              <a:t>✅</a:t>
            </a:r>
            <a:endParaRPr lang="en-GB" b="1" dirty="0">
              <a:solidFill>
                <a:schemeClr val="accent1"/>
              </a:solidFill>
            </a:endParaRPr>
          </a:p>
          <a:p>
            <a:pPr marL="457200" indent="-457200">
              <a:buFont typeface="+mj-lt"/>
              <a:buAutoNum type="alphaUcPeriod"/>
            </a:pPr>
            <a:r>
              <a:rPr lang="en-GB" dirty="0"/>
              <a:t>All of the above without specific order</a:t>
            </a:r>
          </a:p>
          <a:p>
            <a:pPr marL="457200" indent="-457200">
              <a:buFont typeface="+mj-lt"/>
              <a:buAutoNum type="alphaUcPeriod"/>
            </a:pPr>
            <a:r>
              <a:rPr lang="en-GB" dirty="0"/>
              <a:t>I am not sure</a:t>
            </a:r>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08617" y="266907"/>
            <a:ext cx="10963199" cy="1297592"/>
          </a:xfrm>
        </p:spPr>
        <p:txBody>
          <a:bodyPr>
            <a:normAutofit fontScale="90000"/>
          </a:bodyPr>
          <a:lstStyle/>
          <a:p>
            <a:r>
              <a:rPr lang="en-GB" dirty="0"/>
              <a:t>Polling question</a:t>
            </a:r>
            <a:br>
              <a:rPr lang="en-GB" dirty="0"/>
            </a:br>
            <a:br>
              <a:rPr lang="en-GB" sz="2000" dirty="0"/>
            </a:br>
            <a:r>
              <a:rPr lang="en-US" sz="2000" dirty="0">
                <a:solidFill>
                  <a:schemeClr val="accent1"/>
                </a:solidFill>
              </a:rPr>
              <a:t>What are recommended treatment options for advanced hcc </a:t>
            </a:r>
            <a:br>
              <a:rPr lang="en-US" sz="2000" dirty="0">
                <a:solidFill>
                  <a:schemeClr val="accent1"/>
                </a:solidFill>
              </a:rPr>
            </a:br>
            <a:r>
              <a:rPr lang="en-US" sz="2000" dirty="0">
                <a:solidFill>
                  <a:schemeClr val="accent1"/>
                </a:solidFill>
              </a:rPr>
              <a:t>patients 1</a:t>
            </a:r>
            <a:r>
              <a:rPr lang="en-US" sz="2000" baseline="30000" dirty="0">
                <a:solidFill>
                  <a:schemeClr val="accent1"/>
                </a:solidFill>
              </a:rPr>
              <a:t>st</a:t>
            </a:r>
            <a:r>
              <a:rPr lang="en-US" sz="2000" dirty="0">
                <a:solidFill>
                  <a:schemeClr val="accent1"/>
                </a:solidFill>
              </a:rPr>
              <a:t> line by BCLC guidelines?</a:t>
            </a:r>
            <a:endParaRPr lang="en-GB" sz="2000" dirty="0">
              <a:solidFill>
                <a:schemeClr val="accent1"/>
              </a:solidFill>
            </a:endParaRPr>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r>
              <a:rPr lang="en-US" dirty="0"/>
              <a:t>BCLC, Barcelona Clinic Liver Cancer; HCC, hepatocellular carcinoma</a:t>
            </a:r>
            <a:endParaRPr lang="nl-NL" dirty="0"/>
          </a:p>
        </p:txBody>
      </p:sp>
      <p:sp>
        <p:nvSpPr>
          <p:cNvPr id="6" name="Slide Number Placeholder 106">
            <a:extLst>
              <a:ext uri="{FF2B5EF4-FFF2-40B4-BE49-F238E27FC236}">
                <a16:creationId xmlns:a16="http://schemas.microsoft.com/office/drawing/2014/main" id="{2660FC86-A31A-9271-86A7-E3F147FBAFD9}"/>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12</a:t>
            </a:fld>
            <a:endParaRPr lang="en-GB" dirty="0"/>
          </a:p>
        </p:txBody>
      </p:sp>
      <p:graphicFrame>
        <p:nvGraphicFramePr>
          <p:cNvPr id="8" name="Chart 7">
            <a:extLst>
              <a:ext uri="{FF2B5EF4-FFF2-40B4-BE49-F238E27FC236}">
                <a16:creationId xmlns:a16="http://schemas.microsoft.com/office/drawing/2014/main" id="{401CD2D5-1478-4EE7-C289-741BA25DC098}"/>
              </a:ext>
            </a:extLst>
          </p:cNvPr>
          <p:cNvGraphicFramePr/>
          <p:nvPr>
            <p:extLst>
              <p:ext uri="{D42A27DB-BD31-4B8C-83A1-F6EECF244321}">
                <p14:modId xmlns:p14="http://schemas.microsoft.com/office/powerpoint/2010/main" val="3428230896"/>
              </p:ext>
            </p:extLst>
          </p:nvPr>
        </p:nvGraphicFramePr>
        <p:xfrm>
          <a:off x="5519936" y="1486095"/>
          <a:ext cx="6794520" cy="4948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4696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CB34EF-925C-F996-7BE3-2F823FE6B819}"/>
              </a:ext>
            </a:extLst>
          </p:cNvPr>
          <p:cNvSpPr>
            <a:spLocks noGrp="1"/>
          </p:cNvSpPr>
          <p:nvPr>
            <p:ph type="title"/>
          </p:nvPr>
        </p:nvSpPr>
        <p:spPr/>
        <p:txBody>
          <a:bodyPr>
            <a:normAutofit fontScale="90000"/>
          </a:bodyPr>
          <a:lstStyle/>
          <a:p>
            <a:r>
              <a:rPr lang="en-US" sz="3100" dirty="0"/>
              <a:t>BCLC UpdATED treatment algorithm</a:t>
            </a:r>
            <a:br>
              <a:rPr lang="en-US" dirty="0"/>
            </a:br>
            <a:r>
              <a:rPr lang="en-US" sz="2200" dirty="0">
                <a:solidFill>
                  <a:schemeClr val="accent1"/>
                </a:solidFill>
              </a:rPr>
              <a:t>Multidisciplinary Care for patients with hepatobiliary Cancer</a:t>
            </a:r>
            <a:br>
              <a:rPr lang="en-US" dirty="0"/>
            </a:br>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142" name="Content Placeholder 141">
            <a:extLst>
              <a:ext uri="{FF2B5EF4-FFF2-40B4-BE49-F238E27FC236}">
                <a16:creationId xmlns:a16="http://schemas.microsoft.com/office/drawing/2014/main" id="{2D39676E-20E5-E141-9A5E-43D148E357BC}"/>
              </a:ext>
            </a:extLst>
          </p:cNvPr>
          <p:cNvSpPr>
            <a:spLocks noGrp="1"/>
          </p:cNvSpPr>
          <p:nvPr>
            <p:ph sz="quarter" idx="15"/>
          </p:nvPr>
        </p:nvSpPr>
        <p:spPr>
          <a:xfrm>
            <a:off x="620183" y="6356351"/>
            <a:ext cx="10962217" cy="365125"/>
          </a:xfrm>
        </p:spPr>
        <p:txBody>
          <a:bodyPr anchor="b" anchorCtr="0"/>
          <a:lstStyle/>
          <a:p>
            <a:r>
              <a:rPr lang="en-US" dirty="0"/>
              <a:t>AFP, alpha-fetoprotein; ALBI, albumin-bilirubin; BCLC, Barcelona Clinic Liver Cancer; BSC, best supportive care; HCC, hepatocellular carcinoma; LT, liver transplantation; MELD, model of end-stage liver disease; PS, performance status; TACE, transarterial chemoembolisation</a:t>
            </a:r>
          </a:p>
          <a:p>
            <a:pPr>
              <a:spcBef>
                <a:spcPts val="0"/>
              </a:spcBef>
            </a:pPr>
            <a:r>
              <a:rPr lang="en-US" dirty="0"/>
              <a:t>Reig M, et al. J Hepatol. 2022;76:681-93</a:t>
            </a:r>
          </a:p>
        </p:txBody>
      </p:sp>
      <p:sp>
        <p:nvSpPr>
          <p:cNvPr id="2" name="Rectangle 1">
            <a:extLst>
              <a:ext uri="{FF2B5EF4-FFF2-40B4-BE49-F238E27FC236}">
                <a16:creationId xmlns:a16="http://schemas.microsoft.com/office/drawing/2014/main" id="{4824607E-2F84-C244-89D7-4746B1571267}"/>
              </a:ext>
            </a:extLst>
          </p:cNvPr>
          <p:cNvSpPr/>
          <p:nvPr/>
        </p:nvSpPr>
        <p:spPr>
          <a:xfrm>
            <a:off x="7295349" y="4470162"/>
            <a:ext cx="2999059" cy="1524000"/>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 name="Rounded Rectangle 11">
            <a:extLst>
              <a:ext uri="{FF2B5EF4-FFF2-40B4-BE49-F238E27FC236}">
                <a16:creationId xmlns:a16="http://schemas.microsoft.com/office/drawing/2014/main" id="{386A0E2E-9217-7E4D-97F8-7E0A76B9AAC3}"/>
              </a:ext>
            </a:extLst>
          </p:cNvPr>
          <p:cNvSpPr/>
          <p:nvPr/>
        </p:nvSpPr>
        <p:spPr>
          <a:xfrm>
            <a:off x="6372634" y="965824"/>
            <a:ext cx="739565" cy="22878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dirty="0">
                <a:solidFill>
                  <a:schemeClr val="tx1"/>
                </a:solidFill>
                <a:latin typeface="Arial" panose="020B0604020202020204" pitchFamily="34" charset="0"/>
                <a:cs typeface="Arial" panose="020B0604020202020204" pitchFamily="34" charset="0"/>
              </a:rPr>
              <a:t>HCC</a:t>
            </a:r>
          </a:p>
        </p:txBody>
      </p:sp>
      <p:sp>
        <p:nvSpPr>
          <p:cNvPr id="7" name="Rounded Rectangle 14">
            <a:extLst>
              <a:ext uri="{FF2B5EF4-FFF2-40B4-BE49-F238E27FC236}">
                <a16:creationId xmlns:a16="http://schemas.microsoft.com/office/drawing/2014/main" id="{529C80BB-BA24-3248-A845-A3CD402440EF}"/>
              </a:ext>
            </a:extLst>
          </p:cNvPr>
          <p:cNvSpPr/>
          <p:nvPr/>
        </p:nvSpPr>
        <p:spPr>
          <a:xfrm>
            <a:off x="10390191" y="3807879"/>
            <a:ext cx="80797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BSC</a:t>
            </a:r>
          </a:p>
        </p:txBody>
      </p:sp>
      <p:sp>
        <p:nvSpPr>
          <p:cNvPr id="8" name="Rounded Rectangle 19">
            <a:extLst>
              <a:ext uri="{FF2B5EF4-FFF2-40B4-BE49-F238E27FC236}">
                <a16:creationId xmlns:a16="http://schemas.microsoft.com/office/drawing/2014/main" id="{143D5614-21C6-DA4B-AC65-801A495F2899}"/>
              </a:ext>
            </a:extLst>
          </p:cNvPr>
          <p:cNvSpPr/>
          <p:nvPr/>
        </p:nvSpPr>
        <p:spPr>
          <a:xfrm>
            <a:off x="922990" y="3807879"/>
            <a:ext cx="172430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1</a:t>
            </a:r>
            <a:r>
              <a:rPr lang="en-GB" sz="900" b="1" baseline="30000" dirty="0">
                <a:solidFill>
                  <a:schemeClr val="tx1"/>
                </a:solidFill>
                <a:latin typeface="Arial" panose="020B0604020202020204" pitchFamily="34" charset="0"/>
                <a:cs typeface="Arial" panose="020B0604020202020204" pitchFamily="34" charset="0"/>
              </a:rPr>
              <a:t>st</a:t>
            </a:r>
            <a:r>
              <a:rPr lang="en-GB" sz="900" b="1" dirty="0">
                <a:solidFill>
                  <a:schemeClr val="tx1"/>
                </a:solidFill>
                <a:latin typeface="Arial" panose="020B0604020202020204" pitchFamily="34" charset="0"/>
                <a:cs typeface="Arial" panose="020B0604020202020204" pitchFamily="34" charset="0"/>
              </a:rPr>
              <a:t> treatment option</a:t>
            </a:r>
          </a:p>
        </p:txBody>
      </p:sp>
      <p:cxnSp>
        <p:nvCxnSpPr>
          <p:cNvPr id="9" name="Straight Connector 8">
            <a:extLst>
              <a:ext uri="{FF2B5EF4-FFF2-40B4-BE49-F238E27FC236}">
                <a16:creationId xmlns:a16="http://schemas.microsoft.com/office/drawing/2014/main" id="{A7C18960-2039-AF44-9220-A887482ADC56}"/>
              </a:ext>
            </a:extLst>
          </p:cNvPr>
          <p:cNvCxnSpPr>
            <a:cxnSpLocks/>
          </p:cNvCxnSpPr>
          <p:nvPr/>
        </p:nvCxnSpPr>
        <p:spPr>
          <a:xfrm>
            <a:off x="3481186"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D48F688-C655-484E-ABB4-E3099E0AAE65}"/>
              </a:ext>
            </a:extLst>
          </p:cNvPr>
          <p:cNvCxnSpPr>
            <a:cxnSpLocks/>
          </p:cNvCxnSpPr>
          <p:nvPr/>
        </p:nvCxnSpPr>
        <p:spPr>
          <a:xfrm>
            <a:off x="5133894"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2B4B1CF-FC93-2340-8800-BDD9EAFA08B6}"/>
              </a:ext>
            </a:extLst>
          </p:cNvPr>
          <p:cNvCxnSpPr>
            <a:cxnSpLocks/>
          </p:cNvCxnSpPr>
          <p:nvPr/>
        </p:nvCxnSpPr>
        <p:spPr>
          <a:xfrm>
            <a:off x="8606142"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C76CE55-2F78-404F-B95D-E594BCC25F7C}"/>
              </a:ext>
            </a:extLst>
          </p:cNvPr>
          <p:cNvCxnSpPr>
            <a:cxnSpLocks/>
          </p:cNvCxnSpPr>
          <p:nvPr/>
        </p:nvCxnSpPr>
        <p:spPr>
          <a:xfrm>
            <a:off x="10458633" y="1297296"/>
            <a:ext cx="0" cy="21600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74C56-D9DD-1541-B3C1-0E275A7AE1E1}"/>
              </a:ext>
            </a:extLst>
          </p:cNvPr>
          <p:cNvCxnSpPr>
            <a:cxnSpLocks/>
          </p:cNvCxnSpPr>
          <p:nvPr/>
        </p:nvCxnSpPr>
        <p:spPr>
          <a:xfrm>
            <a:off x="6748510" y="1189296"/>
            <a:ext cx="0" cy="324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5BD7AFB-625F-BF4F-8D63-77569CC49B02}"/>
              </a:ext>
            </a:extLst>
          </p:cNvPr>
          <p:cNvCxnSpPr>
            <a:cxnSpLocks/>
          </p:cNvCxnSpPr>
          <p:nvPr/>
        </p:nvCxnSpPr>
        <p:spPr>
          <a:xfrm flipH="1">
            <a:off x="3471727" y="1304955"/>
            <a:ext cx="697679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38">
            <a:extLst>
              <a:ext uri="{FF2B5EF4-FFF2-40B4-BE49-F238E27FC236}">
                <a16:creationId xmlns:a16="http://schemas.microsoft.com/office/drawing/2014/main" id="{07118281-AF9F-E24E-B1A1-E9E7CF103B8E}"/>
              </a:ext>
            </a:extLst>
          </p:cNvPr>
          <p:cNvSpPr/>
          <p:nvPr/>
        </p:nvSpPr>
        <p:spPr>
          <a:xfrm rot="16200000">
            <a:off x="677380" y="1755133"/>
            <a:ext cx="7200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Prognosis</a:t>
            </a:r>
          </a:p>
        </p:txBody>
      </p:sp>
      <p:sp>
        <p:nvSpPr>
          <p:cNvPr id="18" name="Rounded Rectangle 39">
            <a:extLst>
              <a:ext uri="{FF2B5EF4-FFF2-40B4-BE49-F238E27FC236}">
                <a16:creationId xmlns:a16="http://schemas.microsoft.com/office/drawing/2014/main" id="{9847FAE7-0B79-0242-925C-B08444E09CEC}"/>
              </a:ext>
            </a:extLst>
          </p:cNvPr>
          <p:cNvSpPr/>
          <p:nvPr/>
        </p:nvSpPr>
        <p:spPr>
          <a:xfrm>
            <a:off x="1193961" y="1509523"/>
            <a:ext cx="1468465" cy="720000"/>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Based on tumour burden,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liver function and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physical status</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Refined by AFP, ALBI score,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Child-Pugh, MELD</a:t>
            </a:r>
          </a:p>
        </p:txBody>
      </p:sp>
      <p:sp>
        <p:nvSpPr>
          <p:cNvPr id="19" name="Rounded Rectangle 40">
            <a:extLst>
              <a:ext uri="{FF2B5EF4-FFF2-40B4-BE49-F238E27FC236}">
                <a16:creationId xmlns:a16="http://schemas.microsoft.com/office/drawing/2014/main" id="{B1A79603-CCDC-314C-A022-94A56E59182A}"/>
              </a:ext>
            </a:extLst>
          </p:cNvPr>
          <p:cNvSpPr/>
          <p:nvPr/>
        </p:nvSpPr>
        <p:spPr>
          <a:xfrm>
            <a:off x="1193961" y="2303609"/>
            <a:ext cx="1468465" cy="1392195"/>
          </a:xfrm>
          <a:prstGeom prst="roundRect">
            <a:avLst>
              <a:gd name="adj" fmla="val 8383"/>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To decide individualised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treatment approach</a:t>
            </a:r>
          </a:p>
        </p:txBody>
      </p:sp>
      <p:sp>
        <p:nvSpPr>
          <p:cNvPr id="20" name="Rounded Rectangle 41">
            <a:extLst>
              <a:ext uri="{FF2B5EF4-FFF2-40B4-BE49-F238E27FC236}">
                <a16:creationId xmlns:a16="http://schemas.microsoft.com/office/drawing/2014/main" id="{3ECE0B8F-F2D6-9C42-99C4-083B74B3F83A}"/>
              </a:ext>
            </a:extLst>
          </p:cNvPr>
          <p:cNvSpPr/>
          <p:nvPr/>
        </p:nvSpPr>
        <p:spPr>
          <a:xfrm rot="16200000">
            <a:off x="340781" y="2885819"/>
            <a:ext cx="13932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Patient characterisation</a:t>
            </a:r>
          </a:p>
        </p:txBody>
      </p:sp>
      <p:sp>
        <p:nvSpPr>
          <p:cNvPr id="21" name="Rounded Rectangle 44">
            <a:extLst>
              <a:ext uri="{FF2B5EF4-FFF2-40B4-BE49-F238E27FC236}">
                <a16:creationId xmlns:a16="http://schemas.microsoft.com/office/drawing/2014/main" id="{1A292161-C46D-3D4A-B8E2-D6329120A17B}"/>
              </a:ext>
            </a:extLst>
          </p:cNvPr>
          <p:cNvSpPr/>
          <p:nvPr/>
        </p:nvSpPr>
        <p:spPr>
          <a:xfrm>
            <a:off x="4868333" y="2331189"/>
            <a:ext cx="590550" cy="221615"/>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≤3 nodules,</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each ≤3 cm</a:t>
            </a:r>
          </a:p>
        </p:txBody>
      </p:sp>
      <p:cxnSp>
        <p:nvCxnSpPr>
          <p:cNvPr id="22" name="Straight Connector 21">
            <a:extLst>
              <a:ext uri="{FF2B5EF4-FFF2-40B4-BE49-F238E27FC236}">
                <a16:creationId xmlns:a16="http://schemas.microsoft.com/office/drawing/2014/main" id="{0954337A-8AED-5C4D-97DD-435DD61A85A3}"/>
              </a:ext>
            </a:extLst>
          </p:cNvPr>
          <p:cNvCxnSpPr>
            <a:cxnSpLocks/>
          </p:cNvCxnSpPr>
          <p:nvPr/>
        </p:nvCxnSpPr>
        <p:spPr>
          <a:xfrm>
            <a:off x="3481186" y="1840221"/>
            <a:ext cx="0" cy="4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ounded Rectangle 24">
            <a:extLst>
              <a:ext uri="{FF2B5EF4-FFF2-40B4-BE49-F238E27FC236}">
                <a16:creationId xmlns:a16="http://schemas.microsoft.com/office/drawing/2014/main" id="{9CD8045F-9ED8-7349-AB50-FC8BAD27B69F}"/>
              </a:ext>
            </a:extLst>
          </p:cNvPr>
          <p:cNvSpPr/>
          <p:nvPr/>
        </p:nvSpPr>
        <p:spPr>
          <a:xfrm>
            <a:off x="2741652" y="1509523"/>
            <a:ext cx="1479068" cy="415147"/>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Very early stage (0)</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≤2 cm</a:t>
            </a:r>
          </a:p>
          <a:p>
            <a:pPr marL="88900" indent="-88900">
              <a:buFont typeface="Arial" panose="020B0604020202020204" pitchFamily="34" charset="0"/>
              <a:buChar char="•"/>
            </a:pPr>
            <a:r>
              <a:rPr lang="en-GB" sz="750" spc="-1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spc="-10" dirty="0">
                <a:solidFill>
                  <a:schemeClr val="tx1"/>
                </a:solidFill>
                <a:latin typeface="Arial" panose="020B0604020202020204" pitchFamily="34" charset="0"/>
                <a:cs typeface="Arial" panose="020B0604020202020204" pitchFamily="34" charset="0"/>
              </a:rPr>
              <a:t>, PS 0</a:t>
            </a:r>
          </a:p>
        </p:txBody>
      </p:sp>
      <p:cxnSp>
        <p:nvCxnSpPr>
          <p:cNvPr id="24" name="Straight Connector 23">
            <a:extLst>
              <a:ext uri="{FF2B5EF4-FFF2-40B4-BE49-F238E27FC236}">
                <a16:creationId xmlns:a16="http://schemas.microsoft.com/office/drawing/2014/main" id="{A1AE62A6-2ED6-D446-928C-D438A520470D}"/>
              </a:ext>
            </a:extLst>
          </p:cNvPr>
          <p:cNvCxnSpPr>
            <a:cxnSpLocks/>
          </p:cNvCxnSpPr>
          <p:nvPr/>
        </p:nvCxnSpPr>
        <p:spPr>
          <a:xfrm>
            <a:off x="433493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1361A7B-5A92-5449-81C5-7E5E594F9D7F}"/>
              </a:ext>
            </a:extLst>
          </p:cNvPr>
          <p:cNvCxnSpPr>
            <a:cxnSpLocks/>
          </p:cNvCxnSpPr>
          <p:nvPr/>
        </p:nvCxnSpPr>
        <p:spPr>
          <a:xfrm flipH="1">
            <a:off x="4328033" y="2133458"/>
            <a:ext cx="84192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F882B5-26AA-104B-A96F-5843F3194510}"/>
              </a:ext>
            </a:extLst>
          </p:cNvPr>
          <p:cNvCxnSpPr>
            <a:cxnSpLocks/>
          </p:cNvCxnSpPr>
          <p:nvPr/>
        </p:nvCxnSpPr>
        <p:spPr>
          <a:xfrm>
            <a:off x="5163608"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0865A-2893-C54A-B88A-6BB4CE5953EC}"/>
              </a:ext>
            </a:extLst>
          </p:cNvPr>
          <p:cNvCxnSpPr>
            <a:cxnSpLocks/>
          </p:cNvCxnSpPr>
          <p:nvPr/>
        </p:nvCxnSpPr>
        <p:spPr>
          <a:xfrm>
            <a:off x="3481186" y="2395846"/>
            <a:ext cx="0" cy="344283"/>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8A4FF63-8357-9D43-9DE5-02A7EF165576}"/>
              </a:ext>
            </a:extLst>
          </p:cNvPr>
          <p:cNvCxnSpPr>
            <a:cxnSpLocks/>
          </p:cNvCxnSpPr>
          <p:nvPr/>
        </p:nvCxnSpPr>
        <p:spPr>
          <a:xfrm>
            <a:off x="317003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ounded Rectangle 42">
            <a:extLst>
              <a:ext uri="{FF2B5EF4-FFF2-40B4-BE49-F238E27FC236}">
                <a16:creationId xmlns:a16="http://schemas.microsoft.com/office/drawing/2014/main" id="{8A205C07-450D-2949-9927-A46E5827BF06}"/>
              </a:ext>
            </a:extLst>
          </p:cNvPr>
          <p:cNvSpPr/>
          <p:nvPr/>
        </p:nvSpPr>
        <p:spPr>
          <a:xfrm>
            <a:off x="2944283" y="2307821"/>
            <a:ext cx="1041400" cy="3529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Potential candidate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for liver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transplantation</a:t>
            </a:r>
          </a:p>
        </p:txBody>
      </p:sp>
      <p:cxnSp>
        <p:nvCxnSpPr>
          <p:cNvPr id="30" name="Straight Connector 29">
            <a:extLst>
              <a:ext uri="{FF2B5EF4-FFF2-40B4-BE49-F238E27FC236}">
                <a16:creationId xmlns:a16="http://schemas.microsoft.com/office/drawing/2014/main" id="{D16C9782-3EF8-FB43-BBA4-1CE6F480662E}"/>
              </a:ext>
            </a:extLst>
          </p:cNvPr>
          <p:cNvCxnSpPr>
            <a:cxnSpLocks/>
          </p:cNvCxnSpPr>
          <p:nvPr/>
        </p:nvCxnSpPr>
        <p:spPr>
          <a:xfrm>
            <a:off x="4751186" y="1783071"/>
            <a:ext cx="0" cy="344283"/>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25">
            <a:extLst>
              <a:ext uri="{FF2B5EF4-FFF2-40B4-BE49-F238E27FC236}">
                <a16:creationId xmlns:a16="http://schemas.microsoft.com/office/drawing/2014/main" id="{160162D6-E3B2-104B-8A9D-4C9E0E45F548}"/>
              </a:ext>
            </a:extLst>
          </p:cNvPr>
          <p:cNvSpPr/>
          <p:nvPr/>
        </p:nvSpPr>
        <p:spPr>
          <a:xfrm>
            <a:off x="4299626" y="1509523"/>
            <a:ext cx="1668537" cy="415147"/>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Early stage (A)</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or  ≤3 nodules each ≤3 cm</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32" name="Straight Connector 31">
            <a:extLst>
              <a:ext uri="{FF2B5EF4-FFF2-40B4-BE49-F238E27FC236}">
                <a16:creationId xmlns:a16="http://schemas.microsoft.com/office/drawing/2014/main" id="{861FB3FC-5F0E-B843-A340-86E7C02B7159}"/>
              </a:ext>
            </a:extLst>
          </p:cNvPr>
          <p:cNvCxnSpPr>
            <a:cxnSpLocks/>
          </p:cNvCxnSpPr>
          <p:nvPr/>
        </p:nvCxnSpPr>
        <p:spPr>
          <a:xfrm flipH="1">
            <a:off x="3162809" y="2743058"/>
            <a:ext cx="59109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65A47F6-F4A5-0846-BED1-896DB80CA794}"/>
              </a:ext>
            </a:extLst>
          </p:cNvPr>
          <p:cNvCxnSpPr>
            <a:cxnSpLocks/>
          </p:cNvCxnSpPr>
          <p:nvPr/>
        </p:nvCxnSpPr>
        <p:spPr>
          <a:xfrm>
            <a:off x="374788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64">
            <a:extLst>
              <a:ext uri="{FF2B5EF4-FFF2-40B4-BE49-F238E27FC236}">
                <a16:creationId xmlns:a16="http://schemas.microsoft.com/office/drawing/2014/main" id="{0949EE07-90E2-0C4B-8469-815BA95C9FB0}"/>
              </a:ext>
            </a:extLst>
          </p:cNvPr>
          <p:cNvSpPr txBox="1"/>
          <p:nvPr/>
        </p:nvSpPr>
        <p:spPr>
          <a:xfrm>
            <a:off x="3095319" y="2896498"/>
            <a:ext cx="121828" cy="115416"/>
          </a:xfrm>
          <a:prstGeom prst="rect">
            <a:avLst/>
          </a:prstGeom>
          <a:noFill/>
        </p:spPr>
        <p:txBody>
          <a:bodyPr wrap="non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sp>
        <p:nvSpPr>
          <p:cNvPr id="35" name="TextBox 65">
            <a:extLst>
              <a:ext uri="{FF2B5EF4-FFF2-40B4-BE49-F238E27FC236}">
                <a16:creationId xmlns:a16="http://schemas.microsoft.com/office/drawing/2014/main" id="{1B000C50-E6F7-DD42-B9D5-41606091BC29}"/>
              </a:ext>
            </a:extLst>
          </p:cNvPr>
          <p:cNvSpPr txBox="1"/>
          <p:nvPr/>
        </p:nvSpPr>
        <p:spPr>
          <a:xfrm>
            <a:off x="3964774" y="27343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Portal pressure, bilirubin</a:t>
            </a:r>
          </a:p>
        </p:txBody>
      </p:sp>
      <p:sp>
        <p:nvSpPr>
          <p:cNvPr id="36" name="TextBox 68">
            <a:extLst>
              <a:ext uri="{FF2B5EF4-FFF2-40B4-BE49-F238E27FC236}">
                <a16:creationId xmlns:a16="http://schemas.microsoft.com/office/drawing/2014/main" id="{4D5CB980-2838-3746-93DE-79048927EFF3}"/>
              </a:ext>
            </a:extLst>
          </p:cNvPr>
          <p:cNvSpPr txBox="1"/>
          <p:nvPr/>
        </p:nvSpPr>
        <p:spPr>
          <a:xfrm>
            <a:off x="3660468" y="289649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p>
        </p:txBody>
      </p:sp>
      <p:cxnSp>
        <p:nvCxnSpPr>
          <p:cNvPr id="37" name="Straight Connector 36">
            <a:extLst>
              <a:ext uri="{FF2B5EF4-FFF2-40B4-BE49-F238E27FC236}">
                <a16:creationId xmlns:a16="http://schemas.microsoft.com/office/drawing/2014/main" id="{C2470388-39F1-3949-9AD9-18B2CD63C4E1}"/>
              </a:ext>
            </a:extLst>
          </p:cNvPr>
          <p:cNvCxnSpPr>
            <a:cxnSpLocks/>
            <a:stCxn id="38" idx="2"/>
          </p:cNvCxnSpPr>
          <p:nvPr/>
        </p:nvCxnSpPr>
        <p:spPr>
          <a:xfrm>
            <a:off x="4334933" y="2479780"/>
            <a:ext cx="0" cy="26341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ounded Rectangle 43">
            <a:extLst>
              <a:ext uri="{FF2B5EF4-FFF2-40B4-BE49-F238E27FC236}">
                <a16:creationId xmlns:a16="http://schemas.microsoft.com/office/drawing/2014/main" id="{D989FAD7-60FC-D344-B164-B607ED7DFEF9}"/>
              </a:ext>
            </a:extLst>
          </p:cNvPr>
          <p:cNvSpPr/>
          <p:nvPr/>
        </p:nvSpPr>
        <p:spPr>
          <a:xfrm>
            <a:off x="4042833" y="2307822"/>
            <a:ext cx="584200" cy="171958"/>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Single</a:t>
            </a:r>
          </a:p>
        </p:txBody>
      </p:sp>
      <p:cxnSp>
        <p:nvCxnSpPr>
          <p:cNvPr id="39" name="Straight Connector 38">
            <a:extLst>
              <a:ext uri="{FF2B5EF4-FFF2-40B4-BE49-F238E27FC236}">
                <a16:creationId xmlns:a16="http://schemas.microsoft.com/office/drawing/2014/main" id="{9F62B47C-8A81-5F47-8323-2DF775AB8795}"/>
              </a:ext>
            </a:extLst>
          </p:cNvPr>
          <p:cNvCxnSpPr>
            <a:cxnSpLocks/>
          </p:cNvCxnSpPr>
          <p:nvPr/>
        </p:nvCxnSpPr>
        <p:spPr>
          <a:xfrm>
            <a:off x="4087611"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BD8C0F5-A975-3A47-A621-EAADEC794499}"/>
              </a:ext>
            </a:extLst>
          </p:cNvPr>
          <p:cNvCxnSpPr>
            <a:cxnSpLocks/>
          </p:cNvCxnSpPr>
          <p:nvPr/>
        </p:nvCxnSpPr>
        <p:spPr>
          <a:xfrm flipH="1">
            <a:off x="4080385" y="3012933"/>
            <a:ext cx="4958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8DA80CD-D23F-4A40-AE5E-CAAD7CEE641F}"/>
              </a:ext>
            </a:extLst>
          </p:cNvPr>
          <p:cNvCxnSpPr>
            <a:cxnSpLocks/>
          </p:cNvCxnSpPr>
          <p:nvPr/>
        </p:nvCxnSpPr>
        <p:spPr>
          <a:xfrm>
            <a:off x="4579736"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F3A4B2B-0D55-714F-8EEE-A7057BBA2EEF}"/>
              </a:ext>
            </a:extLst>
          </p:cNvPr>
          <p:cNvCxnSpPr>
            <a:cxnSpLocks/>
          </p:cNvCxnSpPr>
          <p:nvPr/>
        </p:nvCxnSpPr>
        <p:spPr>
          <a:xfrm>
            <a:off x="4334933" y="2930630"/>
            <a:ext cx="0" cy="72000"/>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7EFB778-346E-7B43-8099-28835655ACD2}"/>
              </a:ext>
            </a:extLst>
          </p:cNvPr>
          <p:cNvCxnSpPr>
            <a:cxnSpLocks/>
          </p:cNvCxnSpPr>
          <p:nvPr/>
        </p:nvCxnSpPr>
        <p:spPr>
          <a:xfrm>
            <a:off x="3170036" y="3025879"/>
            <a:ext cx="0" cy="76824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87E3423-9FEF-AC4A-AB75-69A633CB6517}"/>
              </a:ext>
            </a:extLst>
          </p:cNvPr>
          <p:cNvCxnSpPr>
            <a:cxnSpLocks/>
          </p:cNvCxnSpPr>
          <p:nvPr/>
        </p:nvCxnSpPr>
        <p:spPr>
          <a:xfrm>
            <a:off x="4087611" y="3311629"/>
            <a:ext cx="0" cy="4824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82">
            <a:extLst>
              <a:ext uri="{FF2B5EF4-FFF2-40B4-BE49-F238E27FC236}">
                <a16:creationId xmlns:a16="http://schemas.microsoft.com/office/drawing/2014/main" id="{745A200B-FC0B-B247-A96D-E124BB6EC4FF}"/>
              </a:ext>
            </a:extLst>
          </p:cNvPr>
          <p:cNvSpPr txBox="1"/>
          <p:nvPr/>
        </p:nvSpPr>
        <p:spPr>
          <a:xfrm>
            <a:off x="38441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Normal</a:t>
            </a:r>
          </a:p>
        </p:txBody>
      </p:sp>
      <p:sp>
        <p:nvSpPr>
          <p:cNvPr id="46" name="TextBox 83">
            <a:extLst>
              <a:ext uri="{FF2B5EF4-FFF2-40B4-BE49-F238E27FC236}">
                <a16:creationId xmlns:a16="http://schemas.microsoft.com/office/drawing/2014/main" id="{0E6CCD52-9A96-D045-A66B-4E9C7E6B993D}"/>
              </a:ext>
            </a:extLst>
          </p:cNvPr>
          <p:cNvSpPr txBox="1"/>
          <p:nvPr/>
        </p:nvSpPr>
        <p:spPr>
          <a:xfrm>
            <a:off x="43013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err="1">
                <a:latin typeface="Arial" panose="020B0604020202020204" pitchFamily="34" charset="0"/>
                <a:ea typeface="Aileron" charset="0"/>
                <a:cs typeface="Arial" panose="020B0604020202020204" pitchFamily="34" charset="0"/>
              </a:rPr>
              <a:t>Increased</a:t>
            </a:r>
            <a:r>
              <a:rPr lang="en-GB" sz="750" baseline="30000" dirty="0" err="1">
                <a:latin typeface="Arial" panose="020B0604020202020204" pitchFamily="34" charset="0"/>
                <a:ea typeface="Aileron" charset="0"/>
                <a:cs typeface="Arial" panose="020B0604020202020204" pitchFamily="34" charset="0"/>
              </a:rPr>
              <a:t>b</a:t>
            </a:r>
            <a:endParaRPr lang="en-GB" sz="750" dirty="0">
              <a:latin typeface="Arial" panose="020B0604020202020204" pitchFamily="34" charset="0"/>
              <a:ea typeface="Aileron" charset="0"/>
              <a:cs typeface="Arial" panose="020B0604020202020204" pitchFamily="34" charset="0"/>
            </a:endParaRPr>
          </a:p>
        </p:txBody>
      </p:sp>
      <p:sp>
        <p:nvSpPr>
          <p:cNvPr id="47" name="TextBox 84">
            <a:extLst>
              <a:ext uri="{FF2B5EF4-FFF2-40B4-BE49-F238E27FC236}">
                <a16:creationId xmlns:a16="http://schemas.microsoft.com/office/drawing/2014/main" id="{02FFE5D2-C0B0-5243-A815-A0657D4C9612}"/>
              </a:ext>
            </a:extLst>
          </p:cNvPr>
          <p:cNvSpPr txBox="1"/>
          <p:nvPr/>
        </p:nvSpPr>
        <p:spPr>
          <a:xfrm>
            <a:off x="4793449" y="3077212"/>
            <a:ext cx="747984" cy="207749"/>
          </a:xfrm>
          <a:prstGeom prst="rect">
            <a:avLst/>
          </a:prstGeom>
          <a:solidFill>
            <a:schemeClr val="accent4"/>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Contraindications</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to LT</a:t>
            </a:r>
          </a:p>
        </p:txBody>
      </p:sp>
      <p:cxnSp>
        <p:nvCxnSpPr>
          <p:cNvPr id="48" name="Straight Connector 47">
            <a:extLst>
              <a:ext uri="{FF2B5EF4-FFF2-40B4-BE49-F238E27FC236}">
                <a16:creationId xmlns:a16="http://schemas.microsoft.com/office/drawing/2014/main" id="{DF7FED3F-F4EA-CB40-8DCB-16DC636CDC9E}"/>
              </a:ext>
            </a:extLst>
          </p:cNvPr>
          <p:cNvCxnSpPr>
            <a:cxnSpLocks/>
            <a:stCxn id="21" idx="2"/>
          </p:cNvCxnSpPr>
          <p:nvPr/>
        </p:nvCxnSpPr>
        <p:spPr>
          <a:xfrm>
            <a:off x="5163608" y="2552804"/>
            <a:ext cx="0" cy="52376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A52EB1E-0205-1744-9C50-544689D93060}"/>
              </a:ext>
            </a:extLst>
          </p:cNvPr>
          <p:cNvCxnSpPr>
            <a:cxnSpLocks/>
          </p:cNvCxnSpPr>
          <p:nvPr/>
        </p:nvCxnSpPr>
        <p:spPr>
          <a:xfrm>
            <a:off x="590338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DE837D-0748-4848-9978-03FD61D8708F}"/>
              </a:ext>
            </a:extLst>
          </p:cNvPr>
          <p:cNvCxnSpPr>
            <a:cxnSpLocks/>
          </p:cNvCxnSpPr>
          <p:nvPr/>
        </p:nvCxnSpPr>
        <p:spPr>
          <a:xfrm flipH="1">
            <a:off x="5899659" y="2133458"/>
            <a:ext cx="184204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6C522F9-1F13-A243-B5E4-32E42C7457CD}"/>
              </a:ext>
            </a:extLst>
          </p:cNvPr>
          <p:cNvCxnSpPr>
            <a:cxnSpLocks/>
          </p:cNvCxnSpPr>
          <p:nvPr/>
        </p:nvCxnSpPr>
        <p:spPr>
          <a:xfrm>
            <a:off x="6779682" y="1778104"/>
            <a:ext cx="0" cy="53011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ECEFF74-5007-DE40-87CD-7E4BACADDDD6}"/>
              </a:ext>
            </a:extLst>
          </p:cNvPr>
          <p:cNvCxnSpPr>
            <a:cxnSpLocks/>
          </p:cNvCxnSpPr>
          <p:nvPr/>
        </p:nvCxnSpPr>
        <p:spPr>
          <a:xfrm>
            <a:off x="7736946"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ounded Rectangle 26">
            <a:extLst>
              <a:ext uri="{FF2B5EF4-FFF2-40B4-BE49-F238E27FC236}">
                <a16:creationId xmlns:a16="http://schemas.microsoft.com/office/drawing/2014/main" id="{BB7F7BA7-9329-9C45-BA16-000A93363B3A}"/>
              </a:ext>
            </a:extLst>
          </p:cNvPr>
          <p:cNvSpPr/>
          <p:nvPr/>
        </p:nvSpPr>
        <p:spPr>
          <a:xfrm>
            <a:off x="6028019" y="1509523"/>
            <a:ext cx="1517904" cy="415147"/>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Intermediate stage (B)</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Multinodular</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59" name="Straight Connector 58">
            <a:extLst>
              <a:ext uri="{FF2B5EF4-FFF2-40B4-BE49-F238E27FC236}">
                <a16:creationId xmlns:a16="http://schemas.microsoft.com/office/drawing/2014/main" id="{EF407BC0-6308-A54F-B9A8-CEC1229BE6CF}"/>
              </a:ext>
            </a:extLst>
          </p:cNvPr>
          <p:cNvCxnSpPr>
            <a:cxnSpLocks/>
          </p:cNvCxnSpPr>
          <p:nvPr/>
        </p:nvCxnSpPr>
        <p:spPr>
          <a:xfrm>
            <a:off x="5903383" y="2587729"/>
            <a:ext cx="0" cy="12063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AF9EA2B-AD86-334F-BAAF-5614ECD0A62F}"/>
              </a:ext>
            </a:extLst>
          </p:cNvPr>
          <p:cNvCxnSpPr>
            <a:cxnSpLocks/>
          </p:cNvCxnSpPr>
          <p:nvPr/>
        </p:nvCxnSpPr>
        <p:spPr>
          <a:xfrm>
            <a:off x="6779682"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AA54F71-86F9-0741-A1CA-FDED81A6422E}"/>
              </a:ext>
            </a:extLst>
          </p:cNvPr>
          <p:cNvCxnSpPr>
            <a:cxnSpLocks/>
          </p:cNvCxnSpPr>
          <p:nvPr/>
        </p:nvCxnSpPr>
        <p:spPr>
          <a:xfrm>
            <a:off x="7736946"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ounded Rectangle 45">
            <a:extLst>
              <a:ext uri="{FF2B5EF4-FFF2-40B4-BE49-F238E27FC236}">
                <a16:creationId xmlns:a16="http://schemas.microsoft.com/office/drawing/2014/main" id="{33724E9F-7C42-0146-8271-25985B3BD254}"/>
              </a:ext>
            </a:extLst>
          </p:cNvPr>
          <p:cNvSpPr/>
          <p:nvPr/>
        </p:nvSpPr>
        <p:spPr>
          <a:xfrm>
            <a:off x="5531908" y="2307821"/>
            <a:ext cx="742950"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Extended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liver transplant</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criteria</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(size, AFP)</a:t>
            </a:r>
          </a:p>
        </p:txBody>
      </p:sp>
      <p:sp>
        <p:nvSpPr>
          <p:cNvPr id="63" name="Rounded Rectangle 46">
            <a:extLst>
              <a:ext uri="{FF2B5EF4-FFF2-40B4-BE49-F238E27FC236}">
                <a16:creationId xmlns:a16="http://schemas.microsoft.com/office/drawing/2014/main" id="{80DBEBAC-789C-BD47-B66E-FF6D8231D4C9}"/>
              </a:ext>
            </a:extLst>
          </p:cNvPr>
          <p:cNvSpPr/>
          <p:nvPr/>
        </p:nvSpPr>
        <p:spPr>
          <a:xfrm>
            <a:off x="6317720" y="2307821"/>
            <a:ext cx="923925"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Well defined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nodules, preserved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portal flow,</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selective access</a:t>
            </a:r>
          </a:p>
        </p:txBody>
      </p:sp>
      <p:sp>
        <p:nvSpPr>
          <p:cNvPr id="64" name="Rounded Rectangle 47">
            <a:extLst>
              <a:ext uri="{FF2B5EF4-FFF2-40B4-BE49-F238E27FC236}">
                <a16:creationId xmlns:a16="http://schemas.microsoft.com/office/drawing/2014/main" id="{6C0B5C3D-B1FA-C443-85CF-71C07D41C71F}"/>
              </a:ext>
            </a:extLst>
          </p:cNvPr>
          <p:cNvSpPr/>
          <p:nvPr/>
        </p:nvSpPr>
        <p:spPr>
          <a:xfrm>
            <a:off x="7284508" y="2307821"/>
            <a:ext cx="904876"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Diffuse, infiltrative,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extensive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bilobar liver</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involvement</a:t>
            </a:r>
          </a:p>
        </p:txBody>
      </p:sp>
      <p:cxnSp>
        <p:nvCxnSpPr>
          <p:cNvPr id="65" name="Straight Connector 64">
            <a:extLst>
              <a:ext uri="{FF2B5EF4-FFF2-40B4-BE49-F238E27FC236}">
                <a16:creationId xmlns:a16="http://schemas.microsoft.com/office/drawing/2014/main" id="{E5950DA4-8B83-0F46-8921-BED29411F0C6}"/>
              </a:ext>
            </a:extLst>
          </p:cNvPr>
          <p:cNvCxnSpPr>
            <a:cxnSpLocks/>
          </p:cNvCxnSpPr>
          <p:nvPr/>
        </p:nvCxnSpPr>
        <p:spPr>
          <a:xfrm>
            <a:off x="4889519"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FDA41FE0-647A-924A-8EA5-C08A62735AD7}"/>
              </a:ext>
            </a:extLst>
          </p:cNvPr>
          <p:cNvCxnSpPr>
            <a:cxnSpLocks/>
          </p:cNvCxnSpPr>
          <p:nvPr/>
        </p:nvCxnSpPr>
        <p:spPr>
          <a:xfrm>
            <a:off x="5438794"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102">
            <a:extLst>
              <a:ext uri="{FF2B5EF4-FFF2-40B4-BE49-F238E27FC236}">
                <a16:creationId xmlns:a16="http://schemas.microsoft.com/office/drawing/2014/main" id="{ABC214FB-37D1-4444-8D30-F2F836B98479}"/>
              </a:ext>
            </a:extLst>
          </p:cNvPr>
          <p:cNvSpPr txBox="1"/>
          <p:nvPr/>
        </p:nvSpPr>
        <p:spPr>
          <a:xfrm>
            <a:off x="4774893" y="3499748"/>
            <a:ext cx="220990"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r>
              <a:rPr lang="en-GB" sz="750" baseline="30000" dirty="0">
                <a:latin typeface="Arial" panose="020B0604020202020204" pitchFamily="34" charset="0"/>
                <a:ea typeface="Aileron" charset="0"/>
                <a:cs typeface="Arial" panose="020B0604020202020204" pitchFamily="34" charset="0"/>
              </a:rPr>
              <a:t>b</a:t>
            </a:r>
          </a:p>
        </p:txBody>
      </p:sp>
      <p:sp>
        <p:nvSpPr>
          <p:cNvPr id="68" name="TextBox 103">
            <a:extLst>
              <a:ext uri="{FF2B5EF4-FFF2-40B4-BE49-F238E27FC236}">
                <a16:creationId xmlns:a16="http://schemas.microsoft.com/office/drawing/2014/main" id="{A2123D9B-53A0-214C-9F01-C0FC4EBA92E3}"/>
              </a:ext>
            </a:extLst>
          </p:cNvPr>
          <p:cNvSpPr txBox="1"/>
          <p:nvPr/>
        </p:nvSpPr>
        <p:spPr>
          <a:xfrm>
            <a:off x="5355918" y="349974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cxnSp>
        <p:nvCxnSpPr>
          <p:cNvPr id="69" name="Straight Connector 68">
            <a:extLst>
              <a:ext uri="{FF2B5EF4-FFF2-40B4-BE49-F238E27FC236}">
                <a16:creationId xmlns:a16="http://schemas.microsoft.com/office/drawing/2014/main" id="{AFE51FDF-29B3-0C41-B42B-17E1821315CD}"/>
              </a:ext>
            </a:extLst>
          </p:cNvPr>
          <p:cNvCxnSpPr>
            <a:cxnSpLocks/>
          </p:cNvCxnSpPr>
          <p:nvPr/>
        </p:nvCxnSpPr>
        <p:spPr>
          <a:xfrm>
            <a:off x="4889519"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1CB60AE-4FBA-AB4E-A5AD-86960C7B6421}"/>
              </a:ext>
            </a:extLst>
          </p:cNvPr>
          <p:cNvCxnSpPr>
            <a:cxnSpLocks/>
          </p:cNvCxnSpPr>
          <p:nvPr/>
        </p:nvCxnSpPr>
        <p:spPr>
          <a:xfrm flipH="1">
            <a:off x="4883660" y="3343133"/>
            <a:ext cx="5593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11072A2-D6A5-2C49-89AF-832EA3AE88C8}"/>
              </a:ext>
            </a:extLst>
          </p:cNvPr>
          <p:cNvCxnSpPr>
            <a:cxnSpLocks/>
          </p:cNvCxnSpPr>
          <p:nvPr/>
        </p:nvCxnSpPr>
        <p:spPr>
          <a:xfrm>
            <a:off x="5438794"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D0B17CA-CB21-B54F-B222-20F0874E3770}"/>
              </a:ext>
            </a:extLst>
          </p:cNvPr>
          <p:cNvCxnSpPr>
            <a:cxnSpLocks/>
          </p:cNvCxnSpPr>
          <p:nvPr/>
        </p:nvCxnSpPr>
        <p:spPr>
          <a:xfrm>
            <a:off x="8606142"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ABC70F9-650D-5043-BF51-A092CDF91EA0}"/>
              </a:ext>
            </a:extLst>
          </p:cNvPr>
          <p:cNvCxnSpPr>
            <a:cxnSpLocks/>
          </p:cNvCxnSpPr>
          <p:nvPr/>
        </p:nvCxnSpPr>
        <p:spPr>
          <a:xfrm>
            <a:off x="10794179"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Rounded Rectangle 28">
            <a:extLst>
              <a:ext uri="{FF2B5EF4-FFF2-40B4-BE49-F238E27FC236}">
                <a16:creationId xmlns:a16="http://schemas.microsoft.com/office/drawing/2014/main" id="{05CACC8B-22FC-FB44-AD42-5C26BC707647}"/>
              </a:ext>
            </a:extLst>
          </p:cNvPr>
          <p:cNvSpPr/>
          <p:nvPr/>
        </p:nvSpPr>
        <p:spPr>
          <a:xfrm>
            <a:off x="9686148" y="1509523"/>
            <a:ext cx="1544971" cy="415147"/>
          </a:xfrm>
          <a:prstGeom prst="round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bg1"/>
                </a:solidFill>
                <a:latin typeface="Arial" panose="020B0604020202020204" pitchFamily="34" charset="0"/>
                <a:cs typeface="Arial" panose="020B0604020202020204" pitchFamily="34" charset="0"/>
              </a:rPr>
              <a:t>Terminal stage (D)</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Any tumour burden</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End stage liver function, PS 3-4</a:t>
            </a:r>
          </a:p>
        </p:txBody>
      </p:sp>
      <p:sp>
        <p:nvSpPr>
          <p:cNvPr id="75" name="Rounded Rectangle 27">
            <a:extLst>
              <a:ext uri="{FF2B5EF4-FFF2-40B4-BE49-F238E27FC236}">
                <a16:creationId xmlns:a16="http://schemas.microsoft.com/office/drawing/2014/main" id="{278C322C-2C59-A24D-8901-17EA0D8632D7}"/>
              </a:ext>
            </a:extLst>
          </p:cNvPr>
          <p:cNvSpPr/>
          <p:nvPr/>
        </p:nvSpPr>
        <p:spPr>
          <a:xfrm>
            <a:off x="7605044" y="1509523"/>
            <a:ext cx="2002197" cy="415147"/>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Advanced stage (C)</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Portal invasion and/or extrahepatic spread</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 PS 1-2</a:t>
            </a:r>
          </a:p>
        </p:txBody>
      </p:sp>
      <p:cxnSp>
        <p:nvCxnSpPr>
          <p:cNvPr id="76" name="Straight Connector 75">
            <a:extLst>
              <a:ext uri="{FF2B5EF4-FFF2-40B4-BE49-F238E27FC236}">
                <a16:creationId xmlns:a16="http://schemas.microsoft.com/office/drawing/2014/main" id="{19368D78-94BA-4540-8413-59D87BF90FB8}"/>
              </a:ext>
            </a:extLst>
          </p:cNvPr>
          <p:cNvCxnSpPr>
            <a:cxnSpLocks/>
          </p:cNvCxnSpPr>
          <p:nvPr/>
        </p:nvCxnSpPr>
        <p:spPr>
          <a:xfrm>
            <a:off x="3170036" y="3946629"/>
            <a:ext cx="0" cy="4951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1B5423A-D1A0-B440-8DF0-EEB1E1D77CD6}"/>
              </a:ext>
            </a:extLst>
          </p:cNvPr>
          <p:cNvCxnSpPr>
            <a:cxnSpLocks/>
          </p:cNvCxnSpPr>
          <p:nvPr/>
        </p:nvCxnSpPr>
        <p:spPr>
          <a:xfrm>
            <a:off x="4087611" y="3946629"/>
            <a:ext cx="0" cy="4824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079A82C-32B6-F247-958B-9CFD1F1ECB1D}"/>
              </a:ext>
            </a:extLst>
          </p:cNvPr>
          <p:cNvCxnSpPr>
            <a:cxnSpLocks/>
          </p:cNvCxnSpPr>
          <p:nvPr/>
        </p:nvCxnSpPr>
        <p:spPr>
          <a:xfrm>
            <a:off x="4889519" y="3905354"/>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9" name="Rounded Rectangle 16">
            <a:extLst>
              <a:ext uri="{FF2B5EF4-FFF2-40B4-BE49-F238E27FC236}">
                <a16:creationId xmlns:a16="http://schemas.microsoft.com/office/drawing/2014/main" id="{9C07421A-2FB1-3241-8A34-EEF4258639E5}"/>
              </a:ext>
            </a:extLst>
          </p:cNvPr>
          <p:cNvSpPr/>
          <p:nvPr/>
        </p:nvSpPr>
        <p:spPr>
          <a:xfrm>
            <a:off x="4592622" y="3807879"/>
            <a:ext cx="5937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sp>
        <p:nvSpPr>
          <p:cNvPr id="80" name="Rounded Rectangle 17">
            <a:extLst>
              <a:ext uri="{FF2B5EF4-FFF2-40B4-BE49-F238E27FC236}">
                <a16:creationId xmlns:a16="http://schemas.microsoft.com/office/drawing/2014/main" id="{12BCB953-C7AF-564E-83C7-F5127042AC31}"/>
              </a:ext>
            </a:extLst>
          </p:cNvPr>
          <p:cNvSpPr/>
          <p:nvPr/>
        </p:nvSpPr>
        <p:spPr>
          <a:xfrm>
            <a:off x="3622456" y="3807879"/>
            <a:ext cx="8985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Resection</a:t>
            </a:r>
          </a:p>
        </p:txBody>
      </p:sp>
      <p:sp>
        <p:nvSpPr>
          <p:cNvPr id="81" name="Rounded Rectangle 18">
            <a:extLst>
              <a:ext uri="{FF2B5EF4-FFF2-40B4-BE49-F238E27FC236}">
                <a16:creationId xmlns:a16="http://schemas.microsoft.com/office/drawing/2014/main" id="{78E1A599-11E2-7242-B77C-37887A42624B}"/>
              </a:ext>
            </a:extLst>
          </p:cNvPr>
          <p:cNvSpPr/>
          <p:nvPr/>
        </p:nvSpPr>
        <p:spPr>
          <a:xfrm>
            <a:off x="2718194" y="3807879"/>
            <a:ext cx="83269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cxnSp>
        <p:nvCxnSpPr>
          <p:cNvPr id="82" name="Straight Connector 81">
            <a:extLst>
              <a:ext uri="{FF2B5EF4-FFF2-40B4-BE49-F238E27FC236}">
                <a16:creationId xmlns:a16="http://schemas.microsoft.com/office/drawing/2014/main" id="{BA01FAB1-A31D-8D41-A814-A07441ABE327}"/>
              </a:ext>
            </a:extLst>
          </p:cNvPr>
          <p:cNvCxnSpPr>
            <a:cxnSpLocks/>
          </p:cNvCxnSpPr>
          <p:nvPr/>
        </p:nvCxnSpPr>
        <p:spPr>
          <a:xfrm>
            <a:off x="5740419" y="3908529"/>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3" name="Rounded Rectangle 15">
            <a:extLst>
              <a:ext uri="{FF2B5EF4-FFF2-40B4-BE49-F238E27FC236}">
                <a16:creationId xmlns:a16="http://schemas.microsoft.com/office/drawing/2014/main" id="{203FC043-A88A-9A4B-8F8C-49EBB7E41C94}"/>
              </a:ext>
            </a:extLst>
          </p:cNvPr>
          <p:cNvSpPr/>
          <p:nvPr/>
        </p:nvSpPr>
        <p:spPr>
          <a:xfrm>
            <a:off x="5257988" y="3807879"/>
            <a:ext cx="98921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Transplant</a:t>
            </a:r>
          </a:p>
        </p:txBody>
      </p:sp>
      <p:cxnSp>
        <p:nvCxnSpPr>
          <p:cNvPr id="84" name="Straight Connector 83">
            <a:extLst>
              <a:ext uri="{FF2B5EF4-FFF2-40B4-BE49-F238E27FC236}">
                <a16:creationId xmlns:a16="http://schemas.microsoft.com/office/drawing/2014/main" id="{C966011C-7B6A-3446-8883-BB99ACB036CA}"/>
              </a:ext>
            </a:extLst>
          </p:cNvPr>
          <p:cNvCxnSpPr>
            <a:cxnSpLocks/>
          </p:cNvCxnSpPr>
          <p:nvPr/>
        </p:nvCxnSpPr>
        <p:spPr>
          <a:xfrm flipH="1">
            <a:off x="3162810" y="4432158"/>
            <a:ext cx="258499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3021363-521B-A140-9426-2838F4E80A94}"/>
              </a:ext>
            </a:extLst>
          </p:cNvPr>
          <p:cNvCxnSpPr>
            <a:cxnSpLocks/>
          </p:cNvCxnSpPr>
          <p:nvPr/>
        </p:nvCxnSpPr>
        <p:spPr>
          <a:xfrm>
            <a:off x="4495819" y="443557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Rounded Rectangle 123">
            <a:extLst>
              <a:ext uri="{FF2B5EF4-FFF2-40B4-BE49-F238E27FC236}">
                <a16:creationId xmlns:a16="http://schemas.microsoft.com/office/drawing/2014/main" id="{DAB77870-8952-CE46-A850-CA44C2385E77}"/>
              </a:ext>
            </a:extLst>
          </p:cNvPr>
          <p:cNvSpPr/>
          <p:nvPr/>
        </p:nvSpPr>
        <p:spPr>
          <a:xfrm>
            <a:off x="10390191" y="4137129"/>
            <a:ext cx="80797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3 months</a:t>
            </a:r>
          </a:p>
        </p:txBody>
      </p:sp>
      <p:cxnSp>
        <p:nvCxnSpPr>
          <p:cNvPr id="87" name="Straight Connector 86">
            <a:extLst>
              <a:ext uri="{FF2B5EF4-FFF2-40B4-BE49-F238E27FC236}">
                <a16:creationId xmlns:a16="http://schemas.microsoft.com/office/drawing/2014/main" id="{215D6FFA-DCED-6244-A2D5-5CA608B17CBF}"/>
              </a:ext>
            </a:extLst>
          </p:cNvPr>
          <p:cNvCxnSpPr>
            <a:cxnSpLocks/>
          </p:cNvCxnSpPr>
          <p:nvPr/>
        </p:nvCxnSpPr>
        <p:spPr>
          <a:xfrm>
            <a:off x="6438919" y="3918054"/>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B278CD2-5AB0-174C-B08B-361D7BE5CED6}"/>
              </a:ext>
            </a:extLst>
          </p:cNvPr>
          <p:cNvCxnSpPr>
            <a:cxnSpLocks/>
          </p:cNvCxnSpPr>
          <p:nvPr/>
        </p:nvCxnSpPr>
        <p:spPr>
          <a:xfrm>
            <a:off x="6927869" y="3937104"/>
            <a:ext cx="0" cy="10985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9DD411-7615-A547-A3BD-4CB9A388FB53}"/>
              </a:ext>
            </a:extLst>
          </p:cNvPr>
          <p:cNvCxnSpPr>
            <a:cxnSpLocks/>
          </p:cNvCxnSpPr>
          <p:nvPr/>
        </p:nvCxnSpPr>
        <p:spPr>
          <a:xfrm>
            <a:off x="8823344" y="3838250"/>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5F01F19-09BF-0240-8E71-33F43E4A765E}"/>
              </a:ext>
            </a:extLst>
          </p:cNvPr>
          <p:cNvCxnSpPr>
            <a:cxnSpLocks/>
          </p:cNvCxnSpPr>
          <p:nvPr/>
        </p:nvCxnSpPr>
        <p:spPr>
          <a:xfrm flipV="1">
            <a:off x="5886469" y="4038704"/>
            <a:ext cx="0" cy="628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269BEEB-75DE-A849-9D96-766B75C13411}"/>
              </a:ext>
            </a:extLst>
          </p:cNvPr>
          <p:cNvCxnSpPr>
            <a:cxnSpLocks/>
          </p:cNvCxnSpPr>
          <p:nvPr/>
        </p:nvCxnSpPr>
        <p:spPr>
          <a:xfrm flipH="1">
            <a:off x="5880610" y="4660758"/>
            <a:ext cx="245023"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 name="Rounded Rectangle 13">
            <a:extLst>
              <a:ext uri="{FF2B5EF4-FFF2-40B4-BE49-F238E27FC236}">
                <a16:creationId xmlns:a16="http://schemas.microsoft.com/office/drawing/2014/main" id="{0AF098F6-642D-AD4E-A270-5E1A69747D1F}"/>
              </a:ext>
            </a:extLst>
          </p:cNvPr>
          <p:cNvSpPr/>
          <p:nvPr/>
        </p:nvSpPr>
        <p:spPr>
          <a:xfrm>
            <a:off x="7280698" y="3807879"/>
            <a:ext cx="303792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Systemic treatment</a:t>
            </a:r>
          </a:p>
        </p:txBody>
      </p:sp>
      <p:sp>
        <p:nvSpPr>
          <p:cNvPr id="93" name="Rounded Rectangle 122">
            <a:extLst>
              <a:ext uri="{FF2B5EF4-FFF2-40B4-BE49-F238E27FC236}">
                <a16:creationId xmlns:a16="http://schemas.microsoft.com/office/drawing/2014/main" id="{420771B4-466F-244A-8CD6-0BAFA6511716}"/>
              </a:ext>
            </a:extLst>
          </p:cNvPr>
          <p:cNvSpPr/>
          <p:nvPr/>
        </p:nvSpPr>
        <p:spPr>
          <a:xfrm>
            <a:off x="7280698" y="4137129"/>
            <a:ext cx="303792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 years</a:t>
            </a:r>
          </a:p>
        </p:txBody>
      </p:sp>
      <p:sp>
        <p:nvSpPr>
          <p:cNvPr id="94" name="Rounded Rectangle 12">
            <a:extLst>
              <a:ext uri="{FF2B5EF4-FFF2-40B4-BE49-F238E27FC236}">
                <a16:creationId xmlns:a16="http://schemas.microsoft.com/office/drawing/2014/main" id="{6C43C46A-4A8B-EB4F-BA7A-8EB4187EDEC5}"/>
              </a:ext>
            </a:extLst>
          </p:cNvPr>
          <p:cNvSpPr/>
          <p:nvPr/>
        </p:nvSpPr>
        <p:spPr>
          <a:xfrm>
            <a:off x="6318770" y="3807879"/>
            <a:ext cx="89035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TACE</a:t>
            </a:r>
          </a:p>
        </p:txBody>
      </p:sp>
      <p:sp>
        <p:nvSpPr>
          <p:cNvPr id="95" name="Rounded Rectangle 121">
            <a:extLst>
              <a:ext uri="{FF2B5EF4-FFF2-40B4-BE49-F238E27FC236}">
                <a16:creationId xmlns:a16="http://schemas.microsoft.com/office/drawing/2014/main" id="{4548C046-8BB4-2F47-8AE0-C20C81751141}"/>
              </a:ext>
            </a:extLst>
          </p:cNvPr>
          <p:cNvSpPr/>
          <p:nvPr/>
        </p:nvSpPr>
        <p:spPr>
          <a:xfrm>
            <a:off x="6318770" y="4137129"/>
            <a:ext cx="89035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&gt;2.5 years</a:t>
            </a:r>
          </a:p>
        </p:txBody>
      </p:sp>
      <p:sp>
        <p:nvSpPr>
          <p:cNvPr id="96" name="Rounded Rectangle 134">
            <a:extLst>
              <a:ext uri="{FF2B5EF4-FFF2-40B4-BE49-F238E27FC236}">
                <a16:creationId xmlns:a16="http://schemas.microsoft.com/office/drawing/2014/main" id="{32DEA5E2-335A-9940-BABE-D7BDC50C5597}"/>
              </a:ext>
            </a:extLst>
          </p:cNvPr>
          <p:cNvSpPr/>
          <p:nvPr/>
        </p:nvSpPr>
        <p:spPr>
          <a:xfrm>
            <a:off x="922991" y="4137129"/>
            <a:ext cx="172919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Expected survival</a:t>
            </a:r>
          </a:p>
        </p:txBody>
      </p:sp>
      <p:sp>
        <p:nvSpPr>
          <p:cNvPr id="97" name="Rounded Rectangle 135">
            <a:extLst>
              <a:ext uri="{FF2B5EF4-FFF2-40B4-BE49-F238E27FC236}">
                <a16:creationId xmlns:a16="http://schemas.microsoft.com/office/drawing/2014/main" id="{34DA454C-691E-C74C-82BE-AB7F011C677D}"/>
              </a:ext>
            </a:extLst>
          </p:cNvPr>
          <p:cNvSpPr/>
          <p:nvPr/>
        </p:nvSpPr>
        <p:spPr>
          <a:xfrm rot="16200000">
            <a:off x="240805" y="5074953"/>
            <a:ext cx="1593156" cy="228781"/>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Clinical decision-making</a:t>
            </a:r>
          </a:p>
        </p:txBody>
      </p:sp>
      <p:sp>
        <p:nvSpPr>
          <p:cNvPr id="98" name="Rounded Rectangle 136">
            <a:extLst>
              <a:ext uri="{FF2B5EF4-FFF2-40B4-BE49-F238E27FC236}">
                <a16:creationId xmlns:a16="http://schemas.microsoft.com/office/drawing/2014/main" id="{66D308E9-F4CE-2E4F-8B59-9E233A4D3DEF}"/>
              </a:ext>
            </a:extLst>
          </p:cNvPr>
          <p:cNvSpPr/>
          <p:nvPr/>
        </p:nvSpPr>
        <p:spPr>
          <a:xfrm>
            <a:off x="1193961" y="4392765"/>
            <a:ext cx="1468465" cy="1593157"/>
          </a:xfrm>
          <a:prstGeom prst="roundRect">
            <a:avLst>
              <a:gd name="adj" fmla="val 8252"/>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b="1" dirty="0">
                <a:solidFill>
                  <a:schemeClr val="tx1"/>
                </a:solidFill>
                <a:latin typeface="Arial" panose="020B0604020202020204" pitchFamily="34" charset="0"/>
                <a:cs typeface="Arial" panose="020B0604020202020204" pitchFamily="34" charset="0"/>
              </a:rPr>
              <a:t>Treatment stage migration</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Primes lower priority</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options due to non-liver</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related clinical profile</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(Age, comorbidities, patient</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values and availability)</a:t>
            </a:r>
          </a:p>
        </p:txBody>
      </p:sp>
      <p:sp>
        <p:nvSpPr>
          <p:cNvPr id="99" name="Freeform 137">
            <a:extLst>
              <a:ext uri="{FF2B5EF4-FFF2-40B4-BE49-F238E27FC236}">
                <a16:creationId xmlns:a16="http://schemas.microsoft.com/office/drawing/2014/main" id="{82392D15-0B2F-6B49-9227-C97E256FE3F4}"/>
              </a:ext>
            </a:extLst>
          </p:cNvPr>
          <p:cNvSpPr/>
          <p:nvPr/>
        </p:nvSpPr>
        <p:spPr>
          <a:xfrm>
            <a:off x="4544483" y="3289404"/>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0" name="Freeform 138">
            <a:extLst>
              <a:ext uri="{FF2B5EF4-FFF2-40B4-BE49-F238E27FC236}">
                <a16:creationId xmlns:a16="http://schemas.microsoft.com/office/drawing/2014/main" id="{989490E0-2649-8646-831A-A288302B5E31}"/>
              </a:ext>
            </a:extLst>
          </p:cNvPr>
          <p:cNvSpPr/>
          <p:nvPr/>
        </p:nvSpPr>
        <p:spPr>
          <a:xfrm>
            <a:off x="3757083" y="2968729"/>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1" name="TextBox 139">
            <a:extLst>
              <a:ext uri="{FF2B5EF4-FFF2-40B4-BE49-F238E27FC236}">
                <a16:creationId xmlns:a16="http://schemas.microsoft.com/office/drawing/2014/main" id="{F6701AA6-BAB8-5541-8FB2-9550192FEB94}"/>
              </a:ext>
            </a:extLst>
          </p:cNvPr>
          <p:cNvSpPr txBox="1"/>
          <p:nvPr/>
        </p:nvSpPr>
        <p:spPr>
          <a:xfrm>
            <a:off x="2836837" y="5783397"/>
            <a:ext cx="4093646" cy="230832"/>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50" baseline="30000" dirty="0">
                <a:latin typeface="Arial" panose="020B0604020202020204" pitchFamily="34" charset="0"/>
                <a:ea typeface="Aileron" charset="0"/>
                <a:cs typeface="Arial" panose="020B0604020202020204" pitchFamily="34" charset="0"/>
              </a:rPr>
              <a:t>a</a:t>
            </a:r>
            <a:r>
              <a:rPr lang="en-GB" sz="750" dirty="0">
                <a:latin typeface="Arial" panose="020B0604020202020204" pitchFamily="34" charset="0"/>
                <a:ea typeface="Aileron" charset="0"/>
                <a:cs typeface="Arial" panose="020B0604020202020204" pitchFamily="34" charset="0"/>
              </a:rPr>
              <a:t> Except for those with tumour burden acceptable for transplant</a:t>
            </a:r>
          </a:p>
          <a:p>
            <a:r>
              <a:rPr lang="en-GB" sz="750" baseline="30000" dirty="0">
                <a:latin typeface="Arial" panose="020B0604020202020204" pitchFamily="34" charset="0"/>
                <a:ea typeface="Aileron" charset="0"/>
                <a:cs typeface="Arial" panose="020B0604020202020204" pitchFamily="34" charset="0"/>
              </a:rPr>
              <a:t>b</a:t>
            </a:r>
            <a:r>
              <a:rPr lang="en-GB" sz="750" dirty="0">
                <a:latin typeface="Arial" panose="020B0604020202020204" pitchFamily="34" charset="0"/>
                <a:ea typeface="Aileron" charset="0"/>
                <a:cs typeface="Arial" panose="020B0604020202020204" pitchFamily="34" charset="0"/>
              </a:rPr>
              <a:t> Resection may be considered for single peripheral HCC with adequate remnant liver volume</a:t>
            </a:r>
            <a:endParaRPr lang="en-GB" sz="750" baseline="30000" dirty="0">
              <a:latin typeface="Arial" panose="020B0604020202020204" pitchFamily="34" charset="0"/>
              <a:ea typeface="Aileron" charset="0"/>
              <a:cs typeface="Arial" panose="020B0604020202020204" pitchFamily="34" charset="0"/>
            </a:endParaRPr>
          </a:p>
        </p:txBody>
      </p:sp>
      <p:sp>
        <p:nvSpPr>
          <p:cNvPr id="102" name="Rounded Rectangle 141">
            <a:extLst>
              <a:ext uri="{FF2B5EF4-FFF2-40B4-BE49-F238E27FC236}">
                <a16:creationId xmlns:a16="http://schemas.microsoft.com/office/drawing/2014/main" id="{F7670E2B-585F-7949-92D8-29A6A2D1CFBA}"/>
              </a:ext>
            </a:extLst>
          </p:cNvPr>
          <p:cNvSpPr/>
          <p:nvPr/>
        </p:nvSpPr>
        <p:spPr>
          <a:xfrm>
            <a:off x="3394470" y="5102116"/>
            <a:ext cx="2197764" cy="260776"/>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TACE</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Radioembolisation </a:t>
            </a:r>
            <a:r>
              <a:rPr lang="en-GB" sz="700" dirty="0">
                <a:solidFill>
                  <a:schemeClr val="tx1"/>
                </a:solidFill>
                <a:latin typeface="Arial" panose="020B0604020202020204" pitchFamily="34" charset="0"/>
                <a:cs typeface="Arial" panose="020B0604020202020204" pitchFamily="34" charset="0"/>
              </a:rPr>
              <a:t>(only for single lesion ≤8 cm)</a:t>
            </a:r>
          </a:p>
        </p:txBody>
      </p:sp>
      <p:cxnSp>
        <p:nvCxnSpPr>
          <p:cNvPr id="103" name="Straight Connector 102">
            <a:extLst>
              <a:ext uri="{FF2B5EF4-FFF2-40B4-BE49-F238E27FC236}">
                <a16:creationId xmlns:a16="http://schemas.microsoft.com/office/drawing/2014/main" id="{EC4DF56D-0CDB-B048-81D6-C217953AC5E6}"/>
              </a:ext>
            </a:extLst>
          </p:cNvPr>
          <p:cNvCxnSpPr>
            <a:cxnSpLocks/>
          </p:cNvCxnSpPr>
          <p:nvPr/>
        </p:nvCxnSpPr>
        <p:spPr>
          <a:xfrm>
            <a:off x="4493352" y="4734028"/>
            <a:ext cx="2467" cy="352318"/>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F98A621-D04D-FD41-8ABF-1A9C0428A29D}"/>
              </a:ext>
            </a:extLst>
          </p:cNvPr>
          <p:cNvCxnSpPr>
            <a:cxnSpLocks/>
          </p:cNvCxnSpPr>
          <p:nvPr/>
        </p:nvCxnSpPr>
        <p:spPr>
          <a:xfrm flipV="1">
            <a:off x="6438919" y="4778478"/>
            <a:ext cx="0" cy="45402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750909E-8E6A-7C44-A6CF-A9EC20898398}"/>
              </a:ext>
            </a:extLst>
          </p:cNvPr>
          <p:cNvCxnSpPr>
            <a:cxnSpLocks/>
          </p:cNvCxnSpPr>
          <p:nvPr/>
        </p:nvCxnSpPr>
        <p:spPr>
          <a:xfrm>
            <a:off x="5591248" y="5232504"/>
            <a:ext cx="1090010"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92A5BC5-B03F-B74F-9B44-CD40487B9AB5}"/>
              </a:ext>
            </a:extLst>
          </p:cNvPr>
          <p:cNvCxnSpPr>
            <a:cxnSpLocks/>
          </p:cNvCxnSpPr>
          <p:nvPr/>
        </p:nvCxnSpPr>
        <p:spPr>
          <a:xfrm>
            <a:off x="6893983" y="5232504"/>
            <a:ext cx="415925"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Rounded Rectangle 147">
            <a:extLst>
              <a:ext uri="{FF2B5EF4-FFF2-40B4-BE49-F238E27FC236}">
                <a16:creationId xmlns:a16="http://schemas.microsoft.com/office/drawing/2014/main" id="{82CD1C4D-4234-6A47-A67F-8E3558148853}"/>
              </a:ext>
            </a:extLst>
          </p:cNvPr>
          <p:cNvSpPr/>
          <p:nvPr/>
        </p:nvSpPr>
        <p:spPr>
          <a:xfrm>
            <a:off x="6674907" y="5042004"/>
            <a:ext cx="517525" cy="381000"/>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Not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feasible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or failure</a:t>
            </a:r>
          </a:p>
        </p:txBody>
      </p:sp>
      <p:cxnSp>
        <p:nvCxnSpPr>
          <p:cNvPr id="108" name="Straight Connector 107">
            <a:extLst>
              <a:ext uri="{FF2B5EF4-FFF2-40B4-BE49-F238E27FC236}">
                <a16:creationId xmlns:a16="http://schemas.microsoft.com/office/drawing/2014/main" id="{E08A9196-B101-E64A-BD03-1ED9DCCF15F7}"/>
              </a:ext>
            </a:extLst>
          </p:cNvPr>
          <p:cNvCxnSpPr>
            <a:cxnSpLocks/>
            <a:stCxn id="7" idx="2"/>
          </p:cNvCxnSpPr>
          <p:nvPr/>
        </p:nvCxnSpPr>
        <p:spPr>
          <a:xfrm>
            <a:off x="10794179" y="4036660"/>
            <a:ext cx="0" cy="100361"/>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7FD019F-E745-7C47-93C8-8952B5A8F387}"/>
              </a:ext>
            </a:extLst>
          </p:cNvPr>
          <p:cNvCxnSpPr>
            <a:cxnSpLocks/>
          </p:cNvCxnSpPr>
          <p:nvPr/>
        </p:nvCxnSpPr>
        <p:spPr>
          <a:xfrm>
            <a:off x="10794179" y="4308579"/>
            <a:ext cx="0" cy="118800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0" name="TextBox 159">
            <a:extLst>
              <a:ext uri="{FF2B5EF4-FFF2-40B4-BE49-F238E27FC236}">
                <a16:creationId xmlns:a16="http://schemas.microsoft.com/office/drawing/2014/main" id="{62F56441-E978-8D4F-8642-F67E73DE10B3}"/>
              </a:ext>
            </a:extLst>
          </p:cNvPr>
          <p:cNvSpPr txBox="1"/>
          <p:nvPr/>
        </p:nvSpPr>
        <p:spPr>
          <a:xfrm>
            <a:off x="6069799" y="45631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Successful</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downstaging</a:t>
            </a:r>
          </a:p>
        </p:txBody>
      </p:sp>
      <p:sp>
        <p:nvSpPr>
          <p:cNvPr id="111" name="TextBox 160">
            <a:extLst>
              <a:ext uri="{FF2B5EF4-FFF2-40B4-BE49-F238E27FC236}">
                <a16:creationId xmlns:a16="http://schemas.microsoft.com/office/drawing/2014/main" id="{1120A307-35E9-BF47-97AF-56AFE75FB0D6}"/>
              </a:ext>
            </a:extLst>
          </p:cNvPr>
          <p:cNvSpPr txBox="1"/>
          <p:nvPr/>
        </p:nvSpPr>
        <p:spPr>
          <a:xfrm>
            <a:off x="7295349" y="4498497"/>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1</a:t>
            </a:r>
            <a:r>
              <a:rPr lang="en-GB" sz="750" baseline="30000" dirty="0">
                <a:latin typeface="Arial" panose="020B0604020202020204" pitchFamily="34" charset="0"/>
                <a:ea typeface="Aileron" charset="0"/>
                <a:cs typeface="Arial" panose="020B0604020202020204" pitchFamily="34" charset="0"/>
              </a:rPr>
              <a:t>st</a:t>
            </a:r>
            <a:r>
              <a:rPr lang="en-GB" sz="750" dirty="0">
                <a:latin typeface="Arial" panose="020B0604020202020204" pitchFamily="34" charset="0"/>
                <a:ea typeface="Aileron" charset="0"/>
                <a:cs typeface="Arial" panose="020B0604020202020204" pitchFamily="34" charset="0"/>
              </a:rPr>
              <a:t> Line</a:t>
            </a:r>
          </a:p>
        </p:txBody>
      </p:sp>
      <p:sp>
        <p:nvSpPr>
          <p:cNvPr id="112" name="TextBox 161">
            <a:extLst>
              <a:ext uri="{FF2B5EF4-FFF2-40B4-BE49-F238E27FC236}">
                <a16:creationId xmlns:a16="http://schemas.microsoft.com/office/drawing/2014/main" id="{00EE7FFE-DAC6-5243-9CE4-82B732B0D0AE}"/>
              </a:ext>
            </a:extLst>
          </p:cNvPr>
          <p:cNvSpPr txBox="1"/>
          <p:nvPr/>
        </p:nvSpPr>
        <p:spPr>
          <a:xfrm>
            <a:off x="7295349" y="4866797"/>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2</a:t>
            </a:r>
            <a:r>
              <a:rPr lang="en-GB" sz="750" baseline="30000" dirty="0">
                <a:latin typeface="Arial" panose="020B0604020202020204" pitchFamily="34" charset="0"/>
                <a:ea typeface="Aileron" charset="0"/>
                <a:cs typeface="Arial" panose="020B0604020202020204" pitchFamily="34" charset="0"/>
              </a:rPr>
              <a:t>nd</a:t>
            </a:r>
            <a:r>
              <a:rPr lang="en-GB" sz="750" dirty="0">
                <a:latin typeface="Arial" panose="020B0604020202020204" pitchFamily="34" charset="0"/>
                <a:ea typeface="Aileron" charset="0"/>
                <a:cs typeface="Arial" panose="020B0604020202020204" pitchFamily="34" charset="0"/>
              </a:rPr>
              <a:t> Line</a:t>
            </a:r>
          </a:p>
        </p:txBody>
      </p:sp>
      <p:sp>
        <p:nvSpPr>
          <p:cNvPr id="113" name="TextBox 162">
            <a:extLst>
              <a:ext uri="{FF2B5EF4-FFF2-40B4-BE49-F238E27FC236}">
                <a16:creationId xmlns:a16="http://schemas.microsoft.com/office/drawing/2014/main" id="{3BCC17F6-4F68-8D44-AFFC-30EF5168EDBE}"/>
              </a:ext>
            </a:extLst>
          </p:cNvPr>
          <p:cNvSpPr txBox="1"/>
          <p:nvPr/>
        </p:nvSpPr>
        <p:spPr>
          <a:xfrm>
            <a:off x="7295349" y="5619272"/>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3</a:t>
            </a:r>
            <a:r>
              <a:rPr lang="en-GB" sz="750" baseline="30000" dirty="0">
                <a:latin typeface="Arial" panose="020B0604020202020204" pitchFamily="34" charset="0"/>
                <a:ea typeface="Aileron" charset="0"/>
                <a:cs typeface="Arial" panose="020B0604020202020204" pitchFamily="34" charset="0"/>
              </a:rPr>
              <a:t>rd</a:t>
            </a:r>
            <a:r>
              <a:rPr lang="en-GB" sz="750" dirty="0">
                <a:latin typeface="Arial" panose="020B0604020202020204" pitchFamily="34" charset="0"/>
                <a:ea typeface="Aileron" charset="0"/>
                <a:cs typeface="Arial" panose="020B0604020202020204" pitchFamily="34" charset="0"/>
              </a:rPr>
              <a:t> Line</a:t>
            </a:r>
          </a:p>
        </p:txBody>
      </p:sp>
      <p:sp>
        <p:nvSpPr>
          <p:cNvPr id="114" name="TextBox 163">
            <a:extLst>
              <a:ext uri="{FF2B5EF4-FFF2-40B4-BE49-F238E27FC236}">
                <a16:creationId xmlns:a16="http://schemas.microsoft.com/office/drawing/2014/main" id="{F2B13D19-9CE8-A740-89A8-4AFE722DAEC0}"/>
              </a:ext>
            </a:extLst>
          </p:cNvPr>
          <p:cNvSpPr txBox="1"/>
          <p:nvPr/>
        </p:nvSpPr>
        <p:spPr>
          <a:xfrm>
            <a:off x="7641424" y="5724047"/>
            <a:ext cx="640034"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Cabozantinib</a:t>
            </a:r>
          </a:p>
        </p:txBody>
      </p:sp>
      <p:sp>
        <p:nvSpPr>
          <p:cNvPr id="115" name="TextBox 164">
            <a:extLst>
              <a:ext uri="{FF2B5EF4-FFF2-40B4-BE49-F238E27FC236}">
                <a16:creationId xmlns:a16="http://schemas.microsoft.com/office/drawing/2014/main" id="{900D9001-36C0-7E46-8C19-0F3FA4BEB219}"/>
              </a:ext>
            </a:extLst>
          </p:cNvPr>
          <p:cNvSpPr txBox="1"/>
          <p:nvPr/>
        </p:nvSpPr>
        <p:spPr>
          <a:xfrm>
            <a:off x="7616023" y="4574697"/>
            <a:ext cx="2604172" cy="207749"/>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Atezolizumab-bevacizumab/durvalumab-tremelimumab</a:t>
            </a:r>
            <a:br>
              <a:rPr lang="en-GB" sz="750" b="1"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If not feasible </a:t>
            </a:r>
            <a:r>
              <a:rPr lang="en-GB" sz="750" b="1" dirty="0">
                <a:latin typeface="Arial" panose="020B0604020202020204" pitchFamily="34" charset="0"/>
                <a:ea typeface="Aileron" charset="0"/>
                <a:cs typeface="Arial" panose="020B0604020202020204" pitchFamily="34" charset="0"/>
              </a:rPr>
              <a:t>sorafenib or lenvatinib or durvalumab</a:t>
            </a:r>
          </a:p>
        </p:txBody>
      </p:sp>
      <p:sp>
        <p:nvSpPr>
          <p:cNvPr id="116" name="TextBox 165">
            <a:extLst>
              <a:ext uri="{FF2B5EF4-FFF2-40B4-BE49-F238E27FC236}">
                <a16:creationId xmlns:a16="http://schemas.microsoft.com/office/drawing/2014/main" id="{37D1D412-60C3-C146-BB96-6CC509BF5844}"/>
              </a:ext>
            </a:extLst>
          </p:cNvPr>
          <p:cNvSpPr txBox="1"/>
          <p:nvPr/>
        </p:nvSpPr>
        <p:spPr>
          <a:xfrm>
            <a:off x="8276398" y="4852074"/>
            <a:ext cx="686891" cy="45127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5000"/>
              </a:lnSpc>
            </a:pPr>
            <a:r>
              <a:rPr lang="en-GB" sz="750" b="1" dirty="0">
                <a:latin typeface="Arial" panose="020B0604020202020204" pitchFamily="34" charset="0"/>
                <a:ea typeface="Aileron" charset="0"/>
                <a:cs typeface="Arial" panose="020B0604020202020204" pitchFamily="34" charset="0"/>
              </a:rPr>
              <a:t>regorafenib</a:t>
            </a:r>
          </a:p>
          <a:p>
            <a:pPr>
              <a:lnSpc>
                <a:spcPct val="85000"/>
              </a:lnSpc>
            </a:pPr>
            <a:r>
              <a:rPr lang="en-GB" sz="600" dirty="0">
                <a:latin typeface="Arial" panose="020B0604020202020204" pitchFamily="34" charset="0"/>
                <a:ea typeface="Aileron" charset="0"/>
                <a:cs typeface="Arial" panose="020B0604020202020204" pitchFamily="34" charset="0"/>
              </a:rPr>
              <a:t>(sorafenib-tolerant)</a:t>
            </a:r>
          </a:p>
          <a:p>
            <a:pPr>
              <a:lnSpc>
                <a:spcPct val="85000"/>
              </a:lnSpc>
            </a:pPr>
            <a:r>
              <a:rPr lang="en-GB" sz="750" b="1" dirty="0">
                <a:latin typeface="Arial" panose="020B0604020202020204" pitchFamily="34" charset="0"/>
                <a:ea typeface="Aileron" charset="0"/>
                <a:cs typeface="Arial" panose="020B0604020202020204" pitchFamily="34" charset="0"/>
              </a:rPr>
              <a:t>cabozantinib</a:t>
            </a:r>
          </a:p>
          <a:p>
            <a:pPr>
              <a:lnSpc>
                <a:spcPct val="85000"/>
              </a:lnSpc>
            </a:pPr>
            <a:r>
              <a:rPr lang="en-GB" sz="750" b="1" dirty="0">
                <a:latin typeface="Arial" panose="020B0604020202020204" pitchFamily="34" charset="0"/>
                <a:ea typeface="Aileron" charset="0"/>
                <a:cs typeface="Arial" panose="020B0604020202020204" pitchFamily="34" charset="0"/>
              </a:rPr>
              <a:t>ramucirumab</a:t>
            </a:r>
          </a:p>
          <a:p>
            <a:pPr>
              <a:lnSpc>
                <a:spcPct val="85000"/>
              </a:lnSpc>
            </a:pPr>
            <a:r>
              <a:rPr lang="en-GB" sz="600" dirty="0">
                <a:latin typeface="Arial" panose="020B0604020202020204" pitchFamily="34" charset="0"/>
                <a:ea typeface="Aileron" charset="0"/>
                <a:cs typeface="Arial" panose="020B0604020202020204" pitchFamily="34" charset="0"/>
              </a:rPr>
              <a:t>(AFP ≥400 ng/mL)</a:t>
            </a:r>
          </a:p>
        </p:txBody>
      </p:sp>
      <p:sp>
        <p:nvSpPr>
          <p:cNvPr id="117" name="TextBox 168">
            <a:extLst>
              <a:ext uri="{FF2B5EF4-FFF2-40B4-BE49-F238E27FC236}">
                <a16:creationId xmlns:a16="http://schemas.microsoft.com/office/drawing/2014/main" id="{7A1F6E5E-2106-F040-BE53-2CFFA5C1BFC4}"/>
              </a:ext>
            </a:extLst>
          </p:cNvPr>
          <p:cNvSpPr txBox="1"/>
          <p:nvPr/>
        </p:nvSpPr>
        <p:spPr>
          <a:xfrm>
            <a:off x="7498523" y="5052099"/>
            <a:ext cx="1939850" cy="9810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sorafenib</a:t>
            </a:r>
            <a:endParaRPr lang="en-GB" sz="600" dirty="0">
              <a:latin typeface="Arial" panose="020B0604020202020204" pitchFamily="34" charset="0"/>
              <a:ea typeface="Aileron" charset="0"/>
              <a:cs typeface="Arial" panose="020B0604020202020204" pitchFamily="34" charset="0"/>
            </a:endParaRPr>
          </a:p>
        </p:txBody>
      </p:sp>
      <p:sp>
        <p:nvSpPr>
          <p:cNvPr id="118" name="TextBox 169">
            <a:extLst>
              <a:ext uri="{FF2B5EF4-FFF2-40B4-BE49-F238E27FC236}">
                <a16:creationId xmlns:a16="http://schemas.microsoft.com/office/drawing/2014/main" id="{9D576DE9-90E7-FE44-B425-1745A965EBF3}"/>
              </a:ext>
            </a:extLst>
          </p:cNvPr>
          <p:cNvSpPr txBox="1"/>
          <p:nvPr/>
        </p:nvSpPr>
        <p:spPr>
          <a:xfrm>
            <a:off x="7498523" y="5296574"/>
            <a:ext cx="1939850" cy="29431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atezolizumab-bevacizumab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durvalumab-tremelimumab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lenvatinib or durvalumab</a:t>
            </a:r>
            <a:endParaRPr lang="en-GB" sz="600" dirty="0">
              <a:latin typeface="Arial" panose="020B0604020202020204" pitchFamily="34" charset="0"/>
              <a:ea typeface="Aileron" charset="0"/>
              <a:cs typeface="Arial" panose="020B0604020202020204" pitchFamily="34" charset="0"/>
            </a:endParaRPr>
          </a:p>
        </p:txBody>
      </p:sp>
      <p:cxnSp>
        <p:nvCxnSpPr>
          <p:cNvPr id="119" name="Straight Connector 118">
            <a:extLst>
              <a:ext uri="{FF2B5EF4-FFF2-40B4-BE49-F238E27FC236}">
                <a16:creationId xmlns:a16="http://schemas.microsoft.com/office/drawing/2014/main" id="{F7C6D86B-731C-BB4D-B1BF-D83F6E485BED}"/>
              </a:ext>
            </a:extLst>
          </p:cNvPr>
          <p:cNvCxnSpPr>
            <a:cxnSpLocks/>
          </p:cNvCxnSpPr>
          <p:nvPr/>
        </p:nvCxnSpPr>
        <p:spPr>
          <a:xfrm>
            <a:off x="7423169" y="4612264"/>
            <a:ext cx="0" cy="2190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BF78245F-0F4E-B642-8B17-C6C53C0CF1D2}"/>
              </a:ext>
            </a:extLst>
          </p:cNvPr>
          <p:cNvCxnSpPr>
            <a:cxnSpLocks/>
          </p:cNvCxnSpPr>
          <p:nvPr/>
        </p:nvCxnSpPr>
        <p:spPr>
          <a:xfrm>
            <a:off x="7423169" y="5063114"/>
            <a:ext cx="0" cy="50482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5F159628-3512-F04F-A713-C2DB28067D48}"/>
              </a:ext>
            </a:extLst>
          </p:cNvPr>
          <p:cNvCxnSpPr>
            <a:cxnSpLocks/>
          </p:cNvCxnSpPr>
          <p:nvPr/>
        </p:nvCxnSpPr>
        <p:spPr>
          <a:xfrm>
            <a:off x="8239144" y="4901189"/>
            <a:ext cx="0" cy="3873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1923B36-676A-BD4A-894D-8E9C4ED51E88}"/>
              </a:ext>
            </a:extLst>
          </p:cNvPr>
          <p:cNvCxnSpPr>
            <a:cxnSpLocks/>
          </p:cNvCxnSpPr>
          <p:nvPr/>
        </p:nvCxnSpPr>
        <p:spPr>
          <a:xfrm flipH="1">
            <a:off x="7350636" y="4850143"/>
            <a:ext cx="2680247"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2AC3246-C44D-4E42-9EDF-139FF6F22A68}"/>
              </a:ext>
            </a:extLst>
          </p:cNvPr>
          <p:cNvCxnSpPr>
            <a:cxnSpLocks/>
          </p:cNvCxnSpPr>
          <p:nvPr/>
        </p:nvCxnSpPr>
        <p:spPr>
          <a:xfrm>
            <a:off x="8208433" y="5094864"/>
            <a:ext cx="381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A6334467-BC5F-3648-A1CB-BC0B5A17C19C}"/>
              </a:ext>
            </a:extLst>
          </p:cNvPr>
          <p:cNvCxnSpPr>
            <a:cxnSpLocks/>
          </p:cNvCxnSpPr>
          <p:nvPr/>
        </p:nvCxnSpPr>
        <p:spPr>
          <a:xfrm>
            <a:off x="9067819" y="5301239"/>
            <a:ext cx="0" cy="2857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44CF969-12D2-884E-A3AE-BB3B31614674}"/>
              </a:ext>
            </a:extLst>
          </p:cNvPr>
          <p:cNvCxnSpPr>
            <a:cxnSpLocks/>
          </p:cNvCxnSpPr>
          <p:nvPr/>
        </p:nvCxnSpPr>
        <p:spPr>
          <a:xfrm>
            <a:off x="9072582" y="5455227"/>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C551DB0-32D5-614A-833E-CD88FDC36382}"/>
              </a:ext>
            </a:extLst>
          </p:cNvPr>
          <p:cNvCxnSpPr>
            <a:cxnSpLocks/>
          </p:cNvCxnSpPr>
          <p:nvPr/>
        </p:nvCxnSpPr>
        <p:spPr>
          <a:xfrm>
            <a:off x="9278408" y="5105977"/>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7" name="Rounded Rectangle 166">
            <a:extLst>
              <a:ext uri="{FF2B5EF4-FFF2-40B4-BE49-F238E27FC236}">
                <a16:creationId xmlns:a16="http://schemas.microsoft.com/office/drawing/2014/main" id="{A77604A6-2496-6746-829A-C82437BDF5D8}"/>
              </a:ext>
            </a:extLst>
          </p:cNvPr>
          <p:cNvSpPr/>
          <p:nvPr/>
        </p:nvSpPr>
        <p:spPr>
          <a:xfrm rot="16200000">
            <a:off x="9059333" y="4990314"/>
            <a:ext cx="416744"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cxnSp>
        <p:nvCxnSpPr>
          <p:cNvPr id="128" name="Straight Connector 127">
            <a:extLst>
              <a:ext uri="{FF2B5EF4-FFF2-40B4-BE49-F238E27FC236}">
                <a16:creationId xmlns:a16="http://schemas.microsoft.com/office/drawing/2014/main" id="{91589545-657E-CB4C-8741-A82C5772D0B1}"/>
              </a:ext>
            </a:extLst>
          </p:cNvPr>
          <p:cNvCxnSpPr>
            <a:cxnSpLocks/>
          </p:cNvCxnSpPr>
          <p:nvPr/>
        </p:nvCxnSpPr>
        <p:spPr>
          <a:xfrm>
            <a:off x="9278408" y="5763202"/>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9" name="Rounded Rectangle 167">
            <a:extLst>
              <a:ext uri="{FF2B5EF4-FFF2-40B4-BE49-F238E27FC236}">
                <a16:creationId xmlns:a16="http://schemas.microsoft.com/office/drawing/2014/main" id="{F596CEC2-A7FF-9A43-9982-118BA4F70F57}"/>
              </a:ext>
            </a:extLst>
          </p:cNvPr>
          <p:cNvSpPr/>
          <p:nvPr/>
        </p:nvSpPr>
        <p:spPr>
          <a:xfrm rot="16200000">
            <a:off x="9070998" y="5686674"/>
            <a:ext cx="393413"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sp>
        <p:nvSpPr>
          <p:cNvPr id="130" name="Rounded Rectangle 189">
            <a:extLst>
              <a:ext uri="{FF2B5EF4-FFF2-40B4-BE49-F238E27FC236}">
                <a16:creationId xmlns:a16="http://schemas.microsoft.com/office/drawing/2014/main" id="{41A89AA8-AB49-9D4A-AF5C-86E9575E8698}"/>
              </a:ext>
            </a:extLst>
          </p:cNvPr>
          <p:cNvSpPr/>
          <p:nvPr/>
        </p:nvSpPr>
        <p:spPr>
          <a:xfrm rot="16200000">
            <a:off x="9635566" y="5337719"/>
            <a:ext cx="1162051" cy="15563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feasible</a:t>
            </a:r>
          </a:p>
        </p:txBody>
      </p:sp>
      <p:cxnSp>
        <p:nvCxnSpPr>
          <p:cNvPr id="131" name="Straight Connector 130">
            <a:extLst>
              <a:ext uri="{FF2B5EF4-FFF2-40B4-BE49-F238E27FC236}">
                <a16:creationId xmlns:a16="http://schemas.microsoft.com/office/drawing/2014/main" id="{4A4E32DC-36CD-014E-BDF8-0FB51ED3B524}"/>
              </a:ext>
            </a:extLst>
          </p:cNvPr>
          <p:cNvCxnSpPr>
            <a:cxnSpLocks/>
          </p:cNvCxnSpPr>
          <p:nvPr/>
        </p:nvCxnSpPr>
        <p:spPr>
          <a:xfrm>
            <a:off x="9679007" y="5375852"/>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2" name="Rounded Rectangle 191">
            <a:extLst>
              <a:ext uri="{FF2B5EF4-FFF2-40B4-BE49-F238E27FC236}">
                <a16:creationId xmlns:a16="http://schemas.microsoft.com/office/drawing/2014/main" id="{6E51AC3A-D0AC-BC4F-8E96-13FAEF027260}"/>
              </a:ext>
            </a:extLst>
          </p:cNvPr>
          <p:cNvSpPr/>
          <p:nvPr/>
        </p:nvSpPr>
        <p:spPr>
          <a:xfrm>
            <a:off x="9529232" y="4875788"/>
            <a:ext cx="517525" cy="1120775"/>
          </a:xfrm>
          <a:prstGeom prst="roundRect">
            <a:avLst>
              <a:gd name="adj"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b="1" dirty="0">
                <a:solidFill>
                  <a:schemeClr val="tx1"/>
                </a:solidFill>
                <a:latin typeface="Arial" panose="020B0604020202020204" pitchFamily="34" charset="0"/>
                <a:cs typeface="Arial" panose="020B0604020202020204" pitchFamily="34" charset="0"/>
              </a:rPr>
              <a:t>Clinical</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trials</a:t>
            </a:r>
          </a:p>
        </p:txBody>
      </p:sp>
      <p:cxnSp>
        <p:nvCxnSpPr>
          <p:cNvPr id="133" name="Straight Connector 132">
            <a:extLst>
              <a:ext uri="{FF2B5EF4-FFF2-40B4-BE49-F238E27FC236}">
                <a16:creationId xmlns:a16="http://schemas.microsoft.com/office/drawing/2014/main" id="{B793754C-2D8F-684D-9A21-F32239B5420B}"/>
              </a:ext>
            </a:extLst>
          </p:cNvPr>
          <p:cNvCxnSpPr>
            <a:cxnSpLocks/>
          </p:cNvCxnSpPr>
          <p:nvPr/>
        </p:nvCxnSpPr>
        <p:spPr>
          <a:xfrm flipH="1">
            <a:off x="7350637" y="5596268"/>
            <a:ext cx="2159546"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 name="TextBox 194">
            <a:extLst>
              <a:ext uri="{FF2B5EF4-FFF2-40B4-BE49-F238E27FC236}">
                <a16:creationId xmlns:a16="http://schemas.microsoft.com/office/drawing/2014/main" id="{F621907F-0B6C-8C4A-946B-ADFF5C1F7AE7}"/>
              </a:ext>
            </a:extLst>
          </p:cNvPr>
          <p:cNvSpPr txBox="1"/>
          <p:nvPr/>
        </p:nvSpPr>
        <p:spPr>
          <a:xfrm>
            <a:off x="10384311" y="5478213"/>
            <a:ext cx="853072" cy="519373"/>
          </a:xfrm>
          <a:prstGeom prst="rect">
            <a:avLst/>
          </a:prstGeom>
          <a:solidFill>
            <a:schemeClr val="accent2">
              <a:lumMod val="40000"/>
              <a:lumOff val="60000"/>
            </a:schemeClr>
          </a:solidFill>
          <a:ln>
            <a:solidFill>
              <a:schemeClr val="tx1"/>
            </a:solidFill>
          </a:ln>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Alternative</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sequences may</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 considered</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but they have not</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been proved</a:t>
            </a:r>
          </a:p>
        </p:txBody>
      </p:sp>
      <p:cxnSp>
        <p:nvCxnSpPr>
          <p:cNvPr id="135" name="Straight Connector 134">
            <a:extLst>
              <a:ext uri="{FF2B5EF4-FFF2-40B4-BE49-F238E27FC236}">
                <a16:creationId xmlns:a16="http://schemas.microsoft.com/office/drawing/2014/main" id="{A442252C-4199-184D-8BB4-3F63C6EF23A4}"/>
              </a:ext>
            </a:extLst>
          </p:cNvPr>
          <p:cNvCxnSpPr>
            <a:cxnSpLocks/>
          </p:cNvCxnSpPr>
          <p:nvPr/>
        </p:nvCxnSpPr>
        <p:spPr>
          <a:xfrm>
            <a:off x="10288607" y="5375852"/>
            <a:ext cx="510626" cy="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31E8123-C5A3-9F44-9F1F-EF95F4F8933C}"/>
              </a:ext>
            </a:extLst>
          </p:cNvPr>
          <p:cNvCxnSpPr>
            <a:cxnSpLocks/>
            <a:endCxn id="127" idx="3"/>
          </p:cNvCxnSpPr>
          <p:nvPr/>
        </p:nvCxnSpPr>
        <p:spPr>
          <a:xfrm flipH="1">
            <a:off x="9267705" y="4780539"/>
            <a:ext cx="0" cy="114587"/>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7" name="Rounded Rectangle 140">
            <a:extLst>
              <a:ext uri="{FF2B5EF4-FFF2-40B4-BE49-F238E27FC236}">
                <a16:creationId xmlns:a16="http://schemas.microsoft.com/office/drawing/2014/main" id="{72F51AED-A00B-4041-B0EB-EA614F1C38D8}"/>
              </a:ext>
            </a:extLst>
          </p:cNvPr>
          <p:cNvSpPr/>
          <p:nvPr/>
        </p:nvSpPr>
        <p:spPr>
          <a:xfrm>
            <a:off x="3394470" y="4603853"/>
            <a:ext cx="2197764" cy="1809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dirty="0">
                <a:solidFill>
                  <a:schemeClr val="tx1"/>
                </a:solidFill>
                <a:latin typeface="Arial" panose="020B0604020202020204" pitchFamily="34" charset="0"/>
                <a:cs typeface="Arial" panose="020B0604020202020204" pitchFamily="34" charset="0"/>
              </a:rPr>
              <a:t>Not feasible or failure</a:t>
            </a:r>
          </a:p>
        </p:txBody>
      </p:sp>
      <p:sp>
        <p:nvSpPr>
          <p:cNvPr id="138" name="Rounded Rectangle 120">
            <a:extLst>
              <a:ext uri="{FF2B5EF4-FFF2-40B4-BE49-F238E27FC236}">
                <a16:creationId xmlns:a16="http://schemas.microsoft.com/office/drawing/2014/main" id="{95D11565-AFCF-EF42-A1FB-5C2BED0D4300}"/>
              </a:ext>
            </a:extLst>
          </p:cNvPr>
          <p:cNvSpPr/>
          <p:nvPr/>
        </p:nvSpPr>
        <p:spPr>
          <a:xfrm>
            <a:off x="2718194" y="4137129"/>
            <a:ext cx="3528089"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&gt;5 years</a:t>
            </a:r>
          </a:p>
        </p:txBody>
      </p:sp>
      <p:sp>
        <p:nvSpPr>
          <p:cNvPr id="141" name="Rectangle 140">
            <a:extLst>
              <a:ext uri="{FF2B5EF4-FFF2-40B4-BE49-F238E27FC236}">
                <a16:creationId xmlns:a16="http://schemas.microsoft.com/office/drawing/2014/main" id="{57A97752-43F1-0D46-877F-D011D49E090B}"/>
              </a:ext>
            </a:extLst>
          </p:cNvPr>
          <p:cNvSpPr/>
          <p:nvPr/>
        </p:nvSpPr>
        <p:spPr>
          <a:xfrm>
            <a:off x="7248129" y="4402699"/>
            <a:ext cx="3112274" cy="161859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81203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CB34EF-925C-F996-7BE3-2F823FE6B819}"/>
              </a:ext>
            </a:extLst>
          </p:cNvPr>
          <p:cNvSpPr>
            <a:spLocks noGrp="1"/>
          </p:cNvSpPr>
          <p:nvPr>
            <p:ph type="title"/>
          </p:nvPr>
        </p:nvSpPr>
        <p:spPr/>
        <p:txBody>
          <a:bodyPr>
            <a:normAutofit fontScale="90000"/>
          </a:bodyPr>
          <a:lstStyle/>
          <a:p>
            <a:r>
              <a:rPr lang="en-US" sz="3100" dirty="0"/>
              <a:t>BCLC UpdATED treatment algorithm</a:t>
            </a:r>
            <a:br>
              <a:rPr lang="en-US" dirty="0"/>
            </a:br>
            <a:r>
              <a:rPr lang="en-US" sz="2200" dirty="0">
                <a:solidFill>
                  <a:schemeClr val="accent1"/>
                </a:solidFill>
              </a:rPr>
              <a:t>Multidisciplinary Care for patients with hepatobiliary Cancer</a:t>
            </a:r>
            <a:br>
              <a:rPr lang="en-US" dirty="0"/>
            </a:br>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201" name="Content Placeholder 200">
            <a:extLst>
              <a:ext uri="{FF2B5EF4-FFF2-40B4-BE49-F238E27FC236}">
                <a16:creationId xmlns:a16="http://schemas.microsoft.com/office/drawing/2014/main" id="{D053AB66-4136-6C4C-B9F5-13E48E208C02}"/>
              </a:ext>
            </a:extLst>
          </p:cNvPr>
          <p:cNvSpPr>
            <a:spLocks noGrp="1"/>
          </p:cNvSpPr>
          <p:nvPr>
            <p:ph sz="quarter" idx="15"/>
          </p:nvPr>
        </p:nvSpPr>
        <p:spPr>
          <a:xfrm>
            <a:off x="620183" y="6356351"/>
            <a:ext cx="10804409" cy="365125"/>
          </a:xfrm>
        </p:spPr>
        <p:txBody>
          <a:bodyPr anchor="b" anchorCtr="0"/>
          <a:lstStyle/>
          <a:p>
            <a:r>
              <a:rPr lang="en-US" dirty="0"/>
              <a:t>AFP, alpha-fetoprotein; ALBI, albumin-bilirubin; BCLC, Barcelona Clinic Liver Cancer; BSC, best supportive care; HCC, hepatocellular carcinoma; LT, liver transplantation; MELD, model of end-stage liver disease; PS, performance status; TACE, transarterial chemoembolisation</a:t>
            </a:r>
          </a:p>
          <a:p>
            <a:pPr>
              <a:spcBef>
                <a:spcPts val="0"/>
              </a:spcBef>
            </a:pPr>
            <a:r>
              <a:rPr lang="en-US" dirty="0"/>
              <a:t>Reig M, et al. J Hepatol. 2022;76:681-93</a:t>
            </a:r>
          </a:p>
        </p:txBody>
      </p:sp>
      <p:sp>
        <p:nvSpPr>
          <p:cNvPr id="54" name="Rectangle 53">
            <a:extLst>
              <a:ext uri="{FF2B5EF4-FFF2-40B4-BE49-F238E27FC236}">
                <a16:creationId xmlns:a16="http://schemas.microsoft.com/office/drawing/2014/main" id="{B1DE7170-CE2D-DE41-F0CA-AD363DE66619}"/>
              </a:ext>
            </a:extLst>
          </p:cNvPr>
          <p:cNvSpPr/>
          <p:nvPr/>
        </p:nvSpPr>
        <p:spPr>
          <a:xfrm>
            <a:off x="7226993" y="4406908"/>
            <a:ext cx="3133409" cy="161438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Rectangle 1">
            <a:extLst>
              <a:ext uri="{FF2B5EF4-FFF2-40B4-BE49-F238E27FC236}">
                <a16:creationId xmlns:a16="http://schemas.microsoft.com/office/drawing/2014/main" id="{4824607E-2F84-C244-89D7-4746B1571267}"/>
              </a:ext>
            </a:extLst>
          </p:cNvPr>
          <p:cNvSpPr/>
          <p:nvPr/>
        </p:nvSpPr>
        <p:spPr>
          <a:xfrm>
            <a:off x="7295349" y="4470162"/>
            <a:ext cx="2999059" cy="1524000"/>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 name="Rounded Rectangle 11">
            <a:extLst>
              <a:ext uri="{FF2B5EF4-FFF2-40B4-BE49-F238E27FC236}">
                <a16:creationId xmlns:a16="http://schemas.microsoft.com/office/drawing/2014/main" id="{386A0E2E-9217-7E4D-97F8-7E0A76B9AAC3}"/>
              </a:ext>
            </a:extLst>
          </p:cNvPr>
          <p:cNvSpPr/>
          <p:nvPr/>
        </p:nvSpPr>
        <p:spPr>
          <a:xfrm>
            <a:off x="6372634" y="965824"/>
            <a:ext cx="739565" cy="22878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dirty="0">
                <a:solidFill>
                  <a:schemeClr val="tx1"/>
                </a:solidFill>
                <a:latin typeface="Arial" panose="020B0604020202020204" pitchFamily="34" charset="0"/>
                <a:cs typeface="Arial" panose="020B0604020202020204" pitchFamily="34" charset="0"/>
              </a:rPr>
              <a:t>HCC</a:t>
            </a:r>
          </a:p>
        </p:txBody>
      </p:sp>
      <p:sp>
        <p:nvSpPr>
          <p:cNvPr id="7" name="Rounded Rectangle 14">
            <a:extLst>
              <a:ext uri="{FF2B5EF4-FFF2-40B4-BE49-F238E27FC236}">
                <a16:creationId xmlns:a16="http://schemas.microsoft.com/office/drawing/2014/main" id="{529C80BB-BA24-3248-A845-A3CD402440EF}"/>
              </a:ext>
            </a:extLst>
          </p:cNvPr>
          <p:cNvSpPr/>
          <p:nvPr/>
        </p:nvSpPr>
        <p:spPr>
          <a:xfrm>
            <a:off x="10390191" y="3807879"/>
            <a:ext cx="80797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BSC</a:t>
            </a:r>
          </a:p>
        </p:txBody>
      </p:sp>
      <p:sp>
        <p:nvSpPr>
          <p:cNvPr id="8" name="Rounded Rectangle 19">
            <a:extLst>
              <a:ext uri="{FF2B5EF4-FFF2-40B4-BE49-F238E27FC236}">
                <a16:creationId xmlns:a16="http://schemas.microsoft.com/office/drawing/2014/main" id="{143D5614-21C6-DA4B-AC65-801A495F2899}"/>
              </a:ext>
            </a:extLst>
          </p:cNvPr>
          <p:cNvSpPr/>
          <p:nvPr/>
        </p:nvSpPr>
        <p:spPr>
          <a:xfrm>
            <a:off x="922990" y="3807879"/>
            <a:ext cx="172430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1</a:t>
            </a:r>
            <a:r>
              <a:rPr lang="en-GB" sz="900" b="1" baseline="30000" dirty="0">
                <a:solidFill>
                  <a:schemeClr val="tx1"/>
                </a:solidFill>
                <a:latin typeface="Arial" panose="020B0604020202020204" pitchFamily="34" charset="0"/>
                <a:cs typeface="Arial" panose="020B0604020202020204" pitchFamily="34" charset="0"/>
              </a:rPr>
              <a:t>st</a:t>
            </a:r>
            <a:r>
              <a:rPr lang="en-GB" sz="900" b="1" dirty="0">
                <a:solidFill>
                  <a:schemeClr val="tx1"/>
                </a:solidFill>
                <a:latin typeface="Arial" panose="020B0604020202020204" pitchFamily="34" charset="0"/>
                <a:cs typeface="Arial" panose="020B0604020202020204" pitchFamily="34" charset="0"/>
              </a:rPr>
              <a:t> treatment option</a:t>
            </a:r>
          </a:p>
        </p:txBody>
      </p:sp>
      <p:cxnSp>
        <p:nvCxnSpPr>
          <p:cNvPr id="9" name="Straight Connector 8">
            <a:extLst>
              <a:ext uri="{FF2B5EF4-FFF2-40B4-BE49-F238E27FC236}">
                <a16:creationId xmlns:a16="http://schemas.microsoft.com/office/drawing/2014/main" id="{A7C18960-2039-AF44-9220-A887482ADC56}"/>
              </a:ext>
            </a:extLst>
          </p:cNvPr>
          <p:cNvCxnSpPr>
            <a:cxnSpLocks/>
          </p:cNvCxnSpPr>
          <p:nvPr/>
        </p:nvCxnSpPr>
        <p:spPr>
          <a:xfrm>
            <a:off x="3481186"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D48F688-C655-484E-ABB4-E3099E0AAE65}"/>
              </a:ext>
            </a:extLst>
          </p:cNvPr>
          <p:cNvCxnSpPr>
            <a:cxnSpLocks/>
          </p:cNvCxnSpPr>
          <p:nvPr/>
        </p:nvCxnSpPr>
        <p:spPr>
          <a:xfrm>
            <a:off x="5133894"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2B4B1CF-FC93-2340-8800-BDD9EAFA08B6}"/>
              </a:ext>
            </a:extLst>
          </p:cNvPr>
          <p:cNvCxnSpPr>
            <a:cxnSpLocks/>
          </p:cNvCxnSpPr>
          <p:nvPr/>
        </p:nvCxnSpPr>
        <p:spPr>
          <a:xfrm>
            <a:off x="8606142"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C76CE55-2F78-404F-B95D-E594BCC25F7C}"/>
              </a:ext>
            </a:extLst>
          </p:cNvPr>
          <p:cNvCxnSpPr>
            <a:cxnSpLocks/>
          </p:cNvCxnSpPr>
          <p:nvPr/>
        </p:nvCxnSpPr>
        <p:spPr>
          <a:xfrm>
            <a:off x="10458633" y="1297296"/>
            <a:ext cx="0" cy="21600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74C56-D9DD-1541-B3C1-0E275A7AE1E1}"/>
              </a:ext>
            </a:extLst>
          </p:cNvPr>
          <p:cNvCxnSpPr>
            <a:cxnSpLocks/>
          </p:cNvCxnSpPr>
          <p:nvPr/>
        </p:nvCxnSpPr>
        <p:spPr>
          <a:xfrm>
            <a:off x="6748510" y="1189296"/>
            <a:ext cx="0" cy="324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5BD7AFB-625F-BF4F-8D63-77569CC49B02}"/>
              </a:ext>
            </a:extLst>
          </p:cNvPr>
          <p:cNvCxnSpPr>
            <a:cxnSpLocks/>
          </p:cNvCxnSpPr>
          <p:nvPr/>
        </p:nvCxnSpPr>
        <p:spPr>
          <a:xfrm flipH="1">
            <a:off x="3471727" y="1304955"/>
            <a:ext cx="697679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38">
            <a:extLst>
              <a:ext uri="{FF2B5EF4-FFF2-40B4-BE49-F238E27FC236}">
                <a16:creationId xmlns:a16="http://schemas.microsoft.com/office/drawing/2014/main" id="{07118281-AF9F-E24E-B1A1-E9E7CF103B8E}"/>
              </a:ext>
            </a:extLst>
          </p:cNvPr>
          <p:cNvSpPr/>
          <p:nvPr/>
        </p:nvSpPr>
        <p:spPr>
          <a:xfrm rot="16200000">
            <a:off x="677380" y="1755133"/>
            <a:ext cx="7200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Prognosis</a:t>
            </a:r>
          </a:p>
        </p:txBody>
      </p:sp>
      <p:sp>
        <p:nvSpPr>
          <p:cNvPr id="18" name="Rounded Rectangle 39">
            <a:extLst>
              <a:ext uri="{FF2B5EF4-FFF2-40B4-BE49-F238E27FC236}">
                <a16:creationId xmlns:a16="http://schemas.microsoft.com/office/drawing/2014/main" id="{9847FAE7-0B79-0242-925C-B08444E09CEC}"/>
              </a:ext>
            </a:extLst>
          </p:cNvPr>
          <p:cNvSpPr/>
          <p:nvPr/>
        </p:nvSpPr>
        <p:spPr>
          <a:xfrm>
            <a:off x="1193961" y="1509523"/>
            <a:ext cx="1468465" cy="720000"/>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Based on tumour burden,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liver function and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physical status</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Refined by AFP, ALBI score,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Child-Pugh, MELD</a:t>
            </a:r>
          </a:p>
        </p:txBody>
      </p:sp>
      <p:sp>
        <p:nvSpPr>
          <p:cNvPr id="19" name="Rounded Rectangle 40">
            <a:extLst>
              <a:ext uri="{FF2B5EF4-FFF2-40B4-BE49-F238E27FC236}">
                <a16:creationId xmlns:a16="http://schemas.microsoft.com/office/drawing/2014/main" id="{B1A79603-CCDC-314C-A022-94A56E59182A}"/>
              </a:ext>
            </a:extLst>
          </p:cNvPr>
          <p:cNvSpPr/>
          <p:nvPr/>
        </p:nvSpPr>
        <p:spPr>
          <a:xfrm>
            <a:off x="1193961" y="2303609"/>
            <a:ext cx="1468465" cy="1392195"/>
          </a:xfrm>
          <a:prstGeom prst="roundRect">
            <a:avLst>
              <a:gd name="adj" fmla="val 8383"/>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To decide individualised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treatment approach</a:t>
            </a:r>
          </a:p>
        </p:txBody>
      </p:sp>
      <p:sp>
        <p:nvSpPr>
          <p:cNvPr id="20" name="Rounded Rectangle 41">
            <a:extLst>
              <a:ext uri="{FF2B5EF4-FFF2-40B4-BE49-F238E27FC236}">
                <a16:creationId xmlns:a16="http://schemas.microsoft.com/office/drawing/2014/main" id="{3ECE0B8F-F2D6-9C42-99C4-083B74B3F83A}"/>
              </a:ext>
            </a:extLst>
          </p:cNvPr>
          <p:cNvSpPr/>
          <p:nvPr/>
        </p:nvSpPr>
        <p:spPr>
          <a:xfrm rot="16200000">
            <a:off x="340781" y="2885819"/>
            <a:ext cx="13932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Patient characterisation</a:t>
            </a:r>
          </a:p>
        </p:txBody>
      </p:sp>
      <p:sp>
        <p:nvSpPr>
          <p:cNvPr id="21" name="Rounded Rectangle 44">
            <a:extLst>
              <a:ext uri="{FF2B5EF4-FFF2-40B4-BE49-F238E27FC236}">
                <a16:creationId xmlns:a16="http://schemas.microsoft.com/office/drawing/2014/main" id="{1A292161-C46D-3D4A-B8E2-D6329120A17B}"/>
              </a:ext>
            </a:extLst>
          </p:cNvPr>
          <p:cNvSpPr/>
          <p:nvPr/>
        </p:nvSpPr>
        <p:spPr>
          <a:xfrm>
            <a:off x="4868333" y="2331189"/>
            <a:ext cx="590550" cy="221615"/>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≤3 nodules,</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each ≤3 cm</a:t>
            </a:r>
          </a:p>
        </p:txBody>
      </p:sp>
      <p:cxnSp>
        <p:nvCxnSpPr>
          <p:cNvPr id="22" name="Straight Connector 21">
            <a:extLst>
              <a:ext uri="{FF2B5EF4-FFF2-40B4-BE49-F238E27FC236}">
                <a16:creationId xmlns:a16="http://schemas.microsoft.com/office/drawing/2014/main" id="{0954337A-8AED-5C4D-97DD-435DD61A85A3}"/>
              </a:ext>
            </a:extLst>
          </p:cNvPr>
          <p:cNvCxnSpPr>
            <a:cxnSpLocks/>
          </p:cNvCxnSpPr>
          <p:nvPr/>
        </p:nvCxnSpPr>
        <p:spPr>
          <a:xfrm>
            <a:off x="3481186" y="1840221"/>
            <a:ext cx="0" cy="4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ounded Rectangle 24">
            <a:extLst>
              <a:ext uri="{FF2B5EF4-FFF2-40B4-BE49-F238E27FC236}">
                <a16:creationId xmlns:a16="http://schemas.microsoft.com/office/drawing/2014/main" id="{9CD8045F-9ED8-7349-AB50-FC8BAD27B69F}"/>
              </a:ext>
            </a:extLst>
          </p:cNvPr>
          <p:cNvSpPr/>
          <p:nvPr/>
        </p:nvSpPr>
        <p:spPr>
          <a:xfrm>
            <a:off x="2741652" y="1509523"/>
            <a:ext cx="1479068" cy="415147"/>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Very early stage (0)</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≤2 cm</a:t>
            </a:r>
          </a:p>
          <a:p>
            <a:pPr marL="88900" indent="-88900">
              <a:buFont typeface="Arial" panose="020B0604020202020204" pitchFamily="34" charset="0"/>
              <a:buChar char="•"/>
            </a:pPr>
            <a:r>
              <a:rPr lang="en-GB" sz="750" spc="-1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spc="-10" dirty="0">
                <a:solidFill>
                  <a:schemeClr val="tx1"/>
                </a:solidFill>
                <a:latin typeface="Arial" panose="020B0604020202020204" pitchFamily="34" charset="0"/>
                <a:cs typeface="Arial" panose="020B0604020202020204" pitchFamily="34" charset="0"/>
              </a:rPr>
              <a:t>, PS 0</a:t>
            </a:r>
          </a:p>
        </p:txBody>
      </p:sp>
      <p:cxnSp>
        <p:nvCxnSpPr>
          <p:cNvPr id="24" name="Straight Connector 23">
            <a:extLst>
              <a:ext uri="{FF2B5EF4-FFF2-40B4-BE49-F238E27FC236}">
                <a16:creationId xmlns:a16="http://schemas.microsoft.com/office/drawing/2014/main" id="{A1AE62A6-2ED6-D446-928C-D438A520470D}"/>
              </a:ext>
            </a:extLst>
          </p:cNvPr>
          <p:cNvCxnSpPr>
            <a:cxnSpLocks/>
          </p:cNvCxnSpPr>
          <p:nvPr/>
        </p:nvCxnSpPr>
        <p:spPr>
          <a:xfrm>
            <a:off x="433493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1361A7B-5A92-5449-81C5-7E5E594F9D7F}"/>
              </a:ext>
            </a:extLst>
          </p:cNvPr>
          <p:cNvCxnSpPr>
            <a:cxnSpLocks/>
          </p:cNvCxnSpPr>
          <p:nvPr/>
        </p:nvCxnSpPr>
        <p:spPr>
          <a:xfrm flipH="1">
            <a:off x="4328033" y="2133458"/>
            <a:ext cx="84192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F882B5-26AA-104B-A96F-5843F3194510}"/>
              </a:ext>
            </a:extLst>
          </p:cNvPr>
          <p:cNvCxnSpPr>
            <a:cxnSpLocks/>
          </p:cNvCxnSpPr>
          <p:nvPr/>
        </p:nvCxnSpPr>
        <p:spPr>
          <a:xfrm>
            <a:off x="5163608"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0865A-2893-C54A-B88A-6BB4CE5953EC}"/>
              </a:ext>
            </a:extLst>
          </p:cNvPr>
          <p:cNvCxnSpPr>
            <a:cxnSpLocks/>
          </p:cNvCxnSpPr>
          <p:nvPr/>
        </p:nvCxnSpPr>
        <p:spPr>
          <a:xfrm>
            <a:off x="3481186" y="2395846"/>
            <a:ext cx="0" cy="344283"/>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8A4FF63-8357-9D43-9DE5-02A7EF165576}"/>
              </a:ext>
            </a:extLst>
          </p:cNvPr>
          <p:cNvCxnSpPr>
            <a:cxnSpLocks/>
          </p:cNvCxnSpPr>
          <p:nvPr/>
        </p:nvCxnSpPr>
        <p:spPr>
          <a:xfrm>
            <a:off x="317003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ounded Rectangle 42">
            <a:extLst>
              <a:ext uri="{FF2B5EF4-FFF2-40B4-BE49-F238E27FC236}">
                <a16:creationId xmlns:a16="http://schemas.microsoft.com/office/drawing/2014/main" id="{8A205C07-450D-2949-9927-A46E5827BF06}"/>
              </a:ext>
            </a:extLst>
          </p:cNvPr>
          <p:cNvSpPr/>
          <p:nvPr/>
        </p:nvSpPr>
        <p:spPr>
          <a:xfrm>
            <a:off x="2944283" y="2307821"/>
            <a:ext cx="1041400" cy="3529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Potential candidate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for liver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transplantation</a:t>
            </a:r>
          </a:p>
        </p:txBody>
      </p:sp>
      <p:cxnSp>
        <p:nvCxnSpPr>
          <p:cNvPr id="30" name="Straight Connector 29">
            <a:extLst>
              <a:ext uri="{FF2B5EF4-FFF2-40B4-BE49-F238E27FC236}">
                <a16:creationId xmlns:a16="http://schemas.microsoft.com/office/drawing/2014/main" id="{D16C9782-3EF8-FB43-BBA4-1CE6F480662E}"/>
              </a:ext>
            </a:extLst>
          </p:cNvPr>
          <p:cNvCxnSpPr>
            <a:cxnSpLocks/>
          </p:cNvCxnSpPr>
          <p:nvPr/>
        </p:nvCxnSpPr>
        <p:spPr>
          <a:xfrm>
            <a:off x="4751186" y="1783071"/>
            <a:ext cx="0" cy="344283"/>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25">
            <a:extLst>
              <a:ext uri="{FF2B5EF4-FFF2-40B4-BE49-F238E27FC236}">
                <a16:creationId xmlns:a16="http://schemas.microsoft.com/office/drawing/2014/main" id="{160162D6-E3B2-104B-8A9D-4C9E0E45F548}"/>
              </a:ext>
            </a:extLst>
          </p:cNvPr>
          <p:cNvSpPr/>
          <p:nvPr/>
        </p:nvSpPr>
        <p:spPr>
          <a:xfrm>
            <a:off x="4299626" y="1509523"/>
            <a:ext cx="1668537" cy="415147"/>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Early stage (A)</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or  ≤3 nodules each ≤3 cm</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32" name="Straight Connector 31">
            <a:extLst>
              <a:ext uri="{FF2B5EF4-FFF2-40B4-BE49-F238E27FC236}">
                <a16:creationId xmlns:a16="http://schemas.microsoft.com/office/drawing/2014/main" id="{861FB3FC-5F0E-B843-A340-86E7C02B7159}"/>
              </a:ext>
            </a:extLst>
          </p:cNvPr>
          <p:cNvCxnSpPr>
            <a:cxnSpLocks/>
          </p:cNvCxnSpPr>
          <p:nvPr/>
        </p:nvCxnSpPr>
        <p:spPr>
          <a:xfrm flipH="1">
            <a:off x="3162809" y="2743058"/>
            <a:ext cx="59109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65A47F6-F4A5-0846-BED1-896DB80CA794}"/>
              </a:ext>
            </a:extLst>
          </p:cNvPr>
          <p:cNvCxnSpPr>
            <a:cxnSpLocks/>
          </p:cNvCxnSpPr>
          <p:nvPr/>
        </p:nvCxnSpPr>
        <p:spPr>
          <a:xfrm>
            <a:off x="374788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64">
            <a:extLst>
              <a:ext uri="{FF2B5EF4-FFF2-40B4-BE49-F238E27FC236}">
                <a16:creationId xmlns:a16="http://schemas.microsoft.com/office/drawing/2014/main" id="{0949EE07-90E2-0C4B-8469-815BA95C9FB0}"/>
              </a:ext>
            </a:extLst>
          </p:cNvPr>
          <p:cNvSpPr txBox="1"/>
          <p:nvPr/>
        </p:nvSpPr>
        <p:spPr>
          <a:xfrm>
            <a:off x="3095319" y="2896498"/>
            <a:ext cx="121828" cy="115416"/>
          </a:xfrm>
          <a:prstGeom prst="rect">
            <a:avLst/>
          </a:prstGeom>
          <a:noFill/>
        </p:spPr>
        <p:txBody>
          <a:bodyPr wrap="non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sp>
        <p:nvSpPr>
          <p:cNvPr id="35" name="TextBox 65">
            <a:extLst>
              <a:ext uri="{FF2B5EF4-FFF2-40B4-BE49-F238E27FC236}">
                <a16:creationId xmlns:a16="http://schemas.microsoft.com/office/drawing/2014/main" id="{1B000C50-E6F7-DD42-B9D5-41606091BC29}"/>
              </a:ext>
            </a:extLst>
          </p:cNvPr>
          <p:cNvSpPr txBox="1"/>
          <p:nvPr/>
        </p:nvSpPr>
        <p:spPr>
          <a:xfrm>
            <a:off x="3964774" y="27343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Portal pressure, bilirubin</a:t>
            </a:r>
          </a:p>
        </p:txBody>
      </p:sp>
      <p:sp>
        <p:nvSpPr>
          <p:cNvPr id="36" name="TextBox 68">
            <a:extLst>
              <a:ext uri="{FF2B5EF4-FFF2-40B4-BE49-F238E27FC236}">
                <a16:creationId xmlns:a16="http://schemas.microsoft.com/office/drawing/2014/main" id="{4D5CB980-2838-3746-93DE-79048927EFF3}"/>
              </a:ext>
            </a:extLst>
          </p:cNvPr>
          <p:cNvSpPr txBox="1"/>
          <p:nvPr/>
        </p:nvSpPr>
        <p:spPr>
          <a:xfrm>
            <a:off x="3660468" y="289649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p>
        </p:txBody>
      </p:sp>
      <p:cxnSp>
        <p:nvCxnSpPr>
          <p:cNvPr id="37" name="Straight Connector 36">
            <a:extLst>
              <a:ext uri="{FF2B5EF4-FFF2-40B4-BE49-F238E27FC236}">
                <a16:creationId xmlns:a16="http://schemas.microsoft.com/office/drawing/2014/main" id="{C2470388-39F1-3949-9AD9-18B2CD63C4E1}"/>
              </a:ext>
            </a:extLst>
          </p:cNvPr>
          <p:cNvCxnSpPr>
            <a:cxnSpLocks/>
            <a:stCxn id="38" idx="2"/>
          </p:cNvCxnSpPr>
          <p:nvPr/>
        </p:nvCxnSpPr>
        <p:spPr>
          <a:xfrm>
            <a:off x="4334933" y="2479780"/>
            <a:ext cx="0" cy="26341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ounded Rectangle 43">
            <a:extLst>
              <a:ext uri="{FF2B5EF4-FFF2-40B4-BE49-F238E27FC236}">
                <a16:creationId xmlns:a16="http://schemas.microsoft.com/office/drawing/2014/main" id="{D989FAD7-60FC-D344-B164-B607ED7DFEF9}"/>
              </a:ext>
            </a:extLst>
          </p:cNvPr>
          <p:cNvSpPr/>
          <p:nvPr/>
        </p:nvSpPr>
        <p:spPr>
          <a:xfrm>
            <a:off x="4042833" y="2307822"/>
            <a:ext cx="584200" cy="171958"/>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Single</a:t>
            </a:r>
          </a:p>
        </p:txBody>
      </p:sp>
      <p:cxnSp>
        <p:nvCxnSpPr>
          <p:cNvPr id="39" name="Straight Connector 38">
            <a:extLst>
              <a:ext uri="{FF2B5EF4-FFF2-40B4-BE49-F238E27FC236}">
                <a16:creationId xmlns:a16="http://schemas.microsoft.com/office/drawing/2014/main" id="{9F62B47C-8A81-5F47-8323-2DF775AB8795}"/>
              </a:ext>
            </a:extLst>
          </p:cNvPr>
          <p:cNvCxnSpPr>
            <a:cxnSpLocks/>
          </p:cNvCxnSpPr>
          <p:nvPr/>
        </p:nvCxnSpPr>
        <p:spPr>
          <a:xfrm>
            <a:off x="4087611"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BD8C0F5-A975-3A47-A621-EAADEC794499}"/>
              </a:ext>
            </a:extLst>
          </p:cNvPr>
          <p:cNvCxnSpPr>
            <a:cxnSpLocks/>
          </p:cNvCxnSpPr>
          <p:nvPr/>
        </p:nvCxnSpPr>
        <p:spPr>
          <a:xfrm flipH="1">
            <a:off x="4080385" y="3012933"/>
            <a:ext cx="4958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8DA80CD-D23F-4A40-AE5E-CAAD7CEE641F}"/>
              </a:ext>
            </a:extLst>
          </p:cNvPr>
          <p:cNvCxnSpPr>
            <a:cxnSpLocks/>
          </p:cNvCxnSpPr>
          <p:nvPr/>
        </p:nvCxnSpPr>
        <p:spPr>
          <a:xfrm>
            <a:off x="4579736"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F3A4B2B-0D55-714F-8EEE-A7057BBA2EEF}"/>
              </a:ext>
            </a:extLst>
          </p:cNvPr>
          <p:cNvCxnSpPr>
            <a:cxnSpLocks/>
          </p:cNvCxnSpPr>
          <p:nvPr/>
        </p:nvCxnSpPr>
        <p:spPr>
          <a:xfrm>
            <a:off x="4334933" y="2930630"/>
            <a:ext cx="0" cy="72000"/>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7EFB778-346E-7B43-8099-28835655ACD2}"/>
              </a:ext>
            </a:extLst>
          </p:cNvPr>
          <p:cNvCxnSpPr>
            <a:cxnSpLocks/>
          </p:cNvCxnSpPr>
          <p:nvPr/>
        </p:nvCxnSpPr>
        <p:spPr>
          <a:xfrm>
            <a:off x="3170036" y="3025879"/>
            <a:ext cx="0" cy="76824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87E3423-9FEF-AC4A-AB75-69A633CB6517}"/>
              </a:ext>
            </a:extLst>
          </p:cNvPr>
          <p:cNvCxnSpPr>
            <a:cxnSpLocks/>
          </p:cNvCxnSpPr>
          <p:nvPr/>
        </p:nvCxnSpPr>
        <p:spPr>
          <a:xfrm>
            <a:off x="4087611" y="3311629"/>
            <a:ext cx="0" cy="4824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82">
            <a:extLst>
              <a:ext uri="{FF2B5EF4-FFF2-40B4-BE49-F238E27FC236}">
                <a16:creationId xmlns:a16="http://schemas.microsoft.com/office/drawing/2014/main" id="{745A200B-FC0B-B247-A96D-E124BB6EC4FF}"/>
              </a:ext>
            </a:extLst>
          </p:cNvPr>
          <p:cNvSpPr txBox="1"/>
          <p:nvPr/>
        </p:nvSpPr>
        <p:spPr>
          <a:xfrm>
            <a:off x="38441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Normal</a:t>
            </a:r>
          </a:p>
        </p:txBody>
      </p:sp>
      <p:sp>
        <p:nvSpPr>
          <p:cNvPr id="46" name="TextBox 83">
            <a:extLst>
              <a:ext uri="{FF2B5EF4-FFF2-40B4-BE49-F238E27FC236}">
                <a16:creationId xmlns:a16="http://schemas.microsoft.com/office/drawing/2014/main" id="{0E6CCD52-9A96-D045-A66B-4E9C7E6B993D}"/>
              </a:ext>
            </a:extLst>
          </p:cNvPr>
          <p:cNvSpPr txBox="1"/>
          <p:nvPr/>
        </p:nvSpPr>
        <p:spPr>
          <a:xfrm>
            <a:off x="43013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Increased</a:t>
            </a:r>
            <a:r>
              <a:rPr lang="en-GB" sz="750" baseline="30000" dirty="0">
                <a:latin typeface="Arial" panose="020B0604020202020204" pitchFamily="34" charset="0"/>
                <a:ea typeface="Aileron" charset="0"/>
                <a:cs typeface="Arial" panose="020B0604020202020204" pitchFamily="34" charset="0"/>
              </a:rPr>
              <a:t>^</a:t>
            </a:r>
            <a:endParaRPr lang="en-GB" sz="750" dirty="0">
              <a:latin typeface="Arial" panose="020B0604020202020204" pitchFamily="34" charset="0"/>
              <a:ea typeface="Aileron" charset="0"/>
              <a:cs typeface="Arial" panose="020B0604020202020204" pitchFamily="34" charset="0"/>
            </a:endParaRPr>
          </a:p>
        </p:txBody>
      </p:sp>
      <p:sp>
        <p:nvSpPr>
          <p:cNvPr id="47" name="TextBox 84">
            <a:extLst>
              <a:ext uri="{FF2B5EF4-FFF2-40B4-BE49-F238E27FC236}">
                <a16:creationId xmlns:a16="http://schemas.microsoft.com/office/drawing/2014/main" id="{02FFE5D2-C0B0-5243-A815-A0657D4C9612}"/>
              </a:ext>
            </a:extLst>
          </p:cNvPr>
          <p:cNvSpPr txBox="1"/>
          <p:nvPr/>
        </p:nvSpPr>
        <p:spPr>
          <a:xfrm>
            <a:off x="4793449" y="3077212"/>
            <a:ext cx="747984" cy="207749"/>
          </a:xfrm>
          <a:prstGeom prst="rect">
            <a:avLst/>
          </a:prstGeom>
          <a:solidFill>
            <a:schemeClr val="accent4"/>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Contraindications</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to LT</a:t>
            </a:r>
          </a:p>
        </p:txBody>
      </p:sp>
      <p:cxnSp>
        <p:nvCxnSpPr>
          <p:cNvPr id="48" name="Straight Connector 47">
            <a:extLst>
              <a:ext uri="{FF2B5EF4-FFF2-40B4-BE49-F238E27FC236}">
                <a16:creationId xmlns:a16="http://schemas.microsoft.com/office/drawing/2014/main" id="{DF7FED3F-F4EA-CB40-8DCB-16DC636CDC9E}"/>
              </a:ext>
            </a:extLst>
          </p:cNvPr>
          <p:cNvCxnSpPr>
            <a:cxnSpLocks/>
            <a:stCxn id="21" idx="2"/>
          </p:cNvCxnSpPr>
          <p:nvPr/>
        </p:nvCxnSpPr>
        <p:spPr>
          <a:xfrm>
            <a:off x="5163608" y="2552804"/>
            <a:ext cx="0" cy="52376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A52EB1E-0205-1744-9C50-544689D93060}"/>
              </a:ext>
            </a:extLst>
          </p:cNvPr>
          <p:cNvCxnSpPr>
            <a:cxnSpLocks/>
          </p:cNvCxnSpPr>
          <p:nvPr/>
        </p:nvCxnSpPr>
        <p:spPr>
          <a:xfrm>
            <a:off x="590338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DE837D-0748-4848-9978-03FD61D8708F}"/>
              </a:ext>
            </a:extLst>
          </p:cNvPr>
          <p:cNvCxnSpPr>
            <a:cxnSpLocks/>
          </p:cNvCxnSpPr>
          <p:nvPr/>
        </p:nvCxnSpPr>
        <p:spPr>
          <a:xfrm flipH="1">
            <a:off x="5899659" y="2133458"/>
            <a:ext cx="184204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6C522F9-1F13-A243-B5E4-32E42C7457CD}"/>
              </a:ext>
            </a:extLst>
          </p:cNvPr>
          <p:cNvCxnSpPr>
            <a:cxnSpLocks/>
          </p:cNvCxnSpPr>
          <p:nvPr/>
        </p:nvCxnSpPr>
        <p:spPr>
          <a:xfrm>
            <a:off x="6779682" y="1778104"/>
            <a:ext cx="0" cy="53011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ECEFF74-5007-DE40-87CD-7E4BACADDDD6}"/>
              </a:ext>
            </a:extLst>
          </p:cNvPr>
          <p:cNvCxnSpPr>
            <a:cxnSpLocks/>
          </p:cNvCxnSpPr>
          <p:nvPr/>
        </p:nvCxnSpPr>
        <p:spPr>
          <a:xfrm>
            <a:off x="7736946"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ounded Rectangle 26">
            <a:extLst>
              <a:ext uri="{FF2B5EF4-FFF2-40B4-BE49-F238E27FC236}">
                <a16:creationId xmlns:a16="http://schemas.microsoft.com/office/drawing/2014/main" id="{BB7F7BA7-9329-9C45-BA16-000A93363B3A}"/>
              </a:ext>
            </a:extLst>
          </p:cNvPr>
          <p:cNvSpPr/>
          <p:nvPr/>
        </p:nvSpPr>
        <p:spPr>
          <a:xfrm>
            <a:off x="6028019" y="1509523"/>
            <a:ext cx="1517904" cy="415147"/>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Intermediate stage (B)</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Multinodular</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59" name="Straight Connector 58">
            <a:extLst>
              <a:ext uri="{FF2B5EF4-FFF2-40B4-BE49-F238E27FC236}">
                <a16:creationId xmlns:a16="http://schemas.microsoft.com/office/drawing/2014/main" id="{EF407BC0-6308-A54F-B9A8-CEC1229BE6CF}"/>
              </a:ext>
            </a:extLst>
          </p:cNvPr>
          <p:cNvCxnSpPr>
            <a:cxnSpLocks/>
          </p:cNvCxnSpPr>
          <p:nvPr/>
        </p:nvCxnSpPr>
        <p:spPr>
          <a:xfrm>
            <a:off x="5903383" y="2587729"/>
            <a:ext cx="0" cy="12063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AF9EA2B-AD86-334F-BAAF-5614ECD0A62F}"/>
              </a:ext>
            </a:extLst>
          </p:cNvPr>
          <p:cNvCxnSpPr>
            <a:cxnSpLocks/>
          </p:cNvCxnSpPr>
          <p:nvPr/>
        </p:nvCxnSpPr>
        <p:spPr>
          <a:xfrm>
            <a:off x="6779682"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AA54F71-86F9-0741-A1CA-FDED81A6422E}"/>
              </a:ext>
            </a:extLst>
          </p:cNvPr>
          <p:cNvCxnSpPr>
            <a:cxnSpLocks/>
          </p:cNvCxnSpPr>
          <p:nvPr/>
        </p:nvCxnSpPr>
        <p:spPr>
          <a:xfrm>
            <a:off x="7736946"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ounded Rectangle 45">
            <a:extLst>
              <a:ext uri="{FF2B5EF4-FFF2-40B4-BE49-F238E27FC236}">
                <a16:creationId xmlns:a16="http://schemas.microsoft.com/office/drawing/2014/main" id="{33724E9F-7C42-0146-8271-25985B3BD254}"/>
              </a:ext>
            </a:extLst>
          </p:cNvPr>
          <p:cNvSpPr/>
          <p:nvPr/>
        </p:nvSpPr>
        <p:spPr>
          <a:xfrm>
            <a:off x="5531908" y="2307821"/>
            <a:ext cx="742950"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Extended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liver transplant</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criteria</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(size, AFP)</a:t>
            </a:r>
          </a:p>
        </p:txBody>
      </p:sp>
      <p:sp>
        <p:nvSpPr>
          <p:cNvPr id="63" name="Rounded Rectangle 46">
            <a:extLst>
              <a:ext uri="{FF2B5EF4-FFF2-40B4-BE49-F238E27FC236}">
                <a16:creationId xmlns:a16="http://schemas.microsoft.com/office/drawing/2014/main" id="{80DBEBAC-789C-BD47-B66E-FF6D8231D4C9}"/>
              </a:ext>
            </a:extLst>
          </p:cNvPr>
          <p:cNvSpPr/>
          <p:nvPr/>
        </p:nvSpPr>
        <p:spPr>
          <a:xfrm>
            <a:off x="6317720" y="2307821"/>
            <a:ext cx="923925"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Well defined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nodules, preserved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portal flow,</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selective access</a:t>
            </a:r>
          </a:p>
        </p:txBody>
      </p:sp>
      <p:sp>
        <p:nvSpPr>
          <p:cNvPr id="64" name="Rounded Rectangle 47">
            <a:extLst>
              <a:ext uri="{FF2B5EF4-FFF2-40B4-BE49-F238E27FC236}">
                <a16:creationId xmlns:a16="http://schemas.microsoft.com/office/drawing/2014/main" id="{6C0B5C3D-B1FA-C443-85CF-71C07D41C71F}"/>
              </a:ext>
            </a:extLst>
          </p:cNvPr>
          <p:cNvSpPr/>
          <p:nvPr/>
        </p:nvSpPr>
        <p:spPr>
          <a:xfrm>
            <a:off x="7284508" y="2307821"/>
            <a:ext cx="904876"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Diffuse, infiltrative,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extensive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bilobar liver</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involvement</a:t>
            </a:r>
          </a:p>
        </p:txBody>
      </p:sp>
      <p:cxnSp>
        <p:nvCxnSpPr>
          <p:cNvPr id="65" name="Straight Connector 64">
            <a:extLst>
              <a:ext uri="{FF2B5EF4-FFF2-40B4-BE49-F238E27FC236}">
                <a16:creationId xmlns:a16="http://schemas.microsoft.com/office/drawing/2014/main" id="{E5950DA4-8B83-0F46-8921-BED29411F0C6}"/>
              </a:ext>
            </a:extLst>
          </p:cNvPr>
          <p:cNvCxnSpPr>
            <a:cxnSpLocks/>
          </p:cNvCxnSpPr>
          <p:nvPr/>
        </p:nvCxnSpPr>
        <p:spPr>
          <a:xfrm>
            <a:off x="4889519"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FDA41FE0-647A-924A-8EA5-C08A62735AD7}"/>
              </a:ext>
            </a:extLst>
          </p:cNvPr>
          <p:cNvCxnSpPr>
            <a:cxnSpLocks/>
          </p:cNvCxnSpPr>
          <p:nvPr/>
        </p:nvCxnSpPr>
        <p:spPr>
          <a:xfrm>
            <a:off x="5438794"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102">
            <a:extLst>
              <a:ext uri="{FF2B5EF4-FFF2-40B4-BE49-F238E27FC236}">
                <a16:creationId xmlns:a16="http://schemas.microsoft.com/office/drawing/2014/main" id="{ABC214FB-37D1-4444-8D30-F2F836B98479}"/>
              </a:ext>
            </a:extLst>
          </p:cNvPr>
          <p:cNvSpPr txBox="1"/>
          <p:nvPr/>
        </p:nvSpPr>
        <p:spPr>
          <a:xfrm>
            <a:off x="4774893" y="3499748"/>
            <a:ext cx="220990"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r>
              <a:rPr lang="en-GB" sz="750" baseline="30000" dirty="0">
                <a:latin typeface="Arial" panose="020B0604020202020204" pitchFamily="34" charset="0"/>
                <a:ea typeface="Aileron" charset="0"/>
                <a:cs typeface="Arial" panose="020B0604020202020204" pitchFamily="34" charset="0"/>
              </a:rPr>
              <a:t>b</a:t>
            </a:r>
          </a:p>
        </p:txBody>
      </p:sp>
      <p:sp>
        <p:nvSpPr>
          <p:cNvPr id="68" name="TextBox 103">
            <a:extLst>
              <a:ext uri="{FF2B5EF4-FFF2-40B4-BE49-F238E27FC236}">
                <a16:creationId xmlns:a16="http://schemas.microsoft.com/office/drawing/2014/main" id="{A2123D9B-53A0-214C-9F01-C0FC4EBA92E3}"/>
              </a:ext>
            </a:extLst>
          </p:cNvPr>
          <p:cNvSpPr txBox="1"/>
          <p:nvPr/>
        </p:nvSpPr>
        <p:spPr>
          <a:xfrm>
            <a:off x="5355918" y="349974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cxnSp>
        <p:nvCxnSpPr>
          <p:cNvPr id="69" name="Straight Connector 68">
            <a:extLst>
              <a:ext uri="{FF2B5EF4-FFF2-40B4-BE49-F238E27FC236}">
                <a16:creationId xmlns:a16="http://schemas.microsoft.com/office/drawing/2014/main" id="{AFE51FDF-29B3-0C41-B42B-17E1821315CD}"/>
              </a:ext>
            </a:extLst>
          </p:cNvPr>
          <p:cNvCxnSpPr>
            <a:cxnSpLocks/>
          </p:cNvCxnSpPr>
          <p:nvPr/>
        </p:nvCxnSpPr>
        <p:spPr>
          <a:xfrm>
            <a:off x="4889519"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1CB60AE-4FBA-AB4E-A5AD-86960C7B6421}"/>
              </a:ext>
            </a:extLst>
          </p:cNvPr>
          <p:cNvCxnSpPr>
            <a:cxnSpLocks/>
          </p:cNvCxnSpPr>
          <p:nvPr/>
        </p:nvCxnSpPr>
        <p:spPr>
          <a:xfrm flipH="1">
            <a:off x="4883660" y="3343133"/>
            <a:ext cx="5593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11072A2-D6A5-2C49-89AF-832EA3AE88C8}"/>
              </a:ext>
            </a:extLst>
          </p:cNvPr>
          <p:cNvCxnSpPr>
            <a:cxnSpLocks/>
          </p:cNvCxnSpPr>
          <p:nvPr/>
        </p:nvCxnSpPr>
        <p:spPr>
          <a:xfrm>
            <a:off x="5438794"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D0B17CA-CB21-B54F-B222-20F0874E3770}"/>
              </a:ext>
            </a:extLst>
          </p:cNvPr>
          <p:cNvCxnSpPr>
            <a:cxnSpLocks/>
          </p:cNvCxnSpPr>
          <p:nvPr/>
        </p:nvCxnSpPr>
        <p:spPr>
          <a:xfrm>
            <a:off x="8606142"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ABC70F9-650D-5043-BF51-A092CDF91EA0}"/>
              </a:ext>
            </a:extLst>
          </p:cNvPr>
          <p:cNvCxnSpPr>
            <a:cxnSpLocks/>
          </p:cNvCxnSpPr>
          <p:nvPr/>
        </p:nvCxnSpPr>
        <p:spPr>
          <a:xfrm>
            <a:off x="10794179"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Rounded Rectangle 28">
            <a:extLst>
              <a:ext uri="{FF2B5EF4-FFF2-40B4-BE49-F238E27FC236}">
                <a16:creationId xmlns:a16="http://schemas.microsoft.com/office/drawing/2014/main" id="{05CACC8B-22FC-FB44-AD42-5C26BC707647}"/>
              </a:ext>
            </a:extLst>
          </p:cNvPr>
          <p:cNvSpPr/>
          <p:nvPr/>
        </p:nvSpPr>
        <p:spPr>
          <a:xfrm>
            <a:off x="9686148" y="1509523"/>
            <a:ext cx="1544971" cy="415147"/>
          </a:xfrm>
          <a:prstGeom prst="round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bg1"/>
                </a:solidFill>
                <a:latin typeface="Arial" panose="020B0604020202020204" pitchFamily="34" charset="0"/>
                <a:cs typeface="Arial" panose="020B0604020202020204" pitchFamily="34" charset="0"/>
              </a:rPr>
              <a:t>Terminal stage (D)</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Any tumour burden</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End stage liver function, PS 3-4</a:t>
            </a:r>
          </a:p>
        </p:txBody>
      </p:sp>
      <p:sp>
        <p:nvSpPr>
          <p:cNvPr id="75" name="Rounded Rectangle 27">
            <a:extLst>
              <a:ext uri="{FF2B5EF4-FFF2-40B4-BE49-F238E27FC236}">
                <a16:creationId xmlns:a16="http://schemas.microsoft.com/office/drawing/2014/main" id="{278C322C-2C59-A24D-8901-17EA0D8632D7}"/>
              </a:ext>
            </a:extLst>
          </p:cNvPr>
          <p:cNvSpPr/>
          <p:nvPr/>
        </p:nvSpPr>
        <p:spPr>
          <a:xfrm>
            <a:off x="7605044" y="1509523"/>
            <a:ext cx="2002197" cy="415147"/>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Advanced stage (C)</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Portal invasion and/or extrahepatic spread</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 PS 1-2</a:t>
            </a:r>
          </a:p>
        </p:txBody>
      </p:sp>
      <p:cxnSp>
        <p:nvCxnSpPr>
          <p:cNvPr id="76" name="Straight Connector 75">
            <a:extLst>
              <a:ext uri="{FF2B5EF4-FFF2-40B4-BE49-F238E27FC236}">
                <a16:creationId xmlns:a16="http://schemas.microsoft.com/office/drawing/2014/main" id="{19368D78-94BA-4540-8413-59D87BF90FB8}"/>
              </a:ext>
            </a:extLst>
          </p:cNvPr>
          <p:cNvCxnSpPr>
            <a:cxnSpLocks/>
          </p:cNvCxnSpPr>
          <p:nvPr/>
        </p:nvCxnSpPr>
        <p:spPr>
          <a:xfrm>
            <a:off x="3170036" y="3946629"/>
            <a:ext cx="0" cy="4951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1B5423A-D1A0-B440-8DF0-EEB1E1D77CD6}"/>
              </a:ext>
            </a:extLst>
          </p:cNvPr>
          <p:cNvCxnSpPr>
            <a:cxnSpLocks/>
          </p:cNvCxnSpPr>
          <p:nvPr/>
        </p:nvCxnSpPr>
        <p:spPr>
          <a:xfrm>
            <a:off x="4087611" y="3946629"/>
            <a:ext cx="0" cy="4824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079A82C-32B6-F247-958B-9CFD1F1ECB1D}"/>
              </a:ext>
            </a:extLst>
          </p:cNvPr>
          <p:cNvCxnSpPr>
            <a:cxnSpLocks/>
          </p:cNvCxnSpPr>
          <p:nvPr/>
        </p:nvCxnSpPr>
        <p:spPr>
          <a:xfrm>
            <a:off x="4889519" y="3905354"/>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9" name="Rounded Rectangle 16">
            <a:extLst>
              <a:ext uri="{FF2B5EF4-FFF2-40B4-BE49-F238E27FC236}">
                <a16:creationId xmlns:a16="http://schemas.microsoft.com/office/drawing/2014/main" id="{9C07421A-2FB1-3241-8A34-EEF4258639E5}"/>
              </a:ext>
            </a:extLst>
          </p:cNvPr>
          <p:cNvSpPr/>
          <p:nvPr/>
        </p:nvSpPr>
        <p:spPr>
          <a:xfrm>
            <a:off x="4592622" y="3807879"/>
            <a:ext cx="5937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sp>
        <p:nvSpPr>
          <p:cNvPr id="80" name="Rounded Rectangle 17">
            <a:extLst>
              <a:ext uri="{FF2B5EF4-FFF2-40B4-BE49-F238E27FC236}">
                <a16:creationId xmlns:a16="http://schemas.microsoft.com/office/drawing/2014/main" id="{12BCB953-C7AF-564E-83C7-F5127042AC31}"/>
              </a:ext>
            </a:extLst>
          </p:cNvPr>
          <p:cNvSpPr/>
          <p:nvPr/>
        </p:nvSpPr>
        <p:spPr>
          <a:xfrm>
            <a:off x="3622456" y="3807879"/>
            <a:ext cx="8985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Resection</a:t>
            </a:r>
          </a:p>
        </p:txBody>
      </p:sp>
      <p:sp>
        <p:nvSpPr>
          <p:cNvPr id="81" name="Rounded Rectangle 18">
            <a:extLst>
              <a:ext uri="{FF2B5EF4-FFF2-40B4-BE49-F238E27FC236}">
                <a16:creationId xmlns:a16="http://schemas.microsoft.com/office/drawing/2014/main" id="{78E1A599-11E2-7242-B77C-37887A42624B}"/>
              </a:ext>
            </a:extLst>
          </p:cNvPr>
          <p:cNvSpPr/>
          <p:nvPr/>
        </p:nvSpPr>
        <p:spPr>
          <a:xfrm>
            <a:off x="2718194" y="3807879"/>
            <a:ext cx="83269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cxnSp>
        <p:nvCxnSpPr>
          <p:cNvPr id="82" name="Straight Connector 81">
            <a:extLst>
              <a:ext uri="{FF2B5EF4-FFF2-40B4-BE49-F238E27FC236}">
                <a16:creationId xmlns:a16="http://schemas.microsoft.com/office/drawing/2014/main" id="{BA01FAB1-A31D-8D41-A814-A07441ABE327}"/>
              </a:ext>
            </a:extLst>
          </p:cNvPr>
          <p:cNvCxnSpPr>
            <a:cxnSpLocks/>
          </p:cNvCxnSpPr>
          <p:nvPr/>
        </p:nvCxnSpPr>
        <p:spPr>
          <a:xfrm>
            <a:off x="5740419" y="3908529"/>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3" name="Rounded Rectangle 15">
            <a:extLst>
              <a:ext uri="{FF2B5EF4-FFF2-40B4-BE49-F238E27FC236}">
                <a16:creationId xmlns:a16="http://schemas.microsoft.com/office/drawing/2014/main" id="{203FC043-A88A-9A4B-8F8C-49EBB7E41C94}"/>
              </a:ext>
            </a:extLst>
          </p:cNvPr>
          <p:cNvSpPr/>
          <p:nvPr/>
        </p:nvSpPr>
        <p:spPr>
          <a:xfrm>
            <a:off x="5257988" y="3807879"/>
            <a:ext cx="98921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Transplant</a:t>
            </a:r>
          </a:p>
        </p:txBody>
      </p:sp>
      <p:cxnSp>
        <p:nvCxnSpPr>
          <p:cNvPr id="84" name="Straight Connector 83">
            <a:extLst>
              <a:ext uri="{FF2B5EF4-FFF2-40B4-BE49-F238E27FC236}">
                <a16:creationId xmlns:a16="http://schemas.microsoft.com/office/drawing/2014/main" id="{C966011C-7B6A-3446-8883-BB99ACB036CA}"/>
              </a:ext>
            </a:extLst>
          </p:cNvPr>
          <p:cNvCxnSpPr>
            <a:cxnSpLocks/>
          </p:cNvCxnSpPr>
          <p:nvPr/>
        </p:nvCxnSpPr>
        <p:spPr>
          <a:xfrm flipH="1">
            <a:off x="3162810" y="4432158"/>
            <a:ext cx="258499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3021363-521B-A140-9426-2838F4E80A94}"/>
              </a:ext>
            </a:extLst>
          </p:cNvPr>
          <p:cNvCxnSpPr>
            <a:cxnSpLocks/>
          </p:cNvCxnSpPr>
          <p:nvPr/>
        </p:nvCxnSpPr>
        <p:spPr>
          <a:xfrm>
            <a:off x="4495819" y="443557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Rounded Rectangle 123">
            <a:extLst>
              <a:ext uri="{FF2B5EF4-FFF2-40B4-BE49-F238E27FC236}">
                <a16:creationId xmlns:a16="http://schemas.microsoft.com/office/drawing/2014/main" id="{DAB77870-8952-CE46-A850-CA44C2385E77}"/>
              </a:ext>
            </a:extLst>
          </p:cNvPr>
          <p:cNvSpPr/>
          <p:nvPr/>
        </p:nvSpPr>
        <p:spPr>
          <a:xfrm>
            <a:off x="10390191" y="4137129"/>
            <a:ext cx="80797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3 months</a:t>
            </a:r>
          </a:p>
        </p:txBody>
      </p:sp>
      <p:cxnSp>
        <p:nvCxnSpPr>
          <p:cNvPr id="87" name="Straight Connector 86">
            <a:extLst>
              <a:ext uri="{FF2B5EF4-FFF2-40B4-BE49-F238E27FC236}">
                <a16:creationId xmlns:a16="http://schemas.microsoft.com/office/drawing/2014/main" id="{215D6FFA-DCED-6244-A2D5-5CA608B17CBF}"/>
              </a:ext>
            </a:extLst>
          </p:cNvPr>
          <p:cNvCxnSpPr>
            <a:cxnSpLocks/>
          </p:cNvCxnSpPr>
          <p:nvPr/>
        </p:nvCxnSpPr>
        <p:spPr>
          <a:xfrm>
            <a:off x="6438919" y="3918054"/>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B278CD2-5AB0-174C-B08B-361D7BE5CED6}"/>
              </a:ext>
            </a:extLst>
          </p:cNvPr>
          <p:cNvCxnSpPr>
            <a:cxnSpLocks/>
          </p:cNvCxnSpPr>
          <p:nvPr/>
        </p:nvCxnSpPr>
        <p:spPr>
          <a:xfrm>
            <a:off x="6927869" y="3937104"/>
            <a:ext cx="0" cy="10985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9DD411-7615-A547-A3BD-4CB9A388FB53}"/>
              </a:ext>
            </a:extLst>
          </p:cNvPr>
          <p:cNvCxnSpPr>
            <a:cxnSpLocks/>
          </p:cNvCxnSpPr>
          <p:nvPr/>
        </p:nvCxnSpPr>
        <p:spPr>
          <a:xfrm>
            <a:off x="8823344" y="3838250"/>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5F01F19-09BF-0240-8E71-33F43E4A765E}"/>
              </a:ext>
            </a:extLst>
          </p:cNvPr>
          <p:cNvCxnSpPr>
            <a:cxnSpLocks/>
          </p:cNvCxnSpPr>
          <p:nvPr/>
        </p:nvCxnSpPr>
        <p:spPr>
          <a:xfrm flipV="1">
            <a:off x="5886469" y="4038704"/>
            <a:ext cx="0" cy="628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269BEEB-75DE-A849-9D96-766B75C13411}"/>
              </a:ext>
            </a:extLst>
          </p:cNvPr>
          <p:cNvCxnSpPr>
            <a:cxnSpLocks/>
          </p:cNvCxnSpPr>
          <p:nvPr/>
        </p:nvCxnSpPr>
        <p:spPr>
          <a:xfrm flipH="1">
            <a:off x="5880610" y="4660758"/>
            <a:ext cx="245023"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 name="Rounded Rectangle 13">
            <a:extLst>
              <a:ext uri="{FF2B5EF4-FFF2-40B4-BE49-F238E27FC236}">
                <a16:creationId xmlns:a16="http://schemas.microsoft.com/office/drawing/2014/main" id="{0AF098F6-642D-AD4E-A270-5E1A69747D1F}"/>
              </a:ext>
            </a:extLst>
          </p:cNvPr>
          <p:cNvSpPr/>
          <p:nvPr/>
        </p:nvSpPr>
        <p:spPr>
          <a:xfrm>
            <a:off x="7280698" y="3807879"/>
            <a:ext cx="303792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Systemic treatment</a:t>
            </a:r>
          </a:p>
        </p:txBody>
      </p:sp>
      <p:sp>
        <p:nvSpPr>
          <p:cNvPr id="93" name="Rounded Rectangle 122">
            <a:extLst>
              <a:ext uri="{FF2B5EF4-FFF2-40B4-BE49-F238E27FC236}">
                <a16:creationId xmlns:a16="http://schemas.microsoft.com/office/drawing/2014/main" id="{420771B4-466F-244A-8CD6-0BAFA6511716}"/>
              </a:ext>
            </a:extLst>
          </p:cNvPr>
          <p:cNvSpPr/>
          <p:nvPr/>
        </p:nvSpPr>
        <p:spPr>
          <a:xfrm>
            <a:off x="7280698" y="4137129"/>
            <a:ext cx="303792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 years</a:t>
            </a:r>
          </a:p>
        </p:txBody>
      </p:sp>
      <p:sp>
        <p:nvSpPr>
          <p:cNvPr id="94" name="Rounded Rectangle 12">
            <a:extLst>
              <a:ext uri="{FF2B5EF4-FFF2-40B4-BE49-F238E27FC236}">
                <a16:creationId xmlns:a16="http://schemas.microsoft.com/office/drawing/2014/main" id="{6C43C46A-4A8B-EB4F-BA7A-8EB4187EDEC5}"/>
              </a:ext>
            </a:extLst>
          </p:cNvPr>
          <p:cNvSpPr/>
          <p:nvPr/>
        </p:nvSpPr>
        <p:spPr>
          <a:xfrm>
            <a:off x="6318770" y="3807879"/>
            <a:ext cx="89035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TACE</a:t>
            </a:r>
          </a:p>
        </p:txBody>
      </p:sp>
      <p:sp>
        <p:nvSpPr>
          <p:cNvPr id="95" name="Rounded Rectangle 121">
            <a:extLst>
              <a:ext uri="{FF2B5EF4-FFF2-40B4-BE49-F238E27FC236}">
                <a16:creationId xmlns:a16="http://schemas.microsoft.com/office/drawing/2014/main" id="{4548C046-8BB4-2F47-8AE0-C20C81751141}"/>
              </a:ext>
            </a:extLst>
          </p:cNvPr>
          <p:cNvSpPr/>
          <p:nvPr/>
        </p:nvSpPr>
        <p:spPr>
          <a:xfrm>
            <a:off x="6318770" y="4137129"/>
            <a:ext cx="89035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&gt;2.5 years</a:t>
            </a:r>
          </a:p>
        </p:txBody>
      </p:sp>
      <p:sp>
        <p:nvSpPr>
          <p:cNvPr id="96" name="Rounded Rectangle 134">
            <a:extLst>
              <a:ext uri="{FF2B5EF4-FFF2-40B4-BE49-F238E27FC236}">
                <a16:creationId xmlns:a16="http://schemas.microsoft.com/office/drawing/2014/main" id="{32DEA5E2-335A-9940-BABE-D7BDC50C5597}"/>
              </a:ext>
            </a:extLst>
          </p:cNvPr>
          <p:cNvSpPr/>
          <p:nvPr/>
        </p:nvSpPr>
        <p:spPr>
          <a:xfrm>
            <a:off x="922991" y="4137129"/>
            <a:ext cx="172919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Expected survival</a:t>
            </a:r>
          </a:p>
        </p:txBody>
      </p:sp>
      <p:sp>
        <p:nvSpPr>
          <p:cNvPr id="97" name="Rounded Rectangle 135">
            <a:extLst>
              <a:ext uri="{FF2B5EF4-FFF2-40B4-BE49-F238E27FC236}">
                <a16:creationId xmlns:a16="http://schemas.microsoft.com/office/drawing/2014/main" id="{34DA454C-691E-C74C-82BE-AB7F011C677D}"/>
              </a:ext>
            </a:extLst>
          </p:cNvPr>
          <p:cNvSpPr/>
          <p:nvPr/>
        </p:nvSpPr>
        <p:spPr>
          <a:xfrm rot="16200000">
            <a:off x="240805" y="5074953"/>
            <a:ext cx="1593156" cy="228781"/>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Clinical decision-making</a:t>
            </a:r>
          </a:p>
        </p:txBody>
      </p:sp>
      <p:sp>
        <p:nvSpPr>
          <p:cNvPr id="98" name="Rounded Rectangle 136">
            <a:extLst>
              <a:ext uri="{FF2B5EF4-FFF2-40B4-BE49-F238E27FC236}">
                <a16:creationId xmlns:a16="http://schemas.microsoft.com/office/drawing/2014/main" id="{66D308E9-F4CE-2E4F-8B59-9E233A4D3DEF}"/>
              </a:ext>
            </a:extLst>
          </p:cNvPr>
          <p:cNvSpPr/>
          <p:nvPr/>
        </p:nvSpPr>
        <p:spPr>
          <a:xfrm>
            <a:off x="1193961" y="4392765"/>
            <a:ext cx="1468465" cy="1593157"/>
          </a:xfrm>
          <a:prstGeom prst="roundRect">
            <a:avLst>
              <a:gd name="adj" fmla="val 8252"/>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b="1" dirty="0">
                <a:solidFill>
                  <a:schemeClr val="tx1"/>
                </a:solidFill>
                <a:latin typeface="Arial" panose="020B0604020202020204" pitchFamily="34" charset="0"/>
                <a:cs typeface="Arial" panose="020B0604020202020204" pitchFamily="34" charset="0"/>
              </a:rPr>
              <a:t>Treatment stage migration</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Primes lower priority</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options due to non-liver</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related clinical profile</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(Age, comorbidities, patient</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values and availability)</a:t>
            </a:r>
          </a:p>
        </p:txBody>
      </p:sp>
      <p:sp>
        <p:nvSpPr>
          <p:cNvPr id="99" name="Freeform 137">
            <a:extLst>
              <a:ext uri="{FF2B5EF4-FFF2-40B4-BE49-F238E27FC236}">
                <a16:creationId xmlns:a16="http://schemas.microsoft.com/office/drawing/2014/main" id="{82392D15-0B2F-6B49-9227-C97E256FE3F4}"/>
              </a:ext>
            </a:extLst>
          </p:cNvPr>
          <p:cNvSpPr/>
          <p:nvPr/>
        </p:nvSpPr>
        <p:spPr>
          <a:xfrm>
            <a:off x="4544483" y="3289404"/>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0" name="Freeform 138">
            <a:extLst>
              <a:ext uri="{FF2B5EF4-FFF2-40B4-BE49-F238E27FC236}">
                <a16:creationId xmlns:a16="http://schemas.microsoft.com/office/drawing/2014/main" id="{989490E0-2649-8646-831A-A288302B5E31}"/>
              </a:ext>
            </a:extLst>
          </p:cNvPr>
          <p:cNvSpPr/>
          <p:nvPr/>
        </p:nvSpPr>
        <p:spPr>
          <a:xfrm>
            <a:off x="3757083" y="2968729"/>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1" name="TextBox 139">
            <a:extLst>
              <a:ext uri="{FF2B5EF4-FFF2-40B4-BE49-F238E27FC236}">
                <a16:creationId xmlns:a16="http://schemas.microsoft.com/office/drawing/2014/main" id="{F6701AA6-BAB8-5541-8FB2-9550192FEB94}"/>
              </a:ext>
            </a:extLst>
          </p:cNvPr>
          <p:cNvSpPr txBox="1"/>
          <p:nvPr/>
        </p:nvSpPr>
        <p:spPr>
          <a:xfrm>
            <a:off x="2836837" y="5783397"/>
            <a:ext cx="4093646" cy="230832"/>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50" baseline="30000" dirty="0">
                <a:latin typeface="Arial" panose="020B0604020202020204" pitchFamily="34" charset="0"/>
                <a:ea typeface="Aileron" charset="0"/>
                <a:cs typeface="Arial" panose="020B0604020202020204" pitchFamily="34" charset="0"/>
              </a:rPr>
              <a:t>a</a:t>
            </a:r>
            <a:r>
              <a:rPr lang="en-GB" sz="750" dirty="0">
                <a:latin typeface="Arial" panose="020B0604020202020204" pitchFamily="34" charset="0"/>
                <a:ea typeface="Aileron" charset="0"/>
                <a:cs typeface="Arial" panose="020B0604020202020204" pitchFamily="34" charset="0"/>
              </a:rPr>
              <a:t> Except for those with tumour burden acceptable for transplant</a:t>
            </a:r>
          </a:p>
          <a:p>
            <a:r>
              <a:rPr lang="en-GB" sz="750" baseline="30000" dirty="0">
                <a:latin typeface="Arial" panose="020B0604020202020204" pitchFamily="34" charset="0"/>
                <a:ea typeface="Aileron" charset="0"/>
                <a:cs typeface="Arial" panose="020B0604020202020204" pitchFamily="34" charset="0"/>
              </a:rPr>
              <a:t>b</a:t>
            </a:r>
            <a:r>
              <a:rPr lang="en-GB" sz="750" dirty="0">
                <a:latin typeface="Arial" panose="020B0604020202020204" pitchFamily="34" charset="0"/>
                <a:ea typeface="Aileron" charset="0"/>
                <a:cs typeface="Arial" panose="020B0604020202020204" pitchFamily="34" charset="0"/>
              </a:rPr>
              <a:t> Resection may be considered for single peripheral HCC with adequate remnant liver volume</a:t>
            </a:r>
            <a:endParaRPr lang="en-GB" sz="750" baseline="30000" dirty="0">
              <a:latin typeface="Arial" panose="020B0604020202020204" pitchFamily="34" charset="0"/>
              <a:ea typeface="Aileron" charset="0"/>
              <a:cs typeface="Arial" panose="020B0604020202020204" pitchFamily="34" charset="0"/>
            </a:endParaRPr>
          </a:p>
        </p:txBody>
      </p:sp>
      <p:sp>
        <p:nvSpPr>
          <p:cNvPr id="102" name="Rounded Rectangle 141">
            <a:extLst>
              <a:ext uri="{FF2B5EF4-FFF2-40B4-BE49-F238E27FC236}">
                <a16:creationId xmlns:a16="http://schemas.microsoft.com/office/drawing/2014/main" id="{F7670E2B-585F-7949-92D8-29A6A2D1CFBA}"/>
              </a:ext>
            </a:extLst>
          </p:cNvPr>
          <p:cNvSpPr/>
          <p:nvPr/>
        </p:nvSpPr>
        <p:spPr>
          <a:xfrm>
            <a:off x="3394470" y="5102116"/>
            <a:ext cx="2197764" cy="260776"/>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TACE</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Radioembolisation </a:t>
            </a:r>
            <a:r>
              <a:rPr lang="en-GB" sz="700" dirty="0">
                <a:solidFill>
                  <a:schemeClr val="tx1"/>
                </a:solidFill>
                <a:latin typeface="Arial" panose="020B0604020202020204" pitchFamily="34" charset="0"/>
                <a:cs typeface="Arial" panose="020B0604020202020204" pitchFamily="34" charset="0"/>
              </a:rPr>
              <a:t>(only for single lesion ≤8 cm)</a:t>
            </a:r>
          </a:p>
        </p:txBody>
      </p:sp>
      <p:cxnSp>
        <p:nvCxnSpPr>
          <p:cNvPr id="103" name="Straight Connector 102">
            <a:extLst>
              <a:ext uri="{FF2B5EF4-FFF2-40B4-BE49-F238E27FC236}">
                <a16:creationId xmlns:a16="http://schemas.microsoft.com/office/drawing/2014/main" id="{EC4DF56D-0CDB-B048-81D6-C217953AC5E6}"/>
              </a:ext>
            </a:extLst>
          </p:cNvPr>
          <p:cNvCxnSpPr>
            <a:cxnSpLocks/>
          </p:cNvCxnSpPr>
          <p:nvPr/>
        </p:nvCxnSpPr>
        <p:spPr>
          <a:xfrm>
            <a:off x="4493352" y="4734028"/>
            <a:ext cx="2467" cy="352318"/>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F98A621-D04D-FD41-8ABF-1A9C0428A29D}"/>
              </a:ext>
            </a:extLst>
          </p:cNvPr>
          <p:cNvCxnSpPr>
            <a:cxnSpLocks/>
          </p:cNvCxnSpPr>
          <p:nvPr/>
        </p:nvCxnSpPr>
        <p:spPr>
          <a:xfrm flipV="1">
            <a:off x="6438919" y="4778478"/>
            <a:ext cx="0" cy="45402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750909E-8E6A-7C44-A6CF-A9EC20898398}"/>
              </a:ext>
            </a:extLst>
          </p:cNvPr>
          <p:cNvCxnSpPr>
            <a:cxnSpLocks/>
          </p:cNvCxnSpPr>
          <p:nvPr/>
        </p:nvCxnSpPr>
        <p:spPr>
          <a:xfrm>
            <a:off x="5591248" y="5232504"/>
            <a:ext cx="1090010"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92A5BC5-B03F-B74F-9B44-CD40487B9AB5}"/>
              </a:ext>
            </a:extLst>
          </p:cNvPr>
          <p:cNvCxnSpPr>
            <a:cxnSpLocks/>
          </p:cNvCxnSpPr>
          <p:nvPr/>
        </p:nvCxnSpPr>
        <p:spPr>
          <a:xfrm>
            <a:off x="6893983" y="5232504"/>
            <a:ext cx="415925"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Rounded Rectangle 147">
            <a:extLst>
              <a:ext uri="{FF2B5EF4-FFF2-40B4-BE49-F238E27FC236}">
                <a16:creationId xmlns:a16="http://schemas.microsoft.com/office/drawing/2014/main" id="{82CD1C4D-4234-6A47-A67F-8E3558148853}"/>
              </a:ext>
            </a:extLst>
          </p:cNvPr>
          <p:cNvSpPr/>
          <p:nvPr/>
        </p:nvSpPr>
        <p:spPr>
          <a:xfrm>
            <a:off x="6674907" y="5042004"/>
            <a:ext cx="517525" cy="381000"/>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Not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feasible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or failure</a:t>
            </a:r>
          </a:p>
        </p:txBody>
      </p:sp>
      <p:cxnSp>
        <p:nvCxnSpPr>
          <p:cNvPr id="108" name="Straight Connector 107">
            <a:extLst>
              <a:ext uri="{FF2B5EF4-FFF2-40B4-BE49-F238E27FC236}">
                <a16:creationId xmlns:a16="http://schemas.microsoft.com/office/drawing/2014/main" id="{E08A9196-B101-E64A-BD03-1ED9DCCF15F7}"/>
              </a:ext>
            </a:extLst>
          </p:cNvPr>
          <p:cNvCxnSpPr>
            <a:cxnSpLocks/>
            <a:stCxn id="7" idx="2"/>
          </p:cNvCxnSpPr>
          <p:nvPr/>
        </p:nvCxnSpPr>
        <p:spPr>
          <a:xfrm>
            <a:off x="10794179" y="4036660"/>
            <a:ext cx="0" cy="100361"/>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7FD019F-E745-7C47-93C8-8952B5A8F387}"/>
              </a:ext>
            </a:extLst>
          </p:cNvPr>
          <p:cNvCxnSpPr>
            <a:cxnSpLocks/>
          </p:cNvCxnSpPr>
          <p:nvPr/>
        </p:nvCxnSpPr>
        <p:spPr>
          <a:xfrm>
            <a:off x="10794179" y="4308579"/>
            <a:ext cx="0" cy="118800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0" name="TextBox 159">
            <a:extLst>
              <a:ext uri="{FF2B5EF4-FFF2-40B4-BE49-F238E27FC236}">
                <a16:creationId xmlns:a16="http://schemas.microsoft.com/office/drawing/2014/main" id="{62F56441-E978-8D4F-8642-F67E73DE10B3}"/>
              </a:ext>
            </a:extLst>
          </p:cNvPr>
          <p:cNvSpPr txBox="1"/>
          <p:nvPr/>
        </p:nvSpPr>
        <p:spPr>
          <a:xfrm>
            <a:off x="6069799" y="45631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Successful</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downstaging</a:t>
            </a:r>
          </a:p>
        </p:txBody>
      </p:sp>
      <p:sp>
        <p:nvSpPr>
          <p:cNvPr id="111" name="TextBox 160">
            <a:extLst>
              <a:ext uri="{FF2B5EF4-FFF2-40B4-BE49-F238E27FC236}">
                <a16:creationId xmlns:a16="http://schemas.microsoft.com/office/drawing/2014/main" id="{1120A307-35E9-BF47-97AF-56AFE75FB0D6}"/>
              </a:ext>
            </a:extLst>
          </p:cNvPr>
          <p:cNvSpPr txBox="1"/>
          <p:nvPr/>
        </p:nvSpPr>
        <p:spPr>
          <a:xfrm>
            <a:off x="7295349" y="4498497"/>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1</a:t>
            </a:r>
            <a:r>
              <a:rPr lang="en-GB" sz="750" baseline="30000" dirty="0">
                <a:latin typeface="Arial" panose="020B0604020202020204" pitchFamily="34" charset="0"/>
                <a:ea typeface="Aileron" charset="0"/>
                <a:cs typeface="Arial" panose="020B0604020202020204" pitchFamily="34" charset="0"/>
              </a:rPr>
              <a:t>st</a:t>
            </a:r>
            <a:r>
              <a:rPr lang="en-GB" sz="750" dirty="0">
                <a:latin typeface="Arial" panose="020B0604020202020204" pitchFamily="34" charset="0"/>
                <a:ea typeface="Aileron" charset="0"/>
                <a:cs typeface="Arial" panose="020B0604020202020204" pitchFamily="34" charset="0"/>
              </a:rPr>
              <a:t> Line</a:t>
            </a:r>
          </a:p>
        </p:txBody>
      </p:sp>
      <p:sp>
        <p:nvSpPr>
          <p:cNvPr id="112" name="TextBox 161">
            <a:extLst>
              <a:ext uri="{FF2B5EF4-FFF2-40B4-BE49-F238E27FC236}">
                <a16:creationId xmlns:a16="http://schemas.microsoft.com/office/drawing/2014/main" id="{00EE7FFE-DAC6-5243-9CE4-82B732B0D0AE}"/>
              </a:ext>
            </a:extLst>
          </p:cNvPr>
          <p:cNvSpPr txBox="1"/>
          <p:nvPr/>
        </p:nvSpPr>
        <p:spPr>
          <a:xfrm>
            <a:off x="7295349" y="4866797"/>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2</a:t>
            </a:r>
            <a:r>
              <a:rPr lang="en-GB" sz="750" baseline="30000" dirty="0">
                <a:latin typeface="Arial" panose="020B0604020202020204" pitchFamily="34" charset="0"/>
                <a:ea typeface="Aileron" charset="0"/>
                <a:cs typeface="Arial" panose="020B0604020202020204" pitchFamily="34" charset="0"/>
              </a:rPr>
              <a:t>nd</a:t>
            </a:r>
            <a:r>
              <a:rPr lang="en-GB" sz="750" dirty="0">
                <a:latin typeface="Arial" panose="020B0604020202020204" pitchFamily="34" charset="0"/>
                <a:ea typeface="Aileron" charset="0"/>
                <a:cs typeface="Arial" panose="020B0604020202020204" pitchFamily="34" charset="0"/>
              </a:rPr>
              <a:t> Line</a:t>
            </a:r>
          </a:p>
        </p:txBody>
      </p:sp>
      <p:sp>
        <p:nvSpPr>
          <p:cNvPr id="113" name="TextBox 162">
            <a:extLst>
              <a:ext uri="{FF2B5EF4-FFF2-40B4-BE49-F238E27FC236}">
                <a16:creationId xmlns:a16="http://schemas.microsoft.com/office/drawing/2014/main" id="{3BCC17F6-4F68-8D44-AFFC-30EF5168EDBE}"/>
              </a:ext>
            </a:extLst>
          </p:cNvPr>
          <p:cNvSpPr txBox="1"/>
          <p:nvPr/>
        </p:nvSpPr>
        <p:spPr>
          <a:xfrm>
            <a:off x="7295349" y="5619272"/>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3</a:t>
            </a:r>
            <a:r>
              <a:rPr lang="en-GB" sz="750" baseline="30000" dirty="0">
                <a:latin typeface="Arial" panose="020B0604020202020204" pitchFamily="34" charset="0"/>
                <a:ea typeface="Aileron" charset="0"/>
                <a:cs typeface="Arial" panose="020B0604020202020204" pitchFamily="34" charset="0"/>
              </a:rPr>
              <a:t>rd</a:t>
            </a:r>
            <a:r>
              <a:rPr lang="en-GB" sz="750" dirty="0">
                <a:latin typeface="Arial" panose="020B0604020202020204" pitchFamily="34" charset="0"/>
                <a:ea typeface="Aileron" charset="0"/>
                <a:cs typeface="Arial" panose="020B0604020202020204" pitchFamily="34" charset="0"/>
              </a:rPr>
              <a:t> Line</a:t>
            </a:r>
          </a:p>
        </p:txBody>
      </p:sp>
      <p:sp>
        <p:nvSpPr>
          <p:cNvPr id="114" name="TextBox 163">
            <a:extLst>
              <a:ext uri="{FF2B5EF4-FFF2-40B4-BE49-F238E27FC236}">
                <a16:creationId xmlns:a16="http://schemas.microsoft.com/office/drawing/2014/main" id="{F2B13D19-9CE8-A740-89A8-4AFE722DAEC0}"/>
              </a:ext>
            </a:extLst>
          </p:cNvPr>
          <p:cNvSpPr txBox="1"/>
          <p:nvPr/>
        </p:nvSpPr>
        <p:spPr>
          <a:xfrm>
            <a:off x="7641424" y="5724047"/>
            <a:ext cx="640034"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Cabozantinib</a:t>
            </a:r>
          </a:p>
        </p:txBody>
      </p:sp>
      <p:sp>
        <p:nvSpPr>
          <p:cNvPr id="115" name="TextBox 164">
            <a:extLst>
              <a:ext uri="{FF2B5EF4-FFF2-40B4-BE49-F238E27FC236}">
                <a16:creationId xmlns:a16="http://schemas.microsoft.com/office/drawing/2014/main" id="{900D9001-36C0-7E46-8C19-0F3FA4BEB219}"/>
              </a:ext>
            </a:extLst>
          </p:cNvPr>
          <p:cNvSpPr txBox="1"/>
          <p:nvPr/>
        </p:nvSpPr>
        <p:spPr>
          <a:xfrm>
            <a:off x="7616023" y="4574697"/>
            <a:ext cx="2604172" cy="207749"/>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Atezolizumab-bevacizumab/durvalumab-tremelimumab</a:t>
            </a:r>
            <a:br>
              <a:rPr lang="en-GB" sz="750" b="1"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If not feasible </a:t>
            </a:r>
            <a:r>
              <a:rPr lang="en-GB" sz="750" b="1" dirty="0">
                <a:latin typeface="Arial" panose="020B0604020202020204" pitchFamily="34" charset="0"/>
                <a:ea typeface="Aileron" charset="0"/>
                <a:cs typeface="Arial" panose="020B0604020202020204" pitchFamily="34" charset="0"/>
              </a:rPr>
              <a:t>sorafenib or lenvatinib or durvalumab</a:t>
            </a:r>
          </a:p>
        </p:txBody>
      </p:sp>
      <p:sp>
        <p:nvSpPr>
          <p:cNvPr id="116" name="TextBox 165">
            <a:extLst>
              <a:ext uri="{FF2B5EF4-FFF2-40B4-BE49-F238E27FC236}">
                <a16:creationId xmlns:a16="http://schemas.microsoft.com/office/drawing/2014/main" id="{37D1D412-60C3-C146-BB96-6CC509BF5844}"/>
              </a:ext>
            </a:extLst>
          </p:cNvPr>
          <p:cNvSpPr txBox="1"/>
          <p:nvPr/>
        </p:nvSpPr>
        <p:spPr>
          <a:xfrm>
            <a:off x="8276398" y="4852074"/>
            <a:ext cx="686891" cy="45127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5000"/>
              </a:lnSpc>
            </a:pPr>
            <a:r>
              <a:rPr lang="en-GB" sz="750" b="1" dirty="0">
                <a:latin typeface="Arial" panose="020B0604020202020204" pitchFamily="34" charset="0"/>
                <a:ea typeface="Aileron" charset="0"/>
                <a:cs typeface="Arial" panose="020B0604020202020204" pitchFamily="34" charset="0"/>
              </a:rPr>
              <a:t>regorafenib</a:t>
            </a:r>
          </a:p>
          <a:p>
            <a:pPr>
              <a:lnSpc>
                <a:spcPct val="85000"/>
              </a:lnSpc>
            </a:pPr>
            <a:r>
              <a:rPr lang="en-GB" sz="600" dirty="0">
                <a:latin typeface="Arial" panose="020B0604020202020204" pitchFamily="34" charset="0"/>
                <a:ea typeface="Aileron" charset="0"/>
                <a:cs typeface="Arial" panose="020B0604020202020204" pitchFamily="34" charset="0"/>
              </a:rPr>
              <a:t>(sorafenib-tolerant)</a:t>
            </a:r>
          </a:p>
          <a:p>
            <a:pPr>
              <a:lnSpc>
                <a:spcPct val="85000"/>
              </a:lnSpc>
            </a:pPr>
            <a:r>
              <a:rPr lang="en-GB" sz="750" b="1" dirty="0">
                <a:latin typeface="Arial" panose="020B0604020202020204" pitchFamily="34" charset="0"/>
                <a:ea typeface="Aileron" charset="0"/>
                <a:cs typeface="Arial" panose="020B0604020202020204" pitchFamily="34" charset="0"/>
              </a:rPr>
              <a:t>cabozantinib</a:t>
            </a:r>
          </a:p>
          <a:p>
            <a:pPr>
              <a:lnSpc>
                <a:spcPct val="85000"/>
              </a:lnSpc>
            </a:pPr>
            <a:r>
              <a:rPr lang="en-GB" sz="750" b="1" dirty="0">
                <a:latin typeface="Arial" panose="020B0604020202020204" pitchFamily="34" charset="0"/>
                <a:ea typeface="Aileron" charset="0"/>
                <a:cs typeface="Arial" panose="020B0604020202020204" pitchFamily="34" charset="0"/>
              </a:rPr>
              <a:t>ramucirumab</a:t>
            </a:r>
          </a:p>
          <a:p>
            <a:pPr>
              <a:lnSpc>
                <a:spcPct val="85000"/>
              </a:lnSpc>
            </a:pPr>
            <a:r>
              <a:rPr lang="en-GB" sz="600" dirty="0">
                <a:latin typeface="Arial" panose="020B0604020202020204" pitchFamily="34" charset="0"/>
                <a:ea typeface="Aileron" charset="0"/>
                <a:cs typeface="Arial" panose="020B0604020202020204" pitchFamily="34" charset="0"/>
              </a:rPr>
              <a:t>(AFP ≥400 ng/ml)</a:t>
            </a:r>
          </a:p>
        </p:txBody>
      </p:sp>
      <p:sp>
        <p:nvSpPr>
          <p:cNvPr id="117" name="TextBox 168">
            <a:extLst>
              <a:ext uri="{FF2B5EF4-FFF2-40B4-BE49-F238E27FC236}">
                <a16:creationId xmlns:a16="http://schemas.microsoft.com/office/drawing/2014/main" id="{7A1F6E5E-2106-F040-BE53-2CFFA5C1BFC4}"/>
              </a:ext>
            </a:extLst>
          </p:cNvPr>
          <p:cNvSpPr txBox="1"/>
          <p:nvPr/>
        </p:nvSpPr>
        <p:spPr>
          <a:xfrm>
            <a:off x="7498523" y="5052099"/>
            <a:ext cx="1939850" cy="9810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sorafenib</a:t>
            </a:r>
            <a:endParaRPr lang="en-GB" sz="600" dirty="0">
              <a:latin typeface="Arial" panose="020B0604020202020204" pitchFamily="34" charset="0"/>
              <a:ea typeface="Aileron" charset="0"/>
              <a:cs typeface="Arial" panose="020B0604020202020204" pitchFamily="34" charset="0"/>
            </a:endParaRPr>
          </a:p>
        </p:txBody>
      </p:sp>
      <p:sp>
        <p:nvSpPr>
          <p:cNvPr id="118" name="TextBox 169">
            <a:extLst>
              <a:ext uri="{FF2B5EF4-FFF2-40B4-BE49-F238E27FC236}">
                <a16:creationId xmlns:a16="http://schemas.microsoft.com/office/drawing/2014/main" id="{9D576DE9-90E7-FE44-B425-1745A965EBF3}"/>
              </a:ext>
            </a:extLst>
          </p:cNvPr>
          <p:cNvSpPr txBox="1"/>
          <p:nvPr/>
        </p:nvSpPr>
        <p:spPr>
          <a:xfrm>
            <a:off x="7498523" y="5296574"/>
            <a:ext cx="1939850" cy="29431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atezolizumab-bevacizumab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durvalumab-tremelimumab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lenvatinib or durvalumab</a:t>
            </a:r>
            <a:endParaRPr lang="en-GB" sz="600" dirty="0">
              <a:latin typeface="Arial" panose="020B0604020202020204" pitchFamily="34" charset="0"/>
              <a:ea typeface="Aileron" charset="0"/>
              <a:cs typeface="Arial" panose="020B0604020202020204" pitchFamily="34" charset="0"/>
            </a:endParaRPr>
          </a:p>
        </p:txBody>
      </p:sp>
      <p:cxnSp>
        <p:nvCxnSpPr>
          <p:cNvPr id="119" name="Straight Connector 118">
            <a:extLst>
              <a:ext uri="{FF2B5EF4-FFF2-40B4-BE49-F238E27FC236}">
                <a16:creationId xmlns:a16="http://schemas.microsoft.com/office/drawing/2014/main" id="{F7C6D86B-731C-BB4D-B1BF-D83F6E485BED}"/>
              </a:ext>
            </a:extLst>
          </p:cNvPr>
          <p:cNvCxnSpPr>
            <a:cxnSpLocks/>
          </p:cNvCxnSpPr>
          <p:nvPr/>
        </p:nvCxnSpPr>
        <p:spPr>
          <a:xfrm>
            <a:off x="7423169" y="4612264"/>
            <a:ext cx="0" cy="2190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BF78245F-0F4E-B642-8B17-C6C53C0CF1D2}"/>
              </a:ext>
            </a:extLst>
          </p:cNvPr>
          <p:cNvCxnSpPr>
            <a:cxnSpLocks/>
          </p:cNvCxnSpPr>
          <p:nvPr/>
        </p:nvCxnSpPr>
        <p:spPr>
          <a:xfrm>
            <a:off x="7423169" y="5063114"/>
            <a:ext cx="0" cy="50482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5F159628-3512-F04F-A713-C2DB28067D48}"/>
              </a:ext>
            </a:extLst>
          </p:cNvPr>
          <p:cNvCxnSpPr>
            <a:cxnSpLocks/>
          </p:cNvCxnSpPr>
          <p:nvPr/>
        </p:nvCxnSpPr>
        <p:spPr>
          <a:xfrm>
            <a:off x="8239144" y="4901189"/>
            <a:ext cx="0" cy="3873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1923B36-676A-BD4A-894D-8E9C4ED51E88}"/>
              </a:ext>
            </a:extLst>
          </p:cNvPr>
          <p:cNvCxnSpPr>
            <a:cxnSpLocks/>
          </p:cNvCxnSpPr>
          <p:nvPr/>
        </p:nvCxnSpPr>
        <p:spPr>
          <a:xfrm flipH="1">
            <a:off x="7350636" y="4850143"/>
            <a:ext cx="2680247"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2AC3246-C44D-4E42-9EDF-139FF6F22A68}"/>
              </a:ext>
            </a:extLst>
          </p:cNvPr>
          <p:cNvCxnSpPr>
            <a:cxnSpLocks/>
          </p:cNvCxnSpPr>
          <p:nvPr/>
        </p:nvCxnSpPr>
        <p:spPr>
          <a:xfrm>
            <a:off x="8208433" y="5094864"/>
            <a:ext cx="381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A6334467-BC5F-3648-A1CB-BC0B5A17C19C}"/>
              </a:ext>
            </a:extLst>
          </p:cNvPr>
          <p:cNvCxnSpPr>
            <a:cxnSpLocks/>
          </p:cNvCxnSpPr>
          <p:nvPr/>
        </p:nvCxnSpPr>
        <p:spPr>
          <a:xfrm>
            <a:off x="9067819" y="5301239"/>
            <a:ext cx="0" cy="2857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44CF969-12D2-884E-A3AE-BB3B31614674}"/>
              </a:ext>
            </a:extLst>
          </p:cNvPr>
          <p:cNvCxnSpPr>
            <a:cxnSpLocks/>
          </p:cNvCxnSpPr>
          <p:nvPr/>
        </p:nvCxnSpPr>
        <p:spPr>
          <a:xfrm>
            <a:off x="9072582" y="5455227"/>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C551DB0-32D5-614A-833E-CD88FDC36382}"/>
              </a:ext>
            </a:extLst>
          </p:cNvPr>
          <p:cNvCxnSpPr>
            <a:cxnSpLocks/>
          </p:cNvCxnSpPr>
          <p:nvPr/>
        </p:nvCxnSpPr>
        <p:spPr>
          <a:xfrm>
            <a:off x="9278408" y="5105977"/>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7" name="Rounded Rectangle 166">
            <a:extLst>
              <a:ext uri="{FF2B5EF4-FFF2-40B4-BE49-F238E27FC236}">
                <a16:creationId xmlns:a16="http://schemas.microsoft.com/office/drawing/2014/main" id="{A77604A6-2496-6746-829A-C82437BDF5D8}"/>
              </a:ext>
            </a:extLst>
          </p:cNvPr>
          <p:cNvSpPr/>
          <p:nvPr/>
        </p:nvSpPr>
        <p:spPr>
          <a:xfrm rot="16200000">
            <a:off x="9059333" y="4990314"/>
            <a:ext cx="416744"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cxnSp>
        <p:nvCxnSpPr>
          <p:cNvPr id="128" name="Straight Connector 127">
            <a:extLst>
              <a:ext uri="{FF2B5EF4-FFF2-40B4-BE49-F238E27FC236}">
                <a16:creationId xmlns:a16="http://schemas.microsoft.com/office/drawing/2014/main" id="{91589545-657E-CB4C-8741-A82C5772D0B1}"/>
              </a:ext>
            </a:extLst>
          </p:cNvPr>
          <p:cNvCxnSpPr>
            <a:cxnSpLocks/>
          </p:cNvCxnSpPr>
          <p:nvPr/>
        </p:nvCxnSpPr>
        <p:spPr>
          <a:xfrm>
            <a:off x="9278408" y="5763202"/>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9" name="Rounded Rectangle 167">
            <a:extLst>
              <a:ext uri="{FF2B5EF4-FFF2-40B4-BE49-F238E27FC236}">
                <a16:creationId xmlns:a16="http://schemas.microsoft.com/office/drawing/2014/main" id="{F596CEC2-A7FF-9A43-9982-118BA4F70F57}"/>
              </a:ext>
            </a:extLst>
          </p:cNvPr>
          <p:cNvSpPr/>
          <p:nvPr/>
        </p:nvSpPr>
        <p:spPr>
          <a:xfrm rot="16200000">
            <a:off x="9070998" y="5686674"/>
            <a:ext cx="393413"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sp>
        <p:nvSpPr>
          <p:cNvPr id="130" name="Rounded Rectangle 189">
            <a:extLst>
              <a:ext uri="{FF2B5EF4-FFF2-40B4-BE49-F238E27FC236}">
                <a16:creationId xmlns:a16="http://schemas.microsoft.com/office/drawing/2014/main" id="{41A89AA8-AB49-9D4A-AF5C-86E9575E8698}"/>
              </a:ext>
            </a:extLst>
          </p:cNvPr>
          <p:cNvSpPr/>
          <p:nvPr/>
        </p:nvSpPr>
        <p:spPr>
          <a:xfrm rot="16200000">
            <a:off x="9635566" y="5337719"/>
            <a:ext cx="1162051" cy="15563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feasible</a:t>
            </a:r>
          </a:p>
        </p:txBody>
      </p:sp>
      <p:cxnSp>
        <p:nvCxnSpPr>
          <p:cNvPr id="131" name="Straight Connector 130">
            <a:extLst>
              <a:ext uri="{FF2B5EF4-FFF2-40B4-BE49-F238E27FC236}">
                <a16:creationId xmlns:a16="http://schemas.microsoft.com/office/drawing/2014/main" id="{4A4E32DC-36CD-014E-BDF8-0FB51ED3B524}"/>
              </a:ext>
            </a:extLst>
          </p:cNvPr>
          <p:cNvCxnSpPr>
            <a:cxnSpLocks/>
          </p:cNvCxnSpPr>
          <p:nvPr/>
        </p:nvCxnSpPr>
        <p:spPr>
          <a:xfrm>
            <a:off x="9679007" y="5375852"/>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2" name="Rounded Rectangle 191">
            <a:extLst>
              <a:ext uri="{FF2B5EF4-FFF2-40B4-BE49-F238E27FC236}">
                <a16:creationId xmlns:a16="http://schemas.microsoft.com/office/drawing/2014/main" id="{6E51AC3A-D0AC-BC4F-8E96-13FAEF027260}"/>
              </a:ext>
            </a:extLst>
          </p:cNvPr>
          <p:cNvSpPr/>
          <p:nvPr/>
        </p:nvSpPr>
        <p:spPr>
          <a:xfrm>
            <a:off x="9529232" y="4875788"/>
            <a:ext cx="517525" cy="1120775"/>
          </a:xfrm>
          <a:prstGeom prst="roundRect">
            <a:avLst>
              <a:gd name="adj"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b="1" dirty="0">
                <a:solidFill>
                  <a:schemeClr val="tx1"/>
                </a:solidFill>
                <a:latin typeface="Arial" panose="020B0604020202020204" pitchFamily="34" charset="0"/>
                <a:cs typeface="Arial" panose="020B0604020202020204" pitchFamily="34" charset="0"/>
              </a:rPr>
              <a:t>Clinical</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trials</a:t>
            </a:r>
          </a:p>
        </p:txBody>
      </p:sp>
      <p:cxnSp>
        <p:nvCxnSpPr>
          <p:cNvPr id="133" name="Straight Connector 132">
            <a:extLst>
              <a:ext uri="{FF2B5EF4-FFF2-40B4-BE49-F238E27FC236}">
                <a16:creationId xmlns:a16="http://schemas.microsoft.com/office/drawing/2014/main" id="{B793754C-2D8F-684D-9A21-F32239B5420B}"/>
              </a:ext>
            </a:extLst>
          </p:cNvPr>
          <p:cNvCxnSpPr>
            <a:cxnSpLocks/>
          </p:cNvCxnSpPr>
          <p:nvPr/>
        </p:nvCxnSpPr>
        <p:spPr>
          <a:xfrm flipH="1">
            <a:off x="7350637" y="5596268"/>
            <a:ext cx="2159546"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 name="TextBox 194">
            <a:extLst>
              <a:ext uri="{FF2B5EF4-FFF2-40B4-BE49-F238E27FC236}">
                <a16:creationId xmlns:a16="http://schemas.microsoft.com/office/drawing/2014/main" id="{F621907F-0B6C-8C4A-946B-ADFF5C1F7AE7}"/>
              </a:ext>
            </a:extLst>
          </p:cNvPr>
          <p:cNvSpPr txBox="1"/>
          <p:nvPr/>
        </p:nvSpPr>
        <p:spPr>
          <a:xfrm>
            <a:off x="10384311" y="5478213"/>
            <a:ext cx="853072" cy="519373"/>
          </a:xfrm>
          <a:prstGeom prst="rect">
            <a:avLst/>
          </a:prstGeom>
          <a:solidFill>
            <a:schemeClr val="accent2">
              <a:lumMod val="40000"/>
              <a:lumOff val="60000"/>
            </a:schemeClr>
          </a:solidFill>
          <a:ln>
            <a:solidFill>
              <a:schemeClr val="tx1"/>
            </a:solidFill>
          </a:ln>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Alternative</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sequences may</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 considered</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but they have not</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been proved</a:t>
            </a:r>
          </a:p>
        </p:txBody>
      </p:sp>
      <p:cxnSp>
        <p:nvCxnSpPr>
          <p:cNvPr id="135" name="Straight Connector 134">
            <a:extLst>
              <a:ext uri="{FF2B5EF4-FFF2-40B4-BE49-F238E27FC236}">
                <a16:creationId xmlns:a16="http://schemas.microsoft.com/office/drawing/2014/main" id="{A442252C-4199-184D-8BB4-3F63C6EF23A4}"/>
              </a:ext>
            </a:extLst>
          </p:cNvPr>
          <p:cNvCxnSpPr>
            <a:cxnSpLocks/>
          </p:cNvCxnSpPr>
          <p:nvPr/>
        </p:nvCxnSpPr>
        <p:spPr>
          <a:xfrm>
            <a:off x="10288607" y="5375852"/>
            <a:ext cx="510626" cy="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31E8123-C5A3-9F44-9F1F-EF95F4F8933C}"/>
              </a:ext>
            </a:extLst>
          </p:cNvPr>
          <p:cNvCxnSpPr>
            <a:cxnSpLocks/>
            <a:endCxn id="127" idx="3"/>
          </p:cNvCxnSpPr>
          <p:nvPr/>
        </p:nvCxnSpPr>
        <p:spPr>
          <a:xfrm flipH="1">
            <a:off x="9267705" y="4780539"/>
            <a:ext cx="0" cy="114587"/>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7" name="Rounded Rectangle 140">
            <a:extLst>
              <a:ext uri="{FF2B5EF4-FFF2-40B4-BE49-F238E27FC236}">
                <a16:creationId xmlns:a16="http://schemas.microsoft.com/office/drawing/2014/main" id="{72F51AED-A00B-4041-B0EB-EA614F1C38D8}"/>
              </a:ext>
            </a:extLst>
          </p:cNvPr>
          <p:cNvSpPr/>
          <p:nvPr/>
        </p:nvSpPr>
        <p:spPr>
          <a:xfrm>
            <a:off x="3394470" y="4603853"/>
            <a:ext cx="2197764" cy="1809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dirty="0">
                <a:solidFill>
                  <a:schemeClr val="tx1"/>
                </a:solidFill>
                <a:latin typeface="Arial" panose="020B0604020202020204" pitchFamily="34" charset="0"/>
                <a:cs typeface="Arial" panose="020B0604020202020204" pitchFamily="34" charset="0"/>
              </a:rPr>
              <a:t>Not feasible or failure</a:t>
            </a:r>
          </a:p>
        </p:txBody>
      </p:sp>
      <p:sp>
        <p:nvSpPr>
          <p:cNvPr id="138" name="Rounded Rectangle 120">
            <a:extLst>
              <a:ext uri="{FF2B5EF4-FFF2-40B4-BE49-F238E27FC236}">
                <a16:creationId xmlns:a16="http://schemas.microsoft.com/office/drawing/2014/main" id="{95D11565-AFCF-EF42-A1FB-5C2BED0D4300}"/>
              </a:ext>
            </a:extLst>
          </p:cNvPr>
          <p:cNvSpPr/>
          <p:nvPr/>
        </p:nvSpPr>
        <p:spPr>
          <a:xfrm>
            <a:off x="2718194" y="4137129"/>
            <a:ext cx="3528089"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&gt;5 years</a:t>
            </a:r>
          </a:p>
        </p:txBody>
      </p:sp>
      <p:sp>
        <p:nvSpPr>
          <p:cNvPr id="140" name="Rectangle 139">
            <a:extLst>
              <a:ext uri="{FF2B5EF4-FFF2-40B4-BE49-F238E27FC236}">
                <a16:creationId xmlns:a16="http://schemas.microsoft.com/office/drawing/2014/main" id="{C7C716B8-3FDB-0746-81C4-01AC7E67FFD1}"/>
              </a:ext>
            </a:extLst>
          </p:cNvPr>
          <p:cNvSpPr/>
          <p:nvPr/>
        </p:nvSpPr>
        <p:spPr>
          <a:xfrm>
            <a:off x="110633" y="947241"/>
            <a:ext cx="11274349" cy="5147300"/>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04EB9024-2536-8B44-9AEF-389608523047}"/>
              </a:ext>
            </a:extLst>
          </p:cNvPr>
          <p:cNvSpPr/>
          <p:nvPr/>
        </p:nvSpPr>
        <p:spPr>
          <a:xfrm>
            <a:off x="7248129" y="4402699"/>
            <a:ext cx="3112274" cy="161859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42" name="Straight Connector 141">
            <a:extLst>
              <a:ext uri="{FF2B5EF4-FFF2-40B4-BE49-F238E27FC236}">
                <a16:creationId xmlns:a16="http://schemas.microsoft.com/office/drawing/2014/main" id="{348451F6-176F-CB4C-8CA2-A66E01688E71}"/>
              </a:ext>
            </a:extLst>
          </p:cNvPr>
          <p:cNvCxnSpPr>
            <a:cxnSpLocks/>
          </p:cNvCxnSpPr>
          <p:nvPr/>
        </p:nvCxnSpPr>
        <p:spPr>
          <a:xfrm>
            <a:off x="9153793" y="1314082"/>
            <a:ext cx="1206609" cy="308838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94677460-09FC-554D-B955-6A15CA616E69}"/>
              </a:ext>
            </a:extLst>
          </p:cNvPr>
          <p:cNvCxnSpPr>
            <a:cxnSpLocks/>
          </p:cNvCxnSpPr>
          <p:nvPr/>
        </p:nvCxnSpPr>
        <p:spPr>
          <a:xfrm>
            <a:off x="3282950" y="5162550"/>
            <a:ext cx="3968750" cy="86042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7" name="Rounded Rectangle 167">
            <a:extLst>
              <a:ext uri="{FF2B5EF4-FFF2-40B4-BE49-F238E27FC236}">
                <a16:creationId xmlns:a16="http://schemas.microsoft.com/office/drawing/2014/main" id="{9ABBE86E-3C4D-6849-B63D-933800F916DA}"/>
              </a:ext>
            </a:extLst>
          </p:cNvPr>
          <p:cNvSpPr/>
          <p:nvPr/>
        </p:nvSpPr>
        <p:spPr>
          <a:xfrm rot="16200000">
            <a:off x="6584082" y="2773885"/>
            <a:ext cx="1013794"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sp>
        <p:nvSpPr>
          <p:cNvPr id="11" name="Rectangle 10">
            <a:extLst>
              <a:ext uri="{FF2B5EF4-FFF2-40B4-BE49-F238E27FC236}">
                <a16:creationId xmlns:a16="http://schemas.microsoft.com/office/drawing/2014/main" id="{61F4AE5A-CC76-C148-B8A7-99713B0C192C}"/>
              </a:ext>
            </a:extLst>
          </p:cNvPr>
          <p:cNvSpPr/>
          <p:nvPr/>
        </p:nvSpPr>
        <p:spPr>
          <a:xfrm>
            <a:off x="3287688" y="1323601"/>
            <a:ext cx="5866832" cy="3838047"/>
          </a:xfrm>
          <a:prstGeom prst="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80" name="Straight Connector 179">
            <a:extLst>
              <a:ext uri="{FF2B5EF4-FFF2-40B4-BE49-F238E27FC236}">
                <a16:creationId xmlns:a16="http://schemas.microsoft.com/office/drawing/2014/main" id="{DA9B9296-680D-F748-B8F5-29712D499D52}"/>
              </a:ext>
            </a:extLst>
          </p:cNvPr>
          <p:cNvCxnSpPr>
            <a:cxnSpLocks/>
          </p:cNvCxnSpPr>
          <p:nvPr/>
        </p:nvCxnSpPr>
        <p:spPr>
          <a:xfrm flipH="1">
            <a:off x="3518376" y="4204370"/>
            <a:ext cx="4988626" cy="0"/>
          </a:xfrm>
          <a:prstGeom prst="line">
            <a:avLst/>
          </a:prstGeom>
          <a:ln w="15875" cap="rnd">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94" name="Group 193">
            <a:extLst>
              <a:ext uri="{FF2B5EF4-FFF2-40B4-BE49-F238E27FC236}">
                <a16:creationId xmlns:a16="http://schemas.microsoft.com/office/drawing/2014/main" id="{7119111D-6D15-C448-825F-EEF624A7CE58}"/>
              </a:ext>
            </a:extLst>
          </p:cNvPr>
          <p:cNvGrpSpPr/>
          <p:nvPr/>
        </p:nvGrpSpPr>
        <p:grpSpPr>
          <a:xfrm>
            <a:off x="3411156" y="1510301"/>
            <a:ext cx="5640376" cy="3493214"/>
            <a:chOff x="3411156" y="1510301"/>
            <a:chExt cx="5640376" cy="3493214"/>
          </a:xfrm>
        </p:grpSpPr>
        <p:sp>
          <p:nvSpPr>
            <p:cNvPr id="183" name="Rectangle 182">
              <a:extLst>
                <a:ext uri="{FF2B5EF4-FFF2-40B4-BE49-F238E27FC236}">
                  <a16:creationId xmlns:a16="http://schemas.microsoft.com/office/drawing/2014/main" id="{FC0F5607-C3D2-984D-869B-4AA177490D6A}"/>
                </a:ext>
              </a:extLst>
            </p:cNvPr>
            <p:cNvSpPr/>
            <p:nvPr/>
          </p:nvSpPr>
          <p:spPr>
            <a:xfrm>
              <a:off x="3463087" y="1510301"/>
              <a:ext cx="5588445" cy="3493214"/>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51" name="TextBox 164">
              <a:extLst>
                <a:ext uri="{FF2B5EF4-FFF2-40B4-BE49-F238E27FC236}">
                  <a16:creationId xmlns:a16="http://schemas.microsoft.com/office/drawing/2014/main" id="{F307D55A-A641-F54D-80B7-DFE507E20873}"/>
                </a:ext>
              </a:extLst>
            </p:cNvPr>
            <p:cNvSpPr txBox="1"/>
            <p:nvPr/>
          </p:nvSpPr>
          <p:spPr>
            <a:xfrm>
              <a:off x="3918406" y="1796389"/>
              <a:ext cx="5100060" cy="415498"/>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dirty="0">
                  <a:latin typeface="Arial" panose="020B0604020202020204" pitchFamily="34" charset="0"/>
                  <a:ea typeface="Aileron" charset="0"/>
                  <a:cs typeface="Arial" panose="020B0604020202020204" pitchFamily="34" charset="0"/>
                </a:rPr>
                <a:t>Atezolizumab-bevacizumab/durvalumab-tremelimumab</a:t>
              </a:r>
              <a:br>
                <a:rPr lang="en-GB" sz="1450" b="1" dirty="0">
                  <a:latin typeface="Arial" panose="020B0604020202020204" pitchFamily="34" charset="0"/>
                  <a:ea typeface="Aileron" charset="0"/>
                  <a:cs typeface="Arial" panose="020B0604020202020204" pitchFamily="34" charset="0"/>
                </a:rPr>
              </a:br>
              <a:r>
                <a:rPr lang="en-GB" sz="1450" dirty="0">
                  <a:latin typeface="Arial" panose="020B0604020202020204" pitchFamily="34" charset="0"/>
                  <a:ea typeface="Aileron" charset="0"/>
                  <a:cs typeface="Arial" panose="020B0604020202020204" pitchFamily="34" charset="0"/>
                </a:rPr>
                <a:t>If not feasible </a:t>
              </a:r>
              <a:r>
                <a:rPr lang="en-GB" sz="1450" b="1" dirty="0">
                  <a:latin typeface="Arial" panose="020B0604020202020204" pitchFamily="34" charset="0"/>
                  <a:ea typeface="Aileron" charset="0"/>
                  <a:cs typeface="Arial" panose="020B0604020202020204" pitchFamily="34" charset="0"/>
                </a:rPr>
                <a:t>sorafenib or lenvatinib or durvalumab</a:t>
              </a:r>
            </a:p>
          </p:txBody>
        </p:sp>
        <p:sp>
          <p:nvSpPr>
            <p:cNvPr id="181" name="TextBox 169">
              <a:extLst>
                <a:ext uri="{FF2B5EF4-FFF2-40B4-BE49-F238E27FC236}">
                  <a16:creationId xmlns:a16="http://schemas.microsoft.com/office/drawing/2014/main" id="{F15CE160-B0C6-B048-AEFD-F24F3A24308B}"/>
                </a:ext>
              </a:extLst>
            </p:cNvPr>
            <p:cNvSpPr txBox="1"/>
            <p:nvPr/>
          </p:nvSpPr>
          <p:spPr>
            <a:xfrm>
              <a:off x="3789553" y="3479368"/>
              <a:ext cx="3022666" cy="66941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atezolizumab-bevacizumab</a:t>
              </a:r>
            </a:p>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durvalumab-tremelimumab</a:t>
              </a:r>
            </a:p>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lenvatinib or durvalumab</a:t>
              </a:r>
            </a:p>
          </p:txBody>
        </p:sp>
        <p:sp>
          <p:nvSpPr>
            <p:cNvPr id="182" name="TextBox 169">
              <a:extLst>
                <a:ext uri="{FF2B5EF4-FFF2-40B4-BE49-F238E27FC236}">
                  <a16:creationId xmlns:a16="http://schemas.microsoft.com/office/drawing/2014/main" id="{1503AADF-1BE3-984A-A014-DDC805B04946}"/>
                </a:ext>
              </a:extLst>
            </p:cNvPr>
            <p:cNvSpPr txBox="1"/>
            <p:nvPr/>
          </p:nvSpPr>
          <p:spPr>
            <a:xfrm>
              <a:off x="3789553" y="2892849"/>
              <a:ext cx="3022666" cy="18966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sorafenib</a:t>
              </a:r>
            </a:p>
          </p:txBody>
        </p:sp>
        <p:cxnSp>
          <p:nvCxnSpPr>
            <p:cNvPr id="172" name="Straight Connector 171">
              <a:extLst>
                <a:ext uri="{FF2B5EF4-FFF2-40B4-BE49-F238E27FC236}">
                  <a16:creationId xmlns:a16="http://schemas.microsoft.com/office/drawing/2014/main" id="{9D37F51F-96FF-214D-A27B-26B7C5A919BB}"/>
                </a:ext>
              </a:extLst>
            </p:cNvPr>
            <p:cNvCxnSpPr>
              <a:cxnSpLocks/>
            </p:cNvCxnSpPr>
            <p:nvPr/>
          </p:nvCxnSpPr>
          <p:spPr>
            <a:xfrm>
              <a:off x="6711950" y="3852458"/>
              <a:ext cx="8731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93E4482-A027-7340-A614-A26F4BE8BEE5}"/>
                </a:ext>
              </a:extLst>
            </p:cNvPr>
            <p:cNvCxnSpPr>
              <a:cxnSpLocks/>
            </p:cNvCxnSpPr>
            <p:nvPr/>
          </p:nvCxnSpPr>
          <p:spPr>
            <a:xfrm>
              <a:off x="7321550" y="3014258"/>
              <a:ext cx="2635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74" name="Rounded Rectangle 167">
              <a:extLst>
                <a:ext uri="{FF2B5EF4-FFF2-40B4-BE49-F238E27FC236}">
                  <a16:creationId xmlns:a16="http://schemas.microsoft.com/office/drawing/2014/main" id="{EB8A0080-54C1-2A4F-956E-CE9BAFBF926A}"/>
                </a:ext>
              </a:extLst>
            </p:cNvPr>
            <p:cNvSpPr/>
            <p:nvPr/>
          </p:nvSpPr>
          <p:spPr>
            <a:xfrm rot="16200000">
              <a:off x="6716005" y="4357746"/>
              <a:ext cx="749949"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cxnSp>
          <p:nvCxnSpPr>
            <p:cNvPr id="175" name="Straight Connector 174">
              <a:extLst>
                <a:ext uri="{FF2B5EF4-FFF2-40B4-BE49-F238E27FC236}">
                  <a16:creationId xmlns:a16="http://schemas.microsoft.com/office/drawing/2014/main" id="{04C68901-FD3E-8B4B-BAA0-B48F6A250CF3}"/>
                </a:ext>
              </a:extLst>
            </p:cNvPr>
            <p:cNvCxnSpPr>
              <a:cxnSpLocks/>
            </p:cNvCxnSpPr>
            <p:nvPr/>
          </p:nvCxnSpPr>
          <p:spPr>
            <a:xfrm>
              <a:off x="3649663" y="2942819"/>
              <a:ext cx="0" cy="117198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97BDA1B-C1F3-3E46-B30E-9F9EB09DF08B}"/>
                </a:ext>
              </a:extLst>
            </p:cNvPr>
            <p:cNvCxnSpPr>
              <a:cxnSpLocks/>
            </p:cNvCxnSpPr>
            <p:nvPr/>
          </p:nvCxnSpPr>
          <p:spPr>
            <a:xfrm>
              <a:off x="3649663" y="1839074"/>
              <a:ext cx="0" cy="49830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7" name="TextBox 160">
              <a:extLst>
                <a:ext uri="{FF2B5EF4-FFF2-40B4-BE49-F238E27FC236}">
                  <a16:creationId xmlns:a16="http://schemas.microsoft.com/office/drawing/2014/main" id="{67F0D19F-FA59-7649-9FF7-FE85DBF89A78}"/>
                </a:ext>
              </a:extLst>
            </p:cNvPr>
            <p:cNvSpPr txBox="1"/>
            <p:nvPr/>
          </p:nvSpPr>
          <p:spPr>
            <a:xfrm>
              <a:off x="3411156" y="1585072"/>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dirty="0">
                  <a:latin typeface="Arial" panose="020B0604020202020204" pitchFamily="34" charset="0"/>
                  <a:ea typeface="Aileron" charset="0"/>
                  <a:cs typeface="Arial" panose="020B0604020202020204" pitchFamily="34" charset="0"/>
                </a:rPr>
                <a:t>1</a:t>
              </a:r>
              <a:r>
                <a:rPr lang="en-GB" sz="1450" baseline="30000" dirty="0">
                  <a:latin typeface="Arial" panose="020B0604020202020204" pitchFamily="34" charset="0"/>
                  <a:ea typeface="Aileron" charset="0"/>
                  <a:cs typeface="Arial" panose="020B0604020202020204" pitchFamily="34" charset="0"/>
                </a:rPr>
                <a:t>st</a:t>
              </a:r>
              <a:r>
                <a:rPr lang="en-GB" sz="1450" dirty="0">
                  <a:latin typeface="Arial" panose="020B0604020202020204" pitchFamily="34" charset="0"/>
                  <a:ea typeface="Aileron" charset="0"/>
                  <a:cs typeface="Arial" panose="020B0604020202020204" pitchFamily="34" charset="0"/>
                </a:rPr>
                <a:t> Line</a:t>
              </a:r>
            </a:p>
          </p:txBody>
        </p:sp>
        <p:sp>
          <p:nvSpPr>
            <p:cNvPr id="171" name="TextBox 160">
              <a:extLst>
                <a:ext uri="{FF2B5EF4-FFF2-40B4-BE49-F238E27FC236}">
                  <a16:creationId xmlns:a16="http://schemas.microsoft.com/office/drawing/2014/main" id="{6B34AA1B-5C02-2A4F-B83B-5D813B9DED8E}"/>
                </a:ext>
              </a:extLst>
            </p:cNvPr>
            <p:cNvSpPr txBox="1"/>
            <p:nvPr/>
          </p:nvSpPr>
          <p:spPr>
            <a:xfrm>
              <a:off x="3439731" y="2477247"/>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dirty="0">
                  <a:latin typeface="Arial" panose="020B0604020202020204" pitchFamily="34" charset="0"/>
                  <a:ea typeface="Aileron" charset="0"/>
                  <a:cs typeface="Arial" panose="020B0604020202020204" pitchFamily="34" charset="0"/>
                </a:rPr>
                <a:t>2</a:t>
              </a:r>
              <a:r>
                <a:rPr lang="en-GB" sz="1450" baseline="30000" dirty="0">
                  <a:latin typeface="Arial" panose="020B0604020202020204" pitchFamily="34" charset="0"/>
                  <a:ea typeface="Aileron" charset="0"/>
                  <a:cs typeface="Arial" panose="020B0604020202020204" pitchFamily="34" charset="0"/>
                </a:rPr>
                <a:t>nd</a:t>
              </a:r>
              <a:r>
                <a:rPr lang="en-GB" sz="1450" dirty="0">
                  <a:latin typeface="Arial" panose="020B0604020202020204" pitchFamily="34" charset="0"/>
                  <a:ea typeface="Aileron" charset="0"/>
                  <a:cs typeface="Arial" panose="020B0604020202020204" pitchFamily="34" charset="0"/>
                </a:rPr>
                <a:t> Line</a:t>
              </a:r>
            </a:p>
          </p:txBody>
        </p:sp>
        <p:sp>
          <p:nvSpPr>
            <p:cNvPr id="179" name="TextBox 160">
              <a:extLst>
                <a:ext uri="{FF2B5EF4-FFF2-40B4-BE49-F238E27FC236}">
                  <a16:creationId xmlns:a16="http://schemas.microsoft.com/office/drawing/2014/main" id="{A14380DD-215E-704B-91FA-F6BFA30E8F27}"/>
                </a:ext>
              </a:extLst>
            </p:cNvPr>
            <p:cNvSpPr txBox="1"/>
            <p:nvPr/>
          </p:nvSpPr>
          <p:spPr>
            <a:xfrm>
              <a:off x="3417506" y="4274297"/>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dirty="0">
                  <a:latin typeface="Arial" panose="020B0604020202020204" pitchFamily="34" charset="0"/>
                  <a:ea typeface="Aileron" charset="0"/>
                  <a:cs typeface="Arial" panose="020B0604020202020204" pitchFamily="34" charset="0"/>
                </a:rPr>
                <a:t>3</a:t>
              </a:r>
              <a:r>
                <a:rPr lang="en-GB" sz="1450" baseline="30000" dirty="0">
                  <a:latin typeface="Arial" panose="020B0604020202020204" pitchFamily="34" charset="0"/>
                  <a:ea typeface="Aileron" charset="0"/>
                  <a:cs typeface="Arial" panose="020B0604020202020204" pitchFamily="34" charset="0"/>
                </a:rPr>
                <a:t>rd</a:t>
              </a:r>
              <a:r>
                <a:rPr lang="en-GB" sz="1450" dirty="0">
                  <a:latin typeface="Arial" panose="020B0604020202020204" pitchFamily="34" charset="0"/>
                  <a:ea typeface="Aileron" charset="0"/>
                  <a:cs typeface="Arial" panose="020B0604020202020204" pitchFamily="34" charset="0"/>
                </a:rPr>
                <a:t> Line</a:t>
              </a:r>
            </a:p>
          </p:txBody>
        </p:sp>
        <p:sp>
          <p:nvSpPr>
            <p:cNvPr id="184" name="Rounded Rectangle 167">
              <a:extLst>
                <a:ext uri="{FF2B5EF4-FFF2-40B4-BE49-F238E27FC236}">
                  <a16:creationId xmlns:a16="http://schemas.microsoft.com/office/drawing/2014/main" id="{FD51558A-5AFF-ED4F-85D2-7B0A479DB13B}"/>
                </a:ext>
              </a:extLst>
            </p:cNvPr>
            <p:cNvSpPr/>
            <p:nvPr/>
          </p:nvSpPr>
          <p:spPr>
            <a:xfrm rot="16200000">
              <a:off x="7595340" y="3521297"/>
              <a:ext cx="2571823" cy="316981"/>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feasible</a:t>
              </a:r>
            </a:p>
          </p:txBody>
        </p:sp>
        <p:sp>
          <p:nvSpPr>
            <p:cNvPr id="178" name="TextBox 164">
              <a:extLst>
                <a:ext uri="{FF2B5EF4-FFF2-40B4-BE49-F238E27FC236}">
                  <a16:creationId xmlns:a16="http://schemas.microsoft.com/office/drawing/2014/main" id="{E773EE2D-651E-354A-A15A-0292DF9393D9}"/>
                </a:ext>
              </a:extLst>
            </p:cNvPr>
            <p:cNvSpPr txBox="1"/>
            <p:nvPr/>
          </p:nvSpPr>
          <p:spPr>
            <a:xfrm>
              <a:off x="3829506" y="4521752"/>
              <a:ext cx="1683289"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dirty="0">
                  <a:latin typeface="Arial" panose="020B0604020202020204" pitchFamily="34" charset="0"/>
                  <a:ea typeface="Aileron" charset="0"/>
                  <a:cs typeface="Arial" panose="020B0604020202020204" pitchFamily="34" charset="0"/>
                </a:rPr>
                <a:t>Cabozantinib</a:t>
              </a:r>
            </a:p>
          </p:txBody>
        </p:sp>
        <p:sp>
          <p:nvSpPr>
            <p:cNvPr id="152" name="TextBox 165">
              <a:extLst>
                <a:ext uri="{FF2B5EF4-FFF2-40B4-BE49-F238E27FC236}">
                  <a16:creationId xmlns:a16="http://schemas.microsoft.com/office/drawing/2014/main" id="{F2EFC360-47D8-0F4C-A2C9-E3E266B7DEE3}"/>
                </a:ext>
              </a:extLst>
            </p:cNvPr>
            <p:cNvSpPr txBox="1"/>
            <p:nvPr/>
          </p:nvSpPr>
          <p:spPr>
            <a:xfrm>
              <a:off x="5229493" y="2462604"/>
              <a:ext cx="1657796" cy="100412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b="1" dirty="0">
                  <a:latin typeface="Arial" panose="020B0604020202020204" pitchFamily="34" charset="0"/>
                  <a:ea typeface="Aileron" charset="0"/>
                  <a:cs typeface="Arial" panose="020B0604020202020204" pitchFamily="34" charset="0"/>
                </a:rPr>
                <a:t>regorafenib</a:t>
              </a:r>
            </a:p>
            <a:p>
              <a:pPr>
                <a:lnSpc>
                  <a:spcPct val="90000"/>
                </a:lnSpc>
              </a:pPr>
              <a:r>
                <a:rPr lang="en-GB" sz="1450" dirty="0">
                  <a:latin typeface="Arial" panose="020B0604020202020204" pitchFamily="34" charset="0"/>
                  <a:ea typeface="Aileron" charset="0"/>
                  <a:cs typeface="Arial" panose="020B0604020202020204" pitchFamily="34" charset="0"/>
                </a:rPr>
                <a:t>(sorafenib-tolerant)</a:t>
              </a:r>
            </a:p>
            <a:p>
              <a:pPr>
                <a:lnSpc>
                  <a:spcPct val="90000"/>
                </a:lnSpc>
              </a:pPr>
              <a:r>
                <a:rPr lang="en-GB" sz="1450" b="1" dirty="0">
                  <a:latin typeface="Arial" panose="020B0604020202020204" pitchFamily="34" charset="0"/>
                  <a:ea typeface="Aileron" charset="0"/>
                  <a:cs typeface="Arial" panose="020B0604020202020204" pitchFamily="34" charset="0"/>
                </a:rPr>
                <a:t>cabozantinib</a:t>
              </a:r>
            </a:p>
            <a:p>
              <a:pPr>
                <a:lnSpc>
                  <a:spcPct val="90000"/>
                </a:lnSpc>
              </a:pPr>
              <a:r>
                <a:rPr lang="en-GB" sz="1450" b="1" dirty="0">
                  <a:latin typeface="Arial" panose="020B0604020202020204" pitchFamily="34" charset="0"/>
                  <a:ea typeface="Aileron" charset="0"/>
                  <a:cs typeface="Arial" panose="020B0604020202020204" pitchFamily="34" charset="0"/>
                </a:rPr>
                <a:t>ramucirumab</a:t>
              </a:r>
            </a:p>
            <a:p>
              <a:pPr>
                <a:lnSpc>
                  <a:spcPct val="90000"/>
                </a:lnSpc>
              </a:pPr>
              <a:r>
                <a:rPr lang="en-GB" sz="1450" dirty="0">
                  <a:latin typeface="Arial" panose="020B0604020202020204" pitchFamily="34" charset="0"/>
                  <a:ea typeface="Aileron" charset="0"/>
                  <a:cs typeface="Arial" panose="020B0604020202020204" pitchFamily="34" charset="0"/>
                </a:rPr>
                <a:t>(AFP ≥400 ng/ml)</a:t>
              </a:r>
            </a:p>
          </p:txBody>
        </p:sp>
        <p:cxnSp>
          <p:nvCxnSpPr>
            <p:cNvPr id="158" name="Straight Connector 157">
              <a:extLst>
                <a:ext uri="{FF2B5EF4-FFF2-40B4-BE49-F238E27FC236}">
                  <a16:creationId xmlns:a16="http://schemas.microsoft.com/office/drawing/2014/main" id="{911C15E4-52D8-E84B-96C2-5950AE37A4DC}"/>
                </a:ext>
              </a:extLst>
            </p:cNvPr>
            <p:cNvCxnSpPr>
              <a:cxnSpLocks/>
            </p:cNvCxnSpPr>
            <p:nvPr/>
          </p:nvCxnSpPr>
          <p:spPr>
            <a:xfrm flipH="1">
              <a:off x="3518376" y="2394620"/>
              <a:ext cx="4988626" cy="0"/>
            </a:xfrm>
            <a:prstGeom prst="line">
              <a:avLst/>
            </a:prstGeom>
            <a:ln w="15875" cap="rnd">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F7E0C2BC-6338-6148-A5FA-81DA5197EF04}"/>
                </a:ext>
              </a:extLst>
            </p:cNvPr>
            <p:cNvCxnSpPr>
              <a:cxnSpLocks/>
            </p:cNvCxnSpPr>
            <p:nvPr/>
          </p:nvCxnSpPr>
          <p:spPr>
            <a:xfrm>
              <a:off x="7327900" y="45922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3C392870-2F43-C64E-9C4A-AFD229CD2953}"/>
                </a:ext>
              </a:extLst>
            </p:cNvPr>
            <p:cNvCxnSpPr>
              <a:cxnSpLocks/>
            </p:cNvCxnSpPr>
            <p:nvPr/>
          </p:nvCxnSpPr>
          <p:spPr>
            <a:xfrm>
              <a:off x="8470900" y="36651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5" name="Rounded Rectangle 191">
              <a:extLst>
                <a:ext uri="{FF2B5EF4-FFF2-40B4-BE49-F238E27FC236}">
                  <a16:creationId xmlns:a16="http://schemas.microsoft.com/office/drawing/2014/main" id="{98011480-6A07-9741-91B7-B3024DA4BA08}"/>
                </a:ext>
              </a:extLst>
            </p:cNvPr>
            <p:cNvSpPr/>
            <p:nvPr/>
          </p:nvSpPr>
          <p:spPr>
            <a:xfrm>
              <a:off x="7605545" y="2481328"/>
              <a:ext cx="942554" cy="2481090"/>
            </a:xfrm>
            <a:prstGeom prst="roundRect">
              <a:avLst>
                <a:gd name="adj" fmla="val 0"/>
              </a:avLst>
            </a:prstGeom>
            <a:solidFill>
              <a:schemeClr val="tx2">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500" b="1" dirty="0">
                  <a:solidFill>
                    <a:schemeClr val="tx1"/>
                  </a:solidFill>
                  <a:latin typeface="Arial" panose="020B0604020202020204" pitchFamily="34" charset="0"/>
                  <a:cs typeface="Arial" panose="020B0604020202020204" pitchFamily="34" charset="0"/>
                </a:rPr>
                <a:t>Clinical</a:t>
              </a:r>
              <a:br>
                <a:rPr lang="en-GB" sz="1500" b="1" dirty="0">
                  <a:solidFill>
                    <a:schemeClr val="tx1"/>
                  </a:solidFill>
                  <a:latin typeface="Arial" panose="020B0604020202020204" pitchFamily="34" charset="0"/>
                  <a:cs typeface="Arial" panose="020B0604020202020204" pitchFamily="34" charset="0"/>
                </a:rPr>
              </a:br>
              <a:r>
                <a:rPr lang="en-GB" sz="1500" b="1" dirty="0">
                  <a:solidFill>
                    <a:schemeClr val="tx1"/>
                  </a:solidFill>
                  <a:latin typeface="Arial" panose="020B0604020202020204" pitchFamily="34" charset="0"/>
                  <a:cs typeface="Arial" panose="020B0604020202020204" pitchFamily="34" charset="0"/>
                </a:rPr>
                <a:t>trials</a:t>
              </a:r>
            </a:p>
          </p:txBody>
        </p:sp>
        <p:cxnSp>
          <p:nvCxnSpPr>
            <p:cNvPr id="188" name="Straight Connector 187">
              <a:extLst>
                <a:ext uri="{FF2B5EF4-FFF2-40B4-BE49-F238E27FC236}">
                  <a16:creationId xmlns:a16="http://schemas.microsoft.com/office/drawing/2014/main" id="{9A5E1B27-A28C-214B-BE3D-AB208F524A91}"/>
                </a:ext>
              </a:extLst>
            </p:cNvPr>
            <p:cNvCxnSpPr>
              <a:cxnSpLocks/>
            </p:cNvCxnSpPr>
            <p:nvPr/>
          </p:nvCxnSpPr>
          <p:spPr>
            <a:xfrm>
              <a:off x="6710363" y="3508375"/>
              <a:ext cx="0" cy="698503"/>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82242357-D072-3E4E-83E1-3D08949CAB77}"/>
                </a:ext>
              </a:extLst>
            </p:cNvPr>
            <p:cNvCxnSpPr>
              <a:cxnSpLocks/>
            </p:cNvCxnSpPr>
            <p:nvPr/>
          </p:nvCxnSpPr>
          <p:spPr>
            <a:xfrm>
              <a:off x="5167313" y="2536825"/>
              <a:ext cx="0" cy="923925"/>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7BC3866D-F2C8-DA47-A52B-9B7CC5202CB7}"/>
                </a:ext>
              </a:extLst>
            </p:cNvPr>
            <p:cNvCxnSpPr>
              <a:cxnSpLocks/>
            </p:cNvCxnSpPr>
            <p:nvPr/>
          </p:nvCxnSpPr>
          <p:spPr>
            <a:xfrm flipH="1">
              <a:off x="5118102" y="3005138"/>
              <a:ext cx="38882" cy="0"/>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4F7137C-9C30-A440-AB58-2FFAFB0CEE80}"/>
                </a:ext>
              </a:extLst>
            </p:cNvPr>
            <p:cNvCxnSpPr>
              <a:cxnSpLocks/>
            </p:cNvCxnSpPr>
            <p:nvPr/>
          </p:nvCxnSpPr>
          <p:spPr>
            <a:xfrm>
              <a:off x="7091506" y="2239766"/>
              <a:ext cx="0" cy="23673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8" name="Rounded Rectangle 167">
              <a:extLst>
                <a:ext uri="{FF2B5EF4-FFF2-40B4-BE49-F238E27FC236}">
                  <a16:creationId xmlns:a16="http://schemas.microsoft.com/office/drawing/2014/main" id="{067DCD1C-DCAD-584A-945D-628FE92131E4}"/>
                </a:ext>
              </a:extLst>
            </p:cNvPr>
            <p:cNvSpPr/>
            <p:nvPr/>
          </p:nvSpPr>
          <p:spPr>
            <a:xfrm rot="16200000">
              <a:off x="6584081" y="2763610"/>
              <a:ext cx="1013797"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grpSp>
    </p:spTree>
    <p:extLst>
      <p:ext uri="{BB962C8B-B14F-4D97-AF65-F5344CB8AC3E}">
        <p14:creationId xmlns:p14="http://schemas.microsoft.com/office/powerpoint/2010/main" val="21669943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ontent Placeholder 1">
            <a:extLst>
              <a:ext uri="{FF2B5EF4-FFF2-40B4-BE49-F238E27FC236}">
                <a16:creationId xmlns:a16="http://schemas.microsoft.com/office/drawing/2014/main" id="{01F1C9F8-4CB2-C336-FD5F-067E6900B215}"/>
              </a:ext>
            </a:extLst>
          </p:cNvPr>
          <p:cNvSpPr>
            <a:spLocks noGrp="1"/>
          </p:cNvSpPr>
          <p:nvPr>
            <p:ph sz="quarter" idx="14"/>
          </p:nvPr>
        </p:nvSpPr>
        <p:spPr>
          <a:xfrm>
            <a:off x="620184" y="1425600"/>
            <a:ext cx="10962216" cy="4525200"/>
          </a:xfrm>
        </p:spPr>
        <p:txBody>
          <a:bodyPr/>
          <a:lstStyle/>
          <a:p>
            <a:pPr marL="0" indent="0">
              <a:buNone/>
            </a:pPr>
            <a:r>
              <a:rPr lang="en-GB" b="1" dirty="0">
                <a:solidFill>
                  <a:schemeClr val="accent1"/>
                </a:solidFill>
              </a:rPr>
              <a:t>Study design</a:t>
            </a: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dirty="0">
              <a:solidFill>
                <a:schemeClr val="tx2"/>
              </a:solidFill>
            </a:endParaRPr>
          </a:p>
          <a:p>
            <a:pPr marL="0" indent="0">
              <a:buNone/>
            </a:pPr>
            <a:r>
              <a:rPr lang="en-GB" b="1" dirty="0">
                <a:solidFill>
                  <a:schemeClr val="tx2"/>
                </a:solidFill>
              </a:rPr>
              <a:t>Primary endpoints: </a:t>
            </a:r>
            <a:r>
              <a:rPr lang="en-GB" dirty="0">
                <a:solidFill>
                  <a:schemeClr val="tx2"/>
                </a:solidFill>
              </a:rPr>
              <a:t>overall survival and progression free survival</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Atezolizumab + bevacizumab COMBINATION</a:t>
            </a:r>
            <a:br>
              <a:rPr lang="en-GB" dirty="0"/>
            </a:br>
            <a:r>
              <a:rPr lang="en-GB" sz="2000" dirty="0">
                <a:solidFill>
                  <a:schemeClr val="accent1"/>
                </a:solidFill>
              </a:rPr>
              <a:t>anti-pd-l1 + </a:t>
            </a:r>
            <a:r>
              <a:rPr lang="en-GB" sz="2000" dirty="0" err="1">
                <a:solidFill>
                  <a:schemeClr val="accent1"/>
                </a:solidFill>
              </a:rPr>
              <a:t>vegf</a:t>
            </a:r>
            <a:r>
              <a:rPr lang="en-GB" sz="2000" cap="none" dirty="0" err="1">
                <a:solidFill>
                  <a:schemeClr val="accent1"/>
                </a:solidFill>
              </a:rPr>
              <a:t>i</a:t>
            </a:r>
            <a:r>
              <a:rPr lang="en-GB" sz="2000" dirty="0">
                <a:solidFill>
                  <a:schemeClr val="accent1"/>
                </a:solidFill>
              </a:rPr>
              <a:t>: im</a:t>
            </a:r>
            <a:r>
              <a:rPr lang="en-GB" sz="2000" cap="none" dirty="0">
                <a:solidFill>
                  <a:schemeClr val="accent1"/>
                </a:solidFill>
              </a:rPr>
              <a:t>brave</a:t>
            </a:r>
            <a:r>
              <a:rPr lang="en-GB" sz="2000" dirty="0">
                <a:solidFill>
                  <a:schemeClr val="accent1"/>
                </a:solidFill>
              </a:rPr>
              <a:t>150</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6" name="object 9">
            <a:extLst>
              <a:ext uri="{FF2B5EF4-FFF2-40B4-BE49-F238E27FC236}">
                <a16:creationId xmlns:a16="http://schemas.microsoft.com/office/drawing/2014/main" id="{54126335-92EE-4483-6F4F-C76317A9C6CD}"/>
              </a:ext>
            </a:extLst>
          </p:cNvPr>
          <p:cNvSpPr txBox="1"/>
          <p:nvPr/>
        </p:nvSpPr>
        <p:spPr>
          <a:xfrm>
            <a:off x="5662248" y="2494596"/>
            <a:ext cx="2057400" cy="681597"/>
          </a:xfrm>
          <a:prstGeom prst="rect">
            <a:avLst/>
          </a:prstGeom>
        </p:spPr>
        <p:txBody>
          <a:bodyPr vert="horz" wrap="square" lIns="0" tIns="192405" rIns="0" bIns="0" rtlCol="0">
            <a:spAutoFit/>
          </a:bodyPr>
          <a:lstStyle/>
          <a:p>
            <a:pPr marL="391160" marR="278130" indent="-106045">
              <a:lnSpc>
                <a:spcPts val="1900"/>
              </a:lnSpc>
              <a:spcBef>
                <a:spcPts val="1515"/>
              </a:spcBef>
            </a:pPr>
            <a:r>
              <a:rPr sz="1600" b="1" spc="-5" dirty="0">
                <a:solidFill>
                  <a:srgbClr val="FFFFFF"/>
                </a:solidFill>
                <a:latin typeface="Arial" panose="020B0604020202020204" pitchFamily="34" charset="0"/>
                <a:cs typeface="Arial" panose="020B0604020202020204" pitchFamily="34" charset="0"/>
              </a:rPr>
              <a:t>Atezolizumab</a:t>
            </a:r>
            <a:r>
              <a:rPr sz="1600" b="1" spc="-55" dirty="0">
                <a:solidFill>
                  <a:srgbClr val="FFFFFF"/>
                </a:solidFill>
                <a:latin typeface="Arial" panose="020B0604020202020204" pitchFamily="34" charset="0"/>
                <a:cs typeface="Arial" panose="020B0604020202020204" pitchFamily="34" charset="0"/>
              </a:rPr>
              <a:t> </a:t>
            </a:r>
            <a:r>
              <a:rPr sz="1600" b="1" dirty="0">
                <a:solidFill>
                  <a:srgbClr val="FFFFFF"/>
                </a:solidFill>
                <a:latin typeface="Arial" panose="020B0604020202020204" pitchFamily="34" charset="0"/>
                <a:cs typeface="Arial" panose="020B0604020202020204" pitchFamily="34" charset="0"/>
              </a:rPr>
              <a:t>+ </a:t>
            </a:r>
            <a:r>
              <a:rPr sz="1600" b="1" spc="-430" dirty="0">
                <a:solidFill>
                  <a:srgbClr val="FFFFFF"/>
                </a:solidFill>
                <a:latin typeface="Arial" panose="020B0604020202020204" pitchFamily="34" charset="0"/>
                <a:cs typeface="Arial" panose="020B0604020202020204" pitchFamily="34" charset="0"/>
              </a:rPr>
              <a:t> </a:t>
            </a:r>
            <a:r>
              <a:rPr sz="1600" b="1" spc="-5" dirty="0">
                <a:solidFill>
                  <a:srgbClr val="FFFFFF"/>
                </a:solidFill>
                <a:latin typeface="Arial" panose="020B0604020202020204" pitchFamily="34" charset="0"/>
                <a:cs typeface="Arial" panose="020B0604020202020204" pitchFamily="34" charset="0"/>
              </a:rPr>
              <a:t>bevacizumab</a:t>
            </a:r>
            <a:endParaRPr sz="1600" dirty="0">
              <a:latin typeface="Arial" panose="020B0604020202020204" pitchFamily="34" charset="0"/>
              <a:cs typeface="Arial" panose="020B0604020202020204" pitchFamily="34" charset="0"/>
            </a:endParaRPr>
          </a:p>
        </p:txBody>
      </p:sp>
      <p:sp>
        <p:nvSpPr>
          <p:cNvPr id="8" name="TextBox 28">
            <a:extLst>
              <a:ext uri="{FF2B5EF4-FFF2-40B4-BE49-F238E27FC236}">
                <a16:creationId xmlns:a16="http://schemas.microsoft.com/office/drawing/2014/main" id="{96D39358-9E15-5FFD-011B-1C75EB15CF5A}"/>
              </a:ext>
            </a:extLst>
          </p:cNvPr>
          <p:cNvSpPr txBox="1">
            <a:spLocks noChangeArrowheads="1"/>
          </p:cNvSpPr>
          <p:nvPr/>
        </p:nvSpPr>
        <p:spPr bwMode="auto">
          <a:xfrm>
            <a:off x="8301229" y="1988674"/>
            <a:ext cx="2763323" cy="3475391"/>
          </a:xfrm>
          <a:prstGeom prst="roundRect">
            <a:avLst>
              <a:gd name="adj" fmla="val 7286"/>
            </a:avLst>
          </a:prstGeom>
          <a:solidFill>
            <a:schemeClr val="accent6"/>
          </a:solidFill>
          <a:ln w="25400">
            <a:no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7938" defTabSz="914332">
              <a:buClr>
                <a:schemeClr val="accent1"/>
              </a:buClr>
              <a:buNone/>
              <a:defRPr/>
            </a:pPr>
            <a:r>
              <a:rPr lang="en-GB" sz="1600" b="1" dirty="0">
                <a:solidFill>
                  <a:schemeClr val="bg1"/>
                </a:solidFill>
                <a:cs typeface="Arial" panose="020B0604020202020204" pitchFamily="34" charset="0"/>
              </a:rPr>
              <a:t>Exclusion criteria: </a:t>
            </a:r>
          </a:p>
          <a:p>
            <a:pPr marL="185738" indent="-173038">
              <a:lnSpc>
                <a:spcPts val="2135"/>
              </a:lnSpc>
              <a:buClr>
                <a:schemeClr val="accent1"/>
              </a:buClr>
            </a:pPr>
            <a:r>
              <a:rPr lang="en-GB" sz="1600" spc="-5" dirty="0">
                <a:solidFill>
                  <a:schemeClr val="bg1"/>
                </a:solidFill>
                <a:cs typeface="Arial" panose="020B0604020202020204" pitchFamily="34" charset="0"/>
              </a:rPr>
              <a:t>Moderate-severe</a:t>
            </a:r>
            <a:r>
              <a:rPr lang="en-GB" sz="1600" spc="-15" dirty="0">
                <a:solidFill>
                  <a:schemeClr val="bg1"/>
                </a:solidFill>
                <a:cs typeface="Arial" panose="020B0604020202020204" pitchFamily="34" charset="0"/>
              </a:rPr>
              <a:t> </a:t>
            </a:r>
            <a:r>
              <a:rPr lang="en-GB" sz="1600" spc="-5" dirty="0">
                <a:solidFill>
                  <a:schemeClr val="bg1"/>
                </a:solidFill>
                <a:cs typeface="Arial" panose="020B0604020202020204" pitchFamily="34" charset="0"/>
              </a:rPr>
              <a:t>ascites</a:t>
            </a:r>
            <a:endParaRPr lang="en-GB" sz="1600" dirty="0">
              <a:solidFill>
                <a:schemeClr val="bg1"/>
              </a:solidFill>
              <a:cs typeface="Arial" panose="020B0604020202020204" pitchFamily="34" charset="0"/>
            </a:endParaRPr>
          </a:p>
          <a:p>
            <a:pPr marL="185738" marR="5080" indent="-173038">
              <a:spcBef>
                <a:spcPts val="20"/>
              </a:spcBef>
              <a:buClr>
                <a:schemeClr val="accent1"/>
              </a:buClr>
            </a:pPr>
            <a:r>
              <a:rPr lang="en-GB" sz="1600" spc="-5" dirty="0">
                <a:solidFill>
                  <a:schemeClr val="bg1"/>
                </a:solidFill>
                <a:cs typeface="Arial" panose="020B0604020202020204" pitchFamily="34" charset="0"/>
              </a:rPr>
              <a:t>History of hepatic encephalopathy</a:t>
            </a:r>
          </a:p>
          <a:p>
            <a:pPr marL="185738" marR="5080" indent="-173038">
              <a:spcBef>
                <a:spcPts val="20"/>
              </a:spcBef>
              <a:buClr>
                <a:schemeClr val="accent1"/>
              </a:buClr>
            </a:pPr>
            <a:r>
              <a:rPr lang="en-GB" sz="1600" spc="-5" dirty="0">
                <a:solidFill>
                  <a:schemeClr val="bg1"/>
                </a:solidFill>
                <a:cs typeface="Arial" panose="020B0604020202020204" pitchFamily="34" charset="0"/>
              </a:rPr>
              <a:t>Autoimmune disease or transplant </a:t>
            </a:r>
            <a:r>
              <a:rPr lang="en-GB" sz="1600" dirty="0">
                <a:solidFill>
                  <a:schemeClr val="bg1"/>
                </a:solidFill>
                <a:cs typeface="Arial" panose="020B0604020202020204" pitchFamily="34" charset="0"/>
              </a:rPr>
              <a:t> </a:t>
            </a:r>
          </a:p>
          <a:p>
            <a:pPr marL="185738" marR="5080" indent="-173038">
              <a:spcBef>
                <a:spcPts val="20"/>
              </a:spcBef>
              <a:buClr>
                <a:schemeClr val="accent1"/>
              </a:buClr>
            </a:pPr>
            <a:r>
              <a:rPr lang="en-GB" sz="1600" spc="-5" dirty="0">
                <a:solidFill>
                  <a:schemeClr val="bg1"/>
                </a:solidFill>
                <a:cs typeface="Arial" panose="020B0604020202020204" pitchFamily="34" charset="0"/>
              </a:rPr>
              <a:t>Incompletely treated </a:t>
            </a:r>
            <a:br>
              <a:rPr lang="en-GB" sz="1600" spc="-5" dirty="0">
                <a:solidFill>
                  <a:schemeClr val="bg1"/>
                </a:solidFill>
                <a:cs typeface="Arial" panose="020B0604020202020204" pitchFamily="34" charset="0"/>
              </a:rPr>
            </a:br>
            <a:r>
              <a:rPr lang="en-GB" sz="1600" spc="-5" dirty="0">
                <a:solidFill>
                  <a:schemeClr val="bg1"/>
                </a:solidFill>
                <a:cs typeface="Arial" panose="020B0604020202020204" pitchFamily="34" charset="0"/>
              </a:rPr>
              <a:t>high-risk varices </a:t>
            </a:r>
            <a:r>
              <a:rPr lang="en-GB" sz="1600" dirty="0">
                <a:solidFill>
                  <a:schemeClr val="bg1"/>
                </a:solidFill>
                <a:cs typeface="Arial" panose="020B0604020202020204" pitchFamily="34" charset="0"/>
              </a:rPr>
              <a:t> </a:t>
            </a:r>
          </a:p>
          <a:p>
            <a:pPr marL="185738" marR="5080" indent="-173038">
              <a:spcBef>
                <a:spcPts val="20"/>
              </a:spcBef>
              <a:buClr>
                <a:schemeClr val="accent1"/>
              </a:buClr>
            </a:pPr>
            <a:r>
              <a:rPr lang="en-GB" sz="1600" spc="-5" dirty="0">
                <a:solidFill>
                  <a:schemeClr val="bg1"/>
                </a:solidFill>
                <a:cs typeface="Arial" panose="020B0604020202020204" pitchFamily="34" charset="0"/>
              </a:rPr>
              <a:t>Prior bleeding varices within </a:t>
            </a:r>
            <a:r>
              <a:rPr lang="en-GB" sz="1600" dirty="0">
                <a:solidFill>
                  <a:schemeClr val="bg1"/>
                </a:solidFill>
                <a:cs typeface="Arial" panose="020B0604020202020204" pitchFamily="34" charset="0"/>
              </a:rPr>
              <a:t>6 </a:t>
            </a:r>
            <a:r>
              <a:rPr lang="en-GB" sz="1600" spc="-5" dirty="0">
                <a:solidFill>
                  <a:schemeClr val="bg1"/>
                </a:solidFill>
                <a:cs typeface="Arial" panose="020B0604020202020204" pitchFamily="34" charset="0"/>
              </a:rPr>
              <a:t>months </a:t>
            </a:r>
            <a:r>
              <a:rPr lang="en-GB" sz="1600" spc="-490" dirty="0">
                <a:solidFill>
                  <a:schemeClr val="bg1"/>
                </a:solidFill>
                <a:cs typeface="Arial" panose="020B0604020202020204" pitchFamily="34" charset="0"/>
              </a:rPr>
              <a:t> </a:t>
            </a:r>
          </a:p>
          <a:p>
            <a:pPr marL="185738" marR="5080" indent="-173038">
              <a:spcBef>
                <a:spcPts val="20"/>
              </a:spcBef>
              <a:buClr>
                <a:schemeClr val="accent1"/>
              </a:buClr>
            </a:pPr>
            <a:r>
              <a:rPr lang="en-GB" sz="1600" spc="-5" dirty="0">
                <a:solidFill>
                  <a:schemeClr val="bg1"/>
                </a:solidFill>
                <a:cs typeface="Arial" panose="020B0604020202020204" pitchFamily="34" charset="0"/>
              </a:rPr>
              <a:t>Chronic daily treatment with NSAIDs</a:t>
            </a:r>
            <a:endParaRPr lang="en-GB" sz="1600" dirty="0">
              <a:solidFill>
                <a:srgbClr val="FF0000"/>
              </a:solidFill>
              <a:cs typeface="Arial" panose="020B0604020202020204" pitchFamily="34" charset="0"/>
            </a:endParaRPr>
          </a:p>
        </p:txBody>
      </p:sp>
      <p:cxnSp>
        <p:nvCxnSpPr>
          <p:cNvPr id="9" name="Straight Connector 8">
            <a:extLst>
              <a:ext uri="{FF2B5EF4-FFF2-40B4-BE49-F238E27FC236}">
                <a16:creationId xmlns:a16="http://schemas.microsoft.com/office/drawing/2014/main" id="{F9974836-5007-A7B3-9BE3-41FB0B68EC18}"/>
              </a:ext>
            </a:extLst>
          </p:cNvPr>
          <p:cNvCxnSpPr>
            <a:cxnSpLocks/>
          </p:cNvCxnSpPr>
          <p:nvPr/>
        </p:nvCxnSpPr>
        <p:spPr>
          <a:xfrm>
            <a:off x="4605657" y="4360990"/>
            <a:ext cx="4572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2A7D637-1F22-5D69-8D30-A14611B83EAB}"/>
              </a:ext>
            </a:extLst>
          </p:cNvPr>
          <p:cNvCxnSpPr>
            <a:cxnSpLocks/>
          </p:cNvCxnSpPr>
          <p:nvPr/>
        </p:nvCxnSpPr>
        <p:spPr>
          <a:xfrm>
            <a:off x="4605657" y="2938591"/>
            <a:ext cx="4572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474755D-9CC6-C4DA-7C06-99F5C25D8E1A}"/>
              </a:ext>
            </a:extLst>
          </p:cNvPr>
          <p:cNvCxnSpPr>
            <a:cxnSpLocks/>
          </p:cNvCxnSpPr>
          <p:nvPr/>
        </p:nvCxnSpPr>
        <p:spPr>
          <a:xfrm>
            <a:off x="7759307" y="3669680"/>
            <a:ext cx="54078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B51527E-DBC6-F60C-4575-416FB7404D46}"/>
              </a:ext>
            </a:extLst>
          </p:cNvPr>
          <p:cNvCxnSpPr>
            <a:cxnSpLocks/>
          </p:cNvCxnSpPr>
          <p:nvPr/>
        </p:nvCxnSpPr>
        <p:spPr>
          <a:xfrm flipV="1">
            <a:off x="4614124" y="2940230"/>
            <a:ext cx="0" cy="142857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Box 28">
            <a:extLst>
              <a:ext uri="{FF2B5EF4-FFF2-40B4-BE49-F238E27FC236}">
                <a16:creationId xmlns:a16="http://schemas.microsoft.com/office/drawing/2014/main" id="{EE0D6812-0912-EAF6-02E1-B1111312EB0E}"/>
              </a:ext>
            </a:extLst>
          </p:cNvPr>
          <p:cNvSpPr txBox="1">
            <a:spLocks noChangeArrowheads="1"/>
          </p:cNvSpPr>
          <p:nvPr/>
        </p:nvSpPr>
        <p:spPr bwMode="auto">
          <a:xfrm>
            <a:off x="1113029" y="1988674"/>
            <a:ext cx="2763323" cy="3475391"/>
          </a:xfrm>
          <a:prstGeom prst="roundRect">
            <a:avLst>
              <a:gd name="adj" fmla="val 7286"/>
            </a:avLst>
          </a:prstGeom>
          <a:solidFill>
            <a:schemeClr val="bg1"/>
          </a:solidFill>
          <a:ln w="25400">
            <a:solidFill>
              <a:schemeClr val="tx1"/>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7938" defTabSz="914332">
              <a:buNone/>
              <a:defRPr/>
            </a:pPr>
            <a:r>
              <a:rPr lang="en-GB" sz="1600" b="1" dirty="0">
                <a:cs typeface="Arial" panose="020B0604020202020204" pitchFamily="34" charset="0"/>
              </a:rPr>
              <a:t>Key eligibility criteria: </a:t>
            </a:r>
          </a:p>
          <a:p>
            <a:pPr marL="185738" indent="-177800" defTabSz="914332">
              <a:buClr>
                <a:schemeClr val="accent1"/>
              </a:buClr>
              <a:defRPr/>
            </a:pPr>
            <a:r>
              <a:rPr lang="en-GB" sz="1600" spc="-5" dirty="0">
                <a:solidFill>
                  <a:schemeClr val="tx1"/>
                </a:solidFill>
                <a:cs typeface="Arial" panose="020B0604020202020204" pitchFamily="34" charset="0"/>
              </a:rPr>
              <a:t>Locally advanced or metastatic </a:t>
            </a:r>
            <a:r>
              <a:rPr lang="en-GB" sz="1600" spc="-430"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and/or</a:t>
            </a:r>
            <a:r>
              <a:rPr lang="en-GB" sz="1600" spc="5"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unresectable </a:t>
            </a:r>
            <a:r>
              <a:rPr lang="en-GB" sz="1600" spc="-10" dirty="0">
                <a:solidFill>
                  <a:schemeClr val="tx1"/>
                </a:solidFill>
                <a:cs typeface="Arial" panose="020B0604020202020204" pitchFamily="34" charset="0"/>
              </a:rPr>
              <a:t>HCC</a:t>
            </a:r>
            <a:endParaRPr lang="en-GB" sz="1600" dirty="0">
              <a:solidFill>
                <a:schemeClr val="tx1"/>
              </a:solidFill>
              <a:cs typeface="Arial" panose="020B0604020202020204" pitchFamily="34" charset="0"/>
            </a:endParaRPr>
          </a:p>
          <a:p>
            <a:pPr marL="185738" indent="-177800" defTabSz="914332">
              <a:buClr>
                <a:schemeClr val="accent1"/>
              </a:buClr>
              <a:defRPr/>
            </a:pPr>
            <a:r>
              <a:rPr lang="en-GB" sz="1600" spc="-5" dirty="0">
                <a:solidFill>
                  <a:schemeClr val="tx1"/>
                </a:solidFill>
                <a:cs typeface="Arial" panose="020B0604020202020204" pitchFamily="34" charset="0"/>
              </a:rPr>
              <a:t>No</a:t>
            </a:r>
            <a:r>
              <a:rPr lang="en-GB" sz="1600" spc="-10"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prior</a:t>
            </a:r>
            <a:r>
              <a:rPr lang="en-GB" sz="1600" spc="5"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systemic</a:t>
            </a:r>
            <a:r>
              <a:rPr lang="en-GB" sz="1600"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therapy</a:t>
            </a:r>
            <a:r>
              <a:rPr lang="en-GB" sz="1600" dirty="0">
                <a:solidFill>
                  <a:schemeClr val="tx1"/>
                </a:solidFill>
                <a:cs typeface="Arial" panose="020B0604020202020204" pitchFamily="34" charset="0"/>
              </a:rPr>
              <a:t> for </a:t>
            </a:r>
            <a:r>
              <a:rPr lang="en-GB" sz="1600" spc="-10" dirty="0">
                <a:solidFill>
                  <a:schemeClr val="tx1"/>
                </a:solidFill>
                <a:cs typeface="Arial" panose="020B0604020202020204" pitchFamily="34" charset="0"/>
              </a:rPr>
              <a:t>HCC</a:t>
            </a:r>
            <a:endParaRPr lang="en-GB" sz="1600" dirty="0">
              <a:solidFill>
                <a:schemeClr val="tx1"/>
              </a:solidFill>
              <a:cs typeface="Arial" panose="020B0604020202020204" pitchFamily="34" charset="0"/>
            </a:endParaRPr>
          </a:p>
          <a:p>
            <a:pPr marL="185738" indent="-177800" defTabSz="914332">
              <a:buClr>
                <a:schemeClr val="accent1"/>
              </a:buClr>
              <a:defRPr/>
            </a:pPr>
            <a:r>
              <a:rPr lang="en-GB" sz="1600" spc="-5" dirty="0">
                <a:solidFill>
                  <a:schemeClr val="tx1"/>
                </a:solidFill>
                <a:cs typeface="Arial" panose="020B0604020202020204" pitchFamily="34" charset="0"/>
              </a:rPr>
              <a:t>≥1</a:t>
            </a:r>
            <a:r>
              <a:rPr lang="en-GB" sz="1600" spc="-20"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measurable</a:t>
            </a:r>
            <a:r>
              <a:rPr lang="en-GB" sz="1600" spc="-15"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untreated</a:t>
            </a:r>
            <a:r>
              <a:rPr lang="en-GB" sz="1600" spc="-15"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lesion</a:t>
            </a:r>
            <a:endParaRPr lang="en-GB" sz="1600" dirty="0">
              <a:solidFill>
                <a:schemeClr val="tx1"/>
              </a:solidFill>
              <a:cs typeface="Arial" panose="020B0604020202020204" pitchFamily="34" charset="0"/>
            </a:endParaRPr>
          </a:p>
          <a:p>
            <a:pPr marL="185738" indent="-177800" defTabSz="914332">
              <a:buClr>
                <a:schemeClr val="accent1"/>
              </a:buClr>
              <a:defRPr/>
            </a:pPr>
            <a:r>
              <a:rPr lang="en-GB" sz="1600" spc="-5" dirty="0">
                <a:solidFill>
                  <a:schemeClr val="tx1"/>
                </a:solidFill>
                <a:cs typeface="Arial" panose="020B0604020202020204" pitchFamily="34" charset="0"/>
              </a:rPr>
              <a:t>ECOG</a:t>
            </a:r>
            <a:r>
              <a:rPr lang="en-GB" sz="1600" spc="-10"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PS</a:t>
            </a:r>
            <a:r>
              <a:rPr lang="en-GB" sz="1600" spc="-20" dirty="0">
                <a:solidFill>
                  <a:schemeClr val="tx1"/>
                </a:solidFill>
                <a:cs typeface="Arial" panose="020B0604020202020204" pitchFamily="34" charset="0"/>
              </a:rPr>
              <a:t> </a:t>
            </a:r>
            <a:r>
              <a:rPr lang="en-GB" sz="1600" dirty="0">
                <a:solidFill>
                  <a:schemeClr val="tx1"/>
                </a:solidFill>
                <a:cs typeface="Arial" panose="020B0604020202020204" pitchFamily="34" charset="0"/>
              </a:rPr>
              <a:t>0</a:t>
            </a:r>
            <a:r>
              <a:rPr lang="en-GB" sz="1600" spc="-20" dirty="0">
                <a:solidFill>
                  <a:schemeClr val="tx1"/>
                </a:solidFill>
                <a:cs typeface="Arial" panose="020B0604020202020204" pitchFamily="34" charset="0"/>
              </a:rPr>
              <a:t> </a:t>
            </a:r>
            <a:r>
              <a:rPr lang="en-GB" sz="1600" spc="-5" dirty="0">
                <a:solidFill>
                  <a:schemeClr val="tx1"/>
                </a:solidFill>
                <a:cs typeface="Arial" panose="020B0604020202020204" pitchFamily="34" charset="0"/>
              </a:rPr>
              <a:t>or </a:t>
            </a:r>
            <a:r>
              <a:rPr lang="en-GB" sz="1600" dirty="0">
                <a:solidFill>
                  <a:schemeClr val="tx1"/>
                </a:solidFill>
                <a:cs typeface="Arial" panose="020B0604020202020204" pitchFamily="34" charset="0"/>
              </a:rPr>
              <a:t>1</a:t>
            </a:r>
          </a:p>
          <a:p>
            <a:pPr marL="185738" indent="-177800" defTabSz="914332">
              <a:buClr>
                <a:schemeClr val="accent1"/>
              </a:buClr>
              <a:defRPr/>
            </a:pPr>
            <a:r>
              <a:rPr lang="en-GB" sz="1600" spc="-5" dirty="0">
                <a:solidFill>
                  <a:schemeClr val="tx1"/>
                </a:solidFill>
                <a:cs typeface="Arial" panose="020B0604020202020204" pitchFamily="34" charset="0"/>
              </a:rPr>
              <a:t>Adequate hematologic and end-organ function</a:t>
            </a:r>
            <a:endParaRPr lang="en-GB" sz="1600" dirty="0">
              <a:solidFill>
                <a:schemeClr val="tx1"/>
              </a:solidFill>
              <a:cs typeface="Arial" panose="020B0604020202020204" pitchFamily="34" charset="0"/>
            </a:endParaRPr>
          </a:p>
          <a:p>
            <a:pPr marL="185738" indent="-177800" defTabSz="914332">
              <a:buClr>
                <a:schemeClr val="accent1"/>
              </a:buClr>
              <a:defRPr/>
            </a:pPr>
            <a:r>
              <a:rPr lang="en-GB" sz="1600" spc="-10" dirty="0">
                <a:solidFill>
                  <a:schemeClr val="tx1"/>
                </a:solidFill>
                <a:cs typeface="Arial" panose="020B0604020202020204" pitchFamily="34" charset="0"/>
              </a:rPr>
              <a:t>Child–Pugh </a:t>
            </a:r>
            <a:r>
              <a:rPr lang="en-GB" sz="1600" spc="-5" dirty="0">
                <a:solidFill>
                  <a:schemeClr val="tx1"/>
                </a:solidFill>
                <a:cs typeface="Arial" panose="020B0604020202020204" pitchFamily="34" charset="0"/>
              </a:rPr>
              <a:t>class</a:t>
            </a:r>
            <a:r>
              <a:rPr lang="en-GB" sz="1600" spc="-95" dirty="0">
                <a:solidFill>
                  <a:schemeClr val="tx1"/>
                </a:solidFill>
                <a:cs typeface="Arial" panose="020B0604020202020204" pitchFamily="34" charset="0"/>
              </a:rPr>
              <a:t> </a:t>
            </a:r>
            <a:r>
              <a:rPr lang="en-GB" sz="1600" dirty="0">
                <a:solidFill>
                  <a:schemeClr val="tx1"/>
                </a:solidFill>
                <a:cs typeface="Arial" panose="020B0604020202020204" pitchFamily="34" charset="0"/>
              </a:rPr>
              <a:t>A</a:t>
            </a:r>
          </a:p>
        </p:txBody>
      </p:sp>
      <p:cxnSp>
        <p:nvCxnSpPr>
          <p:cNvPr id="14" name="Straight Connector 13">
            <a:extLst>
              <a:ext uri="{FF2B5EF4-FFF2-40B4-BE49-F238E27FC236}">
                <a16:creationId xmlns:a16="http://schemas.microsoft.com/office/drawing/2014/main" id="{A4B2D58F-A4A6-61F8-1664-582F210264BB}"/>
              </a:ext>
            </a:extLst>
          </p:cNvPr>
          <p:cNvCxnSpPr>
            <a:cxnSpLocks/>
          </p:cNvCxnSpPr>
          <p:nvPr/>
        </p:nvCxnSpPr>
        <p:spPr>
          <a:xfrm>
            <a:off x="7306523" y="4360990"/>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F9E539E-5841-1101-AEF5-A27FB322E9A7}"/>
              </a:ext>
            </a:extLst>
          </p:cNvPr>
          <p:cNvCxnSpPr>
            <a:cxnSpLocks/>
          </p:cNvCxnSpPr>
          <p:nvPr/>
        </p:nvCxnSpPr>
        <p:spPr>
          <a:xfrm>
            <a:off x="7306523" y="2938591"/>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3A04DE8-3464-24D8-9AF1-1FD4D68C69D0}"/>
              </a:ext>
            </a:extLst>
          </p:cNvPr>
          <p:cNvCxnSpPr>
            <a:cxnSpLocks/>
          </p:cNvCxnSpPr>
          <p:nvPr/>
        </p:nvCxnSpPr>
        <p:spPr>
          <a:xfrm flipV="1">
            <a:off x="7755257" y="2940230"/>
            <a:ext cx="0" cy="142857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D3991E8-0E86-EDEA-3010-C7EE702D02D1}"/>
              </a:ext>
            </a:extLst>
          </p:cNvPr>
          <p:cNvCxnSpPr>
            <a:cxnSpLocks/>
          </p:cNvCxnSpPr>
          <p:nvPr/>
        </p:nvCxnSpPr>
        <p:spPr>
          <a:xfrm>
            <a:off x="3881573" y="3669680"/>
            <a:ext cx="54078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object 5">
            <a:extLst>
              <a:ext uri="{FF2B5EF4-FFF2-40B4-BE49-F238E27FC236}">
                <a16:creationId xmlns:a16="http://schemas.microsoft.com/office/drawing/2014/main" id="{86C437B1-A35E-CEFF-233C-D638A1314E24}"/>
              </a:ext>
            </a:extLst>
          </p:cNvPr>
          <p:cNvSpPr/>
          <p:nvPr/>
        </p:nvSpPr>
        <p:spPr>
          <a:xfrm>
            <a:off x="4377363" y="3397557"/>
            <a:ext cx="493395" cy="494030"/>
          </a:xfrm>
          <a:custGeom>
            <a:avLst/>
            <a:gdLst/>
            <a:ahLst/>
            <a:cxnLst/>
            <a:rect l="l" t="t" r="r" b="b"/>
            <a:pathLst>
              <a:path w="493395" h="494029">
                <a:moveTo>
                  <a:pt x="246599" y="0"/>
                </a:moveTo>
                <a:lnTo>
                  <a:pt x="196901" y="5015"/>
                </a:lnTo>
                <a:lnTo>
                  <a:pt x="150611" y="19401"/>
                </a:lnTo>
                <a:lnTo>
                  <a:pt x="108723" y="42164"/>
                </a:lnTo>
                <a:lnTo>
                  <a:pt x="72227" y="72311"/>
                </a:lnTo>
                <a:lnTo>
                  <a:pt x="42115" y="108850"/>
                </a:lnTo>
                <a:lnTo>
                  <a:pt x="19378" y="150788"/>
                </a:lnTo>
                <a:lnTo>
                  <a:pt x="5010" y="197131"/>
                </a:lnTo>
                <a:lnTo>
                  <a:pt x="0" y="246887"/>
                </a:lnTo>
                <a:lnTo>
                  <a:pt x="5010" y="296644"/>
                </a:lnTo>
                <a:lnTo>
                  <a:pt x="19378" y="342987"/>
                </a:lnTo>
                <a:lnTo>
                  <a:pt x="42115" y="384925"/>
                </a:lnTo>
                <a:lnTo>
                  <a:pt x="72227" y="421464"/>
                </a:lnTo>
                <a:lnTo>
                  <a:pt x="108723" y="451611"/>
                </a:lnTo>
                <a:lnTo>
                  <a:pt x="150611" y="474374"/>
                </a:lnTo>
                <a:lnTo>
                  <a:pt x="196901" y="488760"/>
                </a:lnTo>
                <a:lnTo>
                  <a:pt x="246599" y="493775"/>
                </a:lnTo>
                <a:lnTo>
                  <a:pt x="296298" y="488760"/>
                </a:lnTo>
                <a:lnTo>
                  <a:pt x="342587" y="474374"/>
                </a:lnTo>
                <a:lnTo>
                  <a:pt x="384476" y="451611"/>
                </a:lnTo>
                <a:lnTo>
                  <a:pt x="420972" y="421464"/>
                </a:lnTo>
                <a:lnTo>
                  <a:pt x="451084" y="384925"/>
                </a:lnTo>
                <a:lnTo>
                  <a:pt x="473820" y="342987"/>
                </a:lnTo>
                <a:lnTo>
                  <a:pt x="488189" y="296644"/>
                </a:lnTo>
                <a:lnTo>
                  <a:pt x="493199" y="246887"/>
                </a:lnTo>
                <a:lnTo>
                  <a:pt x="488189" y="197131"/>
                </a:lnTo>
                <a:lnTo>
                  <a:pt x="473820" y="150788"/>
                </a:lnTo>
                <a:lnTo>
                  <a:pt x="451084" y="108850"/>
                </a:lnTo>
                <a:lnTo>
                  <a:pt x="420972" y="72311"/>
                </a:lnTo>
                <a:lnTo>
                  <a:pt x="384476" y="42164"/>
                </a:lnTo>
                <a:lnTo>
                  <a:pt x="342587" y="19401"/>
                </a:lnTo>
                <a:lnTo>
                  <a:pt x="296298" y="5015"/>
                </a:lnTo>
                <a:lnTo>
                  <a:pt x="246599" y="0"/>
                </a:lnTo>
                <a:close/>
              </a:path>
            </a:pathLst>
          </a:custGeom>
          <a:solidFill>
            <a:srgbClr val="7F7F7F"/>
          </a:solidFill>
        </p:spPr>
        <p:txBody>
          <a:bodyPr wrap="square" lIns="0" tIns="0" rIns="0" bIns="0" rtlCol="0" anchor="ctr" anchorCtr="0"/>
          <a:lstStyle/>
          <a:p>
            <a:pPr algn="ctr"/>
            <a:r>
              <a:rPr lang="en-GB" sz="2000" b="1" dirty="0">
                <a:solidFill>
                  <a:schemeClr val="bg1"/>
                </a:solidFill>
                <a:latin typeface="Arial" panose="020B0604020202020204" pitchFamily="34" charset="0"/>
                <a:cs typeface="Arial" panose="020B0604020202020204" pitchFamily="34" charset="0"/>
              </a:rPr>
              <a:t>R</a:t>
            </a:r>
            <a:endParaRPr sz="2000"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8B589D3-00DE-E998-EBE5-E79FAD6822AA}"/>
              </a:ext>
            </a:extLst>
          </p:cNvPr>
          <p:cNvSpPr txBox="1"/>
          <p:nvPr/>
        </p:nvSpPr>
        <p:spPr bwMode="auto">
          <a:xfrm>
            <a:off x="5076146" y="2560366"/>
            <a:ext cx="2249756" cy="756451"/>
          </a:xfrm>
          <a:prstGeom prst="roundRect">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600" dirty="0">
                <a:solidFill>
                  <a:srgbClr val="FFFFFF"/>
                </a:solidFill>
                <a:latin typeface="Arial" panose="020B0604020202020204" pitchFamily="34" charset="0"/>
              </a:rPr>
              <a:t>Atezolizumab +</a:t>
            </a:r>
            <a:br>
              <a:rPr lang="en-GB" sz="1600" dirty="0">
                <a:solidFill>
                  <a:srgbClr val="FFFFFF"/>
                </a:solidFill>
                <a:latin typeface="Arial" panose="020B0604020202020204" pitchFamily="34" charset="0"/>
              </a:rPr>
            </a:br>
            <a:r>
              <a:rPr lang="en-GB" sz="1600" dirty="0">
                <a:solidFill>
                  <a:srgbClr val="FFFFFF"/>
                </a:solidFill>
                <a:latin typeface="Arial" panose="020B0604020202020204" pitchFamily="34" charset="0"/>
              </a:rPr>
              <a:t>bevacizumab</a:t>
            </a:r>
          </a:p>
        </p:txBody>
      </p:sp>
      <p:sp>
        <p:nvSpPr>
          <p:cNvPr id="20" name="TextBox 19">
            <a:extLst>
              <a:ext uri="{FF2B5EF4-FFF2-40B4-BE49-F238E27FC236}">
                <a16:creationId xmlns:a16="http://schemas.microsoft.com/office/drawing/2014/main" id="{EE4DAD1E-F91A-C1BF-4F1B-880B364B518F}"/>
              </a:ext>
            </a:extLst>
          </p:cNvPr>
          <p:cNvSpPr txBox="1"/>
          <p:nvPr/>
        </p:nvSpPr>
        <p:spPr bwMode="auto">
          <a:xfrm>
            <a:off x="5076146" y="3982765"/>
            <a:ext cx="2249756" cy="756451"/>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600" dirty="0">
                <a:solidFill>
                  <a:srgbClr val="FFFFFF"/>
                </a:solidFill>
                <a:latin typeface="Arial" panose="020B0604020202020204" pitchFamily="34" charset="0"/>
              </a:rPr>
              <a:t>Sorafenib</a:t>
            </a:r>
          </a:p>
        </p:txBody>
      </p:sp>
      <p:sp>
        <p:nvSpPr>
          <p:cNvPr id="33" name="Content Placeholder 23">
            <a:extLst>
              <a:ext uri="{FF2B5EF4-FFF2-40B4-BE49-F238E27FC236}">
                <a16:creationId xmlns:a16="http://schemas.microsoft.com/office/drawing/2014/main" id="{FA0198D3-F636-4E61-0051-7F8CDBAFBF51}"/>
              </a:ext>
            </a:extLst>
          </p:cNvPr>
          <p:cNvSpPr txBox="1">
            <a:spLocks/>
          </p:cNvSpPr>
          <p:nvPr/>
        </p:nvSpPr>
        <p:spPr>
          <a:xfrm>
            <a:off x="620183" y="6356351"/>
            <a:ext cx="10732401"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ECOG PS, </a:t>
            </a:r>
            <a:r>
              <a:rPr lang="en-US" dirty="0"/>
              <a:t>Eastern Cooperative Oncology Group performance status; HCC, </a:t>
            </a:r>
            <a:r>
              <a:rPr lang="en-GB" dirty="0"/>
              <a:t>hepatocellular carcinoma; </a:t>
            </a:r>
            <a:r>
              <a:rPr lang="en-US" dirty="0"/>
              <a:t>NSAID, nonsteroidal anti-inflammatory drug; PD‑L1, programmed death-ligand 1; VEGFi, vascular endothelial growth factor inhibitor</a:t>
            </a:r>
            <a:endParaRPr lang="en-GB" dirty="0"/>
          </a:p>
          <a:p>
            <a:pPr>
              <a:spcBef>
                <a:spcPts val="0"/>
              </a:spcBef>
            </a:pPr>
            <a:r>
              <a:rPr lang="en-GB" dirty="0"/>
              <a:t>Finn RS, et al. </a:t>
            </a:r>
            <a:r>
              <a:rPr lang="en-US" dirty="0"/>
              <a:t>N Engl J Med. 2020;382(20):1894-905</a:t>
            </a:r>
            <a:r>
              <a:rPr lang="en-GB" dirty="0"/>
              <a:t>. Finn RS, et al. </a:t>
            </a:r>
            <a:r>
              <a:rPr lang="en-US" dirty="0"/>
              <a:t>J Clin Oncol. 2021;39(3_suppl):267-267. Source: https://clinicaltrials.gov/ct2/show/NCT03434379</a:t>
            </a:r>
          </a:p>
        </p:txBody>
      </p:sp>
    </p:spTree>
    <p:extLst>
      <p:ext uri="{BB962C8B-B14F-4D97-AF65-F5344CB8AC3E}">
        <p14:creationId xmlns:p14="http://schemas.microsoft.com/office/powerpoint/2010/main" val="16802362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a:bodyPr>
          <a:lstStyle/>
          <a:p>
            <a:r>
              <a:rPr lang="en-GB" dirty="0"/>
              <a:t>Atezolizumab + bevacizumab COMBINATION</a:t>
            </a:r>
            <a:br>
              <a:rPr lang="en-GB" dirty="0"/>
            </a:br>
            <a:r>
              <a:rPr lang="en-GB" sz="2000" dirty="0">
                <a:solidFill>
                  <a:schemeClr val="accent1"/>
                </a:solidFill>
              </a:rPr>
              <a:t>Median os was 5.8 months longer than sorafenib</a:t>
            </a:r>
            <a:r>
              <a:rPr lang="en-GB" sz="2000" baseline="30000" dirty="0">
                <a:solidFill>
                  <a:schemeClr val="accent1"/>
                </a:solidFill>
              </a:rPr>
              <a:t>1</a:t>
            </a:r>
            <a:endParaRPr lang="en-GB" sz="20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27" name="Content Placeholder 26">
            <a:extLst>
              <a:ext uri="{FF2B5EF4-FFF2-40B4-BE49-F238E27FC236}">
                <a16:creationId xmlns:a16="http://schemas.microsoft.com/office/drawing/2014/main" id="{2B4DFEAB-186C-A84B-89BE-39E7C0423904}"/>
              </a:ext>
            </a:extLst>
          </p:cNvPr>
          <p:cNvSpPr>
            <a:spLocks noGrp="1"/>
          </p:cNvSpPr>
          <p:nvPr>
            <p:ph sz="quarter" idx="15"/>
          </p:nvPr>
        </p:nvSpPr>
        <p:spPr>
          <a:xfrm>
            <a:off x="620183" y="6388291"/>
            <a:ext cx="9873851" cy="365125"/>
          </a:xfrm>
        </p:spPr>
        <p:txBody>
          <a:bodyPr anchor="b"/>
          <a:lstStyle/>
          <a:p>
            <a:pPr>
              <a:lnSpc>
                <a:spcPct val="90000"/>
              </a:lnSpc>
              <a:spcBef>
                <a:spcPts val="0"/>
              </a:spcBef>
              <a:spcAft>
                <a:spcPts val="300"/>
              </a:spcAft>
            </a:pPr>
            <a:r>
              <a:rPr lang="en-GB" sz="900" dirty="0">
                <a:solidFill>
                  <a:schemeClr val="tx1"/>
                </a:solidFill>
              </a:rPr>
              <a:t>*Stratification factors included are geographic region (Asia excluding Japan vs RoW), AFP level (&lt;400ng/mL vs ≥400ng/mL) at baseline and MVI and/or EHS (yes vs no) per IxRS</a:t>
            </a:r>
            <a:br>
              <a:rPr lang="en-GB" sz="900" dirty="0">
                <a:solidFill>
                  <a:schemeClr val="tx1"/>
                </a:solidFill>
              </a:rPr>
            </a:br>
            <a:r>
              <a:rPr lang="en-GB" sz="900" dirty="0">
                <a:solidFill>
                  <a:schemeClr val="tx1"/>
                </a:solidFill>
              </a:rPr>
              <a:t>‡p value for descriptive purposes only</a:t>
            </a:r>
            <a:endParaRPr lang="en-US" sz="900" dirty="0">
              <a:solidFill>
                <a:schemeClr val="tx1"/>
              </a:solidFill>
            </a:endParaRPr>
          </a:p>
          <a:p>
            <a:pPr>
              <a:lnSpc>
                <a:spcPct val="90000"/>
              </a:lnSpc>
              <a:spcBef>
                <a:spcPts val="0"/>
              </a:spcBef>
              <a:spcAft>
                <a:spcPts val="300"/>
              </a:spcAft>
            </a:pPr>
            <a:r>
              <a:rPr lang="en-US" sz="900" dirty="0"/>
              <a:t>AFP, alpha fetoprotein; atezo, atezolizumab; bev, bevacizumab; CI, confidence interval; EHS, extrahepatic spread; HR, hazard ratio; IxRS, interactive voice/web response system; MVI, microvascular invasion; OS, overall survival; RoW, rest of world</a:t>
            </a:r>
          </a:p>
          <a:p>
            <a:pPr>
              <a:lnSpc>
                <a:spcPct val="90000"/>
              </a:lnSpc>
              <a:spcBef>
                <a:spcPts val="0"/>
              </a:spcBef>
              <a:spcAft>
                <a:spcPts val="300"/>
              </a:spcAft>
            </a:pPr>
            <a:r>
              <a:rPr lang="en-US" sz="900" dirty="0"/>
              <a:t>1. Cheng A-L, et al. J Hepatology. 2022;76(4):862-73</a:t>
            </a:r>
          </a:p>
        </p:txBody>
      </p:sp>
      <p:sp>
        <p:nvSpPr>
          <p:cNvPr id="2" name="Rectangle 1">
            <a:extLst>
              <a:ext uri="{FF2B5EF4-FFF2-40B4-BE49-F238E27FC236}">
                <a16:creationId xmlns:a16="http://schemas.microsoft.com/office/drawing/2014/main" id="{35823568-A0B6-3825-4BB4-48F7DFF149D8}"/>
              </a:ext>
            </a:extLst>
          </p:cNvPr>
          <p:cNvSpPr/>
          <p:nvPr/>
        </p:nvSpPr>
        <p:spPr>
          <a:xfrm>
            <a:off x="8158242" y="5168730"/>
            <a:ext cx="532517" cy="307777"/>
          </a:xfrm>
          <a:prstGeom prst="rect">
            <a:avLst/>
          </a:prstGeom>
        </p:spPr>
        <p:txBody>
          <a:bodyPr wrap="none">
            <a:spAutoFit/>
          </a:bodyPr>
          <a:lstStyle/>
          <a:p>
            <a:pPr algn="ctr" defTabSz="914377">
              <a:buClr>
                <a:srgbClr val="595959"/>
              </a:buClr>
              <a:buSzPts val="1200"/>
            </a:pPr>
            <a:r>
              <a:rPr lang="en-GB" sz="1400" b="1" kern="0" dirty="0">
                <a:solidFill>
                  <a:schemeClr val="tx2"/>
                </a:solidFill>
                <a:latin typeface="Arial"/>
                <a:cs typeface="Arial"/>
                <a:sym typeface="Arial"/>
              </a:rPr>
              <a:t>19.2</a:t>
            </a:r>
          </a:p>
        </p:txBody>
      </p:sp>
      <p:cxnSp>
        <p:nvCxnSpPr>
          <p:cNvPr id="6" name="Straight Connector 5">
            <a:extLst>
              <a:ext uri="{FF2B5EF4-FFF2-40B4-BE49-F238E27FC236}">
                <a16:creationId xmlns:a16="http://schemas.microsoft.com/office/drawing/2014/main" id="{75F1AE5C-D2A2-C658-E8ED-CC8DB41234C9}"/>
              </a:ext>
            </a:extLst>
          </p:cNvPr>
          <p:cNvCxnSpPr>
            <a:cxnSpLocks/>
          </p:cNvCxnSpPr>
          <p:nvPr/>
        </p:nvCxnSpPr>
        <p:spPr>
          <a:xfrm>
            <a:off x="6151664" y="3538285"/>
            <a:ext cx="0" cy="194400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6EC0C0-61EC-591E-8C71-0578589FEFBA}"/>
              </a:ext>
            </a:extLst>
          </p:cNvPr>
          <p:cNvCxnSpPr>
            <a:cxnSpLocks/>
          </p:cNvCxnSpPr>
          <p:nvPr/>
        </p:nvCxnSpPr>
        <p:spPr>
          <a:xfrm>
            <a:off x="8137407" y="3538285"/>
            <a:ext cx="0" cy="198000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0EB364-0B79-DA84-D35A-8532FF1130B1}"/>
              </a:ext>
            </a:extLst>
          </p:cNvPr>
          <p:cNvCxnSpPr>
            <a:cxnSpLocks/>
          </p:cNvCxnSpPr>
          <p:nvPr/>
        </p:nvCxnSpPr>
        <p:spPr>
          <a:xfrm flipH="1">
            <a:off x="1576296" y="3538285"/>
            <a:ext cx="6660000"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E72E59B-EBB3-92D1-2DFA-EADD7CAE4270}"/>
              </a:ext>
            </a:extLst>
          </p:cNvPr>
          <p:cNvSpPr/>
          <p:nvPr/>
        </p:nvSpPr>
        <p:spPr>
          <a:xfrm>
            <a:off x="5612293" y="5168730"/>
            <a:ext cx="532518" cy="307777"/>
          </a:xfrm>
          <a:prstGeom prst="rect">
            <a:avLst/>
          </a:prstGeom>
        </p:spPr>
        <p:txBody>
          <a:bodyPr wrap="none">
            <a:spAutoFit/>
          </a:bodyPr>
          <a:lstStyle/>
          <a:p>
            <a:pPr defTabSz="914377">
              <a:buClr>
                <a:srgbClr val="000000"/>
              </a:buClr>
            </a:pPr>
            <a:r>
              <a:rPr lang="en-GB" sz="1400" b="1" kern="0" dirty="0">
                <a:solidFill>
                  <a:schemeClr val="accent1"/>
                </a:solidFill>
                <a:latin typeface="Arial"/>
                <a:cs typeface="Arial"/>
                <a:sym typeface="Arial"/>
              </a:rPr>
              <a:t>13.4</a:t>
            </a:r>
            <a:endParaRPr lang="en-GB" sz="1400" kern="0" dirty="0">
              <a:solidFill>
                <a:schemeClr val="accent1"/>
              </a:solidFill>
              <a:latin typeface="Arial"/>
              <a:cs typeface="Arial"/>
              <a:sym typeface="Arial"/>
            </a:endParaRPr>
          </a:p>
        </p:txBody>
      </p:sp>
      <p:sp>
        <p:nvSpPr>
          <p:cNvPr id="12" name="Google Shape;1167;p199">
            <a:extLst>
              <a:ext uri="{FF2B5EF4-FFF2-40B4-BE49-F238E27FC236}">
                <a16:creationId xmlns:a16="http://schemas.microsoft.com/office/drawing/2014/main" id="{48B0E79F-CE7F-7533-2D42-6DDE88CB11D3}"/>
              </a:ext>
            </a:extLst>
          </p:cNvPr>
          <p:cNvSpPr/>
          <p:nvPr/>
        </p:nvSpPr>
        <p:spPr>
          <a:xfrm>
            <a:off x="1589040" y="1498485"/>
            <a:ext cx="12709" cy="95359"/>
          </a:xfrm>
          <a:custGeom>
            <a:avLst/>
            <a:gdLst/>
            <a:ahLst/>
            <a:cxnLst/>
            <a:rect l="l" t="t" r="r" b="b"/>
            <a:pathLst>
              <a:path w="12709" h="95358" extrusionOk="0">
                <a:moveTo>
                  <a:pt x="0" y="0"/>
                </a:moveTo>
                <a:lnTo>
                  <a:pt x="0" y="95359"/>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 name="Google Shape;1168;p199">
            <a:extLst>
              <a:ext uri="{FF2B5EF4-FFF2-40B4-BE49-F238E27FC236}">
                <a16:creationId xmlns:a16="http://schemas.microsoft.com/office/drawing/2014/main" id="{B0A02470-9750-B17F-0FB6-3EC738E7949F}"/>
              </a:ext>
            </a:extLst>
          </p:cNvPr>
          <p:cNvSpPr/>
          <p:nvPr/>
        </p:nvSpPr>
        <p:spPr>
          <a:xfrm>
            <a:off x="1541510" y="1546165"/>
            <a:ext cx="95063" cy="12748"/>
          </a:xfrm>
          <a:custGeom>
            <a:avLst/>
            <a:gdLst/>
            <a:ahLst/>
            <a:cxnLst/>
            <a:rect l="l" t="t" r="r" b="b"/>
            <a:pathLst>
              <a:path w="95063" h="12748" extrusionOk="0">
                <a:moveTo>
                  <a:pt x="95064" y="0"/>
                </a:moveTo>
                <a:lnTo>
                  <a:pt x="0" y="0"/>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 name="Google Shape;1169;p199">
            <a:extLst>
              <a:ext uri="{FF2B5EF4-FFF2-40B4-BE49-F238E27FC236}">
                <a16:creationId xmlns:a16="http://schemas.microsoft.com/office/drawing/2014/main" id="{E71CE8CE-D26A-C96C-A9E1-E0F9F597C0D9}"/>
              </a:ext>
            </a:extLst>
          </p:cNvPr>
          <p:cNvSpPr/>
          <p:nvPr/>
        </p:nvSpPr>
        <p:spPr>
          <a:xfrm>
            <a:off x="1763916" y="150779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 name="Google Shape;1170;p199">
            <a:extLst>
              <a:ext uri="{FF2B5EF4-FFF2-40B4-BE49-F238E27FC236}">
                <a16:creationId xmlns:a16="http://schemas.microsoft.com/office/drawing/2014/main" id="{454E7AB6-9E63-93CF-2736-ADB761D68C5E}"/>
              </a:ext>
            </a:extLst>
          </p:cNvPr>
          <p:cNvSpPr/>
          <p:nvPr/>
        </p:nvSpPr>
        <p:spPr>
          <a:xfrm>
            <a:off x="1716385" y="1555471"/>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 name="Google Shape;1171;p199">
            <a:extLst>
              <a:ext uri="{FF2B5EF4-FFF2-40B4-BE49-F238E27FC236}">
                <a16:creationId xmlns:a16="http://schemas.microsoft.com/office/drawing/2014/main" id="{6A67142A-A6CE-60D8-9F95-E19D87F23A59}"/>
              </a:ext>
            </a:extLst>
          </p:cNvPr>
          <p:cNvSpPr/>
          <p:nvPr/>
        </p:nvSpPr>
        <p:spPr>
          <a:xfrm>
            <a:off x="1899776" y="15169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 name="Google Shape;1172;p199">
            <a:extLst>
              <a:ext uri="{FF2B5EF4-FFF2-40B4-BE49-F238E27FC236}">
                <a16:creationId xmlns:a16="http://schemas.microsoft.com/office/drawing/2014/main" id="{440CCC96-2149-FDB1-AECB-8EABBB27822E}"/>
              </a:ext>
            </a:extLst>
          </p:cNvPr>
          <p:cNvSpPr/>
          <p:nvPr/>
        </p:nvSpPr>
        <p:spPr>
          <a:xfrm>
            <a:off x="1852246" y="15646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 name="Google Shape;1173;p199">
            <a:extLst>
              <a:ext uri="{FF2B5EF4-FFF2-40B4-BE49-F238E27FC236}">
                <a16:creationId xmlns:a16="http://schemas.microsoft.com/office/drawing/2014/main" id="{DECCEC24-CEF1-7AE6-F7D2-993F696EE18B}"/>
              </a:ext>
            </a:extLst>
          </p:cNvPr>
          <p:cNvSpPr/>
          <p:nvPr/>
        </p:nvSpPr>
        <p:spPr>
          <a:xfrm>
            <a:off x="2035510" y="156464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 name="Google Shape;1174;p199">
            <a:extLst>
              <a:ext uri="{FF2B5EF4-FFF2-40B4-BE49-F238E27FC236}">
                <a16:creationId xmlns:a16="http://schemas.microsoft.com/office/drawing/2014/main" id="{41EE7A17-8536-8ECE-4080-F50A258757BD}"/>
              </a:ext>
            </a:extLst>
          </p:cNvPr>
          <p:cNvSpPr/>
          <p:nvPr/>
        </p:nvSpPr>
        <p:spPr>
          <a:xfrm>
            <a:off x="1987978" y="161232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 name="Google Shape;1175;p199">
            <a:extLst>
              <a:ext uri="{FF2B5EF4-FFF2-40B4-BE49-F238E27FC236}">
                <a16:creationId xmlns:a16="http://schemas.microsoft.com/office/drawing/2014/main" id="{AEEB7CAE-466C-7431-3046-98ABC58A7BCE}"/>
              </a:ext>
            </a:extLst>
          </p:cNvPr>
          <p:cNvSpPr/>
          <p:nvPr/>
        </p:nvSpPr>
        <p:spPr>
          <a:xfrm>
            <a:off x="2999872" y="190324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 name="Google Shape;1176;p199">
            <a:extLst>
              <a:ext uri="{FF2B5EF4-FFF2-40B4-BE49-F238E27FC236}">
                <a16:creationId xmlns:a16="http://schemas.microsoft.com/office/drawing/2014/main" id="{45E31546-F2E5-0DCE-6D30-9C86030F7607}"/>
              </a:ext>
            </a:extLst>
          </p:cNvPr>
          <p:cNvSpPr/>
          <p:nvPr/>
        </p:nvSpPr>
        <p:spPr>
          <a:xfrm>
            <a:off x="2952342" y="1951057"/>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 name="Google Shape;1177;p199">
            <a:extLst>
              <a:ext uri="{FF2B5EF4-FFF2-40B4-BE49-F238E27FC236}">
                <a16:creationId xmlns:a16="http://schemas.microsoft.com/office/drawing/2014/main" id="{61116C14-A5AA-83DD-5B9C-678847C5FA52}"/>
              </a:ext>
            </a:extLst>
          </p:cNvPr>
          <p:cNvSpPr/>
          <p:nvPr/>
        </p:nvSpPr>
        <p:spPr>
          <a:xfrm>
            <a:off x="3036728" y="191408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 name="Google Shape;1178;p199">
            <a:extLst>
              <a:ext uri="{FF2B5EF4-FFF2-40B4-BE49-F238E27FC236}">
                <a16:creationId xmlns:a16="http://schemas.microsoft.com/office/drawing/2014/main" id="{9F630E67-0304-1776-F6CA-60C1B7D5F37A}"/>
              </a:ext>
            </a:extLst>
          </p:cNvPr>
          <p:cNvSpPr/>
          <p:nvPr/>
        </p:nvSpPr>
        <p:spPr>
          <a:xfrm>
            <a:off x="2989198" y="1961765"/>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 name="Google Shape;1179;p199">
            <a:extLst>
              <a:ext uri="{FF2B5EF4-FFF2-40B4-BE49-F238E27FC236}">
                <a16:creationId xmlns:a16="http://schemas.microsoft.com/office/drawing/2014/main" id="{75ED6EF6-BD24-2D41-CBB2-80919BB121C1}"/>
              </a:ext>
            </a:extLst>
          </p:cNvPr>
          <p:cNvSpPr/>
          <p:nvPr/>
        </p:nvSpPr>
        <p:spPr>
          <a:xfrm>
            <a:off x="3276040" y="1978720"/>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 name="Google Shape;1180;p199">
            <a:extLst>
              <a:ext uri="{FF2B5EF4-FFF2-40B4-BE49-F238E27FC236}">
                <a16:creationId xmlns:a16="http://schemas.microsoft.com/office/drawing/2014/main" id="{17BF0489-E2BC-8ADF-34EE-1360C021324F}"/>
              </a:ext>
            </a:extLst>
          </p:cNvPr>
          <p:cNvSpPr/>
          <p:nvPr/>
        </p:nvSpPr>
        <p:spPr>
          <a:xfrm>
            <a:off x="3228510" y="202640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 name="Google Shape;1181;p199">
            <a:extLst>
              <a:ext uri="{FF2B5EF4-FFF2-40B4-BE49-F238E27FC236}">
                <a16:creationId xmlns:a16="http://schemas.microsoft.com/office/drawing/2014/main" id="{28A05225-EE5A-A0AC-5706-F7201213BAF8}"/>
              </a:ext>
            </a:extLst>
          </p:cNvPr>
          <p:cNvSpPr/>
          <p:nvPr/>
        </p:nvSpPr>
        <p:spPr>
          <a:xfrm>
            <a:off x="3538482" y="208721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 name="Google Shape;1182;p199">
            <a:extLst>
              <a:ext uri="{FF2B5EF4-FFF2-40B4-BE49-F238E27FC236}">
                <a16:creationId xmlns:a16="http://schemas.microsoft.com/office/drawing/2014/main" id="{007780BB-5504-9F2F-687C-D7A8D7AB90C0}"/>
              </a:ext>
            </a:extLst>
          </p:cNvPr>
          <p:cNvSpPr/>
          <p:nvPr/>
        </p:nvSpPr>
        <p:spPr>
          <a:xfrm>
            <a:off x="3490951" y="21348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0" name="Google Shape;1183;p199">
            <a:extLst>
              <a:ext uri="{FF2B5EF4-FFF2-40B4-BE49-F238E27FC236}">
                <a16:creationId xmlns:a16="http://schemas.microsoft.com/office/drawing/2014/main" id="{093545D7-F43F-99D7-4E77-AAD18B7D2C32}"/>
              </a:ext>
            </a:extLst>
          </p:cNvPr>
          <p:cNvSpPr/>
          <p:nvPr/>
        </p:nvSpPr>
        <p:spPr>
          <a:xfrm>
            <a:off x="3931955" y="2246567"/>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1" name="Google Shape;1184;p199">
            <a:extLst>
              <a:ext uri="{FF2B5EF4-FFF2-40B4-BE49-F238E27FC236}">
                <a16:creationId xmlns:a16="http://schemas.microsoft.com/office/drawing/2014/main" id="{2F38E02D-CF45-5E6D-EF74-636306A80083}"/>
              </a:ext>
            </a:extLst>
          </p:cNvPr>
          <p:cNvSpPr/>
          <p:nvPr/>
        </p:nvSpPr>
        <p:spPr>
          <a:xfrm>
            <a:off x="3884422" y="2294245"/>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2" name="Google Shape;1185;p199">
            <a:extLst>
              <a:ext uri="{FF2B5EF4-FFF2-40B4-BE49-F238E27FC236}">
                <a16:creationId xmlns:a16="http://schemas.microsoft.com/office/drawing/2014/main" id="{495671E2-2BFF-37E1-248C-6E409B679EA4}"/>
              </a:ext>
            </a:extLst>
          </p:cNvPr>
          <p:cNvSpPr/>
          <p:nvPr/>
        </p:nvSpPr>
        <p:spPr>
          <a:xfrm>
            <a:off x="4861876" y="258363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3" name="Google Shape;1186;p199">
            <a:extLst>
              <a:ext uri="{FF2B5EF4-FFF2-40B4-BE49-F238E27FC236}">
                <a16:creationId xmlns:a16="http://schemas.microsoft.com/office/drawing/2014/main" id="{FB36FD43-7859-892C-A4BA-84BB97CA76D7}"/>
              </a:ext>
            </a:extLst>
          </p:cNvPr>
          <p:cNvSpPr/>
          <p:nvPr/>
        </p:nvSpPr>
        <p:spPr>
          <a:xfrm>
            <a:off x="4814218" y="263131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 name="Google Shape;1187;p199">
            <a:extLst>
              <a:ext uri="{FF2B5EF4-FFF2-40B4-BE49-F238E27FC236}">
                <a16:creationId xmlns:a16="http://schemas.microsoft.com/office/drawing/2014/main" id="{F4EF382E-447E-7F8A-9431-6B8308686D96}"/>
              </a:ext>
            </a:extLst>
          </p:cNvPr>
          <p:cNvSpPr/>
          <p:nvPr/>
        </p:nvSpPr>
        <p:spPr>
          <a:xfrm>
            <a:off x="5110339" y="2641260"/>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 name="Google Shape;1188;p199">
            <a:extLst>
              <a:ext uri="{FF2B5EF4-FFF2-40B4-BE49-F238E27FC236}">
                <a16:creationId xmlns:a16="http://schemas.microsoft.com/office/drawing/2014/main" id="{DEB6ABD4-B47A-3BE8-C377-44197C87C1B9}"/>
              </a:ext>
            </a:extLst>
          </p:cNvPr>
          <p:cNvSpPr/>
          <p:nvPr/>
        </p:nvSpPr>
        <p:spPr>
          <a:xfrm>
            <a:off x="5062807" y="268894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 name="Google Shape;1189;p199">
            <a:extLst>
              <a:ext uri="{FF2B5EF4-FFF2-40B4-BE49-F238E27FC236}">
                <a16:creationId xmlns:a16="http://schemas.microsoft.com/office/drawing/2014/main" id="{688D8169-D04F-CF11-693B-CA103C833DB3}"/>
              </a:ext>
            </a:extLst>
          </p:cNvPr>
          <p:cNvSpPr/>
          <p:nvPr/>
        </p:nvSpPr>
        <p:spPr>
          <a:xfrm>
            <a:off x="5637383" y="281208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 name="Google Shape;1190;p199">
            <a:extLst>
              <a:ext uri="{FF2B5EF4-FFF2-40B4-BE49-F238E27FC236}">
                <a16:creationId xmlns:a16="http://schemas.microsoft.com/office/drawing/2014/main" id="{76BA642F-13A3-9F0F-6CC1-6E6E3499A41F}"/>
              </a:ext>
            </a:extLst>
          </p:cNvPr>
          <p:cNvSpPr/>
          <p:nvPr/>
        </p:nvSpPr>
        <p:spPr>
          <a:xfrm>
            <a:off x="5589850" y="285976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 name="Google Shape;1191;p199">
            <a:extLst>
              <a:ext uri="{FF2B5EF4-FFF2-40B4-BE49-F238E27FC236}">
                <a16:creationId xmlns:a16="http://schemas.microsoft.com/office/drawing/2014/main" id="{B95CC604-3C8B-2250-6DEE-B8EFE530397C}"/>
              </a:ext>
            </a:extLst>
          </p:cNvPr>
          <p:cNvSpPr/>
          <p:nvPr/>
        </p:nvSpPr>
        <p:spPr>
          <a:xfrm>
            <a:off x="5777818" y="281208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 name="Google Shape;1192;p199">
            <a:extLst>
              <a:ext uri="{FF2B5EF4-FFF2-40B4-BE49-F238E27FC236}">
                <a16:creationId xmlns:a16="http://schemas.microsoft.com/office/drawing/2014/main" id="{29C7EEB4-EC7B-1F15-DB5B-B216C0308A01}"/>
              </a:ext>
            </a:extLst>
          </p:cNvPr>
          <p:cNvSpPr/>
          <p:nvPr/>
        </p:nvSpPr>
        <p:spPr>
          <a:xfrm>
            <a:off x="5730286" y="285976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 name="Google Shape;1193;p199">
            <a:extLst>
              <a:ext uri="{FF2B5EF4-FFF2-40B4-BE49-F238E27FC236}">
                <a16:creationId xmlns:a16="http://schemas.microsoft.com/office/drawing/2014/main" id="{2A22645B-F34F-6B4E-A7C0-49370890B4F6}"/>
              </a:ext>
            </a:extLst>
          </p:cNvPr>
          <p:cNvSpPr/>
          <p:nvPr/>
        </p:nvSpPr>
        <p:spPr>
          <a:xfrm>
            <a:off x="6157564" y="288373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 name="Google Shape;1194;p199">
            <a:extLst>
              <a:ext uri="{FF2B5EF4-FFF2-40B4-BE49-F238E27FC236}">
                <a16:creationId xmlns:a16="http://schemas.microsoft.com/office/drawing/2014/main" id="{CB05326B-3B50-4206-12A9-E1E06814D2D4}"/>
              </a:ext>
            </a:extLst>
          </p:cNvPr>
          <p:cNvSpPr/>
          <p:nvPr/>
        </p:nvSpPr>
        <p:spPr>
          <a:xfrm>
            <a:off x="6110034" y="293141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 name="Google Shape;1195;p199">
            <a:extLst>
              <a:ext uri="{FF2B5EF4-FFF2-40B4-BE49-F238E27FC236}">
                <a16:creationId xmlns:a16="http://schemas.microsoft.com/office/drawing/2014/main" id="{C5DDD459-A644-8485-0C6F-3186B4DAEAF6}"/>
              </a:ext>
            </a:extLst>
          </p:cNvPr>
          <p:cNvSpPr/>
          <p:nvPr/>
        </p:nvSpPr>
        <p:spPr>
          <a:xfrm>
            <a:off x="6735191" y="305456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 name="Google Shape;1196;p199">
            <a:extLst>
              <a:ext uri="{FF2B5EF4-FFF2-40B4-BE49-F238E27FC236}">
                <a16:creationId xmlns:a16="http://schemas.microsoft.com/office/drawing/2014/main" id="{C33AE0EF-B987-9D49-1E55-3FFB72AE4CB8}"/>
              </a:ext>
            </a:extLst>
          </p:cNvPr>
          <p:cNvSpPr/>
          <p:nvPr/>
        </p:nvSpPr>
        <p:spPr>
          <a:xfrm>
            <a:off x="6687658" y="3102245"/>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4" name="Google Shape;1197;p199">
            <a:extLst>
              <a:ext uri="{FF2B5EF4-FFF2-40B4-BE49-F238E27FC236}">
                <a16:creationId xmlns:a16="http://schemas.microsoft.com/office/drawing/2014/main" id="{9582354B-184B-A312-69A6-3564F8FA8960}"/>
              </a:ext>
            </a:extLst>
          </p:cNvPr>
          <p:cNvSpPr/>
          <p:nvPr/>
        </p:nvSpPr>
        <p:spPr>
          <a:xfrm>
            <a:off x="7697267" y="3400815"/>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5" name="Google Shape;1198;p199">
            <a:extLst>
              <a:ext uri="{FF2B5EF4-FFF2-40B4-BE49-F238E27FC236}">
                <a16:creationId xmlns:a16="http://schemas.microsoft.com/office/drawing/2014/main" id="{66B90401-BC3C-81E6-06DD-4535A6E844E2}"/>
              </a:ext>
            </a:extLst>
          </p:cNvPr>
          <p:cNvSpPr/>
          <p:nvPr/>
        </p:nvSpPr>
        <p:spPr>
          <a:xfrm>
            <a:off x="7649735" y="3448495"/>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6" name="Google Shape;1199;p199">
            <a:extLst>
              <a:ext uri="{FF2B5EF4-FFF2-40B4-BE49-F238E27FC236}">
                <a16:creationId xmlns:a16="http://schemas.microsoft.com/office/drawing/2014/main" id="{09000CA1-A084-914B-9B4F-92A1BF463252}"/>
              </a:ext>
            </a:extLst>
          </p:cNvPr>
          <p:cNvSpPr/>
          <p:nvPr/>
        </p:nvSpPr>
        <p:spPr>
          <a:xfrm>
            <a:off x="7896164" y="340591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7" name="Google Shape;1200;p199">
            <a:extLst>
              <a:ext uri="{FF2B5EF4-FFF2-40B4-BE49-F238E27FC236}">
                <a16:creationId xmlns:a16="http://schemas.microsoft.com/office/drawing/2014/main" id="{568726B5-003B-446B-DA73-6E343E211BB0}"/>
              </a:ext>
            </a:extLst>
          </p:cNvPr>
          <p:cNvSpPr/>
          <p:nvPr/>
        </p:nvSpPr>
        <p:spPr>
          <a:xfrm>
            <a:off x="7848633" y="345359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8" name="Google Shape;1201;p199">
            <a:extLst>
              <a:ext uri="{FF2B5EF4-FFF2-40B4-BE49-F238E27FC236}">
                <a16:creationId xmlns:a16="http://schemas.microsoft.com/office/drawing/2014/main" id="{0F0A1A37-8063-0E30-D500-5CFCF8C6544A}"/>
              </a:ext>
            </a:extLst>
          </p:cNvPr>
          <p:cNvSpPr/>
          <p:nvPr/>
        </p:nvSpPr>
        <p:spPr>
          <a:xfrm>
            <a:off x="7959708" y="3424144"/>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9" name="Google Shape;1202;p199">
            <a:extLst>
              <a:ext uri="{FF2B5EF4-FFF2-40B4-BE49-F238E27FC236}">
                <a16:creationId xmlns:a16="http://schemas.microsoft.com/office/drawing/2014/main" id="{1C3C405E-7F08-3D71-999D-0624F70B2F98}"/>
              </a:ext>
            </a:extLst>
          </p:cNvPr>
          <p:cNvSpPr/>
          <p:nvPr/>
        </p:nvSpPr>
        <p:spPr>
          <a:xfrm>
            <a:off x="7912050" y="3471952"/>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0" name="Google Shape;1203;p199">
            <a:extLst>
              <a:ext uri="{FF2B5EF4-FFF2-40B4-BE49-F238E27FC236}">
                <a16:creationId xmlns:a16="http://schemas.microsoft.com/office/drawing/2014/main" id="{0E3BEF72-2B18-90C6-CC73-72369695D3BA}"/>
              </a:ext>
            </a:extLst>
          </p:cNvPr>
          <p:cNvSpPr/>
          <p:nvPr/>
        </p:nvSpPr>
        <p:spPr>
          <a:xfrm>
            <a:off x="8017154" y="3429244"/>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1" name="Google Shape;1204;p199">
            <a:extLst>
              <a:ext uri="{FF2B5EF4-FFF2-40B4-BE49-F238E27FC236}">
                <a16:creationId xmlns:a16="http://schemas.microsoft.com/office/drawing/2014/main" id="{E27DD575-AC1F-6554-123E-88170916F88A}"/>
              </a:ext>
            </a:extLst>
          </p:cNvPr>
          <p:cNvSpPr/>
          <p:nvPr/>
        </p:nvSpPr>
        <p:spPr>
          <a:xfrm>
            <a:off x="7969622" y="3476924"/>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2" name="Google Shape;1205;p199">
            <a:extLst>
              <a:ext uri="{FF2B5EF4-FFF2-40B4-BE49-F238E27FC236}">
                <a16:creationId xmlns:a16="http://schemas.microsoft.com/office/drawing/2014/main" id="{896751DA-C0FE-6F91-DD9D-644CCCE36D34}"/>
              </a:ext>
            </a:extLst>
          </p:cNvPr>
          <p:cNvSpPr/>
          <p:nvPr/>
        </p:nvSpPr>
        <p:spPr>
          <a:xfrm>
            <a:off x="8075488" y="34882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3" name="Google Shape;1206;p199">
            <a:extLst>
              <a:ext uri="{FF2B5EF4-FFF2-40B4-BE49-F238E27FC236}">
                <a16:creationId xmlns:a16="http://schemas.microsoft.com/office/drawing/2014/main" id="{7C3513CC-0B71-CB68-8EBF-04DF265E9FDF}"/>
              </a:ext>
            </a:extLst>
          </p:cNvPr>
          <p:cNvSpPr/>
          <p:nvPr/>
        </p:nvSpPr>
        <p:spPr>
          <a:xfrm>
            <a:off x="8027957" y="35359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4" name="Google Shape;1207;p199">
            <a:extLst>
              <a:ext uri="{FF2B5EF4-FFF2-40B4-BE49-F238E27FC236}">
                <a16:creationId xmlns:a16="http://schemas.microsoft.com/office/drawing/2014/main" id="{47F4FC0F-5506-E716-A571-0DF71FD39215}"/>
              </a:ext>
            </a:extLst>
          </p:cNvPr>
          <p:cNvSpPr/>
          <p:nvPr/>
        </p:nvSpPr>
        <p:spPr>
          <a:xfrm>
            <a:off x="8126832"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5" name="Google Shape;1208;p199">
            <a:extLst>
              <a:ext uri="{FF2B5EF4-FFF2-40B4-BE49-F238E27FC236}">
                <a16:creationId xmlns:a16="http://schemas.microsoft.com/office/drawing/2014/main" id="{233FA791-CA35-F63B-F8E5-373D7E8FB053}"/>
              </a:ext>
            </a:extLst>
          </p:cNvPr>
          <p:cNvSpPr/>
          <p:nvPr/>
        </p:nvSpPr>
        <p:spPr>
          <a:xfrm>
            <a:off x="8079302" y="3546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6" name="Google Shape;1209;p199">
            <a:extLst>
              <a:ext uri="{FF2B5EF4-FFF2-40B4-BE49-F238E27FC236}">
                <a16:creationId xmlns:a16="http://schemas.microsoft.com/office/drawing/2014/main" id="{BA503670-D42E-0EAC-24DB-B77FEF2FBC1F}"/>
              </a:ext>
            </a:extLst>
          </p:cNvPr>
          <p:cNvSpPr/>
          <p:nvPr/>
        </p:nvSpPr>
        <p:spPr>
          <a:xfrm>
            <a:off x="8140176"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7" name="Google Shape;1210;p199">
            <a:extLst>
              <a:ext uri="{FF2B5EF4-FFF2-40B4-BE49-F238E27FC236}">
                <a16:creationId xmlns:a16="http://schemas.microsoft.com/office/drawing/2014/main" id="{D160AF94-C676-DF18-8CD8-A8B14AF98AEB}"/>
              </a:ext>
            </a:extLst>
          </p:cNvPr>
          <p:cNvSpPr/>
          <p:nvPr/>
        </p:nvSpPr>
        <p:spPr>
          <a:xfrm>
            <a:off x="8092646" y="3546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8" name="Google Shape;1211;p199">
            <a:extLst>
              <a:ext uri="{FF2B5EF4-FFF2-40B4-BE49-F238E27FC236}">
                <a16:creationId xmlns:a16="http://schemas.microsoft.com/office/drawing/2014/main" id="{4C7CA9BF-8185-E60B-126D-2252540894CF}"/>
              </a:ext>
            </a:extLst>
          </p:cNvPr>
          <p:cNvSpPr/>
          <p:nvPr/>
        </p:nvSpPr>
        <p:spPr>
          <a:xfrm>
            <a:off x="8154284"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59" name="Google Shape;1212;p199">
            <a:extLst>
              <a:ext uri="{FF2B5EF4-FFF2-40B4-BE49-F238E27FC236}">
                <a16:creationId xmlns:a16="http://schemas.microsoft.com/office/drawing/2014/main" id="{6271CBD5-4D03-DC76-FE6C-9598BDCCFC5E}"/>
              </a:ext>
            </a:extLst>
          </p:cNvPr>
          <p:cNvSpPr/>
          <p:nvPr/>
        </p:nvSpPr>
        <p:spPr>
          <a:xfrm>
            <a:off x="8106754" y="3546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0" name="Google Shape;1213;p199">
            <a:extLst>
              <a:ext uri="{FF2B5EF4-FFF2-40B4-BE49-F238E27FC236}">
                <a16:creationId xmlns:a16="http://schemas.microsoft.com/office/drawing/2014/main" id="{C29978B0-87FC-93A9-280C-570BA4D45A1B}"/>
              </a:ext>
            </a:extLst>
          </p:cNvPr>
          <p:cNvSpPr/>
          <p:nvPr/>
        </p:nvSpPr>
        <p:spPr>
          <a:xfrm>
            <a:off x="8191395"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1" name="Google Shape;1214;p199">
            <a:extLst>
              <a:ext uri="{FF2B5EF4-FFF2-40B4-BE49-F238E27FC236}">
                <a16:creationId xmlns:a16="http://schemas.microsoft.com/office/drawing/2014/main" id="{7AAABAE9-6EDB-7C6E-8738-829509DFA6D5}"/>
              </a:ext>
            </a:extLst>
          </p:cNvPr>
          <p:cNvSpPr/>
          <p:nvPr/>
        </p:nvSpPr>
        <p:spPr>
          <a:xfrm>
            <a:off x="8143863" y="3546276"/>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2" name="Google Shape;1215;p199">
            <a:extLst>
              <a:ext uri="{FF2B5EF4-FFF2-40B4-BE49-F238E27FC236}">
                <a16:creationId xmlns:a16="http://schemas.microsoft.com/office/drawing/2014/main" id="{1049DFFD-95E3-8D27-A7CD-B9F62D5D8C1F}"/>
              </a:ext>
            </a:extLst>
          </p:cNvPr>
          <p:cNvSpPr/>
          <p:nvPr/>
        </p:nvSpPr>
        <p:spPr>
          <a:xfrm>
            <a:off x="8206646"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3" name="Google Shape;1216;p199">
            <a:extLst>
              <a:ext uri="{FF2B5EF4-FFF2-40B4-BE49-F238E27FC236}">
                <a16:creationId xmlns:a16="http://schemas.microsoft.com/office/drawing/2014/main" id="{A0684449-B5EC-985D-5304-431571AA6A83}"/>
              </a:ext>
            </a:extLst>
          </p:cNvPr>
          <p:cNvSpPr/>
          <p:nvPr/>
        </p:nvSpPr>
        <p:spPr>
          <a:xfrm>
            <a:off x="8159114" y="3546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4" name="Google Shape;1217;p199">
            <a:extLst>
              <a:ext uri="{FF2B5EF4-FFF2-40B4-BE49-F238E27FC236}">
                <a16:creationId xmlns:a16="http://schemas.microsoft.com/office/drawing/2014/main" id="{EDA42CB2-F462-DBDE-5B93-2F38A44A6B77}"/>
              </a:ext>
            </a:extLst>
          </p:cNvPr>
          <p:cNvSpPr/>
          <p:nvPr/>
        </p:nvSpPr>
        <p:spPr>
          <a:xfrm>
            <a:off x="8242612"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5" name="Google Shape;1218;p199">
            <a:extLst>
              <a:ext uri="{FF2B5EF4-FFF2-40B4-BE49-F238E27FC236}">
                <a16:creationId xmlns:a16="http://schemas.microsoft.com/office/drawing/2014/main" id="{94378C05-08FC-623E-830C-C2BF937704E0}"/>
              </a:ext>
            </a:extLst>
          </p:cNvPr>
          <p:cNvSpPr/>
          <p:nvPr/>
        </p:nvSpPr>
        <p:spPr>
          <a:xfrm>
            <a:off x="8195081" y="3546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6" name="Google Shape;1219;p199">
            <a:extLst>
              <a:ext uri="{FF2B5EF4-FFF2-40B4-BE49-F238E27FC236}">
                <a16:creationId xmlns:a16="http://schemas.microsoft.com/office/drawing/2014/main" id="{CEB70B1A-178A-139B-8C4A-B08D05055BDC}"/>
              </a:ext>
            </a:extLst>
          </p:cNvPr>
          <p:cNvSpPr/>
          <p:nvPr/>
        </p:nvSpPr>
        <p:spPr>
          <a:xfrm>
            <a:off x="8232191"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7" name="Google Shape;1220;p199">
            <a:extLst>
              <a:ext uri="{FF2B5EF4-FFF2-40B4-BE49-F238E27FC236}">
                <a16:creationId xmlns:a16="http://schemas.microsoft.com/office/drawing/2014/main" id="{B767FBA4-467F-500C-79B6-16E2246814CB}"/>
              </a:ext>
            </a:extLst>
          </p:cNvPr>
          <p:cNvSpPr/>
          <p:nvPr/>
        </p:nvSpPr>
        <p:spPr>
          <a:xfrm>
            <a:off x="8184659" y="3546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8" name="Google Shape;1221;p199">
            <a:extLst>
              <a:ext uri="{FF2B5EF4-FFF2-40B4-BE49-F238E27FC236}">
                <a16:creationId xmlns:a16="http://schemas.microsoft.com/office/drawing/2014/main" id="{E185CE5D-B289-286B-8F13-F8868DB12C01}"/>
              </a:ext>
            </a:extLst>
          </p:cNvPr>
          <p:cNvSpPr/>
          <p:nvPr/>
        </p:nvSpPr>
        <p:spPr>
          <a:xfrm>
            <a:off x="8221896" y="3498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69" name="Google Shape;1222;p199">
            <a:extLst>
              <a:ext uri="{FF2B5EF4-FFF2-40B4-BE49-F238E27FC236}">
                <a16:creationId xmlns:a16="http://schemas.microsoft.com/office/drawing/2014/main" id="{5A107F04-E2BF-5FB2-726B-94C5FC186C2D}"/>
              </a:ext>
            </a:extLst>
          </p:cNvPr>
          <p:cNvSpPr/>
          <p:nvPr/>
        </p:nvSpPr>
        <p:spPr>
          <a:xfrm>
            <a:off x="8174366" y="3546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0" name="Google Shape;1223;p199">
            <a:extLst>
              <a:ext uri="{FF2B5EF4-FFF2-40B4-BE49-F238E27FC236}">
                <a16:creationId xmlns:a16="http://schemas.microsoft.com/office/drawing/2014/main" id="{8246FEB8-551C-F9DD-318F-DAA11AF58521}"/>
              </a:ext>
            </a:extLst>
          </p:cNvPr>
          <p:cNvSpPr/>
          <p:nvPr/>
        </p:nvSpPr>
        <p:spPr>
          <a:xfrm>
            <a:off x="8321536" y="351210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1" name="Google Shape;1224;p199">
            <a:extLst>
              <a:ext uri="{FF2B5EF4-FFF2-40B4-BE49-F238E27FC236}">
                <a16:creationId xmlns:a16="http://schemas.microsoft.com/office/drawing/2014/main" id="{9624EF05-EFBE-243D-E657-B262259A1952}"/>
              </a:ext>
            </a:extLst>
          </p:cNvPr>
          <p:cNvSpPr/>
          <p:nvPr/>
        </p:nvSpPr>
        <p:spPr>
          <a:xfrm>
            <a:off x="8274005" y="3559916"/>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2" name="Google Shape;1225;p199">
            <a:extLst>
              <a:ext uri="{FF2B5EF4-FFF2-40B4-BE49-F238E27FC236}">
                <a16:creationId xmlns:a16="http://schemas.microsoft.com/office/drawing/2014/main" id="{CD0F6F54-E78C-CD38-2209-322F074C216D}"/>
              </a:ext>
            </a:extLst>
          </p:cNvPr>
          <p:cNvSpPr/>
          <p:nvPr/>
        </p:nvSpPr>
        <p:spPr>
          <a:xfrm>
            <a:off x="8310352" y="351210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3" name="Google Shape;1226;p199">
            <a:extLst>
              <a:ext uri="{FF2B5EF4-FFF2-40B4-BE49-F238E27FC236}">
                <a16:creationId xmlns:a16="http://schemas.microsoft.com/office/drawing/2014/main" id="{8B73B217-1302-D570-7DD6-61A00AF8229D}"/>
              </a:ext>
            </a:extLst>
          </p:cNvPr>
          <p:cNvSpPr/>
          <p:nvPr/>
        </p:nvSpPr>
        <p:spPr>
          <a:xfrm>
            <a:off x="8262693" y="355991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4" name="Google Shape;1227;p199">
            <a:extLst>
              <a:ext uri="{FF2B5EF4-FFF2-40B4-BE49-F238E27FC236}">
                <a16:creationId xmlns:a16="http://schemas.microsoft.com/office/drawing/2014/main" id="{86576882-27DD-C9FA-1E18-5907443CBC06}"/>
              </a:ext>
            </a:extLst>
          </p:cNvPr>
          <p:cNvSpPr/>
          <p:nvPr/>
        </p:nvSpPr>
        <p:spPr>
          <a:xfrm>
            <a:off x="8344284" y="353263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5" name="Google Shape;1228;p199">
            <a:extLst>
              <a:ext uri="{FF2B5EF4-FFF2-40B4-BE49-F238E27FC236}">
                <a16:creationId xmlns:a16="http://schemas.microsoft.com/office/drawing/2014/main" id="{64EDFECB-9EFD-49D2-F690-EAADEACABE80}"/>
              </a:ext>
            </a:extLst>
          </p:cNvPr>
          <p:cNvSpPr/>
          <p:nvPr/>
        </p:nvSpPr>
        <p:spPr>
          <a:xfrm>
            <a:off x="8296754" y="358031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6" name="Google Shape;1229;p199">
            <a:extLst>
              <a:ext uri="{FF2B5EF4-FFF2-40B4-BE49-F238E27FC236}">
                <a16:creationId xmlns:a16="http://schemas.microsoft.com/office/drawing/2014/main" id="{7901BA12-51EF-2D3E-8C49-BBAEC603AF0B}"/>
              </a:ext>
            </a:extLst>
          </p:cNvPr>
          <p:cNvSpPr/>
          <p:nvPr/>
        </p:nvSpPr>
        <p:spPr>
          <a:xfrm>
            <a:off x="8337803" y="353263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7" name="Google Shape;1230;p199">
            <a:extLst>
              <a:ext uri="{FF2B5EF4-FFF2-40B4-BE49-F238E27FC236}">
                <a16:creationId xmlns:a16="http://schemas.microsoft.com/office/drawing/2014/main" id="{CEDE0BD8-21D6-E5B5-CB09-8868ED03F0BF}"/>
              </a:ext>
            </a:extLst>
          </p:cNvPr>
          <p:cNvSpPr/>
          <p:nvPr/>
        </p:nvSpPr>
        <p:spPr>
          <a:xfrm>
            <a:off x="8290270" y="3580313"/>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8" name="Google Shape;1231;p199">
            <a:extLst>
              <a:ext uri="{FF2B5EF4-FFF2-40B4-BE49-F238E27FC236}">
                <a16:creationId xmlns:a16="http://schemas.microsoft.com/office/drawing/2014/main" id="{741DAAD3-0F65-AF1C-C52C-F72E38FA9BE2}"/>
              </a:ext>
            </a:extLst>
          </p:cNvPr>
          <p:cNvSpPr/>
          <p:nvPr/>
        </p:nvSpPr>
        <p:spPr>
          <a:xfrm>
            <a:off x="8395756" y="353263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79" name="Google Shape;1232;p199">
            <a:extLst>
              <a:ext uri="{FF2B5EF4-FFF2-40B4-BE49-F238E27FC236}">
                <a16:creationId xmlns:a16="http://schemas.microsoft.com/office/drawing/2014/main" id="{AFC07931-F931-5EF3-8978-636A7526AD3F}"/>
              </a:ext>
            </a:extLst>
          </p:cNvPr>
          <p:cNvSpPr/>
          <p:nvPr/>
        </p:nvSpPr>
        <p:spPr>
          <a:xfrm>
            <a:off x="8348226" y="358031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0" name="Google Shape;1233;p199">
            <a:extLst>
              <a:ext uri="{FF2B5EF4-FFF2-40B4-BE49-F238E27FC236}">
                <a16:creationId xmlns:a16="http://schemas.microsoft.com/office/drawing/2014/main" id="{DAEB49D3-BA30-CCA0-9AEC-FFA62DC0ED20}"/>
              </a:ext>
            </a:extLst>
          </p:cNvPr>
          <p:cNvSpPr/>
          <p:nvPr/>
        </p:nvSpPr>
        <p:spPr>
          <a:xfrm>
            <a:off x="8387876" y="353263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1" name="Google Shape;1234;p199">
            <a:extLst>
              <a:ext uri="{FF2B5EF4-FFF2-40B4-BE49-F238E27FC236}">
                <a16:creationId xmlns:a16="http://schemas.microsoft.com/office/drawing/2014/main" id="{4821A7A1-0D55-991B-D925-7D30AFF79DED}"/>
              </a:ext>
            </a:extLst>
          </p:cNvPr>
          <p:cNvSpPr/>
          <p:nvPr/>
        </p:nvSpPr>
        <p:spPr>
          <a:xfrm>
            <a:off x="8340218" y="3580313"/>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2" name="Google Shape;1235;p199">
            <a:extLst>
              <a:ext uri="{FF2B5EF4-FFF2-40B4-BE49-F238E27FC236}">
                <a16:creationId xmlns:a16="http://schemas.microsoft.com/office/drawing/2014/main" id="{1AF11C96-86AE-EFB3-21F8-C9E76B2D9F5D}"/>
              </a:ext>
            </a:extLst>
          </p:cNvPr>
          <p:cNvSpPr/>
          <p:nvPr/>
        </p:nvSpPr>
        <p:spPr>
          <a:xfrm>
            <a:off x="8376184" y="3532635"/>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3" name="Google Shape;1236;p199">
            <a:extLst>
              <a:ext uri="{FF2B5EF4-FFF2-40B4-BE49-F238E27FC236}">
                <a16:creationId xmlns:a16="http://schemas.microsoft.com/office/drawing/2014/main" id="{8BBF7E4A-3B9B-FCA0-362A-61507A41C4FA}"/>
              </a:ext>
            </a:extLst>
          </p:cNvPr>
          <p:cNvSpPr/>
          <p:nvPr/>
        </p:nvSpPr>
        <p:spPr>
          <a:xfrm>
            <a:off x="8328654" y="358031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4" name="Google Shape;1237;p199">
            <a:extLst>
              <a:ext uri="{FF2B5EF4-FFF2-40B4-BE49-F238E27FC236}">
                <a16:creationId xmlns:a16="http://schemas.microsoft.com/office/drawing/2014/main" id="{7D3E4732-8E30-9F28-159E-AF43E30E9FF2}"/>
              </a:ext>
            </a:extLst>
          </p:cNvPr>
          <p:cNvSpPr/>
          <p:nvPr/>
        </p:nvSpPr>
        <p:spPr>
          <a:xfrm>
            <a:off x="8467816" y="35485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5" name="Google Shape;1238;p199">
            <a:extLst>
              <a:ext uri="{FF2B5EF4-FFF2-40B4-BE49-F238E27FC236}">
                <a16:creationId xmlns:a16="http://schemas.microsoft.com/office/drawing/2014/main" id="{9FD4A10A-53B8-35E5-318C-615182AC652D}"/>
              </a:ext>
            </a:extLst>
          </p:cNvPr>
          <p:cNvSpPr/>
          <p:nvPr/>
        </p:nvSpPr>
        <p:spPr>
          <a:xfrm>
            <a:off x="8420286" y="359624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6" name="Google Shape;1239;p199">
            <a:extLst>
              <a:ext uri="{FF2B5EF4-FFF2-40B4-BE49-F238E27FC236}">
                <a16:creationId xmlns:a16="http://schemas.microsoft.com/office/drawing/2014/main" id="{654B23C6-CA88-B412-BF11-1E02BDF973E3}"/>
              </a:ext>
            </a:extLst>
          </p:cNvPr>
          <p:cNvSpPr/>
          <p:nvPr/>
        </p:nvSpPr>
        <p:spPr>
          <a:xfrm>
            <a:off x="8454727" y="35485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7" name="Google Shape;1240;p199">
            <a:extLst>
              <a:ext uri="{FF2B5EF4-FFF2-40B4-BE49-F238E27FC236}">
                <a16:creationId xmlns:a16="http://schemas.microsoft.com/office/drawing/2014/main" id="{B56E33F9-6D00-CA0F-286F-78FBE6901D54}"/>
              </a:ext>
            </a:extLst>
          </p:cNvPr>
          <p:cNvSpPr/>
          <p:nvPr/>
        </p:nvSpPr>
        <p:spPr>
          <a:xfrm>
            <a:off x="8407195" y="35962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8" name="Google Shape;1241;p199">
            <a:extLst>
              <a:ext uri="{FF2B5EF4-FFF2-40B4-BE49-F238E27FC236}">
                <a16:creationId xmlns:a16="http://schemas.microsoft.com/office/drawing/2014/main" id="{2CFB9714-542C-77AA-605E-93A39231373A}"/>
              </a:ext>
            </a:extLst>
          </p:cNvPr>
          <p:cNvSpPr/>
          <p:nvPr/>
        </p:nvSpPr>
        <p:spPr>
          <a:xfrm>
            <a:off x="8439348" y="35485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89" name="Google Shape;1242;p199">
            <a:extLst>
              <a:ext uri="{FF2B5EF4-FFF2-40B4-BE49-F238E27FC236}">
                <a16:creationId xmlns:a16="http://schemas.microsoft.com/office/drawing/2014/main" id="{49577242-002F-F84B-88CA-7AC3BA42EAB2}"/>
              </a:ext>
            </a:extLst>
          </p:cNvPr>
          <p:cNvSpPr/>
          <p:nvPr/>
        </p:nvSpPr>
        <p:spPr>
          <a:xfrm>
            <a:off x="8391818" y="35962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0" name="Google Shape;1243;p199">
            <a:extLst>
              <a:ext uri="{FF2B5EF4-FFF2-40B4-BE49-F238E27FC236}">
                <a16:creationId xmlns:a16="http://schemas.microsoft.com/office/drawing/2014/main" id="{D830B80D-E644-80D5-7F2E-1B6BDB3267CF}"/>
              </a:ext>
            </a:extLst>
          </p:cNvPr>
          <p:cNvSpPr/>
          <p:nvPr/>
        </p:nvSpPr>
        <p:spPr>
          <a:xfrm>
            <a:off x="8531235" y="35485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1" name="Google Shape;1244;p199">
            <a:extLst>
              <a:ext uri="{FF2B5EF4-FFF2-40B4-BE49-F238E27FC236}">
                <a16:creationId xmlns:a16="http://schemas.microsoft.com/office/drawing/2014/main" id="{59D19C55-E914-3975-955E-0582BAE0F051}"/>
              </a:ext>
            </a:extLst>
          </p:cNvPr>
          <p:cNvSpPr/>
          <p:nvPr/>
        </p:nvSpPr>
        <p:spPr>
          <a:xfrm>
            <a:off x="8483703" y="359624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2" name="Google Shape;1245;p199">
            <a:extLst>
              <a:ext uri="{FF2B5EF4-FFF2-40B4-BE49-F238E27FC236}">
                <a16:creationId xmlns:a16="http://schemas.microsoft.com/office/drawing/2014/main" id="{83C19A09-FCC4-3CF9-957D-6C2AD9A4365A}"/>
              </a:ext>
            </a:extLst>
          </p:cNvPr>
          <p:cNvSpPr/>
          <p:nvPr/>
        </p:nvSpPr>
        <p:spPr>
          <a:xfrm>
            <a:off x="8521068" y="35485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3" name="Google Shape;1246;p199">
            <a:extLst>
              <a:ext uri="{FF2B5EF4-FFF2-40B4-BE49-F238E27FC236}">
                <a16:creationId xmlns:a16="http://schemas.microsoft.com/office/drawing/2014/main" id="{F56A2B98-2A5A-CF05-2875-9DD188A01EA8}"/>
              </a:ext>
            </a:extLst>
          </p:cNvPr>
          <p:cNvSpPr/>
          <p:nvPr/>
        </p:nvSpPr>
        <p:spPr>
          <a:xfrm>
            <a:off x="8473537" y="35962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4" name="Google Shape;1247;p199">
            <a:extLst>
              <a:ext uri="{FF2B5EF4-FFF2-40B4-BE49-F238E27FC236}">
                <a16:creationId xmlns:a16="http://schemas.microsoft.com/office/drawing/2014/main" id="{2B312DDF-E748-DD23-2B5F-8050F50FC9DE}"/>
              </a:ext>
            </a:extLst>
          </p:cNvPr>
          <p:cNvSpPr/>
          <p:nvPr/>
        </p:nvSpPr>
        <p:spPr>
          <a:xfrm>
            <a:off x="8507723" y="35485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5" name="Google Shape;1248;p199">
            <a:extLst>
              <a:ext uri="{FF2B5EF4-FFF2-40B4-BE49-F238E27FC236}">
                <a16:creationId xmlns:a16="http://schemas.microsoft.com/office/drawing/2014/main" id="{C942EF67-2BF3-B1FA-AFE5-F83D68EEDE3A}"/>
              </a:ext>
            </a:extLst>
          </p:cNvPr>
          <p:cNvSpPr/>
          <p:nvPr/>
        </p:nvSpPr>
        <p:spPr>
          <a:xfrm>
            <a:off x="8460191" y="35962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6" name="Google Shape;1249;p199">
            <a:extLst>
              <a:ext uri="{FF2B5EF4-FFF2-40B4-BE49-F238E27FC236}">
                <a16:creationId xmlns:a16="http://schemas.microsoft.com/office/drawing/2014/main" id="{9E8B171C-F61D-D0EF-0876-BB3547F74554}"/>
              </a:ext>
            </a:extLst>
          </p:cNvPr>
          <p:cNvSpPr/>
          <p:nvPr/>
        </p:nvSpPr>
        <p:spPr>
          <a:xfrm>
            <a:off x="8494887" y="3548569"/>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7" name="Google Shape;1250;p199">
            <a:extLst>
              <a:ext uri="{FF2B5EF4-FFF2-40B4-BE49-F238E27FC236}">
                <a16:creationId xmlns:a16="http://schemas.microsoft.com/office/drawing/2014/main" id="{7D8B8025-8370-6FE9-A543-FD9CD3EEE977}"/>
              </a:ext>
            </a:extLst>
          </p:cNvPr>
          <p:cNvSpPr/>
          <p:nvPr/>
        </p:nvSpPr>
        <p:spPr>
          <a:xfrm>
            <a:off x="8447355" y="35962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8" name="Google Shape;1251;p199">
            <a:extLst>
              <a:ext uri="{FF2B5EF4-FFF2-40B4-BE49-F238E27FC236}">
                <a16:creationId xmlns:a16="http://schemas.microsoft.com/office/drawing/2014/main" id="{01365C3C-F46D-97BA-E0AC-936DDB0CD0FC}"/>
              </a:ext>
            </a:extLst>
          </p:cNvPr>
          <p:cNvSpPr/>
          <p:nvPr/>
        </p:nvSpPr>
        <p:spPr>
          <a:xfrm>
            <a:off x="8542419" y="357330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99" name="Google Shape;1252;p199">
            <a:extLst>
              <a:ext uri="{FF2B5EF4-FFF2-40B4-BE49-F238E27FC236}">
                <a16:creationId xmlns:a16="http://schemas.microsoft.com/office/drawing/2014/main" id="{17BB5D0B-EA72-E8C0-CD5D-A6E15F87C8BB}"/>
              </a:ext>
            </a:extLst>
          </p:cNvPr>
          <p:cNvSpPr/>
          <p:nvPr/>
        </p:nvSpPr>
        <p:spPr>
          <a:xfrm>
            <a:off x="8494887" y="3620981"/>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0" name="Google Shape;1253;p199">
            <a:extLst>
              <a:ext uri="{FF2B5EF4-FFF2-40B4-BE49-F238E27FC236}">
                <a16:creationId xmlns:a16="http://schemas.microsoft.com/office/drawing/2014/main" id="{A402548C-FBF0-9CC7-7289-C17DC6EB00B0}"/>
              </a:ext>
            </a:extLst>
          </p:cNvPr>
          <p:cNvSpPr/>
          <p:nvPr/>
        </p:nvSpPr>
        <p:spPr>
          <a:xfrm>
            <a:off x="8558814" y="357330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1" name="Google Shape;1254;p199">
            <a:extLst>
              <a:ext uri="{FF2B5EF4-FFF2-40B4-BE49-F238E27FC236}">
                <a16:creationId xmlns:a16="http://schemas.microsoft.com/office/drawing/2014/main" id="{A8B9F681-40C9-54F2-5E8F-0410F27CAB9E}"/>
              </a:ext>
            </a:extLst>
          </p:cNvPr>
          <p:cNvSpPr/>
          <p:nvPr/>
        </p:nvSpPr>
        <p:spPr>
          <a:xfrm>
            <a:off x="8511282" y="362098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2" name="Google Shape;1255;p199">
            <a:extLst>
              <a:ext uri="{FF2B5EF4-FFF2-40B4-BE49-F238E27FC236}">
                <a16:creationId xmlns:a16="http://schemas.microsoft.com/office/drawing/2014/main" id="{DF8F31E3-9E94-3706-EF87-003121214310}"/>
              </a:ext>
            </a:extLst>
          </p:cNvPr>
          <p:cNvSpPr/>
          <p:nvPr/>
        </p:nvSpPr>
        <p:spPr>
          <a:xfrm>
            <a:off x="8578767" y="357330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3" name="Google Shape;1256;p199">
            <a:extLst>
              <a:ext uri="{FF2B5EF4-FFF2-40B4-BE49-F238E27FC236}">
                <a16:creationId xmlns:a16="http://schemas.microsoft.com/office/drawing/2014/main" id="{995F9428-93B9-2F6F-A923-35A8B22BFF4D}"/>
              </a:ext>
            </a:extLst>
          </p:cNvPr>
          <p:cNvSpPr/>
          <p:nvPr/>
        </p:nvSpPr>
        <p:spPr>
          <a:xfrm>
            <a:off x="8531235" y="362098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4" name="Google Shape;1257;p199">
            <a:extLst>
              <a:ext uri="{FF2B5EF4-FFF2-40B4-BE49-F238E27FC236}">
                <a16:creationId xmlns:a16="http://schemas.microsoft.com/office/drawing/2014/main" id="{05649322-F8A5-DA59-78D4-36DDC0D4D38D}"/>
              </a:ext>
            </a:extLst>
          </p:cNvPr>
          <p:cNvSpPr/>
          <p:nvPr/>
        </p:nvSpPr>
        <p:spPr>
          <a:xfrm>
            <a:off x="8650319" y="3575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5" name="Google Shape;1258;p199">
            <a:extLst>
              <a:ext uri="{FF2B5EF4-FFF2-40B4-BE49-F238E27FC236}">
                <a16:creationId xmlns:a16="http://schemas.microsoft.com/office/drawing/2014/main" id="{91F49CD2-96BC-51CF-389B-1D964C65A5BE}"/>
              </a:ext>
            </a:extLst>
          </p:cNvPr>
          <p:cNvSpPr/>
          <p:nvPr/>
        </p:nvSpPr>
        <p:spPr>
          <a:xfrm>
            <a:off x="8602786" y="3623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6" name="Google Shape;1259;p199">
            <a:extLst>
              <a:ext uri="{FF2B5EF4-FFF2-40B4-BE49-F238E27FC236}">
                <a16:creationId xmlns:a16="http://schemas.microsoft.com/office/drawing/2014/main" id="{24083FD3-9865-B7CE-1550-702DDF65E8A9}"/>
              </a:ext>
            </a:extLst>
          </p:cNvPr>
          <p:cNvSpPr/>
          <p:nvPr/>
        </p:nvSpPr>
        <p:spPr>
          <a:xfrm>
            <a:off x="8611938" y="357330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7" name="Google Shape;1260;p199">
            <a:extLst>
              <a:ext uri="{FF2B5EF4-FFF2-40B4-BE49-F238E27FC236}">
                <a16:creationId xmlns:a16="http://schemas.microsoft.com/office/drawing/2014/main" id="{2B4CE9CB-9674-DA4C-BABD-87C0B0746E1C}"/>
              </a:ext>
            </a:extLst>
          </p:cNvPr>
          <p:cNvSpPr/>
          <p:nvPr/>
        </p:nvSpPr>
        <p:spPr>
          <a:xfrm>
            <a:off x="8564406" y="362098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8" name="Google Shape;1261;p199">
            <a:extLst>
              <a:ext uri="{FF2B5EF4-FFF2-40B4-BE49-F238E27FC236}">
                <a16:creationId xmlns:a16="http://schemas.microsoft.com/office/drawing/2014/main" id="{E93ADBC7-5A5F-5581-6E0E-C58E824B9911}"/>
              </a:ext>
            </a:extLst>
          </p:cNvPr>
          <p:cNvSpPr/>
          <p:nvPr/>
        </p:nvSpPr>
        <p:spPr>
          <a:xfrm>
            <a:off x="8595924" y="357330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09" name="Google Shape;1262;p199">
            <a:extLst>
              <a:ext uri="{FF2B5EF4-FFF2-40B4-BE49-F238E27FC236}">
                <a16:creationId xmlns:a16="http://schemas.microsoft.com/office/drawing/2014/main" id="{40E17E83-627E-4756-53FF-854A12140EC2}"/>
              </a:ext>
            </a:extLst>
          </p:cNvPr>
          <p:cNvSpPr/>
          <p:nvPr/>
        </p:nvSpPr>
        <p:spPr>
          <a:xfrm>
            <a:off x="8548393" y="362098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0" name="Google Shape;1263;p199">
            <a:extLst>
              <a:ext uri="{FF2B5EF4-FFF2-40B4-BE49-F238E27FC236}">
                <a16:creationId xmlns:a16="http://schemas.microsoft.com/office/drawing/2014/main" id="{6BD70954-C038-0CAA-C127-6165F27F25CD}"/>
              </a:ext>
            </a:extLst>
          </p:cNvPr>
          <p:cNvSpPr/>
          <p:nvPr/>
        </p:nvSpPr>
        <p:spPr>
          <a:xfrm>
            <a:off x="8670908" y="3575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1" name="Google Shape;1264;p199">
            <a:extLst>
              <a:ext uri="{FF2B5EF4-FFF2-40B4-BE49-F238E27FC236}">
                <a16:creationId xmlns:a16="http://schemas.microsoft.com/office/drawing/2014/main" id="{C2978FE5-514B-E1BD-9A56-9AAA71993EE0}"/>
              </a:ext>
            </a:extLst>
          </p:cNvPr>
          <p:cNvSpPr/>
          <p:nvPr/>
        </p:nvSpPr>
        <p:spPr>
          <a:xfrm>
            <a:off x="8623377" y="3623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2" name="Google Shape;1265;p199">
            <a:extLst>
              <a:ext uri="{FF2B5EF4-FFF2-40B4-BE49-F238E27FC236}">
                <a16:creationId xmlns:a16="http://schemas.microsoft.com/office/drawing/2014/main" id="{7AABEAB8-92A3-F54E-7993-CB659FBE10F0}"/>
              </a:ext>
            </a:extLst>
          </p:cNvPr>
          <p:cNvSpPr/>
          <p:nvPr/>
        </p:nvSpPr>
        <p:spPr>
          <a:xfrm>
            <a:off x="8684888" y="3575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3" name="Google Shape;1266;p199">
            <a:extLst>
              <a:ext uri="{FF2B5EF4-FFF2-40B4-BE49-F238E27FC236}">
                <a16:creationId xmlns:a16="http://schemas.microsoft.com/office/drawing/2014/main" id="{A8914F77-A3ED-DF94-E4FB-FF835B27A581}"/>
              </a:ext>
            </a:extLst>
          </p:cNvPr>
          <p:cNvSpPr/>
          <p:nvPr/>
        </p:nvSpPr>
        <p:spPr>
          <a:xfrm>
            <a:off x="8637357" y="362327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4" name="Google Shape;1267;p199">
            <a:extLst>
              <a:ext uri="{FF2B5EF4-FFF2-40B4-BE49-F238E27FC236}">
                <a16:creationId xmlns:a16="http://schemas.microsoft.com/office/drawing/2014/main" id="{7E7C6E88-D6CA-19C9-9C06-052643575916}"/>
              </a:ext>
            </a:extLst>
          </p:cNvPr>
          <p:cNvSpPr/>
          <p:nvPr/>
        </p:nvSpPr>
        <p:spPr>
          <a:xfrm>
            <a:off x="8696960" y="357559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5" name="Google Shape;1268;p199">
            <a:extLst>
              <a:ext uri="{FF2B5EF4-FFF2-40B4-BE49-F238E27FC236}">
                <a16:creationId xmlns:a16="http://schemas.microsoft.com/office/drawing/2014/main" id="{22D073D3-DF6A-360E-C8C9-C47B4D7D8B5B}"/>
              </a:ext>
            </a:extLst>
          </p:cNvPr>
          <p:cNvSpPr/>
          <p:nvPr/>
        </p:nvSpPr>
        <p:spPr>
          <a:xfrm>
            <a:off x="8649302" y="362327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6" name="Google Shape;1269;p199">
            <a:extLst>
              <a:ext uri="{FF2B5EF4-FFF2-40B4-BE49-F238E27FC236}">
                <a16:creationId xmlns:a16="http://schemas.microsoft.com/office/drawing/2014/main" id="{D84B9B54-49FF-8AEE-0CF9-98E53F0FFB6E}"/>
              </a:ext>
            </a:extLst>
          </p:cNvPr>
          <p:cNvSpPr/>
          <p:nvPr/>
        </p:nvSpPr>
        <p:spPr>
          <a:xfrm>
            <a:off x="8716024"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7" name="Google Shape;1270;p199">
            <a:extLst>
              <a:ext uri="{FF2B5EF4-FFF2-40B4-BE49-F238E27FC236}">
                <a16:creationId xmlns:a16="http://schemas.microsoft.com/office/drawing/2014/main" id="{83A8D354-CA02-A396-992E-7938CB5E68DF}"/>
              </a:ext>
            </a:extLst>
          </p:cNvPr>
          <p:cNvSpPr/>
          <p:nvPr/>
        </p:nvSpPr>
        <p:spPr>
          <a:xfrm>
            <a:off x="8668493"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8" name="Google Shape;1271;p199">
            <a:extLst>
              <a:ext uri="{FF2B5EF4-FFF2-40B4-BE49-F238E27FC236}">
                <a16:creationId xmlns:a16="http://schemas.microsoft.com/office/drawing/2014/main" id="{D7F83EC2-8B9E-24D0-1312-863536F798F0}"/>
              </a:ext>
            </a:extLst>
          </p:cNvPr>
          <p:cNvSpPr/>
          <p:nvPr/>
        </p:nvSpPr>
        <p:spPr>
          <a:xfrm>
            <a:off x="8763684"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19" name="Google Shape;1272;p199">
            <a:extLst>
              <a:ext uri="{FF2B5EF4-FFF2-40B4-BE49-F238E27FC236}">
                <a16:creationId xmlns:a16="http://schemas.microsoft.com/office/drawing/2014/main" id="{C89BA4D8-A77D-63DB-6D48-EE9295167FD6}"/>
              </a:ext>
            </a:extLst>
          </p:cNvPr>
          <p:cNvSpPr/>
          <p:nvPr/>
        </p:nvSpPr>
        <p:spPr>
          <a:xfrm>
            <a:off x="8716025"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0" name="Google Shape;1273;p199">
            <a:extLst>
              <a:ext uri="{FF2B5EF4-FFF2-40B4-BE49-F238E27FC236}">
                <a16:creationId xmlns:a16="http://schemas.microsoft.com/office/drawing/2014/main" id="{5730062F-6BF2-2F04-C819-C87752F4D45D}"/>
              </a:ext>
            </a:extLst>
          </p:cNvPr>
          <p:cNvSpPr/>
          <p:nvPr/>
        </p:nvSpPr>
        <p:spPr>
          <a:xfrm>
            <a:off x="8748687"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1" name="Google Shape;1274;p199">
            <a:extLst>
              <a:ext uri="{FF2B5EF4-FFF2-40B4-BE49-F238E27FC236}">
                <a16:creationId xmlns:a16="http://schemas.microsoft.com/office/drawing/2014/main" id="{26BCD64A-740B-DB2D-2ABC-A78FA1E0DA9F}"/>
              </a:ext>
            </a:extLst>
          </p:cNvPr>
          <p:cNvSpPr/>
          <p:nvPr/>
        </p:nvSpPr>
        <p:spPr>
          <a:xfrm>
            <a:off x="8701155"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2" name="Google Shape;1275;p199">
            <a:extLst>
              <a:ext uri="{FF2B5EF4-FFF2-40B4-BE49-F238E27FC236}">
                <a16:creationId xmlns:a16="http://schemas.microsoft.com/office/drawing/2014/main" id="{5C35ADFE-B51D-D91D-11C9-E9C061E3B951}"/>
              </a:ext>
            </a:extLst>
          </p:cNvPr>
          <p:cNvSpPr/>
          <p:nvPr/>
        </p:nvSpPr>
        <p:spPr>
          <a:xfrm>
            <a:off x="8735215"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3" name="Google Shape;1276;p199">
            <a:extLst>
              <a:ext uri="{FF2B5EF4-FFF2-40B4-BE49-F238E27FC236}">
                <a16:creationId xmlns:a16="http://schemas.microsoft.com/office/drawing/2014/main" id="{D7EDFA6B-D5E9-905E-F747-23F8DD82CE9E}"/>
              </a:ext>
            </a:extLst>
          </p:cNvPr>
          <p:cNvSpPr/>
          <p:nvPr/>
        </p:nvSpPr>
        <p:spPr>
          <a:xfrm>
            <a:off x="8687685"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4" name="Google Shape;1277;p199">
            <a:extLst>
              <a:ext uri="{FF2B5EF4-FFF2-40B4-BE49-F238E27FC236}">
                <a16:creationId xmlns:a16="http://schemas.microsoft.com/office/drawing/2014/main" id="{F9448536-C763-71EF-7235-99106B65800A}"/>
              </a:ext>
            </a:extLst>
          </p:cNvPr>
          <p:cNvSpPr/>
          <p:nvPr/>
        </p:nvSpPr>
        <p:spPr>
          <a:xfrm>
            <a:off x="8782747"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5" name="Google Shape;1278;p199">
            <a:extLst>
              <a:ext uri="{FF2B5EF4-FFF2-40B4-BE49-F238E27FC236}">
                <a16:creationId xmlns:a16="http://schemas.microsoft.com/office/drawing/2014/main" id="{478D55A7-5A02-A027-B9A6-9CC3E5CE49CA}"/>
              </a:ext>
            </a:extLst>
          </p:cNvPr>
          <p:cNvSpPr/>
          <p:nvPr/>
        </p:nvSpPr>
        <p:spPr>
          <a:xfrm>
            <a:off x="8735215"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6" name="Google Shape;1279;p199">
            <a:extLst>
              <a:ext uri="{FF2B5EF4-FFF2-40B4-BE49-F238E27FC236}">
                <a16:creationId xmlns:a16="http://schemas.microsoft.com/office/drawing/2014/main" id="{0727C6D5-B343-8706-145A-9219B05191AA}"/>
              </a:ext>
            </a:extLst>
          </p:cNvPr>
          <p:cNvSpPr/>
          <p:nvPr/>
        </p:nvSpPr>
        <p:spPr>
          <a:xfrm>
            <a:off x="8853791"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7" name="Google Shape;1280;p199">
            <a:extLst>
              <a:ext uri="{FF2B5EF4-FFF2-40B4-BE49-F238E27FC236}">
                <a16:creationId xmlns:a16="http://schemas.microsoft.com/office/drawing/2014/main" id="{35103E33-3625-83D2-5C53-6139E1F412BC}"/>
              </a:ext>
            </a:extLst>
          </p:cNvPr>
          <p:cNvSpPr/>
          <p:nvPr/>
        </p:nvSpPr>
        <p:spPr>
          <a:xfrm>
            <a:off x="8806259" y="363678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8" name="Google Shape;1281;p199">
            <a:extLst>
              <a:ext uri="{FF2B5EF4-FFF2-40B4-BE49-F238E27FC236}">
                <a16:creationId xmlns:a16="http://schemas.microsoft.com/office/drawing/2014/main" id="{730F74DB-5655-4614-0C93-574E0A04D3AE}"/>
              </a:ext>
            </a:extLst>
          </p:cNvPr>
          <p:cNvSpPr/>
          <p:nvPr/>
        </p:nvSpPr>
        <p:spPr>
          <a:xfrm>
            <a:off x="8847055"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29" name="Google Shape;1282;p199">
            <a:extLst>
              <a:ext uri="{FF2B5EF4-FFF2-40B4-BE49-F238E27FC236}">
                <a16:creationId xmlns:a16="http://schemas.microsoft.com/office/drawing/2014/main" id="{205ACF0A-DDB1-72B4-E032-F346FDD41FB0}"/>
              </a:ext>
            </a:extLst>
          </p:cNvPr>
          <p:cNvSpPr/>
          <p:nvPr/>
        </p:nvSpPr>
        <p:spPr>
          <a:xfrm>
            <a:off x="8799523"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0" name="Google Shape;1283;p199">
            <a:extLst>
              <a:ext uri="{FF2B5EF4-FFF2-40B4-BE49-F238E27FC236}">
                <a16:creationId xmlns:a16="http://schemas.microsoft.com/office/drawing/2014/main" id="{A166CE8B-5A75-FD19-0F6A-C25BA18E3E70}"/>
              </a:ext>
            </a:extLst>
          </p:cNvPr>
          <p:cNvSpPr/>
          <p:nvPr/>
        </p:nvSpPr>
        <p:spPr>
          <a:xfrm>
            <a:off x="8830279"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1" name="Google Shape;1284;p199">
            <a:extLst>
              <a:ext uri="{FF2B5EF4-FFF2-40B4-BE49-F238E27FC236}">
                <a16:creationId xmlns:a16="http://schemas.microsoft.com/office/drawing/2014/main" id="{ECC907F5-040A-29BF-F3DC-69D987AB0F77}"/>
              </a:ext>
            </a:extLst>
          </p:cNvPr>
          <p:cNvSpPr/>
          <p:nvPr/>
        </p:nvSpPr>
        <p:spPr>
          <a:xfrm>
            <a:off x="8782746"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2" name="Google Shape;1285;p199">
            <a:extLst>
              <a:ext uri="{FF2B5EF4-FFF2-40B4-BE49-F238E27FC236}">
                <a16:creationId xmlns:a16="http://schemas.microsoft.com/office/drawing/2014/main" id="{C7DB6B13-6E4C-82DE-2A17-ED6616670453}"/>
              </a:ext>
            </a:extLst>
          </p:cNvPr>
          <p:cNvSpPr/>
          <p:nvPr/>
        </p:nvSpPr>
        <p:spPr>
          <a:xfrm>
            <a:off x="8819858"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3" name="Google Shape;1286;p199">
            <a:extLst>
              <a:ext uri="{FF2B5EF4-FFF2-40B4-BE49-F238E27FC236}">
                <a16:creationId xmlns:a16="http://schemas.microsoft.com/office/drawing/2014/main" id="{8F5252A6-D265-009D-B0D8-03249FD1E191}"/>
              </a:ext>
            </a:extLst>
          </p:cNvPr>
          <p:cNvSpPr/>
          <p:nvPr/>
        </p:nvSpPr>
        <p:spPr>
          <a:xfrm>
            <a:off x="8772326"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4" name="Google Shape;1287;p199">
            <a:extLst>
              <a:ext uri="{FF2B5EF4-FFF2-40B4-BE49-F238E27FC236}">
                <a16:creationId xmlns:a16="http://schemas.microsoft.com/office/drawing/2014/main" id="{6BE6C9AA-DDF8-B0B4-1806-DEBD8B7E4BA1}"/>
              </a:ext>
            </a:extLst>
          </p:cNvPr>
          <p:cNvSpPr/>
          <p:nvPr/>
        </p:nvSpPr>
        <p:spPr>
          <a:xfrm>
            <a:off x="8801175"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5" name="Google Shape;1288;p199">
            <a:extLst>
              <a:ext uri="{FF2B5EF4-FFF2-40B4-BE49-F238E27FC236}">
                <a16:creationId xmlns:a16="http://schemas.microsoft.com/office/drawing/2014/main" id="{293FD310-1F2F-7813-AA21-6EAD0827643C}"/>
              </a:ext>
            </a:extLst>
          </p:cNvPr>
          <p:cNvSpPr/>
          <p:nvPr/>
        </p:nvSpPr>
        <p:spPr>
          <a:xfrm>
            <a:off x="8753643" y="3636789"/>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6" name="Google Shape;1289;p199">
            <a:extLst>
              <a:ext uri="{FF2B5EF4-FFF2-40B4-BE49-F238E27FC236}">
                <a16:creationId xmlns:a16="http://schemas.microsoft.com/office/drawing/2014/main" id="{2A32DAC6-39C3-979E-36EC-359294A64CF9}"/>
              </a:ext>
            </a:extLst>
          </p:cNvPr>
          <p:cNvSpPr/>
          <p:nvPr/>
        </p:nvSpPr>
        <p:spPr>
          <a:xfrm>
            <a:off x="8791135"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7" name="Google Shape;1290;p199">
            <a:extLst>
              <a:ext uri="{FF2B5EF4-FFF2-40B4-BE49-F238E27FC236}">
                <a16:creationId xmlns:a16="http://schemas.microsoft.com/office/drawing/2014/main" id="{9A4D7D7B-321C-6C9E-0F7D-86D0F11FB7E9}"/>
              </a:ext>
            </a:extLst>
          </p:cNvPr>
          <p:cNvSpPr/>
          <p:nvPr/>
        </p:nvSpPr>
        <p:spPr>
          <a:xfrm>
            <a:off x="8743603"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8" name="Google Shape;1291;p199">
            <a:extLst>
              <a:ext uri="{FF2B5EF4-FFF2-40B4-BE49-F238E27FC236}">
                <a16:creationId xmlns:a16="http://schemas.microsoft.com/office/drawing/2014/main" id="{DB227B32-27BF-20E7-48A8-D006D3A800F9}"/>
              </a:ext>
            </a:extLst>
          </p:cNvPr>
          <p:cNvSpPr/>
          <p:nvPr/>
        </p:nvSpPr>
        <p:spPr>
          <a:xfrm>
            <a:off x="8872600"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39" name="Google Shape;1292;p199">
            <a:extLst>
              <a:ext uri="{FF2B5EF4-FFF2-40B4-BE49-F238E27FC236}">
                <a16:creationId xmlns:a16="http://schemas.microsoft.com/office/drawing/2014/main" id="{4BCF79FF-20EC-28BA-1268-ACCF44E80820}"/>
              </a:ext>
            </a:extLst>
          </p:cNvPr>
          <p:cNvSpPr/>
          <p:nvPr/>
        </p:nvSpPr>
        <p:spPr>
          <a:xfrm>
            <a:off x="8825067"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0" name="Google Shape;1293;p199">
            <a:extLst>
              <a:ext uri="{FF2B5EF4-FFF2-40B4-BE49-F238E27FC236}">
                <a16:creationId xmlns:a16="http://schemas.microsoft.com/office/drawing/2014/main" id="{939A4BB5-78E0-7ED7-0842-38C0347EA78F}"/>
              </a:ext>
            </a:extLst>
          </p:cNvPr>
          <p:cNvSpPr/>
          <p:nvPr/>
        </p:nvSpPr>
        <p:spPr>
          <a:xfrm>
            <a:off x="8881496"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1" name="Google Shape;1294;p199">
            <a:extLst>
              <a:ext uri="{FF2B5EF4-FFF2-40B4-BE49-F238E27FC236}">
                <a16:creationId xmlns:a16="http://schemas.microsoft.com/office/drawing/2014/main" id="{8955BB23-7EC2-E2DF-9A05-17A8507EBBD6}"/>
              </a:ext>
            </a:extLst>
          </p:cNvPr>
          <p:cNvSpPr/>
          <p:nvPr/>
        </p:nvSpPr>
        <p:spPr>
          <a:xfrm>
            <a:off x="8833966"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2" name="Google Shape;1295;p199">
            <a:extLst>
              <a:ext uri="{FF2B5EF4-FFF2-40B4-BE49-F238E27FC236}">
                <a16:creationId xmlns:a16="http://schemas.microsoft.com/office/drawing/2014/main" id="{200E3F91-67CC-A104-C1EE-1A12759511F9}"/>
              </a:ext>
            </a:extLst>
          </p:cNvPr>
          <p:cNvSpPr/>
          <p:nvPr/>
        </p:nvSpPr>
        <p:spPr>
          <a:xfrm>
            <a:off x="8894587"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3" name="Google Shape;1296;p199">
            <a:extLst>
              <a:ext uri="{FF2B5EF4-FFF2-40B4-BE49-F238E27FC236}">
                <a16:creationId xmlns:a16="http://schemas.microsoft.com/office/drawing/2014/main" id="{7FAB79B4-1999-E17E-C388-EFDFAEEFA43D}"/>
              </a:ext>
            </a:extLst>
          </p:cNvPr>
          <p:cNvSpPr/>
          <p:nvPr/>
        </p:nvSpPr>
        <p:spPr>
          <a:xfrm>
            <a:off x="8847055"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4" name="Google Shape;1297;p199">
            <a:extLst>
              <a:ext uri="{FF2B5EF4-FFF2-40B4-BE49-F238E27FC236}">
                <a16:creationId xmlns:a16="http://schemas.microsoft.com/office/drawing/2014/main" id="{BDF5E4B9-F098-93F6-0592-796E32F115ED}"/>
              </a:ext>
            </a:extLst>
          </p:cNvPr>
          <p:cNvSpPr/>
          <p:nvPr/>
        </p:nvSpPr>
        <p:spPr>
          <a:xfrm>
            <a:off x="8904119"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5" name="Google Shape;1298;p199">
            <a:extLst>
              <a:ext uri="{FF2B5EF4-FFF2-40B4-BE49-F238E27FC236}">
                <a16:creationId xmlns:a16="http://schemas.microsoft.com/office/drawing/2014/main" id="{84A94917-6AA3-B932-C4D4-9F5D1F4B0B7B}"/>
              </a:ext>
            </a:extLst>
          </p:cNvPr>
          <p:cNvSpPr/>
          <p:nvPr/>
        </p:nvSpPr>
        <p:spPr>
          <a:xfrm>
            <a:off x="8856459"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6" name="Google Shape;1299;p199">
            <a:extLst>
              <a:ext uri="{FF2B5EF4-FFF2-40B4-BE49-F238E27FC236}">
                <a16:creationId xmlns:a16="http://schemas.microsoft.com/office/drawing/2014/main" id="{D62C888F-326C-1C24-6AE1-E00C49F3BFA7}"/>
              </a:ext>
            </a:extLst>
          </p:cNvPr>
          <p:cNvSpPr/>
          <p:nvPr/>
        </p:nvSpPr>
        <p:spPr>
          <a:xfrm>
            <a:off x="8939323"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7" name="Google Shape;1300;p199">
            <a:extLst>
              <a:ext uri="{FF2B5EF4-FFF2-40B4-BE49-F238E27FC236}">
                <a16:creationId xmlns:a16="http://schemas.microsoft.com/office/drawing/2014/main" id="{4AD94CCB-06F2-4895-517F-841C88C7F54C}"/>
              </a:ext>
            </a:extLst>
          </p:cNvPr>
          <p:cNvSpPr/>
          <p:nvPr/>
        </p:nvSpPr>
        <p:spPr>
          <a:xfrm>
            <a:off x="8891791"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8" name="Google Shape;1301;p199">
            <a:extLst>
              <a:ext uri="{FF2B5EF4-FFF2-40B4-BE49-F238E27FC236}">
                <a16:creationId xmlns:a16="http://schemas.microsoft.com/office/drawing/2014/main" id="{63D17D41-D252-00E8-9BCA-3153F2510A38}"/>
              </a:ext>
            </a:extLst>
          </p:cNvPr>
          <p:cNvSpPr/>
          <p:nvPr/>
        </p:nvSpPr>
        <p:spPr>
          <a:xfrm>
            <a:off x="8947330"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49" name="Google Shape;1302;p199">
            <a:extLst>
              <a:ext uri="{FF2B5EF4-FFF2-40B4-BE49-F238E27FC236}">
                <a16:creationId xmlns:a16="http://schemas.microsoft.com/office/drawing/2014/main" id="{E5A89A85-D992-B10C-37BA-7F2647A0A0C1}"/>
              </a:ext>
            </a:extLst>
          </p:cNvPr>
          <p:cNvSpPr/>
          <p:nvPr/>
        </p:nvSpPr>
        <p:spPr>
          <a:xfrm>
            <a:off x="8899798" y="3636789"/>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0" name="Google Shape;1303;p199">
            <a:extLst>
              <a:ext uri="{FF2B5EF4-FFF2-40B4-BE49-F238E27FC236}">
                <a16:creationId xmlns:a16="http://schemas.microsoft.com/office/drawing/2014/main" id="{74EEE934-2112-1086-DDC8-035BE6D26207}"/>
              </a:ext>
            </a:extLst>
          </p:cNvPr>
          <p:cNvSpPr/>
          <p:nvPr/>
        </p:nvSpPr>
        <p:spPr>
          <a:xfrm>
            <a:off x="8953938"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1" name="Google Shape;1304;p199">
            <a:extLst>
              <a:ext uri="{FF2B5EF4-FFF2-40B4-BE49-F238E27FC236}">
                <a16:creationId xmlns:a16="http://schemas.microsoft.com/office/drawing/2014/main" id="{2AF7285F-52B8-2DE8-EAFE-DF92345DC709}"/>
              </a:ext>
            </a:extLst>
          </p:cNvPr>
          <p:cNvSpPr/>
          <p:nvPr/>
        </p:nvSpPr>
        <p:spPr>
          <a:xfrm>
            <a:off x="8906406" y="363678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2" name="Google Shape;1305;p199">
            <a:extLst>
              <a:ext uri="{FF2B5EF4-FFF2-40B4-BE49-F238E27FC236}">
                <a16:creationId xmlns:a16="http://schemas.microsoft.com/office/drawing/2014/main" id="{F988278D-FD7D-B76D-4B0B-CD9FD5FC7707}"/>
              </a:ext>
            </a:extLst>
          </p:cNvPr>
          <p:cNvSpPr/>
          <p:nvPr/>
        </p:nvSpPr>
        <p:spPr>
          <a:xfrm>
            <a:off x="8999183"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3" name="Google Shape;1306;p199">
            <a:extLst>
              <a:ext uri="{FF2B5EF4-FFF2-40B4-BE49-F238E27FC236}">
                <a16:creationId xmlns:a16="http://schemas.microsoft.com/office/drawing/2014/main" id="{E8265CE9-58BA-D79B-0578-2AC3C841B9A5}"/>
              </a:ext>
            </a:extLst>
          </p:cNvPr>
          <p:cNvSpPr/>
          <p:nvPr/>
        </p:nvSpPr>
        <p:spPr>
          <a:xfrm>
            <a:off x="8951651" y="363678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4" name="Google Shape;1307;p199">
            <a:extLst>
              <a:ext uri="{FF2B5EF4-FFF2-40B4-BE49-F238E27FC236}">
                <a16:creationId xmlns:a16="http://schemas.microsoft.com/office/drawing/2014/main" id="{BA26EF60-DD46-FB50-7ADD-DC2BEA7D4B7C}"/>
              </a:ext>
            </a:extLst>
          </p:cNvPr>
          <p:cNvSpPr/>
          <p:nvPr/>
        </p:nvSpPr>
        <p:spPr>
          <a:xfrm>
            <a:off x="8986855"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5" name="Google Shape;1308;p199">
            <a:extLst>
              <a:ext uri="{FF2B5EF4-FFF2-40B4-BE49-F238E27FC236}">
                <a16:creationId xmlns:a16="http://schemas.microsoft.com/office/drawing/2014/main" id="{D373CDD0-366F-9F9E-B7DF-1577C8EAE12D}"/>
              </a:ext>
            </a:extLst>
          </p:cNvPr>
          <p:cNvSpPr/>
          <p:nvPr/>
        </p:nvSpPr>
        <p:spPr>
          <a:xfrm>
            <a:off x="8939323"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6" name="Google Shape;1309;p199">
            <a:extLst>
              <a:ext uri="{FF2B5EF4-FFF2-40B4-BE49-F238E27FC236}">
                <a16:creationId xmlns:a16="http://schemas.microsoft.com/office/drawing/2014/main" id="{C6B076D1-0CB0-4FE1-6785-CBCE0AD03933}"/>
              </a:ext>
            </a:extLst>
          </p:cNvPr>
          <p:cNvSpPr/>
          <p:nvPr/>
        </p:nvSpPr>
        <p:spPr>
          <a:xfrm>
            <a:off x="8974654"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7" name="Google Shape;1310;p199">
            <a:extLst>
              <a:ext uri="{FF2B5EF4-FFF2-40B4-BE49-F238E27FC236}">
                <a16:creationId xmlns:a16="http://schemas.microsoft.com/office/drawing/2014/main" id="{B4093618-9DE9-72BB-5596-EFE429D51727}"/>
              </a:ext>
            </a:extLst>
          </p:cNvPr>
          <p:cNvSpPr/>
          <p:nvPr/>
        </p:nvSpPr>
        <p:spPr>
          <a:xfrm>
            <a:off x="8927122"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8" name="Google Shape;1311;p199">
            <a:extLst>
              <a:ext uri="{FF2B5EF4-FFF2-40B4-BE49-F238E27FC236}">
                <a16:creationId xmlns:a16="http://schemas.microsoft.com/office/drawing/2014/main" id="{B3F995F8-7919-8E1E-ABEB-30866D32877B}"/>
              </a:ext>
            </a:extLst>
          </p:cNvPr>
          <p:cNvSpPr/>
          <p:nvPr/>
        </p:nvSpPr>
        <p:spPr>
          <a:xfrm>
            <a:off x="9009096"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59" name="Google Shape;1312;p199">
            <a:extLst>
              <a:ext uri="{FF2B5EF4-FFF2-40B4-BE49-F238E27FC236}">
                <a16:creationId xmlns:a16="http://schemas.microsoft.com/office/drawing/2014/main" id="{9C02AE76-B8A4-4A02-48FE-4D2C499983CD}"/>
              </a:ext>
            </a:extLst>
          </p:cNvPr>
          <p:cNvSpPr/>
          <p:nvPr/>
        </p:nvSpPr>
        <p:spPr>
          <a:xfrm>
            <a:off x="8961565"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0" name="Google Shape;1313;p199">
            <a:extLst>
              <a:ext uri="{FF2B5EF4-FFF2-40B4-BE49-F238E27FC236}">
                <a16:creationId xmlns:a16="http://schemas.microsoft.com/office/drawing/2014/main" id="{44B4514A-63AC-2C6A-48E4-6923662B2A1B}"/>
              </a:ext>
            </a:extLst>
          </p:cNvPr>
          <p:cNvSpPr/>
          <p:nvPr/>
        </p:nvSpPr>
        <p:spPr>
          <a:xfrm>
            <a:off x="9051544"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1" name="Google Shape;1314;p199">
            <a:extLst>
              <a:ext uri="{FF2B5EF4-FFF2-40B4-BE49-F238E27FC236}">
                <a16:creationId xmlns:a16="http://schemas.microsoft.com/office/drawing/2014/main" id="{044EA594-1507-8F65-5A74-67ACDE08B376}"/>
              </a:ext>
            </a:extLst>
          </p:cNvPr>
          <p:cNvSpPr/>
          <p:nvPr/>
        </p:nvSpPr>
        <p:spPr>
          <a:xfrm>
            <a:off x="9004013" y="363678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2" name="Google Shape;1315;p199">
            <a:extLst>
              <a:ext uri="{FF2B5EF4-FFF2-40B4-BE49-F238E27FC236}">
                <a16:creationId xmlns:a16="http://schemas.microsoft.com/office/drawing/2014/main" id="{9A87848B-B124-8924-914A-D0AEC19E19F5}"/>
              </a:ext>
            </a:extLst>
          </p:cNvPr>
          <p:cNvSpPr/>
          <p:nvPr/>
        </p:nvSpPr>
        <p:spPr>
          <a:xfrm>
            <a:off x="9040360"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3" name="Google Shape;1316;p199">
            <a:extLst>
              <a:ext uri="{FF2B5EF4-FFF2-40B4-BE49-F238E27FC236}">
                <a16:creationId xmlns:a16="http://schemas.microsoft.com/office/drawing/2014/main" id="{2169E5CC-33FA-FFCA-006D-FAAA0EA0B869}"/>
              </a:ext>
            </a:extLst>
          </p:cNvPr>
          <p:cNvSpPr/>
          <p:nvPr/>
        </p:nvSpPr>
        <p:spPr>
          <a:xfrm>
            <a:off x="8992827"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4" name="Google Shape;1317;p199">
            <a:extLst>
              <a:ext uri="{FF2B5EF4-FFF2-40B4-BE49-F238E27FC236}">
                <a16:creationId xmlns:a16="http://schemas.microsoft.com/office/drawing/2014/main" id="{3589AB62-3C96-8E18-0D5E-AAFCA36E8458}"/>
              </a:ext>
            </a:extLst>
          </p:cNvPr>
          <p:cNvSpPr/>
          <p:nvPr/>
        </p:nvSpPr>
        <p:spPr>
          <a:xfrm>
            <a:off x="9060186"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5" name="Google Shape;1318;p199">
            <a:extLst>
              <a:ext uri="{FF2B5EF4-FFF2-40B4-BE49-F238E27FC236}">
                <a16:creationId xmlns:a16="http://schemas.microsoft.com/office/drawing/2014/main" id="{2DF2F1F7-5366-7504-79C1-3EA53A1F645E}"/>
              </a:ext>
            </a:extLst>
          </p:cNvPr>
          <p:cNvSpPr/>
          <p:nvPr/>
        </p:nvSpPr>
        <p:spPr>
          <a:xfrm>
            <a:off x="9012654"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6" name="Google Shape;1319;p199">
            <a:extLst>
              <a:ext uri="{FF2B5EF4-FFF2-40B4-BE49-F238E27FC236}">
                <a16:creationId xmlns:a16="http://schemas.microsoft.com/office/drawing/2014/main" id="{847E5052-E75B-DEDC-D702-25099E30E541}"/>
              </a:ext>
            </a:extLst>
          </p:cNvPr>
          <p:cNvSpPr/>
          <p:nvPr/>
        </p:nvSpPr>
        <p:spPr>
          <a:xfrm>
            <a:off x="9069718"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7" name="Google Shape;1320;p199">
            <a:extLst>
              <a:ext uri="{FF2B5EF4-FFF2-40B4-BE49-F238E27FC236}">
                <a16:creationId xmlns:a16="http://schemas.microsoft.com/office/drawing/2014/main" id="{60F447A6-D600-1F38-67F1-915E8C8F6F4F}"/>
              </a:ext>
            </a:extLst>
          </p:cNvPr>
          <p:cNvSpPr/>
          <p:nvPr/>
        </p:nvSpPr>
        <p:spPr>
          <a:xfrm>
            <a:off x="9022186"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8" name="Google Shape;1321;p199">
            <a:extLst>
              <a:ext uri="{FF2B5EF4-FFF2-40B4-BE49-F238E27FC236}">
                <a16:creationId xmlns:a16="http://schemas.microsoft.com/office/drawing/2014/main" id="{38237916-9365-4CEF-D505-A6E08B0FB7F2}"/>
              </a:ext>
            </a:extLst>
          </p:cNvPr>
          <p:cNvSpPr/>
          <p:nvPr/>
        </p:nvSpPr>
        <p:spPr>
          <a:xfrm>
            <a:off x="9107718"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69" name="Google Shape;1322;p199">
            <a:extLst>
              <a:ext uri="{FF2B5EF4-FFF2-40B4-BE49-F238E27FC236}">
                <a16:creationId xmlns:a16="http://schemas.microsoft.com/office/drawing/2014/main" id="{CDB8221E-7A6E-3279-E6F0-8315F941E38C}"/>
              </a:ext>
            </a:extLst>
          </p:cNvPr>
          <p:cNvSpPr/>
          <p:nvPr/>
        </p:nvSpPr>
        <p:spPr>
          <a:xfrm>
            <a:off x="9060186"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0" name="Google Shape;1323;p199">
            <a:extLst>
              <a:ext uri="{FF2B5EF4-FFF2-40B4-BE49-F238E27FC236}">
                <a16:creationId xmlns:a16="http://schemas.microsoft.com/office/drawing/2014/main" id="{F8FB345A-CD77-8E66-285B-140B33A34738}"/>
              </a:ext>
            </a:extLst>
          </p:cNvPr>
          <p:cNvSpPr/>
          <p:nvPr/>
        </p:nvSpPr>
        <p:spPr>
          <a:xfrm>
            <a:off x="9099076"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1" name="Google Shape;1324;p199">
            <a:extLst>
              <a:ext uri="{FF2B5EF4-FFF2-40B4-BE49-F238E27FC236}">
                <a16:creationId xmlns:a16="http://schemas.microsoft.com/office/drawing/2014/main" id="{5DEA9DCF-EFA2-DF1E-D096-BD1394CB0B4A}"/>
              </a:ext>
            </a:extLst>
          </p:cNvPr>
          <p:cNvSpPr/>
          <p:nvPr/>
        </p:nvSpPr>
        <p:spPr>
          <a:xfrm>
            <a:off x="9051543" y="3636789"/>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2" name="Google Shape;1325;p199">
            <a:extLst>
              <a:ext uri="{FF2B5EF4-FFF2-40B4-BE49-F238E27FC236}">
                <a16:creationId xmlns:a16="http://schemas.microsoft.com/office/drawing/2014/main" id="{618A2908-5FAE-AC50-2945-DF91AE2AB06D}"/>
              </a:ext>
            </a:extLst>
          </p:cNvPr>
          <p:cNvSpPr/>
          <p:nvPr/>
        </p:nvSpPr>
        <p:spPr>
          <a:xfrm>
            <a:off x="9146735"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3" name="Google Shape;1326;p199">
            <a:extLst>
              <a:ext uri="{FF2B5EF4-FFF2-40B4-BE49-F238E27FC236}">
                <a16:creationId xmlns:a16="http://schemas.microsoft.com/office/drawing/2014/main" id="{87537AA4-F445-8714-22A3-2A411DB71EDF}"/>
              </a:ext>
            </a:extLst>
          </p:cNvPr>
          <p:cNvSpPr/>
          <p:nvPr/>
        </p:nvSpPr>
        <p:spPr>
          <a:xfrm>
            <a:off x="9099075"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4" name="Google Shape;1327;p199">
            <a:extLst>
              <a:ext uri="{FF2B5EF4-FFF2-40B4-BE49-F238E27FC236}">
                <a16:creationId xmlns:a16="http://schemas.microsoft.com/office/drawing/2014/main" id="{E67B17D2-47AA-FF0F-C254-2B5AD8F97C3E}"/>
              </a:ext>
            </a:extLst>
          </p:cNvPr>
          <p:cNvSpPr/>
          <p:nvPr/>
        </p:nvSpPr>
        <p:spPr>
          <a:xfrm>
            <a:off x="9135551"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5" name="Google Shape;1328;p199">
            <a:extLst>
              <a:ext uri="{FF2B5EF4-FFF2-40B4-BE49-F238E27FC236}">
                <a16:creationId xmlns:a16="http://schemas.microsoft.com/office/drawing/2014/main" id="{3762F668-CBD0-E392-93B7-700E8A869F6B}"/>
              </a:ext>
            </a:extLst>
          </p:cNvPr>
          <p:cNvSpPr/>
          <p:nvPr/>
        </p:nvSpPr>
        <p:spPr>
          <a:xfrm>
            <a:off x="9088019"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6" name="Google Shape;1329;p199">
            <a:extLst>
              <a:ext uri="{FF2B5EF4-FFF2-40B4-BE49-F238E27FC236}">
                <a16:creationId xmlns:a16="http://schemas.microsoft.com/office/drawing/2014/main" id="{BB8770B3-F5EA-4892-CCA3-32EE10C276C3}"/>
              </a:ext>
            </a:extLst>
          </p:cNvPr>
          <p:cNvSpPr/>
          <p:nvPr/>
        </p:nvSpPr>
        <p:spPr>
          <a:xfrm>
            <a:off x="9120554"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7" name="Google Shape;1330;p199">
            <a:extLst>
              <a:ext uri="{FF2B5EF4-FFF2-40B4-BE49-F238E27FC236}">
                <a16:creationId xmlns:a16="http://schemas.microsoft.com/office/drawing/2014/main" id="{51766D97-A172-266B-9565-DCB95ED8D403}"/>
              </a:ext>
            </a:extLst>
          </p:cNvPr>
          <p:cNvSpPr/>
          <p:nvPr/>
        </p:nvSpPr>
        <p:spPr>
          <a:xfrm>
            <a:off x="9073022"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8" name="Google Shape;1331;p199">
            <a:extLst>
              <a:ext uri="{FF2B5EF4-FFF2-40B4-BE49-F238E27FC236}">
                <a16:creationId xmlns:a16="http://schemas.microsoft.com/office/drawing/2014/main" id="{ED81DFA2-0400-E689-D088-0E5E459400F6}"/>
              </a:ext>
            </a:extLst>
          </p:cNvPr>
          <p:cNvSpPr/>
          <p:nvPr/>
        </p:nvSpPr>
        <p:spPr>
          <a:xfrm>
            <a:off x="9183083"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79" name="Google Shape;1332;p199">
            <a:extLst>
              <a:ext uri="{FF2B5EF4-FFF2-40B4-BE49-F238E27FC236}">
                <a16:creationId xmlns:a16="http://schemas.microsoft.com/office/drawing/2014/main" id="{82B8DA5A-BEC3-3634-435E-9B9A0552F80A}"/>
              </a:ext>
            </a:extLst>
          </p:cNvPr>
          <p:cNvSpPr/>
          <p:nvPr/>
        </p:nvSpPr>
        <p:spPr>
          <a:xfrm>
            <a:off x="9135551"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0" name="Google Shape;1333;p199">
            <a:extLst>
              <a:ext uri="{FF2B5EF4-FFF2-40B4-BE49-F238E27FC236}">
                <a16:creationId xmlns:a16="http://schemas.microsoft.com/office/drawing/2014/main" id="{484986B8-7517-0628-0236-437678DDE06C}"/>
              </a:ext>
            </a:extLst>
          </p:cNvPr>
          <p:cNvSpPr/>
          <p:nvPr/>
        </p:nvSpPr>
        <p:spPr>
          <a:xfrm>
            <a:off x="9218668"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1" name="Google Shape;1334;p199">
            <a:extLst>
              <a:ext uri="{FF2B5EF4-FFF2-40B4-BE49-F238E27FC236}">
                <a16:creationId xmlns:a16="http://schemas.microsoft.com/office/drawing/2014/main" id="{E18505A1-42FF-C64B-229B-EC59B2B15082}"/>
              </a:ext>
            </a:extLst>
          </p:cNvPr>
          <p:cNvSpPr/>
          <p:nvPr/>
        </p:nvSpPr>
        <p:spPr>
          <a:xfrm>
            <a:off x="9171135"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2" name="Google Shape;1335;p199">
            <a:extLst>
              <a:ext uri="{FF2B5EF4-FFF2-40B4-BE49-F238E27FC236}">
                <a16:creationId xmlns:a16="http://schemas.microsoft.com/office/drawing/2014/main" id="{837BAA36-4C6A-CEA7-9876-29F3E12CEFE2}"/>
              </a:ext>
            </a:extLst>
          </p:cNvPr>
          <p:cNvSpPr/>
          <p:nvPr/>
        </p:nvSpPr>
        <p:spPr>
          <a:xfrm>
            <a:off x="9255396"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3" name="Google Shape;1336;p199">
            <a:extLst>
              <a:ext uri="{FF2B5EF4-FFF2-40B4-BE49-F238E27FC236}">
                <a16:creationId xmlns:a16="http://schemas.microsoft.com/office/drawing/2014/main" id="{F319133A-CDAC-64D4-F63E-74714FD6A134}"/>
              </a:ext>
            </a:extLst>
          </p:cNvPr>
          <p:cNvSpPr/>
          <p:nvPr/>
        </p:nvSpPr>
        <p:spPr>
          <a:xfrm>
            <a:off x="9207866" y="363678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4" name="Google Shape;1337;p199">
            <a:extLst>
              <a:ext uri="{FF2B5EF4-FFF2-40B4-BE49-F238E27FC236}">
                <a16:creationId xmlns:a16="http://schemas.microsoft.com/office/drawing/2014/main" id="{098804AE-C315-56FE-E32E-97975B12770C}"/>
              </a:ext>
            </a:extLst>
          </p:cNvPr>
          <p:cNvSpPr/>
          <p:nvPr/>
        </p:nvSpPr>
        <p:spPr>
          <a:xfrm>
            <a:off x="9309028" y="3624040"/>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5" name="Google Shape;1338;p199">
            <a:extLst>
              <a:ext uri="{FF2B5EF4-FFF2-40B4-BE49-F238E27FC236}">
                <a16:creationId xmlns:a16="http://schemas.microsoft.com/office/drawing/2014/main" id="{F83B007A-1D1E-2746-DD66-19ECC51F1F8F}"/>
              </a:ext>
            </a:extLst>
          </p:cNvPr>
          <p:cNvSpPr/>
          <p:nvPr/>
        </p:nvSpPr>
        <p:spPr>
          <a:xfrm>
            <a:off x="9261497" y="3671721"/>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6" name="Google Shape;1339;p199">
            <a:extLst>
              <a:ext uri="{FF2B5EF4-FFF2-40B4-BE49-F238E27FC236}">
                <a16:creationId xmlns:a16="http://schemas.microsoft.com/office/drawing/2014/main" id="{4EF37D5D-BB10-FDE6-DD71-46A38A4E3AEB}"/>
              </a:ext>
            </a:extLst>
          </p:cNvPr>
          <p:cNvSpPr/>
          <p:nvPr/>
        </p:nvSpPr>
        <p:spPr>
          <a:xfrm>
            <a:off x="9331906"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7" name="Google Shape;1340;p199">
            <a:extLst>
              <a:ext uri="{FF2B5EF4-FFF2-40B4-BE49-F238E27FC236}">
                <a16:creationId xmlns:a16="http://schemas.microsoft.com/office/drawing/2014/main" id="{5463D897-E168-CA68-5DCB-F2B38004F479}"/>
              </a:ext>
            </a:extLst>
          </p:cNvPr>
          <p:cNvSpPr/>
          <p:nvPr/>
        </p:nvSpPr>
        <p:spPr>
          <a:xfrm>
            <a:off x="9284374" y="370014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8" name="Google Shape;1341;p199">
            <a:extLst>
              <a:ext uri="{FF2B5EF4-FFF2-40B4-BE49-F238E27FC236}">
                <a16:creationId xmlns:a16="http://schemas.microsoft.com/office/drawing/2014/main" id="{803100C9-2499-5369-1288-090563620787}"/>
              </a:ext>
            </a:extLst>
          </p:cNvPr>
          <p:cNvSpPr/>
          <p:nvPr/>
        </p:nvSpPr>
        <p:spPr>
          <a:xfrm>
            <a:off x="9356688"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89" name="Google Shape;1342;p199">
            <a:extLst>
              <a:ext uri="{FF2B5EF4-FFF2-40B4-BE49-F238E27FC236}">
                <a16:creationId xmlns:a16="http://schemas.microsoft.com/office/drawing/2014/main" id="{6D72F696-BB18-A9D9-DDB9-1D814E44CF46}"/>
              </a:ext>
            </a:extLst>
          </p:cNvPr>
          <p:cNvSpPr/>
          <p:nvPr/>
        </p:nvSpPr>
        <p:spPr>
          <a:xfrm>
            <a:off x="9309029" y="370014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0" name="Google Shape;1343;p199">
            <a:extLst>
              <a:ext uri="{FF2B5EF4-FFF2-40B4-BE49-F238E27FC236}">
                <a16:creationId xmlns:a16="http://schemas.microsoft.com/office/drawing/2014/main" id="{1DF58648-58EF-B839-C349-36F12D81169D}"/>
              </a:ext>
            </a:extLst>
          </p:cNvPr>
          <p:cNvSpPr/>
          <p:nvPr/>
        </p:nvSpPr>
        <p:spPr>
          <a:xfrm>
            <a:off x="9369396"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1" name="Google Shape;1344;p199">
            <a:extLst>
              <a:ext uri="{FF2B5EF4-FFF2-40B4-BE49-F238E27FC236}">
                <a16:creationId xmlns:a16="http://schemas.microsoft.com/office/drawing/2014/main" id="{9E974C7E-9549-FCE7-98CF-F2203EF58BD7}"/>
              </a:ext>
            </a:extLst>
          </p:cNvPr>
          <p:cNvSpPr/>
          <p:nvPr/>
        </p:nvSpPr>
        <p:spPr>
          <a:xfrm>
            <a:off x="9321866"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2" name="Google Shape;1345;p199">
            <a:extLst>
              <a:ext uri="{FF2B5EF4-FFF2-40B4-BE49-F238E27FC236}">
                <a16:creationId xmlns:a16="http://schemas.microsoft.com/office/drawing/2014/main" id="{27512AAC-0B71-9F23-90F3-3565CFBD2749}"/>
              </a:ext>
            </a:extLst>
          </p:cNvPr>
          <p:cNvSpPr/>
          <p:nvPr/>
        </p:nvSpPr>
        <p:spPr>
          <a:xfrm>
            <a:off x="9384520"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3" name="Google Shape;1346;p199">
            <a:extLst>
              <a:ext uri="{FF2B5EF4-FFF2-40B4-BE49-F238E27FC236}">
                <a16:creationId xmlns:a16="http://schemas.microsoft.com/office/drawing/2014/main" id="{A1BA1250-0701-9207-09A4-1F0D6065FA22}"/>
              </a:ext>
            </a:extLst>
          </p:cNvPr>
          <p:cNvSpPr/>
          <p:nvPr/>
        </p:nvSpPr>
        <p:spPr>
          <a:xfrm>
            <a:off x="9336990"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4" name="Google Shape;1347;p199">
            <a:extLst>
              <a:ext uri="{FF2B5EF4-FFF2-40B4-BE49-F238E27FC236}">
                <a16:creationId xmlns:a16="http://schemas.microsoft.com/office/drawing/2014/main" id="{676D302F-5D49-0A14-5D59-0E1FE84646B6}"/>
              </a:ext>
            </a:extLst>
          </p:cNvPr>
          <p:cNvSpPr/>
          <p:nvPr/>
        </p:nvSpPr>
        <p:spPr>
          <a:xfrm>
            <a:off x="9400026"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5" name="Google Shape;1348;p199">
            <a:extLst>
              <a:ext uri="{FF2B5EF4-FFF2-40B4-BE49-F238E27FC236}">
                <a16:creationId xmlns:a16="http://schemas.microsoft.com/office/drawing/2014/main" id="{202E59CF-7A2B-678B-B9E4-EDD2024715FE}"/>
              </a:ext>
            </a:extLst>
          </p:cNvPr>
          <p:cNvSpPr/>
          <p:nvPr/>
        </p:nvSpPr>
        <p:spPr>
          <a:xfrm>
            <a:off x="9352494"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6" name="Google Shape;1349;p199">
            <a:extLst>
              <a:ext uri="{FF2B5EF4-FFF2-40B4-BE49-F238E27FC236}">
                <a16:creationId xmlns:a16="http://schemas.microsoft.com/office/drawing/2014/main" id="{70AE7A55-BE0C-AA2C-34F8-188FA423F39E}"/>
              </a:ext>
            </a:extLst>
          </p:cNvPr>
          <p:cNvSpPr/>
          <p:nvPr/>
        </p:nvSpPr>
        <p:spPr>
          <a:xfrm>
            <a:off x="9500936"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7" name="Google Shape;1350;p199">
            <a:extLst>
              <a:ext uri="{FF2B5EF4-FFF2-40B4-BE49-F238E27FC236}">
                <a16:creationId xmlns:a16="http://schemas.microsoft.com/office/drawing/2014/main" id="{31550342-C12F-90D8-FC1F-86D6665A28C6}"/>
              </a:ext>
            </a:extLst>
          </p:cNvPr>
          <p:cNvSpPr/>
          <p:nvPr/>
        </p:nvSpPr>
        <p:spPr>
          <a:xfrm>
            <a:off x="9453405"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8" name="Google Shape;1351;p199">
            <a:extLst>
              <a:ext uri="{FF2B5EF4-FFF2-40B4-BE49-F238E27FC236}">
                <a16:creationId xmlns:a16="http://schemas.microsoft.com/office/drawing/2014/main" id="{94B11735-ED6D-A469-B1D0-8C5FF9E880A4}"/>
              </a:ext>
            </a:extLst>
          </p:cNvPr>
          <p:cNvSpPr/>
          <p:nvPr/>
        </p:nvSpPr>
        <p:spPr>
          <a:xfrm>
            <a:off x="9533724"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199" name="Google Shape;1352;p199">
            <a:extLst>
              <a:ext uri="{FF2B5EF4-FFF2-40B4-BE49-F238E27FC236}">
                <a16:creationId xmlns:a16="http://schemas.microsoft.com/office/drawing/2014/main" id="{AFEF8290-C45D-58A8-81C4-1A8F63447FDD}"/>
              </a:ext>
            </a:extLst>
          </p:cNvPr>
          <p:cNvSpPr/>
          <p:nvPr/>
        </p:nvSpPr>
        <p:spPr>
          <a:xfrm>
            <a:off x="9486194" y="370014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0" name="Google Shape;1353;p199">
            <a:extLst>
              <a:ext uri="{FF2B5EF4-FFF2-40B4-BE49-F238E27FC236}">
                <a16:creationId xmlns:a16="http://schemas.microsoft.com/office/drawing/2014/main" id="{442CF4C9-F1D6-614C-0114-FCFF5C92DFCF}"/>
              </a:ext>
            </a:extLst>
          </p:cNvPr>
          <p:cNvSpPr/>
          <p:nvPr/>
        </p:nvSpPr>
        <p:spPr>
          <a:xfrm>
            <a:off x="9575538" y="369033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1" name="Google Shape;1354;p199">
            <a:extLst>
              <a:ext uri="{FF2B5EF4-FFF2-40B4-BE49-F238E27FC236}">
                <a16:creationId xmlns:a16="http://schemas.microsoft.com/office/drawing/2014/main" id="{F9D6D57B-D910-A45F-7A84-6233C03BD934}"/>
              </a:ext>
            </a:extLst>
          </p:cNvPr>
          <p:cNvSpPr/>
          <p:nvPr/>
        </p:nvSpPr>
        <p:spPr>
          <a:xfrm>
            <a:off x="9528006" y="373801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2" name="Google Shape;1355;p199">
            <a:extLst>
              <a:ext uri="{FF2B5EF4-FFF2-40B4-BE49-F238E27FC236}">
                <a16:creationId xmlns:a16="http://schemas.microsoft.com/office/drawing/2014/main" id="{D199EB6A-03A8-12F4-9224-DA7D137D2821}"/>
              </a:ext>
            </a:extLst>
          </p:cNvPr>
          <p:cNvSpPr/>
          <p:nvPr/>
        </p:nvSpPr>
        <p:spPr>
          <a:xfrm>
            <a:off x="9589264" y="37292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3" name="Google Shape;1356;p199">
            <a:extLst>
              <a:ext uri="{FF2B5EF4-FFF2-40B4-BE49-F238E27FC236}">
                <a16:creationId xmlns:a16="http://schemas.microsoft.com/office/drawing/2014/main" id="{ECE722F7-F56F-1FA3-7F98-442B747675E6}"/>
              </a:ext>
            </a:extLst>
          </p:cNvPr>
          <p:cNvSpPr/>
          <p:nvPr/>
        </p:nvSpPr>
        <p:spPr>
          <a:xfrm>
            <a:off x="9541733" y="3776896"/>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4" name="Google Shape;1357;p199">
            <a:extLst>
              <a:ext uri="{FF2B5EF4-FFF2-40B4-BE49-F238E27FC236}">
                <a16:creationId xmlns:a16="http://schemas.microsoft.com/office/drawing/2014/main" id="{61CCABD1-0661-612F-D953-DB199B47079D}"/>
              </a:ext>
            </a:extLst>
          </p:cNvPr>
          <p:cNvSpPr/>
          <p:nvPr/>
        </p:nvSpPr>
        <p:spPr>
          <a:xfrm>
            <a:off x="9602100" y="37292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5" name="Google Shape;1358;p199">
            <a:extLst>
              <a:ext uri="{FF2B5EF4-FFF2-40B4-BE49-F238E27FC236}">
                <a16:creationId xmlns:a16="http://schemas.microsoft.com/office/drawing/2014/main" id="{95A68EC3-35D9-0A26-4BE1-8A71F56A4965}"/>
              </a:ext>
            </a:extLst>
          </p:cNvPr>
          <p:cNvSpPr/>
          <p:nvPr/>
        </p:nvSpPr>
        <p:spPr>
          <a:xfrm>
            <a:off x="9554567" y="377689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6" name="Google Shape;1359;p199">
            <a:extLst>
              <a:ext uri="{FF2B5EF4-FFF2-40B4-BE49-F238E27FC236}">
                <a16:creationId xmlns:a16="http://schemas.microsoft.com/office/drawing/2014/main" id="{5F6BC591-9F80-3E9A-B787-29B5E376051C}"/>
              </a:ext>
            </a:extLst>
          </p:cNvPr>
          <p:cNvSpPr/>
          <p:nvPr/>
        </p:nvSpPr>
        <p:spPr>
          <a:xfrm>
            <a:off x="9669584" y="3765676"/>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7" name="Google Shape;1360;p199">
            <a:extLst>
              <a:ext uri="{FF2B5EF4-FFF2-40B4-BE49-F238E27FC236}">
                <a16:creationId xmlns:a16="http://schemas.microsoft.com/office/drawing/2014/main" id="{6AF1271B-9313-AC67-6D91-71A45E09E6C6}"/>
              </a:ext>
            </a:extLst>
          </p:cNvPr>
          <p:cNvSpPr/>
          <p:nvPr/>
        </p:nvSpPr>
        <p:spPr>
          <a:xfrm>
            <a:off x="9622054" y="3813356"/>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8" name="Google Shape;1361;p199">
            <a:extLst>
              <a:ext uri="{FF2B5EF4-FFF2-40B4-BE49-F238E27FC236}">
                <a16:creationId xmlns:a16="http://schemas.microsoft.com/office/drawing/2014/main" id="{79577695-4609-7C16-7256-F86C76F8103B}"/>
              </a:ext>
            </a:extLst>
          </p:cNvPr>
          <p:cNvSpPr/>
          <p:nvPr/>
        </p:nvSpPr>
        <p:spPr>
          <a:xfrm>
            <a:off x="9717116" y="3765676"/>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09" name="Google Shape;1362;p199">
            <a:extLst>
              <a:ext uri="{FF2B5EF4-FFF2-40B4-BE49-F238E27FC236}">
                <a16:creationId xmlns:a16="http://schemas.microsoft.com/office/drawing/2014/main" id="{4673D602-12B3-1B3C-509D-1046BB388073}"/>
              </a:ext>
            </a:extLst>
          </p:cNvPr>
          <p:cNvSpPr/>
          <p:nvPr/>
        </p:nvSpPr>
        <p:spPr>
          <a:xfrm>
            <a:off x="9669585" y="381335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0" name="Google Shape;1363;p199">
            <a:extLst>
              <a:ext uri="{FF2B5EF4-FFF2-40B4-BE49-F238E27FC236}">
                <a16:creationId xmlns:a16="http://schemas.microsoft.com/office/drawing/2014/main" id="{CD2644FE-CE22-19A1-32BE-42C83C88D208}"/>
              </a:ext>
            </a:extLst>
          </p:cNvPr>
          <p:cNvSpPr/>
          <p:nvPr/>
        </p:nvSpPr>
        <p:spPr>
          <a:xfrm>
            <a:off x="9764776" y="380698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1" name="Google Shape;1364;p199">
            <a:extLst>
              <a:ext uri="{FF2B5EF4-FFF2-40B4-BE49-F238E27FC236}">
                <a16:creationId xmlns:a16="http://schemas.microsoft.com/office/drawing/2014/main" id="{7520A3B4-4031-4485-79B7-D4731E525197}"/>
              </a:ext>
            </a:extLst>
          </p:cNvPr>
          <p:cNvSpPr/>
          <p:nvPr/>
        </p:nvSpPr>
        <p:spPr>
          <a:xfrm>
            <a:off x="9717117" y="3854661"/>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2" name="Google Shape;1365;p199">
            <a:extLst>
              <a:ext uri="{FF2B5EF4-FFF2-40B4-BE49-F238E27FC236}">
                <a16:creationId xmlns:a16="http://schemas.microsoft.com/office/drawing/2014/main" id="{59662EDA-6339-9987-E907-CBFE78174DDC}"/>
              </a:ext>
            </a:extLst>
          </p:cNvPr>
          <p:cNvSpPr/>
          <p:nvPr/>
        </p:nvSpPr>
        <p:spPr>
          <a:xfrm>
            <a:off x="9840776" y="380825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3" name="Google Shape;1366;p199">
            <a:extLst>
              <a:ext uri="{FF2B5EF4-FFF2-40B4-BE49-F238E27FC236}">
                <a16:creationId xmlns:a16="http://schemas.microsoft.com/office/drawing/2014/main" id="{29239040-E22D-6422-80B7-47717F25FDB0}"/>
              </a:ext>
            </a:extLst>
          </p:cNvPr>
          <p:cNvSpPr/>
          <p:nvPr/>
        </p:nvSpPr>
        <p:spPr>
          <a:xfrm>
            <a:off x="9793117" y="3855936"/>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4" name="Google Shape;1367;p199">
            <a:extLst>
              <a:ext uri="{FF2B5EF4-FFF2-40B4-BE49-F238E27FC236}">
                <a16:creationId xmlns:a16="http://schemas.microsoft.com/office/drawing/2014/main" id="{3CACE5AA-BE2D-F8EF-8938-9842E6267D62}"/>
              </a:ext>
            </a:extLst>
          </p:cNvPr>
          <p:cNvSpPr/>
          <p:nvPr/>
        </p:nvSpPr>
        <p:spPr>
          <a:xfrm>
            <a:off x="9894280" y="3852493"/>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5" name="Google Shape;1368;p199">
            <a:extLst>
              <a:ext uri="{FF2B5EF4-FFF2-40B4-BE49-F238E27FC236}">
                <a16:creationId xmlns:a16="http://schemas.microsoft.com/office/drawing/2014/main" id="{3D5ABCEF-3F40-1DD2-0B48-BB7E9B174A25}"/>
              </a:ext>
            </a:extLst>
          </p:cNvPr>
          <p:cNvSpPr/>
          <p:nvPr/>
        </p:nvSpPr>
        <p:spPr>
          <a:xfrm>
            <a:off x="9846750" y="3900173"/>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6" name="Google Shape;1369;p199">
            <a:extLst>
              <a:ext uri="{FF2B5EF4-FFF2-40B4-BE49-F238E27FC236}">
                <a16:creationId xmlns:a16="http://schemas.microsoft.com/office/drawing/2014/main" id="{6F364321-2449-3037-0D92-A08BF7D08C94}"/>
              </a:ext>
            </a:extLst>
          </p:cNvPr>
          <p:cNvSpPr/>
          <p:nvPr/>
        </p:nvSpPr>
        <p:spPr>
          <a:xfrm>
            <a:off x="9944355" y="3852493"/>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7" name="Google Shape;1370;p199">
            <a:extLst>
              <a:ext uri="{FF2B5EF4-FFF2-40B4-BE49-F238E27FC236}">
                <a16:creationId xmlns:a16="http://schemas.microsoft.com/office/drawing/2014/main" id="{FC3D173F-8EE5-413E-50C9-CF396B011A85}"/>
              </a:ext>
            </a:extLst>
          </p:cNvPr>
          <p:cNvSpPr/>
          <p:nvPr/>
        </p:nvSpPr>
        <p:spPr>
          <a:xfrm>
            <a:off x="9896695" y="3900173"/>
            <a:ext cx="95191" cy="12748"/>
          </a:xfrm>
          <a:custGeom>
            <a:avLst/>
            <a:gdLst/>
            <a:ahLst/>
            <a:cxnLst/>
            <a:rect l="l" t="t" r="r" b="b"/>
            <a:pathLst>
              <a:path w="95190" h="12748" extrusionOk="0">
                <a:moveTo>
                  <a:pt x="95190"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8" name="Google Shape;1371;p199">
            <a:extLst>
              <a:ext uri="{FF2B5EF4-FFF2-40B4-BE49-F238E27FC236}">
                <a16:creationId xmlns:a16="http://schemas.microsoft.com/office/drawing/2014/main" id="{BFA2F386-6831-76C7-7F3B-214B5936B798}"/>
              </a:ext>
            </a:extLst>
          </p:cNvPr>
          <p:cNvSpPr/>
          <p:nvPr/>
        </p:nvSpPr>
        <p:spPr>
          <a:xfrm>
            <a:off x="9976382" y="390884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19" name="Google Shape;1372;p199">
            <a:extLst>
              <a:ext uri="{FF2B5EF4-FFF2-40B4-BE49-F238E27FC236}">
                <a16:creationId xmlns:a16="http://schemas.microsoft.com/office/drawing/2014/main" id="{96182618-7197-9731-B42D-C92B2EA342CF}"/>
              </a:ext>
            </a:extLst>
          </p:cNvPr>
          <p:cNvSpPr/>
          <p:nvPr/>
        </p:nvSpPr>
        <p:spPr>
          <a:xfrm>
            <a:off x="9928850" y="395652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0" name="Google Shape;1373;p199">
            <a:extLst>
              <a:ext uri="{FF2B5EF4-FFF2-40B4-BE49-F238E27FC236}">
                <a16:creationId xmlns:a16="http://schemas.microsoft.com/office/drawing/2014/main" id="{37AAE2C6-F7CD-C879-8C56-BF54CD19A592}"/>
              </a:ext>
            </a:extLst>
          </p:cNvPr>
          <p:cNvSpPr/>
          <p:nvPr/>
        </p:nvSpPr>
        <p:spPr>
          <a:xfrm>
            <a:off x="10030268"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1" name="Google Shape;1374;p199">
            <a:extLst>
              <a:ext uri="{FF2B5EF4-FFF2-40B4-BE49-F238E27FC236}">
                <a16:creationId xmlns:a16="http://schemas.microsoft.com/office/drawing/2014/main" id="{0A1A4BF9-820A-191F-B2DF-C851DB23A111}"/>
              </a:ext>
            </a:extLst>
          </p:cNvPr>
          <p:cNvSpPr/>
          <p:nvPr/>
        </p:nvSpPr>
        <p:spPr>
          <a:xfrm>
            <a:off x="9982737" y="400636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2" name="Google Shape;1375;p199">
            <a:extLst>
              <a:ext uri="{FF2B5EF4-FFF2-40B4-BE49-F238E27FC236}">
                <a16:creationId xmlns:a16="http://schemas.microsoft.com/office/drawing/2014/main" id="{622C237B-B3C1-E234-5F53-9DD5C8686717}"/>
              </a:ext>
            </a:extLst>
          </p:cNvPr>
          <p:cNvSpPr/>
          <p:nvPr/>
        </p:nvSpPr>
        <p:spPr>
          <a:xfrm>
            <a:off x="10071446"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3" name="Google Shape;1376;p199">
            <a:extLst>
              <a:ext uri="{FF2B5EF4-FFF2-40B4-BE49-F238E27FC236}">
                <a16:creationId xmlns:a16="http://schemas.microsoft.com/office/drawing/2014/main" id="{9EA7A689-4442-3AD8-8AFA-ACA3C89D78D0}"/>
              </a:ext>
            </a:extLst>
          </p:cNvPr>
          <p:cNvSpPr/>
          <p:nvPr/>
        </p:nvSpPr>
        <p:spPr>
          <a:xfrm>
            <a:off x="10023914" y="400636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4" name="Google Shape;1377;p199">
            <a:extLst>
              <a:ext uri="{FF2B5EF4-FFF2-40B4-BE49-F238E27FC236}">
                <a16:creationId xmlns:a16="http://schemas.microsoft.com/office/drawing/2014/main" id="{BBD7FC14-1484-205D-26BD-A3E82A337EDF}"/>
              </a:ext>
            </a:extLst>
          </p:cNvPr>
          <p:cNvSpPr/>
          <p:nvPr/>
        </p:nvSpPr>
        <p:spPr>
          <a:xfrm>
            <a:off x="10109064"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5" name="Google Shape;1378;p199">
            <a:extLst>
              <a:ext uri="{FF2B5EF4-FFF2-40B4-BE49-F238E27FC236}">
                <a16:creationId xmlns:a16="http://schemas.microsoft.com/office/drawing/2014/main" id="{AD71C730-B9B7-6B47-A488-EB4664138302}"/>
              </a:ext>
            </a:extLst>
          </p:cNvPr>
          <p:cNvSpPr/>
          <p:nvPr/>
        </p:nvSpPr>
        <p:spPr>
          <a:xfrm>
            <a:off x="10061533" y="400636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6" name="Google Shape;1379;p199">
            <a:extLst>
              <a:ext uri="{FF2B5EF4-FFF2-40B4-BE49-F238E27FC236}">
                <a16:creationId xmlns:a16="http://schemas.microsoft.com/office/drawing/2014/main" id="{83F6499E-64D6-EC8C-B235-DA2DA600D9A2}"/>
              </a:ext>
            </a:extLst>
          </p:cNvPr>
          <p:cNvSpPr/>
          <p:nvPr/>
        </p:nvSpPr>
        <p:spPr>
          <a:xfrm>
            <a:off x="10159011"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7" name="Google Shape;1380;p199">
            <a:extLst>
              <a:ext uri="{FF2B5EF4-FFF2-40B4-BE49-F238E27FC236}">
                <a16:creationId xmlns:a16="http://schemas.microsoft.com/office/drawing/2014/main" id="{8A016BA0-4350-DF29-C684-A80552B949B9}"/>
              </a:ext>
            </a:extLst>
          </p:cNvPr>
          <p:cNvSpPr/>
          <p:nvPr/>
        </p:nvSpPr>
        <p:spPr>
          <a:xfrm>
            <a:off x="10111479" y="400636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8" name="Google Shape;1381;p199">
            <a:extLst>
              <a:ext uri="{FF2B5EF4-FFF2-40B4-BE49-F238E27FC236}">
                <a16:creationId xmlns:a16="http://schemas.microsoft.com/office/drawing/2014/main" id="{DEFF3894-C0C6-EE83-4A8A-5415CC5DEEC6}"/>
              </a:ext>
            </a:extLst>
          </p:cNvPr>
          <p:cNvSpPr/>
          <p:nvPr/>
        </p:nvSpPr>
        <p:spPr>
          <a:xfrm>
            <a:off x="10197774"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29" name="Google Shape;1382;p199">
            <a:extLst>
              <a:ext uri="{FF2B5EF4-FFF2-40B4-BE49-F238E27FC236}">
                <a16:creationId xmlns:a16="http://schemas.microsoft.com/office/drawing/2014/main" id="{4100EBA1-E1C5-3842-227E-9BDF77692323}"/>
              </a:ext>
            </a:extLst>
          </p:cNvPr>
          <p:cNvSpPr/>
          <p:nvPr/>
        </p:nvSpPr>
        <p:spPr>
          <a:xfrm>
            <a:off x="10150242" y="4006369"/>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0" name="Google Shape;1383;p199">
            <a:extLst>
              <a:ext uri="{FF2B5EF4-FFF2-40B4-BE49-F238E27FC236}">
                <a16:creationId xmlns:a16="http://schemas.microsoft.com/office/drawing/2014/main" id="{C9FF2B09-14C1-6272-E5DB-9BFBCD83B0FC}"/>
              </a:ext>
            </a:extLst>
          </p:cNvPr>
          <p:cNvSpPr/>
          <p:nvPr/>
        </p:nvSpPr>
        <p:spPr>
          <a:xfrm>
            <a:off x="10212896"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1" name="Google Shape;1384;p199">
            <a:extLst>
              <a:ext uri="{FF2B5EF4-FFF2-40B4-BE49-F238E27FC236}">
                <a16:creationId xmlns:a16="http://schemas.microsoft.com/office/drawing/2014/main" id="{8F4D4ED1-A93E-047C-2FE3-777AEECAD2B2}"/>
              </a:ext>
            </a:extLst>
          </p:cNvPr>
          <p:cNvSpPr/>
          <p:nvPr/>
        </p:nvSpPr>
        <p:spPr>
          <a:xfrm>
            <a:off x="10165238" y="400636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2" name="Google Shape;1385;p199">
            <a:extLst>
              <a:ext uri="{FF2B5EF4-FFF2-40B4-BE49-F238E27FC236}">
                <a16:creationId xmlns:a16="http://schemas.microsoft.com/office/drawing/2014/main" id="{924ADEB0-6E3F-F172-4140-6759DB58FBCD}"/>
              </a:ext>
            </a:extLst>
          </p:cNvPr>
          <p:cNvSpPr/>
          <p:nvPr/>
        </p:nvSpPr>
        <p:spPr>
          <a:xfrm>
            <a:off x="10296396" y="395652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3" name="Google Shape;1386;p199">
            <a:extLst>
              <a:ext uri="{FF2B5EF4-FFF2-40B4-BE49-F238E27FC236}">
                <a16:creationId xmlns:a16="http://schemas.microsoft.com/office/drawing/2014/main" id="{F7D4E21A-A852-249B-33F6-E8C60C4CA039}"/>
              </a:ext>
            </a:extLst>
          </p:cNvPr>
          <p:cNvSpPr/>
          <p:nvPr/>
        </p:nvSpPr>
        <p:spPr>
          <a:xfrm>
            <a:off x="10248865" y="400420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4" name="Google Shape;1387;p199">
            <a:extLst>
              <a:ext uri="{FF2B5EF4-FFF2-40B4-BE49-F238E27FC236}">
                <a16:creationId xmlns:a16="http://schemas.microsoft.com/office/drawing/2014/main" id="{0E2716DE-C420-7644-2BF0-2EE794D0DA7F}"/>
              </a:ext>
            </a:extLst>
          </p:cNvPr>
          <p:cNvSpPr/>
          <p:nvPr/>
        </p:nvSpPr>
        <p:spPr>
          <a:xfrm>
            <a:off x="10303512" y="406501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5" name="Google Shape;1388;p199">
            <a:extLst>
              <a:ext uri="{FF2B5EF4-FFF2-40B4-BE49-F238E27FC236}">
                <a16:creationId xmlns:a16="http://schemas.microsoft.com/office/drawing/2014/main" id="{DF3069E1-32E3-81E1-8063-F157C6DEEC3C}"/>
              </a:ext>
            </a:extLst>
          </p:cNvPr>
          <p:cNvSpPr/>
          <p:nvPr/>
        </p:nvSpPr>
        <p:spPr>
          <a:xfrm>
            <a:off x="10255982" y="411269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6" name="Google Shape;1389;p199">
            <a:extLst>
              <a:ext uri="{FF2B5EF4-FFF2-40B4-BE49-F238E27FC236}">
                <a16:creationId xmlns:a16="http://schemas.microsoft.com/office/drawing/2014/main" id="{2302EB73-5A4D-7380-EAC3-49FCB37EEAA4}"/>
              </a:ext>
            </a:extLst>
          </p:cNvPr>
          <p:cNvSpPr/>
          <p:nvPr/>
        </p:nvSpPr>
        <p:spPr>
          <a:xfrm>
            <a:off x="10339224" y="4065012"/>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7" name="Google Shape;1390;p199">
            <a:extLst>
              <a:ext uri="{FF2B5EF4-FFF2-40B4-BE49-F238E27FC236}">
                <a16:creationId xmlns:a16="http://schemas.microsoft.com/office/drawing/2014/main" id="{FD657212-F42E-1FF3-FC00-53FA2D96E577}"/>
              </a:ext>
            </a:extLst>
          </p:cNvPr>
          <p:cNvSpPr/>
          <p:nvPr/>
        </p:nvSpPr>
        <p:spPr>
          <a:xfrm>
            <a:off x="10291694" y="4112691"/>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8" name="Google Shape;1391;p199">
            <a:extLst>
              <a:ext uri="{FF2B5EF4-FFF2-40B4-BE49-F238E27FC236}">
                <a16:creationId xmlns:a16="http://schemas.microsoft.com/office/drawing/2014/main" id="{C7D9C595-3B27-452C-5DBF-AC50132E15CC}"/>
              </a:ext>
            </a:extLst>
          </p:cNvPr>
          <p:cNvSpPr/>
          <p:nvPr/>
        </p:nvSpPr>
        <p:spPr>
          <a:xfrm>
            <a:off x="10730410" y="41768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39" name="Google Shape;1392;p199">
            <a:extLst>
              <a:ext uri="{FF2B5EF4-FFF2-40B4-BE49-F238E27FC236}">
                <a16:creationId xmlns:a16="http://schemas.microsoft.com/office/drawing/2014/main" id="{D4EB4A63-D7DC-9029-E756-A52CA3A6DC57}"/>
              </a:ext>
            </a:extLst>
          </p:cNvPr>
          <p:cNvSpPr/>
          <p:nvPr/>
        </p:nvSpPr>
        <p:spPr>
          <a:xfrm>
            <a:off x="10682878" y="4224495"/>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0" name="Google Shape;1393;p199">
            <a:extLst>
              <a:ext uri="{FF2B5EF4-FFF2-40B4-BE49-F238E27FC236}">
                <a16:creationId xmlns:a16="http://schemas.microsoft.com/office/drawing/2014/main" id="{AE30476B-3F1F-CB57-0227-F3F50BF9F6E2}"/>
              </a:ext>
            </a:extLst>
          </p:cNvPr>
          <p:cNvSpPr/>
          <p:nvPr/>
        </p:nvSpPr>
        <p:spPr>
          <a:xfrm>
            <a:off x="10780484" y="41768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1" name="Google Shape;1394;p199">
            <a:extLst>
              <a:ext uri="{FF2B5EF4-FFF2-40B4-BE49-F238E27FC236}">
                <a16:creationId xmlns:a16="http://schemas.microsoft.com/office/drawing/2014/main" id="{0318B099-C002-F0C6-F020-7C2E86788B17}"/>
              </a:ext>
            </a:extLst>
          </p:cNvPr>
          <p:cNvSpPr/>
          <p:nvPr/>
        </p:nvSpPr>
        <p:spPr>
          <a:xfrm>
            <a:off x="10732951" y="4224495"/>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2" name="Google Shape;1395;p199">
            <a:extLst>
              <a:ext uri="{FF2B5EF4-FFF2-40B4-BE49-F238E27FC236}">
                <a16:creationId xmlns:a16="http://schemas.microsoft.com/office/drawing/2014/main" id="{5FC24A85-65FD-DAF9-C87A-BBE5537358F5}"/>
              </a:ext>
            </a:extLst>
          </p:cNvPr>
          <p:cNvSpPr/>
          <p:nvPr/>
        </p:nvSpPr>
        <p:spPr>
          <a:xfrm>
            <a:off x="10796370" y="41768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3" name="Google Shape;1396;p199">
            <a:extLst>
              <a:ext uri="{FF2B5EF4-FFF2-40B4-BE49-F238E27FC236}">
                <a16:creationId xmlns:a16="http://schemas.microsoft.com/office/drawing/2014/main" id="{BD76945D-1C5D-EA54-C158-97A138C858E6}"/>
              </a:ext>
            </a:extLst>
          </p:cNvPr>
          <p:cNvSpPr/>
          <p:nvPr/>
        </p:nvSpPr>
        <p:spPr>
          <a:xfrm>
            <a:off x="10748838" y="4224495"/>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4" name="Google Shape;1397;p199">
            <a:extLst>
              <a:ext uri="{FF2B5EF4-FFF2-40B4-BE49-F238E27FC236}">
                <a16:creationId xmlns:a16="http://schemas.microsoft.com/office/drawing/2014/main" id="{DA89BD0D-E5A7-923F-9B01-40F8A1CDE31E}"/>
              </a:ext>
            </a:extLst>
          </p:cNvPr>
          <p:cNvSpPr/>
          <p:nvPr/>
        </p:nvSpPr>
        <p:spPr>
          <a:xfrm>
            <a:off x="10811240" y="41768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5" name="Google Shape;1398;p199">
            <a:extLst>
              <a:ext uri="{FF2B5EF4-FFF2-40B4-BE49-F238E27FC236}">
                <a16:creationId xmlns:a16="http://schemas.microsoft.com/office/drawing/2014/main" id="{B773B491-F5E7-9DAF-379F-0838B7DB19B4}"/>
              </a:ext>
            </a:extLst>
          </p:cNvPr>
          <p:cNvSpPr/>
          <p:nvPr/>
        </p:nvSpPr>
        <p:spPr>
          <a:xfrm>
            <a:off x="10763707" y="4224495"/>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6" name="Google Shape;1399;p199">
            <a:extLst>
              <a:ext uri="{FF2B5EF4-FFF2-40B4-BE49-F238E27FC236}">
                <a16:creationId xmlns:a16="http://schemas.microsoft.com/office/drawing/2014/main" id="{D9C8D92B-E136-2A11-C05C-C25B38A4B5FC}"/>
              </a:ext>
            </a:extLst>
          </p:cNvPr>
          <p:cNvSpPr/>
          <p:nvPr/>
        </p:nvSpPr>
        <p:spPr>
          <a:xfrm>
            <a:off x="10931976" y="417439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7" name="Google Shape;1400;p199">
            <a:extLst>
              <a:ext uri="{FF2B5EF4-FFF2-40B4-BE49-F238E27FC236}">
                <a16:creationId xmlns:a16="http://schemas.microsoft.com/office/drawing/2014/main" id="{00989D69-D5A9-0B87-96EE-7D0E024F21C2}"/>
              </a:ext>
            </a:extLst>
          </p:cNvPr>
          <p:cNvSpPr/>
          <p:nvPr/>
        </p:nvSpPr>
        <p:spPr>
          <a:xfrm>
            <a:off x="10884317" y="4222073"/>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8" name="Google Shape;1401;p199">
            <a:extLst>
              <a:ext uri="{FF2B5EF4-FFF2-40B4-BE49-F238E27FC236}">
                <a16:creationId xmlns:a16="http://schemas.microsoft.com/office/drawing/2014/main" id="{99C89786-A1B3-C1AD-1F03-3547654D9772}"/>
              </a:ext>
            </a:extLst>
          </p:cNvPr>
          <p:cNvSpPr/>
          <p:nvPr/>
        </p:nvSpPr>
        <p:spPr>
          <a:xfrm>
            <a:off x="11018906" y="417439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49" name="Google Shape;1402;p199">
            <a:extLst>
              <a:ext uri="{FF2B5EF4-FFF2-40B4-BE49-F238E27FC236}">
                <a16:creationId xmlns:a16="http://schemas.microsoft.com/office/drawing/2014/main" id="{0CAAD33B-B57D-4811-5723-E6DF8E5AE78B}"/>
              </a:ext>
            </a:extLst>
          </p:cNvPr>
          <p:cNvSpPr/>
          <p:nvPr/>
        </p:nvSpPr>
        <p:spPr>
          <a:xfrm>
            <a:off x="10971374" y="422207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0" name="Google Shape;1403;p199">
            <a:extLst>
              <a:ext uri="{FF2B5EF4-FFF2-40B4-BE49-F238E27FC236}">
                <a16:creationId xmlns:a16="http://schemas.microsoft.com/office/drawing/2014/main" id="{9956D54B-8A1E-80B8-4DB9-0B5D2BA3FEAC}"/>
              </a:ext>
            </a:extLst>
          </p:cNvPr>
          <p:cNvSpPr/>
          <p:nvPr/>
        </p:nvSpPr>
        <p:spPr>
          <a:xfrm>
            <a:off x="11057795" y="417439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1" name="Google Shape;1404;p199">
            <a:extLst>
              <a:ext uri="{FF2B5EF4-FFF2-40B4-BE49-F238E27FC236}">
                <a16:creationId xmlns:a16="http://schemas.microsoft.com/office/drawing/2014/main" id="{878B9089-79B3-7B19-DC68-F18D73C8280E}"/>
              </a:ext>
            </a:extLst>
          </p:cNvPr>
          <p:cNvSpPr/>
          <p:nvPr/>
        </p:nvSpPr>
        <p:spPr>
          <a:xfrm>
            <a:off x="11010265" y="422207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2" name="Google Shape;1405;p199">
            <a:extLst>
              <a:ext uri="{FF2B5EF4-FFF2-40B4-BE49-F238E27FC236}">
                <a16:creationId xmlns:a16="http://schemas.microsoft.com/office/drawing/2014/main" id="{8A6F31C9-97D8-525B-445C-BDF3857431B7}"/>
              </a:ext>
            </a:extLst>
          </p:cNvPr>
          <p:cNvSpPr/>
          <p:nvPr/>
        </p:nvSpPr>
        <p:spPr>
          <a:xfrm>
            <a:off x="11097194" y="417439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3" name="Google Shape;1406;p199">
            <a:extLst>
              <a:ext uri="{FF2B5EF4-FFF2-40B4-BE49-F238E27FC236}">
                <a16:creationId xmlns:a16="http://schemas.microsoft.com/office/drawing/2014/main" id="{569EDB92-510F-AC10-CABF-7D331468A599}"/>
              </a:ext>
            </a:extLst>
          </p:cNvPr>
          <p:cNvSpPr/>
          <p:nvPr/>
        </p:nvSpPr>
        <p:spPr>
          <a:xfrm>
            <a:off x="11049662" y="422207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4" name="Google Shape;1407;p199">
            <a:extLst>
              <a:ext uri="{FF2B5EF4-FFF2-40B4-BE49-F238E27FC236}">
                <a16:creationId xmlns:a16="http://schemas.microsoft.com/office/drawing/2014/main" id="{16616F60-3120-E05F-1982-D26046A2E8D0}"/>
              </a:ext>
            </a:extLst>
          </p:cNvPr>
          <p:cNvSpPr/>
          <p:nvPr/>
        </p:nvSpPr>
        <p:spPr>
          <a:xfrm>
            <a:off x="11243348" y="41768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5" name="Google Shape;1408;p199">
            <a:extLst>
              <a:ext uri="{FF2B5EF4-FFF2-40B4-BE49-F238E27FC236}">
                <a16:creationId xmlns:a16="http://schemas.microsoft.com/office/drawing/2014/main" id="{74DC7AD7-638A-A3B7-EBF0-E5B06ED37D63}"/>
              </a:ext>
            </a:extLst>
          </p:cNvPr>
          <p:cNvSpPr/>
          <p:nvPr/>
        </p:nvSpPr>
        <p:spPr>
          <a:xfrm>
            <a:off x="11195817" y="4224495"/>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6" name="Google Shape;1409;p199">
            <a:extLst>
              <a:ext uri="{FF2B5EF4-FFF2-40B4-BE49-F238E27FC236}">
                <a16:creationId xmlns:a16="http://schemas.microsoft.com/office/drawing/2014/main" id="{792A1562-7E43-D52F-1303-6DCB13D582F3}"/>
              </a:ext>
            </a:extLst>
          </p:cNvPr>
          <p:cNvSpPr/>
          <p:nvPr/>
        </p:nvSpPr>
        <p:spPr>
          <a:xfrm>
            <a:off x="10279747" y="395652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7" name="Google Shape;1410;p199">
            <a:extLst>
              <a:ext uri="{FF2B5EF4-FFF2-40B4-BE49-F238E27FC236}">
                <a16:creationId xmlns:a16="http://schemas.microsoft.com/office/drawing/2014/main" id="{866091ED-1AF1-58C7-4A63-F509D8BAB8FA}"/>
              </a:ext>
            </a:extLst>
          </p:cNvPr>
          <p:cNvSpPr/>
          <p:nvPr/>
        </p:nvSpPr>
        <p:spPr>
          <a:xfrm>
            <a:off x="10232214" y="4004201"/>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8" name="Google Shape;1411;p199">
            <a:extLst>
              <a:ext uri="{FF2B5EF4-FFF2-40B4-BE49-F238E27FC236}">
                <a16:creationId xmlns:a16="http://schemas.microsoft.com/office/drawing/2014/main" id="{C73BA8B3-1B7D-56EB-9EE2-113157F49D9B}"/>
              </a:ext>
            </a:extLst>
          </p:cNvPr>
          <p:cNvSpPr/>
          <p:nvPr/>
        </p:nvSpPr>
        <p:spPr>
          <a:xfrm>
            <a:off x="9993666" y="390884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59" name="Google Shape;1412;p199">
            <a:extLst>
              <a:ext uri="{FF2B5EF4-FFF2-40B4-BE49-F238E27FC236}">
                <a16:creationId xmlns:a16="http://schemas.microsoft.com/office/drawing/2014/main" id="{FBA63980-838F-CFED-C77B-4B5140D92437}"/>
              </a:ext>
            </a:extLst>
          </p:cNvPr>
          <p:cNvSpPr/>
          <p:nvPr/>
        </p:nvSpPr>
        <p:spPr>
          <a:xfrm>
            <a:off x="9946006" y="3956521"/>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0" name="Google Shape;1413;p199">
            <a:extLst>
              <a:ext uri="{FF2B5EF4-FFF2-40B4-BE49-F238E27FC236}">
                <a16:creationId xmlns:a16="http://schemas.microsoft.com/office/drawing/2014/main" id="{66759714-4D50-9ED1-6CB7-B9A763F4C42E}"/>
              </a:ext>
            </a:extLst>
          </p:cNvPr>
          <p:cNvSpPr/>
          <p:nvPr/>
        </p:nvSpPr>
        <p:spPr>
          <a:xfrm>
            <a:off x="10004088" y="390884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1" name="Google Shape;1414;p199">
            <a:extLst>
              <a:ext uri="{FF2B5EF4-FFF2-40B4-BE49-F238E27FC236}">
                <a16:creationId xmlns:a16="http://schemas.microsoft.com/office/drawing/2014/main" id="{17FF6AAB-31C2-70C3-C280-3A13DCF0B119}"/>
              </a:ext>
            </a:extLst>
          </p:cNvPr>
          <p:cNvSpPr/>
          <p:nvPr/>
        </p:nvSpPr>
        <p:spPr>
          <a:xfrm>
            <a:off x="9956557" y="395652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2" name="Google Shape;1415;p199">
            <a:extLst>
              <a:ext uri="{FF2B5EF4-FFF2-40B4-BE49-F238E27FC236}">
                <a16:creationId xmlns:a16="http://schemas.microsoft.com/office/drawing/2014/main" id="{585E271B-391E-A3B8-F3B5-F23B035D4610}"/>
              </a:ext>
            </a:extLst>
          </p:cNvPr>
          <p:cNvSpPr/>
          <p:nvPr/>
        </p:nvSpPr>
        <p:spPr>
          <a:xfrm>
            <a:off x="10227259"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3" name="Google Shape;1416;p199">
            <a:extLst>
              <a:ext uri="{FF2B5EF4-FFF2-40B4-BE49-F238E27FC236}">
                <a16:creationId xmlns:a16="http://schemas.microsoft.com/office/drawing/2014/main" id="{CA4A68F3-A652-525D-DD7D-356D8FADA4C4}"/>
              </a:ext>
            </a:extLst>
          </p:cNvPr>
          <p:cNvSpPr/>
          <p:nvPr/>
        </p:nvSpPr>
        <p:spPr>
          <a:xfrm>
            <a:off x="10179599" y="400636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4" name="Google Shape;1417;p199">
            <a:extLst>
              <a:ext uri="{FF2B5EF4-FFF2-40B4-BE49-F238E27FC236}">
                <a16:creationId xmlns:a16="http://schemas.microsoft.com/office/drawing/2014/main" id="{97F7D2E7-DB32-1BF6-3FDF-8E3F31B18B78}"/>
              </a:ext>
            </a:extLst>
          </p:cNvPr>
          <p:cNvSpPr/>
          <p:nvPr/>
        </p:nvSpPr>
        <p:spPr>
          <a:xfrm>
            <a:off x="10825600" y="417681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5" name="Google Shape;1418;p199">
            <a:extLst>
              <a:ext uri="{FF2B5EF4-FFF2-40B4-BE49-F238E27FC236}">
                <a16:creationId xmlns:a16="http://schemas.microsoft.com/office/drawing/2014/main" id="{D254DBB5-19F4-96F5-0052-F12E2DF775AC}"/>
              </a:ext>
            </a:extLst>
          </p:cNvPr>
          <p:cNvSpPr/>
          <p:nvPr/>
        </p:nvSpPr>
        <p:spPr>
          <a:xfrm>
            <a:off x="10777942" y="4224495"/>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6" name="Google Shape;1419;p199">
            <a:extLst>
              <a:ext uri="{FF2B5EF4-FFF2-40B4-BE49-F238E27FC236}">
                <a16:creationId xmlns:a16="http://schemas.microsoft.com/office/drawing/2014/main" id="{C6E66B6A-0618-14D3-DCC8-0EEAD7777E62}"/>
              </a:ext>
            </a:extLst>
          </p:cNvPr>
          <p:cNvSpPr/>
          <p:nvPr/>
        </p:nvSpPr>
        <p:spPr>
          <a:xfrm>
            <a:off x="10122916"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7" name="Google Shape;1420;p199">
            <a:extLst>
              <a:ext uri="{FF2B5EF4-FFF2-40B4-BE49-F238E27FC236}">
                <a16:creationId xmlns:a16="http://schemas.microsoft.com/office/drawing/2014/main" id="{A896FE0D-E6F2-C535-A78E-6EF76E4831AF}"/>
              </a:ext>
            </a:extLst>
          </p:cNvPr>
          <p:cNvSpPr/>
          <p:nvPr/>
        </p:nvSpPr>
        <p:spPr>
          <a:xfrm>
            <a:off x="10075386" y="400636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8" name="Google Shape;1421;p199">
            <a:extLst>
              <a:ext uri="{FF2B5EF4-FFF2-40B4-BE49-F238E27FC236}">
                <a16:creationId xmlns:a16="http://schemas.microsoft.com/office/drawing/2014/main" id="{FEB85378-776D-B588-29CD-CA866403FB0B}"/>
              </a:ext>
            </a:extLst>
          </p:cNvPr>
          <p:cNvSpPr/>
          <p:nvPr/>
        </p:nvSpPr>
        <p:spPr>
          <a:xfrm>
            <a:off x="10172356" y="3958688"/>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69" name="Google Shape;1422;p199">
            <a:extLst>
              <a:ext uri="{FF2B5EF4-FFF2-40B4-BE49-F238E27FC236}">
                <a16:creationId xmlns:a16="http://schemas.microsoft.com/office/drawing/2014/main" id="{6128443A-F661-1310-6B10-3273D41280A5}"/>
              </a:ext>
            </a:extLst>
          </p:cNvPr>
          <p:cNvSpPr/>
          <p:nvPr/>
        </p:nvSpPr>
        <p:spPr>
          <a:xfrm>
            <a:off x="10124697" y="400636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0" name="Google Shape;1423;p199">
            <a:extLst>
              <a:ext uri="{FF2B5EF4-FFF2-40B4-BE49-F238E27FC236}">
                <a16:creationId xmlns:a16="http://schemas.microsoft.com/office/drawing/2014/main" id="{DA47E206-AEF0-54EF-6D3F-BECD336BE02E}"/>
              </a:ext>
            </a:extLst>
          </p:cNvPr>
          <p:cNvSpPr/>
          <p:nvPr/>
        </p:nvSpPr>
        <p:spPr>
          <a:xfrm>
            <a:off x="9909024" y="3852493"/>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1" name="Google Shape;1424;p199">
            <a:extLst>
              <a:ext uri="{FF2B5EF4-FFF2-40B4-BE49-F238E27FC236}">
                <a16:creationId xmlns:a16="http://schemas.microsoft.com/office/drawing/2014/main" id="{9A71FBD9-B942-F3A1-1AD9-768E107A4936}"/>
              </a:ext>
            </a:extLst>
          </p:cNvPr>
          <p:cNvSpPr/>
          <p:nvPr/>
        </p:nvSpPr>
        <p:spPr>
          <a:xfrm>
            <a:off x="9861493" y="3900173"/>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2" name="Google Shape;1425;p199">
            <a:extLst>
              <a:ext uri="{FF2B5EF4-FFF2-40B4-BE49-F238E27FC236}">
                <a16:creationId xmlns:a16="http://schemas.microsoft.com/office/drawing/2014/main" id="{58B34D8C-D80E-8E66-1ACE-AFDD5EA3A138}"/>
              </a:ext>
            </a:extLst>
          </p:cNvPr>
          <p:cNvSpPr/>
          <p:nvPr/>
        </p:nvSpPr>
        <p:spPr>
          <a:xfrm>
            <a:off x="9857171" y="3808256"/>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3" name="Google Shape;1426;p199">
            <a:extLst>
              <a:ext uri="{FF2B5EF4-FFF2-40B4-BE49-F238E27FC236}">
                <a16:creationId xmlns:a16="http://schemas.microsoft.com/office/drawing/2014/main" id="{B126B71D-0EA2-E463-521F-1C02BA33EACC}"/>
              </a:ext>
            </a:extLst>
          </p:cNvPr>
          <p:cNvSpPr/>
          <p:nvPr/>
        </p:nvSpPr>
        <p:spPr>
          <a:xfrm>
            <a:off x="9809639" y="385593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4" name="Google Shape;1427;p199">
            <a:extLst>
              <a:ext uri="{FF2B5EF4-FFF2-40B4-BE49-F238E27FC236}">
                <a16:creationId xmlns:a16="http://schemas.microsoft.com/office/drawing/2014/main" id="{EACD6C7B-37D4-CF85-AFD3-692FD17D1ADA}"/>
              </a:ext>
            </a:extLst>
          </p:cNvPr>
          <p:cNvSpPr/>
          <p:nvPr/>
        </p:nvSpPr>
        <p:spPr>
          <a:xfrm>
            <a:off x="9781932" y="380698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5" name="Google Shape;1428;p199">
            <a:extLst>
              <a:ext uri="{FF2B5EF4-FFF2-40B4-BE49-F238E27FC236}">
                <a16:creationId xmlns:a16="http://schemas.microsoft.com/office/drawing/2014/main" id="{C23E47B5-5642-5D39-325D-18F6F3C14FCB}"/>
              </a:ext>
            </a:extLst>
          </p:cNvPr>
          <p:cNvSpPr/>
          <p:nvPr/>
        </p:nvSpPr>
        <p:spPr>
          <a:xfrm>
            <a:off x="9734402" y="385466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6" name="Google Shape;1429;p199">
            <a:extLst>
              <a:ext uri="{FF2B5EF4-FFF2-40B4-BE49-F238E27FC236}">
                <a16:creationId xmlns:a16="http://schemas.microsoft.com/office/drawing/2014/main" id="{5C369B48-1925-705C-23F7-B49B2EF844A6}"/>
              </a:ext>
            </a:extLst>
          </p:cNvPr>
          <p:cNvSpPr/>
          <p:nvPr/>
        </p:nvSpPr>
        <p:spPr>
          <a:xfrm>
            <a:off x="9703646" y="3765676"/>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7" name="Google Shape;1430;p199">
            <a:extLst>
              <a:ext uri="{FF2B5EF4-FFF2-40B4-BE49-F238E27FC236}">
                <a16:creationId xmlns:a16="http://schemas.microsoft.com/office/drawing/2014/main" id="{D5E888BB-32F3-CE91-81E4-43F36C67EC48}"/>
              </a:ext>
            </a:extLst>
          </p:cNvPr>
          <p:cNvSpPr/>
          <p:nvPr/>
        </p:nvSpPr>
        <p:spPr>
          <a:xfrm>
            <a:off x="9656114" y="3813356"/>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8" name="Google Shape;1431;p199">
            <a:extLst>
              <a:ext uri="{FF2B5EF4-FFF2-40B4-BE49-F238E27FC236}">
                <a16:creationId xmlns:a16="http://schemas.microsoft.com/office/drawing/2014/main" id="{B9C10A79-CA30-0CB8-223F-3AD32EE08B77}"/>
              </a:ext>
            </a:extLst>
          </p:cNvPr>
          <p:cNvSpPr/>
          <p:nvPr/>
        </p:nvSpPr>
        <p:spPr>
          <a:xfrm>
            <a:off x="9687378" y="3765676"/>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79" name="Google Shape;1432;p199">
            <a:extLst>
              <a:ext uri="{FF2B5EF4-FFF2-40B4-BE49-F238E27FC236}">
                <a16:creationId xmlns:a16="http://schemas.microsoft.com/office/drawing/2014/main" id="{971D5BF0-CDBB-28F2-4000-6322F2164639}"/>
              </a:ext>
            </a:extLst>
          </p:cNvPr>
          <p:cNvSpPr/>
          <p:nvPr/>
        </p:nvSpPr>
        <p:spPr>
          <a:xfrm>
            <a:off x="9639846" y="3813356"/>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0" name="Google Shape;1433;p199">
            <a:extLst>
              <a:ext uri="{FF2B5EF4-FFF2-40B4-BE49-F238E27FC236}">
                <a16:creationId xmlns:a16="http://schemas.microsoft.com/office/drawing/2014/main" id="{0F6FAF35-FFC5-F5BF-2E21-A2CDCFE3DCCB}"/>
              </a:ext>
            </a:extLst>
          </p:cNvPr>
          <p:cNvSpPr/>
          <p:nvPr/>
        </p:nvSpPr>
        <p:spPr>
          <a:xfrm>
            <a:off x="10015907" y="3908843"/>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1" name="Google Shape;1434;p199">
            <a:extLst>
              <a:ext uri="{FF2B5EF4-FFF2-40B4-BE49-F238E27FC236}">
                <a16:creationId xmlns:a16="http://schemas.microsoft.com/office/drawing/2014/main" id="{BFC6805A-5527-850C-7A4B-C722896D7D2D}"/>
              </a:ext>
            </a:extLst>
          </p:cNvPr>
          <p:cNvSpPr/>
          <p:nvPr/>
        </p:nvSpPr>
        <p:spPr>
          <a:xfrm>
            <a:off x="9968375" y="3956521"/>
            <a:ext cx="95063" cy="12748"/>
          </a:xfrm>
          <a:custGeom>
            <a:avLst/>
            <a:gdLst/>
            <a:ahLst/>
            <a:cxnLst/>
            <a:rect l="l" t="t" r="r" b="b"/>
            <a:pathLst>
              <a:path w="95063" h="12748" extrusionOk="0">
                <a:moveTo>
                  <a:pt x="95063"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2" name="Google Shape;1435;p199">
            <a:extLst>
              <a:ext uri="{FF2B5EF4-FFF2-40B4-BE49-F238E27FC236}">
                <a16:creationId xmlns:a16="http://schemas.microsoft.com/office/drawing/2014/main" id="{77BC0622-2ABE-E09F-CD53-0607E6FD1F5E}"/>
              </a:ext>
            </a:extLst>
          </p:cNvPr>
          <p:cNvSpPr/>
          <p:nvPr/>
        </p:nvSpPr>
        <p:spPr>
          <a:xfrm>
            <a:off x="9523939"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3" name="Google Shape;1436;p199">
            <a:extLst>
              <a:ext uri="{FF2B5EF4-FFF2-40B4-BE49-F238E27FC236}">
                <a16:creationId xmlns:a16="http://schemas.microsoft.com/office/drawing/2014/main" id="{F613E408-7529-9CBA-FC6B-7F3480F1DBC7}"/>
              </a:ext>
            </a:extLst>
          </p:cNvPr>
          <p:cNvSpPr/>
          <p:nvPr/>
        </p:nvSpPr>
        <p:spPr>
          <a:xfrm>
            <a:off x="9476409"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4" name="Google Shape;1437;p199">
            <a:extLst>
              <a:ext uri="{FF2B5EF4-FFF2-40B4-BE49-F238E27FC236}">
                <a16:creationId xmlns:a16="http://schemas.microsoft.com/office/drawing/2014/main" id="{765327D5-98E7-8725-FBFA-3297D1742333}"/>
              </a:ext>
            </a:extLst>
          </p:cNvPr>
          <p:cNvSpPr/>
          <p:nvPr/>
        </p:nvSpPr>
        <p:spPr>
          <a:xfrm>
            <a:off x="9487972"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5" name="Google Shape;1438;p199">
            <a:extLst>
              <a:ext uri="{FF2B5EF4-FFF2-40B4-BE49-F238E27FC236}">
                <a16:creationId xmlns:a16="http://schemas.microsoft.com/office/drawing/2014/main" id="{64C7DBF6-2A2D-7E2F-8811-3C61DB655BF8}"/>
              </a:ext>
            </a:extLst>
          </p:cNvPr>
          <p:cNvSpPr/>
          <p:nvPr/>
        </p:nvSpPr>
        <p:spPr>
          <a:xfrm>
            <a:off x="9440442"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6" name="Google Shape;1439;p199">
            <a:extLst>
              <a:ext uri="{FF2B5EF4-FFF2-40B4-BE49-F238E27FC236}">
                <a16:creationId xmlns:a16="http://schemas.microsoft.com/office/drawing/2014/main" id="{1D9E0171-E18C-E6DD-1D49-D1AA134FB993}"/>
              </a:ext>
            </a:extLst>
          </p:cNvPr>
          <p:cNvSpPr/>
          <p:nvPr/>
        </p:nvSpPr>
        <p:spPr>
          <a:xfrm>
            <a:off x="9474500"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7" name="Google Shape;1440;p199">
            <a:extLst>
              <a:ext uri="{FF2B5EF4-FFF2-40B4-BE49-F238E27FC236}">
                <a16:creationId xmlns:a16="http://schemas.microsoft.com/office/drawing/2014/main" id="{C86B76AE-D011-2F03-08F6-C70923B4BA3C}"/>
              </a:ext>
            </a:extLst>
          </p:cNvPr>
          <p:cNvSpPr/>
          <p:nvPr/>
        </p:nvSpPr>
        <p:spPr>
          <a:xfrm>
            <a:off x="9426970"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8" name="Google Shape;1441;p199">
            <a:extLst>
              <a:ext uri="{FF2B5EF4-FFF2-40B4-BE49-F238E27FC236}">
                <a16:creationId xmlns:a16="http://schemas.microsoft.com/office/drawing/2014/main" id="{68A87ADE-3066-3351-342F-CA268C51B69B}"/>
              </a:ext>
            </a:extLst>
          </p:cNvPr>
          <p:cNvSpPr/>
          <p:nvPr/>
        </p:nvSpPr>
        <p:spPr>
          <a:xfrm>
            <a:off x="9458868"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89" name="Google Shape;1442;p199">
            <a:extLst>
              <a:ext uri="{FF2B5EF4-FFF2-40B4-BE49-F238E27FC236}">
                <a16:creationId xmlns:a16="http://schemas.microsoft.com/office/drawing/2014/main" id="{40638BFF-648C-4FFE-0EDE-30A9A76DAD5F}"/>
              </a:ext>
            </a:extLst>
          </p:cNvPr>
          <p:cNvSpPr/>
          <p:nvPr/>
        </p:nvSpPr>
        <p:spPr>
          <a:xfrm>
            <a:off x="9411338"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0" name="Google Shape;1443;p199">
            <a:extLst>
              <a:ext uri="{FF2B5EF4-FFF2-40B4-BE49-F238E27FC236}">
                <a16:creationId xmlns:a16="http://schemas.microsoft.com/office/drawing/2014/main" id="{7D959D09-149C-99F0-C512-D37868FCC278}"/>
              </a:ext>
            </a:extLst>
          </p:cNvPr>
          <p:cNvSpPr/>
          <p:nvPr/>
        </p:nvSpPr>
        <p:spPr>
          <a:xfrm>
            <a:off x="9318942" y="3652471"/>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1" name="Google Shape;1444;p199">
            <a:extLst>
              <a:ext uri="{FF2B5EF4-FFF2-40B4-BE49-F238E27FC236}">
                <a16:creationId xmlns:a16="http://schemas.microsoft.com/office/drawing/2014/main" id="{43BC3A60-174A-D74B-9197-5C7D730236C6}"/>
              </a:ext>
            </a:extLst>
          </p:cNvPr>
          <p:cNvSpPr/>
          <p:nvPr/>
        </p:nvSpPr>
        <p:spPr>
          <a:xfrm>
            <a:off x="9271411" y="3700149"/>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2" name="Google Shape;1445;p199">
            <a:extLst>
              <a:ext uri="{FF2B5EF4-FFF2-40B4-BE49-F238E27FC236}">
                <a16:creationId xmlns:a16="http://schemas.microsoft.com/office/drawing/2014/main" id="{232AA068-D977-2578-E45D-C4427984F48A}"/>
              </a:ext>
            </a:extLst>
          </p:cNvPr>
          <p:cNvSpPr/>
          <p:nvPr/>
        </p:nvSpPr>
        <p:spPr>
          <a:xfrm>
            <a:off x="9296447" y="3624040"/>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3" name="Google Shape;1446;p199">
            <a:extLst>
              <a:ext uri="{FF2B5EF4-FFF2-40B4-BE49-F238E27FC236}">
                <a16:creationId xmlns:a16="http://schemas.microsoft.com/office/drawing/2014/main" id="{41E4E031-210F-0A4C-25B5-A231B4F424CE}"/>
              </a:ext>
            </a:extLst>
          </p:cNvPr>
          <p:cNvSpPr/>
          <p:nvPr/>
        </p:nvSpPr>
        <p:spPr>
          <a:xfrm>
            <a:off x="9248917" y="3671721"/>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4" name="Google Shape;1447;p199">
            <a:extLst>
              <a:ext uri="{FF2B5EF4-FFF2-40B4-BE49-F238E27FC236}">
                <a16:creationId xmlns:a16="http://schemas.microsoft.com/office/drawing/2014/main" id="{81EBE30B-1EEC-6436-4482-B9173152389F}"/>
              </a:ext>
            </a:extLst>
          </p:cNvPr>
          <p:cNvSpPr/>
          <p:nvPr/>
        </p:nvSpPr>
        <p:spPr>
          <a:xfrm>
            <a:off x="9278146" y="3606320"/>
            <a:ext cx="12709" cy="95359"/>
          </a:xfrm>
          <a:custGeom>
            <a:avLst/>
            <a:gdLst/>
            <a:ahLst/>
            <a:cxnLst/>
            <a:rect l="l" t="t" r="r" b="b"/>
            <a:pathLst>
              <a:path w="12709" h="95358" extrusionOk="0">
                <a:moveTo>
                  <a:pt x="0" y="0"/>
                </a:moveTo>
                <a:lnTo>
                  <a:pt x="0" y="95359"/>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5" name="Google Shape;1448;p199">
            <a:extLst>
              <a:ext uri="{FF2B5EF4-FFF2-40B4-BE49-F238E27FC236}">
                <a16:creationId xmlns:a16="http://schemas.microsoft.com/office/drawing/2014/main" id="{D10777AF-7FA4-0002-B68B-F9DF91CBC6CC}"/>
              </a:ext>
            </a:extLst>
          </p:cNvPr>
          <p:cNvSpPr/>
          <p:nvPr/>
        </p:nvSpPr>
        <p:spPr>
          <a:xfrm>
            <a:off x="9230614" y="3654000"/>
            <a:ext cx="95063" cy="12748"/>
          </a:xfrm>
          <a:custGeom>
            <a:avLst/>
            <a:gdLst/>
            <a:ahLst/>
            <a:cxnLst/>
            <a:rect l="l" t="t" r="r" b="b"/>
            <a:pathLst>
              <a:path w="95063" h="12748" extrusionOk="0">
                <a:moveTo>
                  <a:pt x="95064"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6" name="Google Shape;1449;p199">
            <a:extLst>
              <a:ext uri="{FF2B5EF4-FFF2-40B4-BE49-F238E27FC236}">
                <a16:creationId xmlns:a16="http://schemas.microsoft.com/office/drawing/2014/main" id="{49BF85ED-399B-7A1E-95E8-638385D70B38}"/>
              </a:ext>
            </a:extLst>
          </p:cNvPr>
          <p:cNvSpPr/>
          <p:nvPr/>
        </p:nvSpPr>
        <p:spPr>
          <a:xfrm>
            <a:off x="9269758" y="3589111"/>
            <a:ext cx="12709" cy="95487"/>
          </a:xfrm>
          <a:custGeom>
            <a:avLst/>
            <a:gdLst/>
            <a:ahLst/>
            <a:cxnLst/>
            <a:rect l="l" t="t" r="r" b="b"/>
            <a:pathLst>
              <a:path w="12709" h="95486" extrusionOk="0">
                <a:moveTo>
                  <a:pt x="0" y="0"/>
                </a:moveTo>
                <a:lnTo>
                  <a:pt x="0" y="95486"/>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7" name="Google Shape;1450;p199">
            <a:extLst>
              <a:ext uri="{FF2B5EF4-FFF2-40B4-BE49-F238E27FC236}">
                <a16:creationId xmlns:a16="http://schemas.microsoft.com/office/drawing/2014/main" id="{9F2112EB-05CE-120B-8953-49F5553A9716}"/>
              </a:ext>
            </a:extLst>
          </p:cNvPr>
          <p:cNvSpPr/>
          <p:nvPr/>
        </p:nvSpPr>
        <p:spPr>
          <a:xfrm>
            <a:off x="9222098" y="3636789"/>
            <a:ext cx="95191" cy="12748"/>
          </a:xfrm>
          <a:custGeom>
            <a:avLst/>
            <a:gdLst/>
            <a:ahLst/>
            <a:cxnLst/>
            <a:rect l="l" t="t" r="r" b="b"/>
            <a:pathLst>
              <a:path w="95190" h="12748" extrusionOk="0">
                <a:moveTo>
                  <a:pt x="95191" y="0"/>
                </a:moveTo>
                <a:lnTo>
                  <a:pt x="0" y="0"/>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8" name="Google Shape;1451;p199">
            <a:extLst>
              <a:ext uri="{FF2B5EF4-FFF2-40B4-BE49-F238E27FC236}">
                <a16:creationId xmlns:a16="http://schemas.microsoft.com/office/drawing/2014/main" id="{54BA6F9E-5BDE-1E8E-9266-FC53F1F9A762}"/>
              </a:ext>
            </a:extLst>
          </p:cNvPr>
          <p:cNvSpPr/>
          <p:nvPr/>
        </p:nvSpPr>
        <p:spPr>
          <a:xfrm>
            <a:off x="1553835" y="1546163"/>
            <a:ext cx="9744415" cy="2678331"/>
          </a:xfrm>
          <a:custGeom>
            <a:avLst/>
            <a:gdLst/>
            <a:ahLst/>
            <a:cxnLst/>
            <a:rect l="l" t="t" r="r" b="b"/>
            <a:pathLst>
              <a:path w="9744414" h="2678330" extrusionOk="0">
                <a:moveTo>
                  <a:pt x="0" y="0"/>
                </a:moveTo>
                <a:lnTo>
                  <a:pt x="147425" y="0"/>
                </a:lnTo>
                <a:lnTo>
                  <a:pt x="147425" y="19888"/>
                </a:lnTo>
                <a:lnTo>
                  <a:pt x="345305" y="19888"/>
                </a:lnTo>
                <a:lnTo>
                  <a:pt x="345305" y="34293"/>
                </a:lnTo>
                <a:lnTo>
                  <a:pt x="411773" y="34293"/>
                </a:lnTo>
                <a:lnTo>
                  <a:pt x="411773" y="81208"/>
                </a:lnTo>
                <a:lnTo>
                  <a:pt x="539499" y="81208"/>
                </a:lnTo>
                <a:lnTo>
                  <a:pt x="539499" y="92044"/>
                </a:lnTo>
                <a:lnTo>
                  <a:pt x="556530" y="92044"/>
                </a:lnTo>
                <a:lnTo>
                  <a:pt x="556530" y="108235"/>
                </a:lnTo>
                <a:lnTo>
                  <a:pt x="683366" y="108235"/>
                </a:lnTo>
                <a:lnTo>
                  <a:pt x="683366" y="121748"/>
                </a:lnTo>
                <a:lnTo>
                  <a:pt x="721112" y="121748"/>
                </a:lnTo>
                <a:lnTo>
                  <a:pt x="721112" y="129907"/>
                </a:lnTo>
                <a:lnTo>
                  <a:pt x="790376" y="129907"/>
                </a:lnTo>
                <a:lnTo>
                  <a:pt x="790376" y="138066"/>
                </a:lnTo>
                <a:lnTo>
                  <a:pt x="878450" y="138066"/>
                </a:lnTo>
                <a:lnTo>
                  <a:pt x="878450" y="159611"/>
                </a:lnTo>
                <a:lnTo>
                  <a:pt x="930557" y="159611"/>
                </a:lnTo>
                <a:lnTo>
                  <a:pt x="930557" y="182176"/>
                </a:lnTo>
                <a:lnTo>
                  <a:pt x="973768" y="182176"/>
                </a:lnTo>
                <a:lnTo>
                  <a:pt x="973768" y="193905"/>
                </a:lnTo>
                <a:lnTo>
                  <a:pt x="1005286" y="193905"/>
                </a:lnTo>
                <a:lnTo>
                  <a:pt x="1005286" y="202956"/>
                </a:lnTo>
                <a:lnTo>
                  <a:pt x="1033119" y="202956"/>
                </a:lnTo>
                <a:lnTo>
                  <a:pt x="1033119" y="253440"/>
                </a:lnTo>
                <a:lnTo>
                  <a:pt x="1085226" y="253440"/>
                </a:lnTo>
                <a:lnTo>
                  <a:pt x="1085226" y="270650"/>
                </a:lnTo>
                <a:lnTo>
                  <a:pt x="1161735" y="270650"/>
                </a:lnTo>
                <a:lnTo>
                  <a:pt x="1161735" y="308514"/>
                </a:lnTo>
                <a:lnTo>
                  <a:pt x="1212952" y="308514"/>
                </a:lnTo>
                <a:lnTo>
                  <a:pt x="1212952" y="322027"/>
                </a:lnTo>
                <a:lnTo>
                  <a:pt x="1242564" y="322027"/>
                </a:lnTo>
                <a:lnTo>
                  <a:pt x="1242564" y="333756"/>
                </a:lnTo>
                <a:lnTo>
                  <a:pt x="1362157" y="333756"/>
                </a:lnTo>
                <a:lnTo>
                  <a:pt x="1362157" y="343699"/>
                </a:lnTo>
                <a:lnTo>
                  <a:pt x="1392785" y="343699"/>
                </a:lnTo>
                <a:lnTo>
                  <a:pt x="1392785" y="385132"/>
                </a:lnTo>
                <a:lnTo>
                  <a:pt x="1407147" y="385132"/>
                </a:lnTo>
                <a:lnTo>
                  <a:pt x="1407147" y="412159"/>
                </a:lnTo>
                <a:lnTo>
                  <a:pt x="1495221" y="412159"/>
                </a:lnTo>
                <a:lnTo>
                  <a:pt x="1495221" y="433831"/>
                </a:lnTo>
                <a:lnTo>
                  <a:pt x="1541990" y="433831"/>
                </a:lnTo>
                <a:lnTo>
                  <a:pt x="1541990" y="458181"/>
                </a:lnTo>
                <a:lnTo>
                  <a:pt x="1679629" y="458181"/>
                </a:lnTo>
                <a:lnTo>
                  <a:pt x="1679629" y="488012"/>
                </a:lnTo>
                <a:lnTo>
                  <a:pt x="1759569" y="488012"/>
                </a:lnTo>
                <a:lnTo>
                  <a:pt x="1759569" y="517716"/>
                </a:lnTo>
                <a:lnTo>
                  <a:pt x="1805449" y="517716"/>
                </a:lnTo>
                <a:lnTo>
                  <a:pt x="1805449" y="536711"/>
                </a:lnTo>
                <a:lnTo>
                  <a:pt x="1832519" y="536711"/>
                </a:lnTo>
                <a:lnTo>
                  <a:pt x="1832519" y="552010"/>
                </a:lnTo>
                <a:lnTo>
                  <a:pt x="1862131" y="552010"/>
                </a:lnTo>
                <a:lnTo>
                  <a:pt x="1862131" y="566415"/>
                </a:lnTo>
                <a:lnTo>
                  <a:pt x="1909790" y="566415"/>
                </a:lnTo>
                <a:lnTo>
                  <a:pt x="1909790" y="588980"/>
                </a:lnTo>
                <a:lnTo>
                  <a:pt x="2040185" y="588980"/>
                </a:lnTo>
                <a:lnTo>
                  <a:pt x="2040185" y="603386"/>
                </a:lnTo>
                <a:lnTo>
                  <a:pt x="2097757" y="603386"/>
                </a:lnTo>
                <a:lnTo>
                  <a:pt x="2097757" y="615115"/>
                </a:lnTo>
                <a:lnTo>
                  <a:pt x="2122031" y="615115"/>
                </a:lnTo>
                <a:lnTo>
                  <a:pt x="2122031" y="624166"/>
                </a:lnTo>
                <a:lnTo>
                  <a:pt x="2176807" y="624166"/>
                </a:lnTo>
                <a:lnTo>
                  <a:pt x="2176807" y="640357"/>
                </a:lnTo>
                <a:lnTo>
                  <a:pt x="2234379" y="640357"/>
                </a:lnTo>
                <a:lnTo>
                  <a:pt x="2234379" y="652978"/>
                </a:lnTo>
                <a:lnTo>
                  <a:pt x="2272125" y="652978"/>
                </a:lnTo>
                <a:lnTo>
                  <a:pt x="2272125" y="665599"/>
                </a:lnTo>
                <a:lnTo>
                  <a:pt x="2299958" y="665599"/>
                </a:lnTo>
                <a:lnTo>
                  <a:pt x="2299958" y="689948"/>
                </a:lnTo>
                <a:lnTo>
                  <a:pt x="2327028" y="689948"/>
                </a:lnTo>
                <a:lnTo>
                  <a:pt x="2327028" y="717995"/>
                </a:lnTo>
                <a:lnTo>
                  <a:pt x="2346727" y="717995"/>
                </a:lnTo>
                <a:lnTo>
                  <a:pt x="2346727" y="754073"/>
                </a:lnTo>
                <a:lnTo>
                  <a:pt x="2418661" y="754073"/>
                </a:lnTo>
                <a:lnTo>
                  <a:pt x="2418661" y="797291"/>
                </a:lnTo>
                <a:lnTo>
                  <a:pt x="2603959" y="797291"/>
                </a:lnTo>
                <a:lnTo>
                  <a:pt x="2603959" y="829799"/>
                </a:lnTo>
                <a:lnTo>
                  <a:pt x="2656066" y="829799"/>
                </a:lnTo>
                <a:lnTo>
                  <a:pt x="2656066" y="854149"/>
                </a:lnTo>
                <a:lnTo>
                  <a:pt x="2706394" y="854149"/>
                </a:lnTo>
                <a:lnTo>
                  <a:pt x="2706394" y="885765"/>
                </a:lnTo>
                <a:lnTo>
                  <a:pt x="2772989" y="885765"/>
                </a:lnTo>
                <a:lnTo>
                  <a:pt x="2772989" y="910115"/>
                </a:lnTo>
                <a:lnTo>
                  <a:pt x="2870976" y="910115"/>
                </a:lnTo>
                <a:lnTo>
                  <a:pt x="2870976" y="933572"/>
                </a:lnTo>
                <a:lnTo>
                  <a:pt x="2898809" y="933572"/>
                </a:lnTo>
                <a:lnTo>
                  <a:pt x="2898809" y="974112"/>
                </a:lnTo>
                <a:lnTo>
                  <a:pt x="2954601" y="974112"/>
                </a:lnTo>
                <a:lnTo>
                  <a:pt x="2954601" y="996677"/>
                </a:lnTo>
                <a:lnTo>
                  <a:pt x="3039117" y="996677"/>
                </a:lnTo>
                <a:lnTo>
                  <a:pt x="3039117" y="1034540"/>
                </a:lnTo>
                <a:lnTo>
                  <a:pt x="3138883" y="1034540"/>
                </a:lnTo>
                <a:lnTo>
                  <a:pt x="3138883" y="1048053"/>
                </a:lnTo>
                <a:lnTo>
                  <a:pt x="3205478" y="1048053"/>
                </a:lnTo>
                <a:lnTo>
                  <a:pt x="3205478" y="1062459"/>
                </a:lnTo>
                <a:lnTo>
                  <a:pt x="3245003" y="1062459"/>
                </a:lnTo>
                <a:lnTo>
                  <a:pt x="3245003" y="1093183"/>
                </a:lnTo>
                <a:lnTo>
                  <a:pt x="3447332" y="1093183"/>
                </a:lnTo>
                <a:lnTo>
                  <a:pt x="3447332" y="1140990"/>
                </a:lnTo>
                <a:lnTo>
                  <a:pt x="3569593" y="1140990"/>
                </a:lnTo>
                <a:lnTo>
                  <a:pt x="3569593" y="1148129"/>
                </a:lnTo>
                <a:lnTo>
                  <a:pt x="3595646" y="1148129"/>
                </a:lnTo>
                <a:lnTo>
                  <a:pt x="3595646" y="1190582"/>
                </a:lnTo>
                <a:lnTo>
                  <a:pt x="3653218" y="1190582"/>
                </a:lnTo>
                <a:lnTo>
                  <a:pt x="3653218" y="1215824"/>
                </a:lnTo>
                <a:lnTo>
                  <a:pt x="3730489" y="1215824"/>
                </a:lnTo>
                <a:lnTo>
                  <a:pt x="3730489" y="1240173"/>
                </a:lnTo>
                <a:lnTo>
                  <a:pt x="3770142" y="1240173"/>
                </a:lnTo>
                <a:lnTo>
                  <a:pt x="3770142" y="1252794"/>
                </a:lnTo>
                <a:lnTo>
                  <a:pt x="3818690" y="1252794"/>
                </a:lnTo>
                <a:lnTo>
                  <a:pt x="3818690" y="1266308"/>
                </a:lnTo>
                <a:lnTo>
                  <a:pt x="3855546" y="1266308"/>
                </a:lnTo>
                <a:lnTo>
                  <a:pt x="3855546" y="1287980"/>
                </a:lnTo>
                <a:lnTo>
                  <a:pt x="3964336" y="1287980"/>
                </a:lnTo>
                <a:lnTo>
                  <a:pt x="3964336" y="1302386"/>
                </a:lnTo>
                <a:lnTo>
                  <a:pt x="4021018" y="1302386"/>
                </a:lnTo>
                <a:lnTo>
                  <a:pt x="4021018" y="1315007"/>
                </a:lnTo>
                <a:lnTo>
                  <a:pt x="4231353" y="1315007"/>
                </a:lnTo>
                <a:lnTo>
                  <a:pt x="4231353" y="1336679"/>
                </a:lnTo>
                <a:lnTo>
                  <a:pt x="4321333" y="1336679"/>
                </a:lnTo>
                <a:lnTo>
                  <a:pt x="4350056" y="1336679"/>
                </a:lnTo>
                <a:lnTo>
                  <a:pt x="4350056" y="1355675"/>
                </a:lnTo>
                <a:lnTo>
                  <a:pt x="4388692" y="1355675"/>
                </a:lnTo>
                <a:lnTo>
                  <a:pt x="4388692" y="1365618"/>
                </a:lnTo>
                <a:lnTo>
                  <a:pt x="4553274" y="1365618"/>
                </a:lnTo>
                <a:lnTo>
                  <a:pt x="4553274" y="1381809"/>
                </a:lnTo>
                <a:lnTo>
                  <a:pt x="4601822" y="1381809"/>
                </a:lnTo>
                <a:lnTo>
                  <a:pt x="4601822" y="1388056"/>
                </a:lnTo>
                <a:lnTo>
                  <a:pt x="4663843" y="1388056"/>
                </a:lnTo>
                <a:lnTo>
                  <a:pt x="4663843" y="1412405"/>
                </a:lnTo>
                <a:lnTo>
                  <a:pt x="4767294" y="1412405"/>
                </a:lnTo>
                <a:lnTo>
                  <a:pt x="4767294" y="1442237"/>
                </a:lnTo>
                <a:lnTo>
                  <a:pt x="4790679" y="1442237"/>
                </a:lnTo>
                <a:lnTo>
                  <a:pt x="4790679" y="1459320"/>
                </a:lnTo>
                <a:lnTo>
                  <a:pt x="4850030" y="1459320"/>
                </a:lnTo>
                <a:lnTo>
                  <a:pt x="4850030" y="1499095"/>
                </a:lnTo>
                <a:lnTo>
                  <a:pt x="4924632" y="1499095"/>
                </a:lnTo>
                <a:lnTo>
                  <a:pt x="4924632" y="1506234"/>
                </a:lnTo>
                <a:lnTo>
                  <a:pt x="4974071" y="1506234"/>
                </a:lnTo>
                <a:lnTo>
                  <a:pt x="4974071" y="1521532"/>
                </a:lnTo>
                <a:lnTo>
                  <a:pt x="5022619" y="1521532"/>
                </a:lnTo>
                <a:lnTo>
                  <a:pt x="5022619" y="1559523"/>
                </a:lnTo>
                <a:lnTo>
                  <a:pt x="5228506" y="1559523"/>
                </a:lnTo>
                <a:lnTo>
                  <a:pt x="5228506" y="1577498"/>
                </a:lnTo>
                <a:lnTo>
                  <a:pt x="5268158" y="1577498"/>
                </a:lnTo>
                <a:lnTo>
                  <a:pt x="5268158" y="1591904"/>
                </a:lnTo>
                <a:lnTo>
                  <a:pt x="5341871" y="1591904"/>
                </a:lnTo>
                <a:lnTo>
                  <a:pt x="5341871" y="1619951"/>
                </a:lnTo>
                <a:lnTo>
                  <a:pt x="5410118" y="1619951"/>
                </a:lnTo>
                <a:lnTo>
                  <a:pt x="5410118" y="1634357"/>
                </a:lnTo>
                <a:lnTo>
                  <a:pt x="5474935" y="1634357"/>
                </a:lnTo>
                <a:lnTo>
                  <a:pt x="5474935" y="1664953"/>
                </a:lnTo>
                <a:lnTo>
                  <a:pt x="5548647" y="1664953"/>
                </a:lnTo>
                <a:lnTo>
                  <a:pt x="5548647" y="1672220"/>
                </a:lnTo>
                <a:lnTo>
                  <a:pt x="5570253" y="1672220"/>
                </a:lnTo>
                <a:lnTo>
                  <a:pt x="5570253" y="1711867"/>
                </a:lnTo>
                <a:lnTo>
                  <a:pt x="5670018" y="1711867"/>
                </a:lnTo>
                <a:lnTo>
                  <a:pt x="5670018" y="1724488"/>
                </a:lnTo>
                <a:lnTo>
                  <a:pt x="5750086" y="1724488"/>
                </a:lnTo>
                <a:lnTo>
                  <a:pt x="5750086" y="1743484"/>
                </a:lnTo>
                <a:lnTo>
                  <a:pt x="5776139" y="1743484"/>
                </a:lnTo>
                <a:lnTo>
                  <a:pt x="5776139" y="1771403"/>
                </a:lnTo>
                <a:lnTo>
                  <a:pt x="5808420" y="1771403"/>
                </a:lnTo>
                <a:lnTo>
                  <a:pt x="5808420" y="1787721"/>
                </a:lnTo>
                <a:lnTo>
                  <a:pt x="5839939" y="1787721"/>
                </a:lnTo>
                <a:lnTo>
                  <a:pt x="5839939" y="1812963"/>
                </a:lnTo>
                <a:lnTo>
                  <a:pt x="5865102" y="1812963"/>
                </a:lnTo>
                <a:lnTo>
                  <a:pt x="5879464" y="1812963"/>
                </a:lnTo>
                <a:lnTo>
                  <a:pt x="5879464" y="1838205"/>
                </a:lnTo>
                <a:lnTo>
                  <a:pt x="5991049" y="1838205"/>
                </a:lnTo>
                <a:lnTo>
                  <a:pt x="5991049" y="1866124"/>
                </a:lnTo>
                <a:lnTo>
                  <a:pt x="6020661" y="1866124"/>
                </a:lnTo>
                <a:lnTo>
                  <a:pt x="6020661" y="1877853"/>
                </a:lnTo>
                <a:lnTo>
                  <a:pt x="6052180" y="1877853"/>
                </a:lnTo>
                <a:lnTo>
                  <a:pt x="6052180" y="1889581"/>
                </a:lnTo>
                <a:lnTo>
                  <a:pt x="6068320" y="1889581"/>
                </a:lnTo>
                <a:lnTo>
                  <a:pt x="6068320" y="1901310"/>
                </a:lnTo>
                <a:lnTo>
                  <a:pt x="6285899" y="1901310"/>
                </a:lnTo>
                <a:lnTo>
                  <a:pt x="6285899" y="1907429"/>
                </a:lnTo>
                <a:lnTo>
                  <a:pt x="6380328" y="1907429"/>
                </a:lnTo>
                <a:lnTo>
                  <a:pt x="6380328" y="1925787"/>
                </a:lnTo>
                <a:lnTo>
                  <a:pt x="6422649" y="1925787"/>
                </a:lnTo>
                <a:lnTo>
                  <a:pt x="6422649" y="1930759"/>
                </a:lnTo>
                <a:lnTo>
                  <a:pt x="6497251" y="1930759"/>
                </a:lnTo>
                <a:lnTo>
                  <a:pt x="6497251" y="1973466"/>
                </a:lnTo>
                <a:lnTo>
                  <a:pt x="6523305" y="1973466"/>
                </a:lnTo>
                <a:lnTo>
                  <a:pt x="6523305" y="1989785"/>
                </a:lnTo>
                <a:lnTo>
                  <a:pt x="6534997" y="1989785"/>
                </a:lnTo>
                <a:lnTo>
                  <a:pt x="6534997" y="2000111"/>
                </a:lnTo>
                <a:lnTo>
                  <a:pt x="6700342" y="2000111"/>
                </a:lnTo>
                <a:lnTo>
                  <a:pt x="6700469" y="2013624"/>
                </a:lnTo>
                <a:lnTo>
                  <a:pt x="6772402" y="2013624"/>
                </a:lnTo>
                <a:lnTo>
                  <a:pt x="6773038" y="2034149"/>
                </a:lnTo>
                <a:lnTo>
                  <a:pt x="6861620" y="2034149"/>
                </a:lnTo>
                <a:lnTo>
                  <a:pt x="6861747" y="2050212"/>
                </a:lnTo>
                <a:lnTo>
                  <a:pt x="6967232" y="2050212"/>
                </a:lnTo>
                <a:lnTo>
                  <a:pt x="6967232" y="2074817"/>
                </a:lnTo>
                <a:lnTo>
                  <a:pt x="7059245" y="2074817"/>
                </a:lnTo>
                <a:lnTo>
                  <a:pt x="7059245" y="2077112"/>
                </a:lnTo>
                <a:lnTo>
                  <a:pt x="7152276" y="2077112"/>
                </a:lnTo>
                <a:lnTo>
                  <a:pt x="7152276" y="2090625"/>
                </a:lnTo>
                <a:lnTo>
                  <a:pt x="7725327" y="2090625"/>
                </a:lnTo>
                <a:lnTo>
                  <a:pt x="7725327" y="2134735"/>
                </a:lnTo>
                <a:lnTo>
                  <a:pt x="7767267" y="2134480"/>
                </a:lnTo>
                <a:lnTo>
                  <a:pt x="7768029" y="2153985"/>
                </a:lnTo>
                <a:lnTo>
                  <a:pt x="8014077" y="2153985"/>
                </a:lnTo>
                <a:lnTo>
                  <a:pt x="8013060" y="2191721"/>
                </a:lnTo>
                <a:lnTo>
                  <a:pt x="8033013" y="2191721"/>
                </a:lnTo>
                <a:lnTo>
                  <a:pt x="8033013" y="2230731"/>
                </a:lnTo>
                <a:lnTo>
                  <a:pt x="8121976" y="2230731"/>
                </a:lnTo>
                <a:lnTo>
                  <a:pt x="8121976" y="2271144"/>
                </a:lnTo>
                <a:lnTo>
                  <a:pt x="8166967" y="2271144"/>
                </a:lnTo>
                <a:lnTo>
                  <a:pt x="8166967" y="2307477"/>
                </a:lnTo>
                <a:lnTo>
                  <a:pt x="8307147" y="2307477"/>
                </a:lnTo>
                <a:lnTo>
                  <a:pt x="8307147" y="2359491"/>
                </a:lnTo>
                <a:lnTo>
                  <a:pt x="8429535" y="2359491"/>
                </a:lnTo>
                <a:lnTo>
                  <a:pt x="8429535" y="2410357"/>
                </a:lnTo>
                <a:lnTo>
                  <a:pt x="8467282" y="2410357"/>
                </a:lnTo>
                <a:lnTo>
                  <a:pt x="8467282" y="2458037"/>
                </a:lnTo>
                <a:lnTo>
                  <a:pt x="8743322" y="2458037"/>
                </a:lnTo>
                <a:lnTo>
                  <a:pt x="8743322" y="2525859"/>
                </a:lnTo>
                <a:lnTo>
                  <a:pt x="8755904" y="2525859"/>
                </a:lnTo>
                <a:lnTo>
                  <a:pt x="8755904" y="2567801"/>
                </a:lnTo>
                <a:lnTo>
                  <a:pt x="8879944" y="2567801"/>
                </a:lnTo>
                <a:lnTo>
                  <a:pt x="8879944" y="2675908"/>
                </a:lnTo>
                <a:lnTo>
                  <a:pt x="9744415" y="2678331"/>
                </a:lnTo>
              </a:path>
            </a:pathLst>
          </a:custGeom>
          <a:noFill/>
          <a:ln w="2857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299" name="Google Shape;1453;p199">
            <a:extLst>
              <a:ext uri="{FF2B5EF4-FFF2-40B4-BE49-F238E27FC236}">
                <a16:creationId xmlns:a16="http://schemas.microsoft.com/office/drawing/2014/main" id="{E8D0E108-64F8-E1A2-36C7-87B363EDFD5F}"/>
              </a:ext>
            </a:extLst>
          </p:cNvPr>
          <p:cNvSpPr/>
          <p:nvPr/>
        </p:nvSpPr>
        <p:spPr>
          <a:xfrm>
            <a:off x="1576296" y="1533663"/>
            <a:ext cx="9873851" cy="3986627"/>
          </a:xfrm>
          <a:custGeom>
            <a:avLst/>
            <a:gdLst/>
            <a:ahLst/>
            <a:cxnLst/>
            <a:rect l="l" t="t" r="r" b="b"/>
            <a:pathLst>
              <a:path w="9998447" h="4134745" extrusionOk="0">
                <a:moveTo>
                  <a:pt x="0" y="0"/>
                </a:moveTo>
                <a:lnTo>
                  <a:pt x="0" y="4134745"/>
                </a:lnTo>
                <a:lnTo>
                  <a:pt x="9998447" y="4134745"/>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00" name="Google Shape;1454;p199">
            <a:extLst>
              <a:ext uri="{FF2B5EF4-FFF2-40B4-BE49-F238E27FC236}">
                <a16:creationId xmlns:a16="http://schemas.microsoft.com/office/drawing/2014/main" id="{E150C544-8E63-804F-CC65-C5E2461D2D83}"/>
              </a:ext>
            </a:extLst>
          </p:cNvPr>
          <p:cNvSpPr/>
          <p:nvPr/>
        </p:nvSpPr>
        <p:spPr>
          <a:xfrm>
            <a:off x="1512925" y="1547394"/>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01" name="Google Shape;1455;p199">
            <a:extLst>
              <a:ext uri="{FF2B5EF4-FFF2-40B4-BE49-F238E27FC236}">
                <a16:creationId xmlns:a16="http://schemas.microsoft.com/office/drawing/2014/main" id="{DC938D44-9CC5-3F8B-B17A-E2EB8010BE17}"/>
              </a:ext>
            </a:extLst>
          </p:cNvPr>
          <p:cNvSpPr/>
          <p:nvPr/>
        </p:nvSpPr>
        <p:spPr>
          <a:xfrm>
            <a:off x="1512925" y="2344694"/>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02" name="Google Shape;1456;p199">
            <a:extLst>
              <a:ext uri="{FF2B5EF4-FFF2-40B4-BE49-F238E27FC236}">
                <a16:creationId xmlns:a16="http://schemas.microsoft.com/office/drawing/2014/main" id="{2714B77D-435E-84E4-167C-EDB3DE257523}"/>
              </a:ext>
            </a:extLst>
          </p:cNvPr>
          <p:cNvSpPr/>
          <p:nvPr/>
        </p:nvSpPr>
        <p:spPr>
          <a:xfrm>
            <a:off x="1512925" y="313258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03" name="Google Shape;1457;p199">
            <a:extLst>
              <a:ext uri="{FF2B5EF4-FFF2-40B4-BE49-F238E27FC236}">
                <a16:creationId xmlns:a16="http://schemas.microsoft.com/office/drawing/2014/main" id="{4A9901F7-6A33-B483-7E25-CD70583B172D}"/>
              </a:ext>
            </a:extLst>
          </p:cNvPr>
          <p:cNvSpPr/>
          <p:nvPr/>
        </p:nvSpPr>
        <p:spPr>
          <a:xfrm>
            <a:off x="1512925" y="3918570"/>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04" name="Google Shape;1458;p199">
            <a:extLst>
              <a:ext uri="{FF2B5EF4-FFF2-40B4-BE49-F238E27FC236}">
                <a16:creationId xmlns:a16="http://schemas.microsoft.com/office/drawing/2014/main" id="{31BC85E3-6050-D9D3-4C36-25B06C7E819A}"/>
              </a:ext>
            </a:extLst>
          </p:cNvPr>
          <p:cNvSpPr/>
          <p:nvPr/>
        </p:nvSpPr>
        <p:spPr>
          <a:xfrm>
            <a:off x="1512925" y="4715870"/>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05" name="Google Shape;1459;p199">
            <a:extLst>
              <a:ext uri="{FF2B5EF4-FFF2-40B4-BE49-F238E27FC236}">
                <a16:creationId xmlns:a16="http://schemas.microsoft.com/office/drawing/2014/main" id="{967C08E1-5934-E405-91E9-10986C2354E9}"/>
              </a:ext>
            </a:extLst>
          </p:cNvPr>
          <p:cNvSpPr/>
          <p:nvPr/>
        </p:nvSpPr>
        <p:spPr>
          <a:xfrm>
            <a:off x="1512925" y="550757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06" name="Google Shape;1460;p199">
            <a:extLst>
              <a:ext uri="{FF2B5EF4-FFF2-40B4-BE49-F238E27FC236}">
                <a16:creationId xmlns:a16="http://schemas.microsoft.com/office/drawing/2014/main" id="{3F628649-BFCB-637A-1D1A-05A57BFB52A2}"/>
              </a:ext>
            </a:extLst>
          </p:cNvPr>
          <p:cNvSpPr/>
          <p:nvPr/>
        </p:nvSpPr>
        <p:spPr>
          <a:xfrm>
            <a:off x="1576296"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07" name="Google Shape;1461;p199">
            <a:extLst>
              <a:ext uri="{FF2B5EF4-FFF2-40B4-BE49-F238E27FC236}">
                <a16:creationId xmlns:a16="http://schemas.microsoft.com/office/drawing/2014/main" id="{E1B6E475-9336-6304-3C64-AA05EB35B025}"/>
              </a:ext>
            </a:extLst>
          </p:cNvPr>
          <p:cNvSpPr/>
          <p:nvPr/>
        </p:nvSpPr>
        <p:spPr>
          <a:xfrm>
            <a:off x="1909840"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08" name="Google Shape;1462;p199">
            <a:extLst>
              <a:ext uri="{FF2B5EF4-FFF2-40B4-BE49-F238E27FC236}">
                <a16:creationId xmlns:a16="http://schemas.microsoft.com/office/drawing/2014/main" id="{E4E1C267-F8B0-A785-AD03-6ADE399EEF09}"/>
              </a:ext>
            </a:extLst>
          </p:cNvPr>
          <p:cNvSpPr/>
          <p:nvPr/>
        </p:nvSpPr>
        <p:spPr>
          <a:xfrm>
            <a:off x="2252911"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09" name="Google Shape;1463;p199">
            <a:extLst>
              <a:ext uri="{FF2B5EF4-FFF2-40B4-BE49-F238E27FC236}">
                <a16:creationId xmlns:a16="http://schemas.microsoft.com/office/drawing/2014/main" id="{9276B5B6-A8D2-8F97-4C18-DC2C6160E537}"/>
              </a:ext>
            </a:extLst>
          </p:cNvPr>
          <p:cNvSpPr/>
          <p:nvPr/>
        </p:nvSpPr>
        <p:spPr>
          <a:xfrm>
            <a:off x="2587724"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0" name="Google Shape;1464;p199">
            <a:extLst>
              <a:ext uri="{FF2B5EF4-FFF2-40B4-BE49-F238E27FC236}">
                <a16:creationId xmlns:a16="http://schemas.microsoft.com/office/drawing/2014/main" id="{B457C096-7641-B121-D0A9-3963DCCF7400}"/>
              </a:ext>
            </a:extLst>
          </p:cNvPr>
          <p:cNvSpPr/>
          <p:nvPr/>
        </p:nvSpPr>
        <p:spPr>
          <a:xfrm>
            <a:off x="2928636"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1" name="Google Shape;1465;p199">
            <a:extLst>
              <a:ext uri="{FF2B5EF4-FFF2-40B4-BE49-F238E27FC236}">
                <a16:creationId xmlns:a16="http://schemas.microsoft.com/office/drawing/2014/main" id="{2FA3C8B4-C9D0-9D62-DBAC-FF017B96F8FD}"/>
              </a:ext>
            </a:extLst>
          </p:cNvPr>
          <p:cNvSpPr/>
          <p:nvPr/>
        </p:nvSpPr>
        <p:spPr>
          <a:xfrm>
            <a:off x="3266499"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2" name="Google Shape;1466;p199">
            <a:extLst>
              <a:ext uri="{FF2B5EF4-FFF2-40B4-BE49-F238E27FC236}">
                <a16:creationId xmlns:a16="http://schemas.microsoft.com/office/drawing/2014/main" id="{FC90E182-00B0-3E23-39EE-44C431E774AB}"/>
              </a:ext>
            </a:extLst>
          </p:cNvPr>
          <p:cNvSpPr/>
          <p:nvPr/>
        </p:nvSpPr>
        <p:spPr>
          <a:xfrm>
            <a:off x="3602202"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3" name="Google Shape;1467;p199">
            <a:extLst>
              <a:ext uri="{FF2B5EF4-FFF2-40B4-BE49-F238E27FC236}">
                <a16:creationId xmlns:a16="http://schemas.microsoft.com/office/drawing/2014/main" id="{3A336F19-0A2C-1E2A-F53C-59529788CAC6}"/>
              </a:ext>
            </a:extLst>
          </p:cNvPr>
          <p:cNvSpPr/>
          <p:nvPr/>
        </p:nvSpPr>
        <p:spPr>
          <a:xfrm>
            <a:off x="3935872"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4" name="Google Shape;1468;p199">
            <a:extLst>
              <a:ext uri="{FF2B5EF4-FFF2-40B4-BE49-F238E27FC236}">
                <a16:creationId xmlns:a16="http://schemas.microsoft.com/office/drawing/2014/main" id="{99B6E575-835F-F9ED-A765-241EA9470326}"/>
              </a:ext>
            </a:extLst>
          </p:cNvPr>
          <p:cNvSpPr/>
          <p:nvPr/>
        </p:nvSpPr>
        <p:spPr>
          <a:xfrm>
            <a:off x="4294567"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5" name="Google Shape;1469;p199">
            <a:extLst>
              <a:ext uri="{FF2B5EF4-FFF2-40B4-BE49-F238E27FC236}">
                <a16:creationId xmlns:a16="http://schemas.microsoft.com/office/drawing/2014/main" id="{DC6C9964-09C2-4BD7-8AA0-7B7F257C532A}"/>
              </a:ext>
            </a:extLst>
          </p:cNvPr>
          <p:cNvSpPr/>
          <p:nvPr/>
        </p:nvSpPr>
        <p:spPr>
          <a:xfrm>
            <a:off x="4632428"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6" name="Google Shape;1470;p199">
            <a:extLst>
              <a:ext uri="{FF2B5EF4-FFF2-40B4-BE49-F238E27FC236}">
                <a16:creationId xmlns:a16="http://schemas.microsoft.com/office/drawing/2014/main" id="{B7AF0D35-0384-B65B-CCB5-B2B009DFB727}"/>
              </a:ext>
            </a:extLst>
          </p:cNvPr>
          <p:cNvSpPr/>
          <p:nvPr/>
        </p:nvSpPr>
        <p:spPr>
          <a:xfrm>
            <a:off x="4968132"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7" name="Google Shape;1471;p199">
            <a:extLst>
              <a:ext uri="{FF2B5EF4-FFF2-40B4-BE49-F238E27FC236}">
                <a16:creationId xmlns:a16="http://schemas.microsoft.com/office/drawing/2014/main" id="{EFFF178B-6BBE-C911-A2E9-73984CBF64E3}"/>
              </a:ext>
            </a:extLst>
          </p:cNvPr>
          <p:cNvSpPr/>
          <p:nvPr/>
        </p:nvSpPr>
        <p:spPr>
          <a:xfrm>
            <a:off x="5311203"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8" name="Google Shape;1472;p199">
            <a:extLst>
              <a:ext uri="{FF2B5EF4-FFF2-40B4-BE49-F238E27FC236}">
                <a16:creationId xmlns:a16="http://schemas.microsoft.com/office/drawing/2014/main" id="{A04C5B81-B20E-2134-C78D-0C2396047C6B}"/>
              </a:ext>
            </a:extLst>
          </p:cNvPr>
          <p:cNvSpPr/>
          <p:nvPr/>
        </p:nvSpPr>
        <p:spPr>
          <a:xfrm>
            <a:off x="5641699"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19" name="Google Shape;1473;p199">
            <a:extLst>
              <a:ext uri="{FF2B5EF4-FFF2-40B4-BE49-F238E27FC236}">
                <a16:creationId xmlns:a16="http://schemas.microsoft.com/office/drawing/2014/main" id="{82D0ECCA-3D29-B9E8-4D6C-FBEA0566795D}"/>
              </a:ext>
            </a:extLst>
          </p:cNvPr>
          <p:cNvSpPr/>
          <p:nvPr/>
        </p:nvSpPr>
        <p:spPr>
          <a:xfrm>
            <a:off x="5984768"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0" name="Google Shape;1474;p199">
            <a:extLst>
              <a:ext uri="{FF2B5EF4-FFF2-40B4-BE49-F238E27FC236}">
                <a16:creationId xmlns:a16="http://schemas.microsoft.com/office/drawing/2014/main" id="{4219E704-4D86-E4FA-2EC2-1101EF0A4161}"/>
              </a:ext>
            </a:extLst>
          </p:cNvPr>
          <p:cNvSpPr/>
          <p:nvPr/>
        </p:nvSpPr>
        <p:spPr>
          <a:xfrm>
            <a:off x="6326823"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1" name="Google Shape;1475;p199">
            <a:extLst>
              <a:ext uri="{FF2B5EF4-FFF2-40B4-BE49-F238E27FC236}">
                <a16:creationId xmlns:a16="http://schemas.microsoft.com/office/drawing/2014/main" id="{DF9591A9-0247-2609-5EFB-0E7247203FE9}"/>
              </a:ext>
            </a:extLst>
          </p:cNvPr>
          <p:cNvSpPr/>
          <p:nvPr/>
        </p:nvSpPr>
        <p:spPr>
          <a:xfrm>
            <a:off x="6656938"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2" name="Google Shape;1476;p199">
            <a:extLst>
              <a:ext uri="{FF2B5EF4-FFF2-40B4-BE49-F238E27FC236}">
                <a16:creationId xmlns:a16="http://schemas.microsoft.com/office/drawing/2014/main" id="{F2835AF3-7F3D-CD2F-8F9B-B9BAC51D6123}"/>
              </a:ext>
            </a:extLst>
          </p:cNvPr>
          <p:cNvSpPr/>
          <p:nvPr/>
        </p:nvSpPr>
        <p:spPr>
          <a:xfrm>
            <a:off x="6993276"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3" name="Google Shape;1477;p199">
            <a:extLst>
              <a:ext uri="{FF2B5EF4-FFF2-40B4-BE49-F238E27FC236}">
                <a16:creationId xmlns:a16="http://schemas.microsoft.com/office/drawing/2014/main" id="{7B22C3F3-6F99-12BF-80ED-8747814B8767}"/>
              </a:ext>
            </a:extLst>
          </p:cNvPr>
          <p:cNvSpPr/>
          <p:nvPr/>
        </p:nvSpPr>
        <p:spPr>
          <a:xfrm>
            <a:off x="7337744"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4" name="Google Shape;1478;p199">
            <a:extLst>
              <a:ext uri="{FF2B5EF4-FFF2-40B4-BE49-F238E27FC236}">
                <a16:creationId xmlns:a16="http://schemas.microsoft.com/office/drawing/2014/main" id="{93F7AE8B-28C8-A798-1831-385D74166A1D}"/>
              </a:ext>
            </a:extLst>
          </p:cNvPr>
          <p:cNvSpPr/>
          <p:nvPr/>
        </p:nvSpPr>
        <p:spPr>
          <a:xfrm>
            <a:off x="7678146"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5" name="Google Shape;1479;p199">
            <a:extLst>
              <a:ext uri="{FF2B5EF4-FFF2-40B4-BE49-F238E27FC236}">
                <a16:creationId xmlns:a16="http://schemas.microsoft.com/office/drawing/2014/main" id="{F76276D8-E7FF-7372-C557-70BEB59E881C}"/>
              </a:ext>
            </a:extLst>
          </p:cNvPr>
          <p:cNvSpPr/>
          <p:nvPr/>
        </p:nvSpPr>
        <p:spPr>
          <a:xfrm>
            <a:off x="8018548"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6" name="Google Shape;1480;p199">
            <a:extLst>
              <a:ext uri="{FF2B5EF4-FFF2-40B4-BE49-F238E27FC236}">
                <a16:creationId xmlns:a16="http://schemas.microsoft.com/office/drawing/2014/main" id="{A67A7031-C42C-A7D7-6A1B-D322F9A03722}"/>
              </a:ext>
            </a:extLst>
          </p:cNvPr>
          <p:cNvSpPr/>
          <p:nvPr/>
        </p:nvSpPr>
        <p:spPr>
          <a:xfrm>
            <a:off x="8352728"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7" name="Google Shape;1481;p199">
            <a:extLst>
              <a:ext uri="{FF2B5EF4-FFF2-40B4-BE49-F238E27FC236}">
                <a16:creationId xmlns:a16="http://schemas.microsoft.com/office/drawing/2014/main" id="{FA58E53F-13EA-6697-D7D3-0635F5FE45FD}"/>
              </a:ext>
            </a:extLst>
          </p:cNvPr>
          <p:cNvSpPr/>
          <p:nvPr/>
        </p:nvSpPr>
        <p:spPr>
          <a:xfrm>
            <a:off x="8682843"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8" name="Google Shape;1482;p199">
            <a:extLst>
              <a:ext uri="{FF2B5EF4-FFF2-40B4-BE49-F238E27FC236}">
                <a16:creationId xmlns:a16="http://schemas.microsoft.com/office/drawing/2014/main" id="{206835F3-BB53-5FD6-2491-8512327F8512}"/>
              </a:ext>
            </a:extLst>
          </p:cNvPr>
          <p:cNvSpPr/>
          <p:nvPr/>
        </p:nvSpPr>
        <p:spPr>
          <a:xfrm>
            <a:off x="9031502"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29" name="Google Shape;1483;p199">
            <a:extLst>
              <a:ext uri="{FF2B5EF4-FFF2-40B4-BE49-F238E27FC236}">
                <a16:creationId xmlns:a16="http://schemas.microsoft.com/office/drawing/2014/main" id="{6E990DDC-92CC-5F8A-FF54-4997015BF718}"/>
              </a:ext>
            </a:extLst>
          </p:cNvPr>
          <p:cNvSpPr/>
          <p:nvPr/>
        </p:nvSpPr>
        <p:spPr>
          <a:xfrm>
            <a:off x="9369872"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30" name="Google Shape;1484;p199">
            <a:extLst>
              <a:ext uri="{FF2B5EF4-FFF2-40B4-BE49-F238E27FC236}">
                <a16:creationId xmlns:a16="http://schemas.microsoft.com/office/drawing/2014/main" id="{47F58CB8-1ED8-DB04-D1D8-C90D34BE3192}"/>
              </a:ext>
            </a:extLst>
          </p:cNvPr>
          <p:cNvSpPr/>
          <p:nvPr/>
        </p:nvSpPr>
        <p:spPr>
          <a:xfrm>
            <a:off x="9702020"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31" name="Google Shape;1485;p199">
            <a:extLst>
              <a:ext uri="{FF2B5EF4-FFF2-40B4-BE49-F238E27FC236}">
                <a16:creationId xmlns:a16="http://schemas.microsoft.com/office/drawing/2014/main" id="{C7BC0D2A-84CF-2CAF-8BE5-5F22A77E9D56}"/>
              </a:ext>
            </a:extLst>
          </p:cNvPr>
          <p:cNvSpPr/>
          <p:nvPr/>
        </p:nvSpPr>
        <p:spPr>
          <a:xfrm>
            <a:off x="10046487"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32" name="Google Shape;1486;p199">
            <a:extLst>
              <a:ext uri="{FF2B5EF4-FFF2-40B4-BE49-F238E27FC236}">
                <a16:creationId xmlns:a16="http://schemas.microsoft.com/office/drawing/2014/main" id="{7036486E-9437-1CB8-85C1-396EB00052D5}"/>
              </a:ext>
            </a:extLst>
          </p:cNvPr>
          <p:cNvSpPr/>
          <p:nvPr/>
        </p:nvSpPr>
        <p:spPr>
          <a:xfrm>
            <a:off x="10376602"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33" name="Google Shape;1487;p199">
            <a:extLst>
              <a:ext uri="{FF2B5EF4-FFF2-40B4-BE49-F238E27FC236}">
                <a16:creationId xmlns:a16="http://schemas.microsoft.com/office/drawing/2014/main" id="{A36B637C-CAB2-A574-847C-35E999796034}"/>
              </a:ext>
            </a:extLst>
          </p:cNvPr>
          <p:cNvSpPr/>
          <p:nvPr/>
        </p:nvSpPr>
        <p:spPr>
          <a:xfrm>
            <a:off x="10719036"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34" name="Google Shape;1488;p199">
            <a:extLst>
              <a:ext uri="{FF2B5EF4-FFF2-40B4-BE49-F238E27FC236}">
                <a16:creationId xmlns:a16="http://schemas.microsoft.com/office/drawing/2014/main" id="{9ABB9146-5DA6-1424-3500-C80E2B9E8B73}"/>
              </a:ext>
            </a:extLst>
          </p:cNvPr>
          <p:cNvSpPr/>
          <p:nvPr/>
        </p:nvSpPr>
        <p:spPr>
          <a:xfrm>
            <a:off x="11059440"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35" name="Google Shape;1489;p199">
            <a:extLst>
              <a:ext uri="{FF2B5EF4-FFF2-40B4-BE49-F238E27FC236}">
                <a16:creationId xmlns:a16="http://schemas.microsoft.com/office/drawing/2014/main" id="{5165EEC9-4FD9-AA1F-5DF9-89E9C0404A0E}"/>
              </a:ext>
            </a:extLst>
          </p:cNvPr>
          <p:cNvSpPr/>
          <p:nvPr/>
        </p:nvSpPr>
        <p:spPr>
          <a:xfrm>
            <a:off x="11397811" y="5525470"/>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latin typeface="Arial"/>
              <a:ea typeface="Arial"/>
              <a:cs typeface="Arial"/>
              <a:sym typeface="Arial"/>
            </a:endParaRPr>
          </a:p>
        </p:txBody>
      </p:sp>
      <p:sp>
        <p:nvSpPr>
          <p:cNvPr id="336" name="Google Shape;1491;p199">
            <a:extLst>
              <a:ext uri="{FF2B5EF4-FFF2-40B4-BE49-F238E27FC236}">
                <a16:creationId xmlns:a16="http://schemas.microsoft.com/office/drawing/2014/main" id="{098E8993-91F8-255F-EC29-D37449A1E87D}"/>
              </a:ext>
            </a:extLst>
          </p:cNvPr>
          <p:cNvSpPr/>
          <p:nvPr/>
        </p:nvSpPr>
        <p:spPr>
          <a:xfrm>
            <a:off x="1537938" y="1554769"/>
            <a:ext cx="9538903" cy="3258872"/>
          </a:xfrm>
          <a:custGeom>
            <a:avLst/>
            <a:gdLst/>
            <a:ahLst/>
            <a:cxnLst/>
            <a:rect l="l" t="t" r="r" b="b"/>
            <a:pathLst>
              <a:path w="9538902" h="3258872" extrusionOk="0">
                <a:moveTo>
                  <a:pt x="0" y="0"/>
                </a:moveTo>
                <a:lnTo>
                  <a:pt x="106693" y="0"/>
                </a:lnTo>
                <a:lnTo>
                  <a:pt x="106693" y="25174"/>
                </a:lnTo>
                <a:lnTo>
                  <a:pt x="361742" y="25174"/>
                </a:lnTo>
                <a:lnTo>
                  <a:pt x="361742" y="51619"/>
                </a:lnTo>
                <a:lnTo>
                  <a:pt x="442778" y="51619"/>
                </a:lnTo>
                <a:lnTo>
                  <a:pt x="442778" y="69546"/>
                </a:lnTo>
                <a:lnTo>
                  <a:pt x="454463" y="69546"/>
                </a:lnTo>
                <a:lnTo>
                  <a:pt x="454463" y="80989"/>
                </a:lnTo>
                <a:lnTo>
                  <a:pt x="465387" y="80989"/>
                </a:lnTo>
                <a:lnTo>
                  <a:pt x="465387" y="96118"/>
                </a:lnTo>
                <a:lnTo>
                  <a:pt x="535500" y="96118"/>
                </a:lnTo>
                <a:lnTo>
                  <a:pt x="535500" y="146848"/>
                </a:lnTo>
                <a:lnTo>
                  <a:pt x="576907" y="146848"/>
                </a:lnTo>
                <a:lnTo>
                  <a:pt x="576907" y="171894"/>
                </a:lnTo>
                <a:lnTo>
                  <a:pt x="665691" y="171894"/>
                </a:lnTo>
                <a:lnTo>
                  <a:pt x="665691" y="196814"/>
                </a:lnTo>
                <a:lnTo>
                  <a:pt x="696937" y="196814"/>
                </a:lnTo>
                <a:lnTo>
                  <a:pt x="696937" y="206985"/>
                </a:lnTo>
                <a:lnTo>
                  <a:pt x="704685" y="206985"/>
                </a:lnTo>
                <a:lnTo>
                  <a:pt x="704685" y="246017"/>
                </a:lnTo>
                <a:lnTo>
                  <a:pt x="739741" y="246017"/>
                </a:lnTo>
                <a:lnTo>
                  <a:pt x="739741" y="272463"/>
                </a:lnTo>
                <a:lnTo>
                  <a:pt x="798296" y="272463"/>
                </a:lnTo>
                <a:lnTo>
                  <a:pt x="798296" y="292805"/>
                </a:lnTo>
                <a:lnTo>
                  <a:pt x="819253" y="292805"/>
                </a:lnTo>
                <a:lnTo>
                  <a:pt x="819253" y="325608"/>
                </a:lnTo>
                <a:lnTo>
                  <a:pt x="885556" y="325608"/>
                </a:lnTo>
                <a:lnTo>
                  <a:pt x="885556" y="349001"/>
                </a:lnTo>
                <a:lnTo>
                  <a:pt x="894955" y="349001"/>
                </a:lnTo>
                <a:lnTo>
                  <a:pt x="894955" y="368454"/>
                </a:lnTo>
                <a:lnTo>
                  <a:pt x="917564" y="368454"/>
                </a:lnTo>
                <a:lnTo>
                  <a:pt x="917564" y="381804"/>
                </a:lnTo>
                <a:lnTo>
                  <a:pt x="928487" y="381804"/>
                </a:lnTo>
                <a:lnTo>
                  <a:pt x="928487" y="407486"/>
                </a:lnTo>
                <a:lnTo>
                  <a:pt x="941697" y="407486"/>
                </a:lnTo>
                <a:lnTo>
                  <a:pt x="941697" y="421599"/>
                </a:lnTo>
                <a:lnTo>
                  <a:pt x="952620" y="421599"/>
                </a:lnTo>
                <a:lnTo>
                  <a:pt x="952620" y="471438"/>
                </a:lnTo>
                <a:lnTo>
                  <a:pt x="965830" y="471438"/>
                </a:lnTo>
                <a:lnTo>
                  <a:pt x="965830" y="485551"/>
                </a:lnTo>
                <a:lnTo>
                  <a:pt x="1119392" y="485551"/>
                </a:lnTo>
                <a:lnTo>
                  <a:pt x="1119392" y="509707"/>
                </a:lnTo>
                <a:lnTo>
                  <a:pt x="1132729" y="509707"/>
                </a:lnTo>
                <a:lnTo>
                  <a:pt x="1132729" y="533101"/>
                </a:lnTo>
                <a:lnTo>
                  <a:pt x="1195094" y="533101"/>
                </a:lnTo>
                <a:lnTo>
                  <a:pt x="1195094" y="559674"/>
                </a:lnTo>
                <a:lnTo>
                  <a:pt x="1220751" y="559674"/>
                </a:lnTo>
                <a:lnTo>
                  <a:pt x="1220751" y="611166"/>
                </a:lnTo>
                <a:lnTo>
                  <a:pt x="1423469" y="611166"/>
                </a:lnTo>
                <a:lnTo>
                  <a:pt x="1423469" y="625278"/>
                </a:lnTo>
                <a:lnTo>
                  <a:pt x="1438329" y="625278"/>
                </a:lnTo>
                <a:lnTo>
                  <a:pt x="1438329" y="637738"/>
                </a:lnTo>
                <a:lnTo>
                  <a:pt x="1501456" y="637738"/>
                </a:lnTo>
                <a:lnTo>
                  <a:pt x="1501456" y="650961"/>
                </a:lnTo>
                <a:lnTo>
                  <a:pt x="1512380" y="650961"/>
                </a:lnTo>
                <a:lnTo>
                  <a:pt x="1512380" y="662658"/>
                </a:lnTo>
                <a:lnTo>
                  <a:pt x="1527114" y="662658"/>
                </a:lnTo>
                <a:lnTo>
                  <a:pt x="1527114" y="675118"/>
                </a:lnTo>
                <a:lnTo>
                  <a:pt x="1539688" y="675118"/>
                </a:lnTo>
                <a:lnTo>
                  <a:pt x="1539688" y="693934"/>
                </a:lnTo>
                <a:lnTo>
                  <a:pt x="1623900" y="693934"/>
                </a:lnTo>
                <a:lnTo>
                  <a:pt x="1623900" y="724321"/>
                </a:lnTo>
                <a:lnTo>
                  <a:pt x="1648033" y="724321"/>
                </a:lnTo>
                <a:lnTo>
                  <a:pt x="1659718" y="724321"/>
                </a:lnTo>
                <a:lnTo>
                  <a:pt x="1659718" y="768058"/>
                </a:lnTo>
                <a:lnTo>
                  <a:pt x="1700999" y="768058"/>
                </a:lnTo>
                <a:lnTo>
                  <a:pt x="1700999" y="796918"/>
                </a:lnTo>
                <a:lnTo>
                  <a:pt x="1721321" y="796918"/>
                </a:lnTo>
                <a:lnTo>
                  <a:pt x="1721321" y="804674"/>
                </a:lnTo>
                <a:lnTo>
                  <a:pt x="1739992" y="804674"/>
                </a:lnTo>
                <a:lnTo>
                  <a:pt x="1739992" y="825017"/>
                </a:lnTo>
                <a:lnTo>
                  <a:pt x="1756378" y="825017"/>
                </a:lnTo>
                <a:lnTo>
                  <a:pt x="1756378" y="839002"/>
                </a:lnTo>
                <a:lnTo>
                  <a:pt x="1768063" y="839002"/>
                </a:lnTo>
                <a:lnTo>
                  <a:pt x="1768063" y="849936"/>
                </a:lnTo>
                <a:lnTo>
                  <a:pt x="1794609" y="849936"/>
                </a:lnTo>
                <a:lnTo>
                  <a:pt x="1794609" y="877271"/>
                </a:lnTo>
                <a:lnTo>
                  <a:pt x="1815567" y="877271"/>
                </a:lnTo>
                <a:lnTo>
                  <a:pt x="1815567" y="894435"/>
                </a:lnTo>
                <a:lnTo>
                  <a:pt x="1831952" y="894435"/>
                </a:lnTo>
                <a:lnTo>
                  <a:pt x="1831952" y="917829"/>
                </a:lnTo>
                <a:lnTo>
                  <a:pt x="1845289" y="917829"/>
                </a:lnTo>
                <a:lnTo>
                  <a:pt x="1845289" y="930289"/>
                </a:lnTo>
                <a:lnTo>
                  <a:pt x="1856974" y="930289"/>
                </a:lnTo>
                <a:lnTo>
                  <a:pt x="1856974" y="947453"/>
                </a:lnTo>
                <a:lnTo>
                  <a:pt x="1867008" y="947453"/>
                </a:lnTo>
                <a:lnTo>
                  <a:pt x="1867008" y="954573"/>
                </a:lnTo>
                <a:lnTo>
                  <a:pt x="1902192" y="954573"/>
                </a:lnTo>
                <a:lnTo>
                  <a:pt x="1902192" y="983434"/>
                </a:lnTo>
                <a:lnTo>
                  <a:pt x="1919339" y="983434"/>
                </a:lnTo>
                <a:lnTo>
                  <a:pt x="1919339" y="1010769"/>
                </a:lnTo>
                <a:lnTo>
                  <a:pt x="1955920" y="1010769"/>
                </a:lnTo>
                <a:lnTo>
                  <a:pt x="1955920" y="1025518"/>
                </a:lnTo>
                <a:lnTo>
                  <a:pt x="1970781" y="1025518"/>
                </a:lnTo>
                <a:lnTo>
                  <a:pt x="1970781" y="1042682"/>
                </a:lnTo>
                <a:lnTo>
                  <a:pt x="1980815" y="1042682"/>
                </a:lnTo>
                <a:lnTo>
                  <a:pt x="1980815" y="1060609"/>
                </a:lnTo>
                <a:lnTo>
                  <a:pt x="2007361" y="1060609"/>
                </a:lnTo>
                <a:lnTo>
                  <a:pt x="2007361" y="1070017"/>
                </a:lnTo>
                <a:lnTo>
                  <a:pt x="2019809" y="1070017"/>
                </a:lnTo>
                <a:lnTo>
                  <a:pt x="2019809" y="1086418"/>
                </a:lnTo>
                <a:lnTo>
                  <a:pt x="2112658" y="1086418"/>
                </a:lnTo>
                <a:lnTo>
                  <a:pt x="2112658" y="1107523"/>
                </a:lnTo>
                <a:lnTo>
                  <a:pt x="2125867" y="1107523"/>
                </a:lnTo>
                <a:lnTo>
                  <a:pt x="2125867" y="1138673"/>
                </a:lnTo>
                <a:lnTo>
                  <a:pt x="2136029" y="1138673"/>
                </a:lnTo>
                <a:lnTo>
                  <a:pt x="2136029" y="1167534"/>
                </a:lnTo>
                <a:lnTo>
                  <a:pt x="2295053" y="1167534"/>
                </a:lnTo>
                <a:lnTo>
                  <a:pt x="2295053" y="1196395"/>
                </a:lnTo>
                <a:lnTo>
                  <a:pt x="2319186" y="1196395"/>
                </a:lnTo>
                <a:lnTo>
                  <a:pt x="2319186" y="1276748"/>
                </a:lnTo>
                <a:lnTo>
                  <a:pt x="2366817" y="1276748"/>
                </a:lnTo>
                <a:lnTo>
                  <a:pt x="2366817" y="1309550"/>
                </a:lnTo>
                <a:lnTo>
                  <a:pt x="2390188" y="1309550"/>
                </a:lnTo>
                <a:lnTo>
                  <a:pt x="2390188" y="1329893"/>
                </a:lnTo>
                <a:lnTo>
                  <a:pt x="2474399" y="1329893"/>
                </a:lnTo>
                <a:lnTo>
                  <a:pt x="2474399" y="1371213"/>
                </a:lnTo>
                <a:lnTo>
                  <a:pt x="2528127" y="1371213"/>
                </a:lnTo>
                <a:lnTo>
                  <a:pt x="2528127" y="1391556"/>
                </a:lnTo>
                <a:lnTo>
                  <a:pt x="2542988" y="1391556"/>
                </a:lnTo>
                <a:lnTo>
                  <a:pt x="2542988" y="1418764"/>
                </a:lnTo>
                <a:lnTo>
                  <a:pt x="2786986" y="1418764"/>
                </a:lnTo>
                <a:lnTo>
                  <a:pt x="2786986" y="1443811"/>
                </a:lnTo>
                <a:lnTo>
                  <a:pt x="2973318" y="1443811"/>
                </a:lnTo>
                <a:lnTo>
                  <a:pt x="2973318" y="1467205"/>
                </a:lnTo>
                <a:lnTo>
                  <a:pt x="3105034" y="1467205"/>
                </a:lnTo>
                <a:lnTo>
                  <a:pt x="3105034" y="1498481"/>
                </a:lnTo>
                <a:lnTo>
                  <a:pt x="3130056" y="1498481"/>
                </a:lnTo>
                <a:lnTo>
                  <a:pt x="3130056" y="1516408"/>
                </a:lnTo>
                <a:lnTo>
                  <a:pt x="3140852" y="1516408"/>
                </a:lnTo>
                <a:lnTo>
                  <a:pt x="3140852" y="1529631"/>
                </a:lnTo>
                <a:lnTo>
                  <a:pt x="3344332" y="1529631"/>
                </a:lnTo>
                <a:lnTo>
                  <a:pt x="3344332" y="1550736"/>
                </a:lnTo>
                <a:lnTo>
                  <a:pt x="3459027" y="1550736"/>
                </a:lnTo>
                <a:lnTo>
                  <a:pt x="3459027" y="1589768"/>
                </a:lnTo>
                <a:lnTo>
                  <a:pt x="3496370" y="1589768"/>
                </a:lnTo>
                <a:lnTo>
                  <a:pt x="3496370" y="1614688"/>
                </a:lnTo>
                <a:lnTo>
                  <a:pt x="3579057" y="1614688"/>
                </a:lnTo>
                <a:lnTo>
                  <a:pt x="3579057" y="1641260"/>
                </a:lnTo>
                <a:lnTo>
                  <a:pt x="3892406" y="1641260"/>
                </a:lnTo>
                <a:lnTo>
                  <a:pt x="3892406" y="1667706"/>
                </a:lnTo>
                <a:lnTo>
                  <a:pt x="4012436" y="1667706"/>
                </a:lnTo>
                <a:lnTo>
                  <a:pt x="4012436" y="1699745"/>
                </a:lnTo>
                <a:lnTo>
                  <a:pt x="4056892" y="1699745"/>
                </a:lnTo>
                <a:lnTo>
                  <a:pt x="4056892" y="1726318"/>
                </a:lnTo>
                <a:lnTo>
                  <a:pt x="4144279" y="1726318"/>
                </a:lnTo>
                <a:lnTo>
                  <a:pt x="4144279" y="1752763"/>
                </a:lnTo>
                <a:lnTo>
                  <a:pt x="4169936" y="1752763"/>
                </a:lnTo>
                <a:lnTo>
                  <a:pt x="4169936" y="1780861"/>
                </a:lnTo>
                <a:lnTo>
                  <a:pt x="4181621" y="1780861"/>
                </a:lnTo>
                <a:lnTo>
                  <a:pt x="4181621" y="1808959"/>
                </a:lnTo>
                <a:lnTo>
                  <a:pt x="4254910" y="1808959"/>
                </a:lnTo>
                <a:lnTo>
                  <a:pt x="4254910" y="1842524"/>
                </a:lnTo>
                <a:lnTo>
                  <a:pt x="4315750" y="1842524"/>
                </a:lnTo>
                <a:lnTo>
                  <a:pt x="4315750" y="1865155"/>
                </a:lnTo>
                <a:lnTo>
                  <a:pt x="4367954" y="1865155"/>
                </a:lnTo>
                <a:lnTo>
                  <a:pt x="4367954" y="1892491"/>
                </a:lnTo>
                <a:lnTo>
                  <a:pt x="4477188" y="1892491"/>
                </a:lnTo>
                <a:lnTo>
                  <a:pt x="4477188" y="1927582"/>
                </a:lnTo>
                <a:lnTo>
                  <a:pt x="4524692" y="1927582"/>
                </a:lnTo>
                <a:lnTo>
                  <a:pt x="4524692" y="1947161"/>
                </a:lnTo>
                <a:lnTo>
                  <a:pt x="4538664" y="1947161"/>
                </a:lnTo>
                <a:lnTo>
                  <a:pt x="4538664" y="1962799"/>
                </a:lnTo>
                <a:lnTo>
                  <a:pt x="4592518" y="1962799"/>
                </a:lnTo>
                <a:lnTo>
                  <a:pt x="4592518" y="1991660"/>
                </a:lnTo>
                <a:lnTo>
                  <a:pt x="4709373" y="1991660"/>
                </a:lnTo>
                <a:lnTo>
                  <a:pt x="4709373" y="2020521"/>
                </a:lnTo>
                <a:lnTo>
                  <a:pt x="4719534" y="2020521"/>
                </a:lnTo>
                <a:lnTo>
                  <a:pt x="4719534" y="2039211"/>
                </a:lnTo>
                <a:lnTo>
                  <a:pt x="4766403" y="2039211"/>
                </a:lnTo>
                <a:lnTo>
                  <a:pt x="4766403" y="2074302"/>
                </a:lnTo>
                <a:lnTo>
                  <a:pt x="4929238" y="2074302"/>
                </a:lnTo>
                <a:lnTo>
                  <a:pt x="4929238" y="2095407"/>
                </a:lnTo>
                <a:lnTo>
                  <a:pt x="5073528" y="2095407"/>
                </a:lnTo>
                <a:lnTo>
                  <a:pt x="5073528" y="2124268"/>
                </a:lnTo>
                <a:lnTo>
                  <a:pt x="5202957" y="2124268"/>
                </a:lnTo>
                <a:lnTo>
                  <a:pt x="5202957" y="2155545"/>
                </a:lnTo>
                <a:lnTo>
                  <a:pt x="5273833" y="2155545"/>
                </a:lnTo>
                <a:lnTo>
                  <a:pt x="5273833" y="2180465"/>
                </a:lnTo>
                <a:lnTo>
                  <a:pt x="5354106" y="2180465"/>
                </a:lnTo>
                <a:lnTo>
                  <a:pt x="5354106" y="2209325"/>
                </a:lnTo>
                <a:lnTo>
                  <a:pt x="5354106" y="2217081"/>
                </a:lnTo>
                <a:lnTo>
                  <a:pt x="5475788" y="2217081"/>
                </a:lnTo>
                <a:lnTo>
                  <a:pt x="5475788" y="2228905"/>
                </a:lnTo>
                <a:lnTo>
                  <a:pt x="5487473" y="2228905"/>
                </a:lnTo>
                <a:lnTo>
                  <a:pt x="5487473" y="2245179"/>
                </a:lnTo>
                <a:lnTo>
                  <a:pt x="5665931" y="2245179"/>
                </a:lnTo>
                <a:lnTo>
                  <a:pt x="5665931" y="2271752"/>
                </a:lnTo>
                <a:lnTo>
                  <a:pt x="5754080" y="2271752"/>
                </a:lnTo>
                <a:lnTo>
                  <a:pt x="5754080" y="2297561"/>
                </a:lnTo>
                <a:lnTo>
                  <a:pt x="5824193" y="2297561"/>
                </a:lnTo>
                <a:lnTo>
                  <a:pt x="5824193" y="2321718"/>
                </a:lnTo>
                <a:lnTo>
                  <a:pt x="5898370" y="2321718"/>
                </a:lnTo>
                <a:lnTo>
                  <a:pt x="5898370" y="2347400"/>
                </a:lnTo>
                <a:lnTo>
                  <a:pt x="5898370" y="2358334"/>
                </a:lnTo>
                <a:lnTo>
                  <a:pt x="6134493" y="2358334"/>
                </a:lnTo>
                <a:lnTo>
                  <a:pt x="6134493" y="2382618"/>
                </a:lnTo>
                <a:lnTo>
                  <a:pt x="6172725" y="2382618"/>
                </a:lnTo>
                <a:lnTo>
                  <a:pt x="6172725" y="2421651"/>
                </a:lnTo>
                <a:lnTo>
                  <a:pt x="6285007" y="2421651"/>
                </a:lnTo>
                <a:lnTo>
                  <a:pt x="6285007" y="2445045"/>
                </a:lnTo>
                <a:lnTo>
                  <a:pt x="6344958" y="2445045"/>
                </a:lnTo>
                <a:lnTo>
                  <a:pt x="6344958" y="2476194"/>
                </a:lnTo>
                <a:lnTo>
                  <a:pt x="6432345" y="2476194"/>
                </a:lnTo>
                <a:lnTo>
                  <a:pt x="6432345" y="2501241"/>
                </a:lnTo>
                <a:lnTo>
                  <a:pt x="6479850" y="2501241"/>
                </a:lnTo>
                <a:lnTo>
                  <a:pt x="6479850" y="2526160"/>
                </a:lnTo>
                <a:lnTo>
                  <a:pt x="6951587" y="2526160"/>
                </a:lnTo>
                <a:lnTo>
                  <a:pt x="6951587" y="2569134"/>
                </a:lnTo>
                <a:lnTo>
                  <a:pt x="6963273" y="2569134"/>
                </a:lnTo>
                <a:lnTo>
                  <a:pt x="6963273" y="2606513"/>
                </a:lnTo>
                <a:lnTo>
                  <a:pt x="7042785" y="2606513"/>
                </a:lnTo>
                <a:lnTo>
                  <a:pt x="7042785" y="2641604"/>
                </a:lnTo>
                <a:lnTo>
                  <a:pt x="7054470" y="2641604"/>
                </a:lnTo>
                <a:lnTo>
                  <a:pt x="7067680" y="2641604"/>
                </a:lnTo>
                <a:lnTo>
                  <a:pt x="7067680" y="2676949"/>
                </a:lnTo>
                <a:lnTo>
                  <a:pt x="7466002" y="2676949"/>
                </a:lnTo>
                <a:lnTo>
                  <a:pt x="7466002" y="2725898"/>
                </a:lnTo>
                <a:lnTo>
                  <a:pt x="8517695" y="2725898"/>
                </a:lnTo>
                <a:lnTo>
                  <a:pt x="8517695" y="2903006"/>
                </a:lnTo>
                <a:lnTo>
                  <a:pt x="8961361" y="2903006"/>
                </a:lnTo>
                <a:lnTo>
                  <a:pt x="8961361" y="3258873"/>
                </a:lnTo>
                <a:lnTo>
                  <a:pt x="9538903" y="3258873"/>
                </a:lnTo>
              </a:path>
            </a:pathLst>
          </a:custGeom>
          <a:noFill/>
          <a:ln w="2857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37" name="Google Shape;1492;p199">
            <a:extLst>
              <a:ext uri="{FF2B5EF4-FFF2-40B4-BE49-F238E27FC236}">
                <a16:creationId xmlns:a16="http://schemas.microsoft.com/office/drawing/2014/main" id="{A749352B-7B35-4D69-4D03-F8146CD296AA}"/>
              </a:ext>
            </a:extLst>
          </p:cNvPr>
          <p:cNvSpPr/>
          <p:nvPr/>
        </p:nvSpPr>
        <p:spPr>
          <a:xfrm>
            <a:off x="2031014" y="160689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38" name="Google Shape;1493;p199">
            <a:extLst>
              <a:ext uri="{FF2B5EF4-FFF2-40B4-BE49-F238E27FC236}">
                <a16:creationId xmlns:a16="http://schemas.microsoft.com/office/drawing/2014/main" id="{EBD66C3F-7219-C07F-858D-AE587D635262}"/>
              </a:ext>
            </a:extLst>
          </p:cNvPr>
          <p:cNvSpPr/>
          <p:nvPr/>
        </p:nvSpPr>
        <p:spPr>
          <a:xfrm>
            <a:off x="2072294" y="165444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39" name="Google Shape;1494;p199">
            <a:extLst>
              <a:ext uri="{FF2B5EF4-FFF2-40B4-BE49-F238E27FC236}">
                <a16:creationId xmlns:a16="http://schemas.microsoft.com/office/drawing/2014/main" id="{0F93311E-35A4-4C28-9AB3-DDE7528FEB2D}"/>
              </a:ext>
            </a:extLst>
          </p:cNvPr>
          <p:cNvSpPr/>
          <p:nvPr/>
        </p:nvSpPr>
        <p:spPr>
          <a:xfrm>
            <a:off x="2024790" y="170199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0" name="Google Shape;1495;p199">
            <a:extLst>
              <a:ext uri="{FF2B5EF4-FFF2-40B4-BE49-F238E27FC236}">
                <a16:creationId xmlns:a16="http://schemas.microsoft.com/office/drawing/2014/main" id="{23A53C68-2849-4B4E-A751-7632EEDA26E6}"/>
              </a:ext>
            </a:extLst>
          </p:cNvPr>
          <p:cNvSpPr/>
          <p:nvPr/>
        </p:nvSpPr>
        <p:spPr>
          <a:xfrm>
            <a:off x="1983510" y="1581214"/>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1" name="Google Shape;1496;p199">
            <a:extLst>
              <a:ext uri="{FF2B5EF4-FFF2-40B4-BE49-F238E27FC236}">
                <a16:creationId xmlns:a16="http://schemas.microsoft.com/office/drawing/2014/main" id="{45EB60AB-F2FD-1A8B-4C41-BCB7B0C5E481}"/>
              </a:ext>
            </a:extLst>
          </p:cNvPr>
          <p:cNvSpPr/>
          <p:nvPr/>
        </p:nvSpPr>
        <p:spPr>
          <a:xfrm>
            <a:off x="1936006" y="1628763"/>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2" name="Google Shape;1497;p199">
            <a:extLst>
              <a:ext uri="{FF2B5EF4-FFF2-40B4-BE49-F238E27FC236}">
                <a16:creationId xmlns:a16="http://schemas.microsoft.com/office/drawing/2014/main" id="{47EDFDFF-994F-05CF-254D-09CB8155AC79}"/>
              </a:ext>
            </a:extLst>
          </p:cNvPr>
          <p:cNvSpPr/>
          <p:nvPr/>
        </p:nvSpPr>
        <p:spPr>
          <a:xfrm>
            <a:off x="2232970" y="1755143"/>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3" name="Google Shape;1498;p199">
            <a:extLst>
              <a:ext uri="{FF2B5EF4-FFF2-40B4-BE49-F238E27FC236}">
                <a16:creationId xmlns:a16="http://schemas.microsoft.com/office/drawing/2014/main" id="{6406C3CB-6E51-04C3-932F-8D1717B30A0F}"/>
              </a:ext>
            </a:extLst>
          </p:cNvPr>
          <p:cNvSpPr/>
          <p:nvPr/>
        </p:nvSpPr>
        <p:spPr>
          <a:xfrm>
            <a:off x="2185466" y="1802819"/>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4" name="Google Shape;1499;p199">
            <a:extLst>
              <a:ext uri="{FF2B5EF4-FFF2-40B4-BE49-F238E27FC236}">
                <a16:creationId xmlns:a16="http://schemas.microsoft.com/office/drawing/2014/main" id="{49906238-CAAA-BF7E-9D54-5715987F21FC}"/>
              </a:ext>
            </a:extLst>
          </p:cNvPr>
          <p:cNvSpPr/>
          <p:nvPr/>
        </p:nvSpPr>
        <p:spPr>
          <a:xfrm>
            <a:off x="2208964" y="170199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5" name="Google Shape;1500;p199">
            <a:extLst>
              <a:ext uri="{FF2B5EF4-FFF2-40B4-BE49-F238E27FC236}">
                <a16:creationId xmlns:a16="http://schemas.microsoft.com/office/drawing/2014/main" id="{62D9E191-56A5-D3A7-4504-87975B6FD45E}"/>
              </a:ext>
            </a:extLst>
          </p:cNvPr>
          <p:cNvSpPr/>
          <p:nvPr/>
        </p:nvSpPr>
        <p:spPr>
          <a:xfrm>
            <a:off x="2161333" y="1749547"/>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6" name="Google Shape;1501;p199">
            <a:extLst>
              <a:ext uri="{FF2B5EF4-FFF2-40B4-BE49-F238E27FC236}">
                <a16:creationId xmlns:a16="http://schemas.microsoft.com/office/drawing/2014/main" id="{812166D2-0048-739D-58B9-7E05CD422674}"/>
              </a:ext>
            </a:extLst>
          </p:cNvPr>
          <p:cNvSpPr/>
          <p:nvPr/>
        </p:nvSpPr>
        <p:spPr>
          <a:xfrm>
            <a:off x="2359859" y="1832572"/>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7" name="Google Shape;1502;p199">
            <a:extLst>
              <a:ext uri="{FF2B5EF4-FFF2-40B4-BE49-F238E27FC236}">
                <a16:creationId xmlns:a16="http://schemas.microsoft.com/office/drawing/2014/main" id="{9F6D8C32-D041-2E42-B4AE-B7748D6A9FA7}"/>
              </a:ext>
            </a:extLst>
          </p:cNvPr>
          <p:cNvSpPr/>
          <p:nvPr/>
        </p:nvSpPr>
        <p:spPr>
          <a:xfrm>
            <a:off x="2312227" y="1880249"/>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8" name="Google Shape;1503;p199">
            <a:extLst>
              <a:ext uri="{FF2B5EF4-FFF2-40B4-BE49-F238E27FC236}">
                <a16:creationId xmlns:a16="http://schemas.microsoft.com/office/drawing/2014/main" id="{4801631F-0079-4AB5-869E-9E2C7C75B55D}"/>
              </a:ext>
            </a:extLst>
          </p:cNvPr>
          <p:cNvSpPr/>
          <p:nvPr/>
        </p:nvSpPr>
        <p:spPr>
          <a:xfrm>
            <a:off x="1837188" y="1533664"/>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49" name="Google Shape;1504;p199">
            <a:extLst>
              <a:ext uri="{FF2B5EF4-FFF2-40B4-BE49-F238E27FC236}">
                <a16:creationId xmlns:a16="http://schemas.microsoft.com/office/drawing/2014/main" id="{76A89619-A106-2D51-EBC7-F6223ACDA963}"/>
              </a:ext>
            </a:extLst>
          </p:cNvPr>
          <p:cNvSpPr/>
          <p:nvPr/>
        </p:nvSpPr>
        <p:spPr>
          <a:xfrm>
            <a:off x="1789685" y="1581214"/>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0" name="Google Shape;1505;p199">
            <a:extLst>
              <a:ext uri="{FF2B5EF4-FFF2-40B4-BE49-F238E27FC236}">
                <a16:creationId xmlns:a16="http://schemas.microsoft.com/office/drawing/2014/main" id="{440750C9-70E8-CEEC-D149-C57D6B3F5022}"/>
              </a:ext>
            </a:extLst>
          </p:cNvPr>
          <p:cNvSpPr/>
          <p:nvPr/>
        </p:nvSpPr>
        <p:spPr>
          <a:xfrm>
            <a:off x="1590015" y="1499844"/>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1" name="Google Shape;1506;p199">
            <a:extLst>
              <a:ext uri="{FF2B5EF4-FFF2-40B4-BE49-F238E27FC236}">
                <a16:creationId xmlns:a16="http://schemas.microsoft.com/office/drawing/2014/main" id="{0C0116E0-CA45-AF20-6B93-7BDC9C90651F}"/>
              </a:ext>
            </a:extLst>
          </p:cNvPr>
          <p:cNvSpPr/>
          <p:nvPr/>
        </p:nvSpPr>
        <p:spPr>
          <a:xfrm>
            <a:off x="1542511" y="1547394"/>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2" name="Google Shape;1507;p199">
            <a:extLst>
              <a:ext uri="{FF2B5EF4-FFF2-40B4-BE49-F238E27FC236}">
                <a16:creationId xmlns:a16="http://schemas.microsoft.com/office/drawing/2014/main" id="{5FDD86C8-44CB-C62E-DB1A-292462F48F7C}"/>
              </a:ext>
            </a:extLst>
          </p:cNvPr>
          <p:cNvSpPr/>
          <p:nvPr/>
        </p:nvSpPr>
        <p:spPr>
          <a:xfrm>
            <a:off x="1627230" y="1499844"/>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3" name="Google Shape;1508;p199">
            <a:extLst>
              <a:ext uri="{FF2B5EF4-FFF2-40B4-BE49-F238E27FC236}">
                <a16:creationId xmlns:a16="http://schemas.microsoft.com/office/drawing/2014/main" id="{61686257-444E-66E6-7B9B-B06ED492CA53}"/>
              </a:ext>
            </a:extLst>
          </p:cNvPr>
          <p:cNvSpPr/>
          <p:nvPr/>
        </p:nvSpPr>
        <p:spPr>
          <a:xfrm>
            <a:off x="1579726" y="1547394"/>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4" name="Google Shape;1509;p199">
            <a:extLst>
              <a:ext uri="{FF2B5EF4-FFF2-40B4-BE49-F238E27FC236}">
                <a16:creationId xmlns:a16="http://schemas.microsoft.com/office/drawing/2014/main" id="{4DBD5133-B68A-D173-9329-B2A1E3B823D1}"/>
              </a:ext>
            </a:extLst>
          </p:cNvPr>
          <p:cNvSpPr/>
          <p:nvPr/>
        </p:nvSpPr>
        <p:spPr>
          <a:xfrm>
            <a:off x="2585692" y="1992514"/>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5" name="Google Shape;1510;p199">
            <a:extLst>
              <a:ext uri="{FF2B5EF4-FFF2-40B4-BE49-F238E27FC236}">
                <a16:creationId xmlns:a16="http://schemas.microsoft.com/office/drawing/2014/main" id="{1E7391E1-041D-EE7F-BD7D-070062F1E8A8}"/>
              </a:ext>
            </a:extLst>
          </p:cNvPr>
          <p:cNvSpPr/>
          <p:nvPr/>
        </p:nvSpPr>
        <p:spPr>
          <a:xfrm>
            <a:off x="2538190" y="204006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6" name="Google Shape;1511;p199">
            <a:extLst>
              <a:ext uri="{FF2B5EF4-FFF2-40B4-BE49-F238E27FC236}">
                <a16:creationId xmlns:a16="http://schemas.microsoft.com/office/drawing/2014/main" id="{AC0D0AF6-B589-E1FD-81EF-94F7654FF5F7}"/>
              </a:ext>
            </a:extLst>
          </p:cNvPr>
          <p:cNvSpPr/>
          <p:nvPr/>
        </p:nvSpPr>
        <p:spPr>
          <a:xfrm>
            <a:off x="3166410" y="2228870"/>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7" name="Google Shape;1512;p199">
            <a:extLst>
              <a:ext uri="{FF2B5EF4-FFF2-40B4-BE49-F238E27FC236}">
                <a16:creationId xmlns:a16="http://schemas.microsoft.com/office/drawing/2014/main" id="{26C591A3-5980-3A93-5075-38697169A276}"/>
              </a:ext>
            </a:extLst>
          </p:cNvPr>
          <p:cNvSpPr/>
          <p:nvPr/>
        </p:nvSpPr>
        <p:spPr>
          <a:xfrm>
            <a:off x="3118778" y="2276419"/>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8" name="Google Shape;1513;p199">
            <a:extLst>
              <a:ext uri="{FF2B5EF4-FFF2-40B4-BE49-F238E27FC236}">
                <a16:creationId xmlns:a16="http://schemas.microsoft.com/office/drawing/2014/main" id="{13329934-CD18-65CB-98CE-E4F28F01ECD7}"/>
              </a:ext>
            </a:extLst>
          </p:cNvPr>
          <p:cNvSpPr/>
          <p:nvPr/>
        </p:nvSpPr>
        <p:spPr>
          <a:xfrm>
            <a:off x="3213914" y="2276420"/>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59" name="Google Shape;1514;p199">
            <a:extLst>
              <a:ext uri="{FF2B5EF4-FFF2-40B4-BE49-F238E27FC236}">
                <a16:creationId xmlns:a16="http://schemas.microsoft.com/office/drawing/2014/main" id="{39E5776E-B32B-B021-1576-D05A11B5A6AB}"/>
              </a:ext>
            </a:extLst>
          </p:cNvPr>
          <p:cNvSpPr/>
          <p:nvPr/>
        </p:nvSpPr>
        <p:spPr>
          <a:xfrm>
            <a:off x="3166410" y="2323970"/>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0" name="Google Shape;1515;p199">
            <a:extLst>
              <a:ext uri="{FF2B5EF4-FFF2-40B4-BE49-F238E27FC236}">
                <a16:creationId xmlns:a16="http://schemas.microsoft.com/office/drawing/2014/main" id="{D2ECC410-BF58-E21E-9C80-8640A4B05D73}"/>
              </a:ext>
            </a:extLst>
          </p:cNvPr>
          <p:cNvSpPr/>
          <p:nvPr/>
        </p:nvSpPr>
        <p:spPr>
          <a:xfrm>
            <a:off x="3489920" y="251747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1" name="Google Shape;1516;p199">
            <a:extLst>
              <a:ext uri="{FF2B5EF4-FFF2-40B4-BE49-F238E27FC236}">
                <a16:creationId xmlns:a16="http://schemas.microsoft.com/office/drawing/2014/main" id="{5CE950D5-233A-6B40-71CB-298CD31AAAC6}"/>
              </a:ext>
            </a:extLst>
          </p:cNvPr>
          <p:cNvSpPr/>
          <p:nvPr/>
        </p:nvSpPr>
        <p:spPr>
          <a:xfrm>
            <a:off x="3442289" y="2565029"/>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2" name="Google Shape;1517;p199">
            <a:extLst>
              <a:ext uri="{FF2B5EF4-FFF2-40B4-BE49-F238E27FC236}">
                <a16:creationId xmlns:a16="http://schemas.microsoft.com/office/drawing/2014/main" id="{A3D352CB-B112-678B-1590-59F77EF2571F}"/>
              </a:ext>
            </a:extLst>
          </p:cNvPr>
          <p:cNvSpPr/>
          <p:nvPr/>
        </p:nvSpPr>
        <p:spPr>
          <a:xfrm>
            <a:off x="3516975" y="2565029"/>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3" name="Google Shape;1518;p199">
            <a:extLst>
              <a:ext uri="{FF2B5EF4-FFF2-40B4-BE49-F238E27FC236}">
                <a16:creationId xmlns:a16="http://schemas.microsoft.com/office/drawing/2014/main" id="{97E72530-E57E-1B65-4807-0AAA7B841863}"/>
              </a:ext>
            </a:extLst>
          </p:cNvPr>
          <p:cNvSpPr/>
          <p:nvPr/>
        </p:nvSpPr>
        <p:spPr>
          <a:xfrm>
            <a:off x="3469471" y="2612579"/>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4" name="Google Shape;1519;p199">
            <a:extLst>
              <a:ext uri="{FF2B5EF4-FFF2-40B4-BE49-F238E27FC236}">
                <a16:creationId xmlns:a16="http://schemas.microsoft.com/office/drawing/2014/main" id="{0584337B-FA90-B4BC-4D95-ED34681F6B74}"/>
              </a:ext>
            </a:extLst>
          </p:cNvPr>
          <p:cNvSpPr/>
          <p:nvPr/>
        </p:nvSpPr>
        <p:spPr>
          <a:xfrm>
            <a:off x="3612110" y="2592873"/>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5" name="Google Shape;1520;p199">
            <a:extLst>
              <a:ext uri="{FF2B5EF4-FFF2-40B4-BE49-F238E27FC236}">
                <a16:creationId xmlns:a16="http://schemas.microsoft.com/office/drawing/2014/main" id="{46333C2F-58A2-2E6C-C169-29A7B54E4131}"/>
              </a:ext>
            </a:extLst>
          </p:cNvPr>
          <p:cNvSpPr/>
          <p:nvPr/>
        </p:nvSpPr>
        <p:spPr>
          <a:xfrm>
            <a:off x="3564478" y="2640551"/>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6" name="Google Shape;1521;p199">
            <a:extLst>
              <a:ext uri="{FF2B5EF4-FFF2-40B4-BE49-F238E27FC236}">
                <a16:creationId xmlns:a16="http://schemas.microsoft.com/office/drawing/2014/main" id="{4BEA2972-AB73-33FF-82F3-C21C9A8E6D3F}"/>
              </a:ext>
            </a:extLst>
          </p:cNvPr>
          <p:cNvSpPr/>
          <p:nvPr/>
        </p:nvSpPr>
        <p:spPr>
          <a:xfrm>
            <a:off x="4018307" y="2880721"/>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7" name="Google Shape;1522;p199">
            <a:extLst>
              <a:ext uri="{FF2B5EF4-FFF2-40B4-BE49-F238E27FC236}">
                <a16:creationId xmlns:a16="http://schemas.microsoft.com/office/drawing/2014/main" id="{EC52D44C-B7BD-3784-CF3D-799DA920D371}"/>
              </a:ext>
            </a:extLst>
          </p:cNvPr>
          <p:cNvSpPr/>
          <p:nvPr/>
        </p:nvSpPr>
        <p:spPr>
          <a:xfrm>
            <a:off x="3970803" y="2928270"/>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8" name="Google Shape;1523;p199">
            <a:extLst>
              <a:ext uri="{FF2B5EF4-FFF2-40B4-BE49-F238E27FC236}">
                <a16:creationId xmlns:a16="http://schemas.microsoft.com/office/drawing/2014/main" id="{A437DB2D-6129-48BC-051D-93B4C00C6983}"/>
              </a:ext>
            </a:extLst>
          </p:cNvPr>
          <p:cNvSpPr/>
          <p:nvPr/>
        </p:nvSpPr>
        <p:spPr>
          <a:xfrm>
            <a:off x="4436316" y="2950901"/>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69" name="Google Shape;1524;p199">
            <a:extLst>
              <a:ext uri="{FF2B5EF4-FFF2-40B4-BE49-F238E27FC236}">
                <a16:creationId xmlns:a16="http://schemas.microsoft.com/office/drawing/2014/main" id="{43016E88-14DB-067B-6278-BF7522B63D07}"/>
              </a:ext>
            </a:extLst>
          </p:cNvPr>
          <p:cNvSpPr/>
          <p:nvPr/>
        </p:nvSpPr>
        <p:spPr>
          <a:xfrm>
            <a:off x="4388814" y="2998451"/>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0" name="Google Shape;1525;p199">
            <a:extLst>
              <a:ext uri="{FF2B5EF4-FFF2-40B4-BE49-F238E27FC236}">
                <a16:creationId xmlns:a16="http://schemas.microsoft.com/office/drawing/2014/main" id="{75461CB6-DF63-25D5-6E9B-0B4467504D8A}"/>
              </a:ext>
            </a:extLst>
          </p:cNvPr>
          <p:cNvSpPr/>
          <p:nvPr/>
        </p:nvSpPr>
        <p:spPr>
          <a:xfrm>
            <a:off x="4566888" y="2975821"/>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1" name="Google Shape;1526;p199">
            <a:extLst>
              <a:ext uri="{FF2B5EF4-FFF2-40B4-BE49-F238E27FC236}">
                <a16:creationId xmlns:a16="http://schemas.microsoft.com/office/drawing/2014/main" id="{BF00A315-4992-752E-056A-381D71B669EA}"/>
              </a:ext>
            </a:extLst>
          </p:cNvPr>
          <p:cNvSpPr/>
          <p:nvPr/>
        </p:nvSpPr>
        <p:spPr>
          <a:xfrm>
            <a:off x="4519386" y="3023499"/>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2" name="Google Shape;1527;p199">
            <a:extLst>
              <a:ext uri="{FF2B5EF4-FFF2-40B4-BE49-F238E27FC236}">
                <a16:creationId xmlns:a16="http://schemas.microsoft.com/office/drawing/2014/main" id="{BDDABA1E-F261-99EB-AC2B-3494A8B2FCAF}"/>
              </a:ext>
            </a:extLst>
          </p:cNvPr>
          <p:cNvSpPr/>
          <p:nvPr/>
        </p:nvSpPr>
        <p:spPr>
          <a:xfrm>
            <a:off x="5196888" y="3151021"/>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3" name="Google Shape;1528;p199">
            <a:extLst>
              <a:ext uri="{FF2B5EF4-FFF2-40B4-BE49-F238E27FC236}">
                <a16:creationId xmlns:a16="http://schemas.microsoft.com/office/drawing/2014/main" id="{BFCFE274-A43B-BEFF-C39B-30F944543909}"/>
              </a:ext>
            </a:extLst>
          </p:cNvPr>
          <p:cNvSpPr/>
          <p:nvPr/>
        </p:nvSpPr>
        <p:spPr>
          <a:xfrm>
            <a:off x="5149257" y="3198571"/>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4" name="Google Shape;1529;p199">
            <a:extLst>
              <a:ext uri="{FF2B5EF4-FFF2-40B4-BE49-F238E27FC236}">
                <a16:creationId xmlns:a16="http://schemas.microsoft.com/office/drawing/2014/main" id="{0A17D185-BFC6-7387-447E-4F939E4F3E44}"/>
              </a:ext>
            </a:extLst>
          </p:cNvPr>
          <p:cNvSpPr/>
          <p:nvPr/>
        </p:nvSpPr>
        <p:spPr>
          <a:xfrm>
            <a:off x="6113055" y="3475358"/>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5" name="Google Shape;1530;p199">
            <a:extLst>
              <a:ext uri="{FF2B5EF4-FFF2-40B4-BE49-F238E27FC236}">
                <a16:creationId xmlns:a16="http://schemas.microsoft.com/office/drawing/2014/main" id="{4EB85C66-DA65-906E-F9AE-8FB453AC5DB5}"/>
              </a:ext>
            </a:extLst>
          </p:cNvPr>
          <p:cNvSpPr/>
          <p:nvPr/>
        </p:nvSpPr>
        <p:spPr>
          <a:xfrm>
            <a:off x="6065551" y="352290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6" name="Google Shape;1531;p199">
            <a:extLst>
              <a:ext uri="{FF2B5EF4-FFF2-40B4-BE49-F238E27FC236}">
                <a16:creationId xmlns:a16="http://schemas.microsoft.com/office/drawing/2014/main" id="{EAEFB243-AD6E-E772-8B13-23FEAA477A8B}"/>
              </a:ext>
            </a:extLst>
          </p:cNvPr>
          <p:cNvSpPr/>
          <p:nvPr/>
        </p:nvSpPr>
        <p:spPr>
          <a:xfrm>
            <a:off x="7696436" y="3895304"/>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7" name="Google Shape;1532;p199">
            <a:extLst>
              <a:ext uri="{FF2B5EF4-FFF2-40B4-BE49-F238E27FC236}">
                <a16:creationId xmlns:a16="http://schemas.microsoft.com/office/drawing/2014/main" id="{2630C7B9-5F62-5AD7-214C-0CA1D6896D12}"/>
              </a:ext>
            </a:extLst>
          </p:cNvPr>
          <p:cNvSpPr/>
          <p:nvPr/>
        </p:nvSpPr>
        <p:spPr>
          <a:xfrm>
            <a:off x="7648934" y="3942854"/>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8" name="Google Shape;1533;p199">
            <a:extLst>
              <a:ext uri="{FF2B5EF4-FFF2-40B4-BE49-F238E27FC236}">
                <a16:creationId xmlns:a16="http://schemas.microsoft.com/office/drawing/2014/main" id="{F858075E-ED18-158E-9E3C-ED9E295CECA2}"/>
              </a:ext>
            </a:extLst>
          </p:cNvPr>
          <p:cNvSpPr/>
          <p:nvPr/>
        </p:nvSpPr>
        <p:spPr>
          <a:xfrm>
            <a:off x="8241971" y="40329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79" name="Google Shape;1534;p199">
            <a:extLst>
              <a:ext uri="{FF2B5EF4-FFF2-40B4-BE49-F238E27FC236}">
                <a16:creationId xmlns:a16="http://schemas.microsoft.com/office/drawing/2014/main" id="{68036686-CA9A-3AE0-6633-0E992E79DED3}"/>
              </a:ext>
            </a:extLst>
          </p:cNvPr>
          <p:cNvSpPr/>
          <p:nvPr/>
        </p:nvSpPr>
        <p:spPr>
          <a:xfrm>
            <a:off x="8194339" y="4080547"/>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0" name="Google Shape;1535;p199">
            <a:extLst>
              <a:ext uri="{FF2B5EF4-FFF2-40B4-BE49-F238E27FC236}">
                <a16:creationId xmlns:a16="http://schemas.microsoft.com/office/drawing/2014/main" id="{4FEBE0FD-3530-B9B7-D271-6CE74BBF11FE}"/>
              </a:ext>
            </a:extLst>
          </p:cNvPr>
          <p:cNvSpPr/>
          <p:nvPr/>
        </p:nvSpPr>
        <p:spPr>
          <a:xfrm>
            <a:off x="8280202" y="40329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1" name="Google Shape;1536;p199">
            <a:extLst>
              <a:ext uri="{FF2B5EF4-FFF2-40B4-BE49-F238E27FC236}">
                <a16:creationId xmlns:a16="http://schemas.microsoft.com/office/drawing/2014/main" id="{36DA7862-98B1-2EEC-FBFD-9D043DBF911E}"/>
              </a:ext>
            </a:extLst>
          </p:cNvPr>
          <p:cNvSpPr/>
          <p:nvPr/>
        </p:nvSpPr>
        <p:spPr>
          <a:xfrm>
            <a:off x="8232698" y="408054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2" name="Google Shape;1537;p199">
            <a:extLst>
              <a:ext uri="{FF2B5EF4-FFF2-40B4-BE49-F238E27FC236}">
                <a16:creationId xmlns:a16="http://schemas.microsoft.com/office/drawing/2014/main" id="{830DF9B4-CF2D-0574-B7EE-B7DE0382C57E}"/>
              </a:ext>
            </a:extLst>
          </p:cNvPr>
          <p:cNvSpPr/>
          <p:nvPr/>
        </p:nvSpPr>
        <p:spPr>
          <a:xfrm>
            <a:off x="8336979" y="40329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3" name="Google Shape;1538;p199">
            <a:extLst>
              <a:ext uri="{FF2B5EF4-FFF2-40B4-BE49-F238E27FC236}">
                <a16:creationId xmlns:a16="http://schemas.microsoft.com/office/drawing/2014/main" id="{38DA0EC9-5256-7610-5BB1-D24C11306065}"/>
              </a:ext>
            </a:extLst>
          </p:cNvPr>
          <p:cNvSpPr/>
          <p:nvPr/>
        </p:nvSpPr>
        <p:spPr>
          <a:xfrm>
            <a:off x="8289475" y="408054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4" name="Google Shape;1539;p199">
            <a:extLst>
              <a:ext uri="{FF2B5EF4-FFF2-40B4-BE49-F238E27FC236}">
                <a16:creationId xmlns:a16="http://schemas.microsoft.com/office/drawing/2014/main" id="{1CBBCD3A-F6F8-1467-3A00-84A32F03A1E9}"/>
              </a:ext>
            </a:extLst>
          </p:cNvPr>
          <p:cNvSpPr/>
          <p:nvPr/>
        </p:nvSpPr>
        <p:spPr>
          <a:xfrm>
            <a:off x="8375210" y="40329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5" name="Google Shape;1540;p199">
            <a:extLst>
              <a:ext uri="{FF2B5EF4-FFF2-40B4-BE49-F238E27FC236}">
                <a16:creationId xmlns:a16="http://schemas.microsoft.com/office/drawing/2014/main" id="{D7F79269-2DD2-1F60-0AB9-B1488AB56029}"/>
              </a:ext>
            </a:extLst>
          </p:cNvPr>
          <p:cNvSpPr/>
          <p:nvPr/>
        </p:nvSpPr>
        <p:spPr>
          <a:xfrm>
            <a:off x="8327706" y="408054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6" name="Google Shape;1541;p199">
            <a:extLst>
              <a:ext uri="{FF2B5EF4-FFF2-40B4-BE49-F238E27FC236}">
                <a16:creationId xmlns:a16="http://schemas.microsoft.com/office/drawing/2014/main" id="{F95F6722-19AD-B68B-EF19-AD6BD164FC40}"/>
              </a:ext>
            </a:extLst>
          </p:cNvPr>
          <p:cNvSpPr/>
          <p:nvPr/>
        </p:nvSpPr>
        <p:spPr>
          <a:xfrm>
            <a:off x="8413823" y="40329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7" name="Google Shape;1542;p199">
            <a:extLst>
              <a:ext uri="{FF2B5EF4-FFF2-40B4-BE49-F238E27FC236}">
                <a16:creationId xmlns:a16="http://schemas.microsoft.com/office/drawing/2014/main" id="{FF202B75-F0ED-260B-8D29-885CFDDE8381}"/>
              </a:ext>
            </a:extLst>
          </p:cNvPr>
          <p:cNvSpPr/>
          <p:nvPr/>
        </p:nvSpPr>
        <p:spPr>
          <a:xfrm>
            <a:off x="8366319" y="408054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8" name="Google Shape;1543;p199">
            <a:extLst>
              <a:ext uri="{FF2B5EF4-FFF2-40B4-BE49-F238E27FC236}">
                <a16:creationId xmlns:a16="http://schemas.microsoft.com/office/drawing/2014/main" id="{CD92C656-B6BD-8A1D-F1A1-74C8E89CADD2}"/>
              </a:ext>
            </a:extLst>
          </p:cNvPr>
          <p:cNvSpPr/>
          <p:nvPr/>
        </p:nvSpPr>
        <p:spPr>
          <a:xfrm>
            <a:off x="8455992" y="40329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89" name="Google Shape;1544;p199">
            <a:extLst>
              <a:ext uri="{FF2B5EF4-FFF2-40B4-BE49-F238E27FC236}">
                <a16:creationId xmlns:a16="http://schemas.microsoft.com/office/drawing/2014/main" id="{ABD95004-F94D-BE3B-91D6-28B934AC1C06}"/>
              </a:ext>
            </a:extLst>
          </p:cNvPr>
          <p:cNvSpPr/>
          <p:nvPr/>
        </p:nvSpPr>
        <p:spPr>
          <a:xfrm>
            <a:off x="8408490" y="408054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0" name="Google Shape;1545;p199">
            <a:extLst>
              <a:ext uri="{FF2B5EF4-FFF2-40B4-BE49-F238E27FC236}">
                <a16:creationId xmlns:a16="http://schemas.microsoft.com/office/drawing/2014/main" id="{7EA78F95-C36D-A5A3-F4BB-2F452A1DB9FB}"/>
              </a:ext>
            </a:extLst>
          </p:cNvPr>
          <p:cNvSpPr/>
          <p:nvPr/>
        </p:nvSpPr>
        <p:spPr>
          <a:xfrm>
            <a:off x="8492192" y="4065164"/>
            <a:ext cx="12701" cy="95228"/>
          </a:xfrm>
          <a:custGeom>
            <a:avLst/>
            <a:gdLst/>
            <a:ahLst/>
            <a:cxnLst/>
            <a:rect l="l" t="t" r="r" b="b"/>
            <a:pathLst>
              <a:path w="12701" h="95228" extrusionOk="0">
                <a:moveTo>
                  <a:pt x="0" y="0"/>
                </a:moveTo>
                <a:lnTo>
                  <a:pt x="0" y="95229"/>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1" name="Google Shape;1546;p199">
            <a:extLst>
              <a:ext uri="{FF2B5EF4-FFF2-40B4-BE49-F238E27FC236}">
                <a16:creationId xmlns:a16="http://schemas.microsoft.com/office/drawing/2014/main" id="{27C15692-3605-4938-15F9-A4832B35DE7B}"/>
              </a:ext>
            </a:extLst>
          </p:cNvPr>
          <p:cNvSpPr/>
          <p:nvPr/>
        </p:nvSpPr>
        <p:spPr>
          <a:xfrm>
            <a:off x="8444689" y="4112841"/>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2" name="Google Shape;1547;p199">
            <a:extLst>
              <a:ext uri="{FF2B5EF4-FFF2-40B4-BE49-F238E27FC236}">
                <a16:creationId xmlns:a16="http://schemas.microsoft.com/office/drawing/2014/main" id="{C85C7BDB-7985-F759-2CBE-608640B6DFF1}"/>
              </a:ext>
            </a:extLst>
          </p:cNvPr>
          <p:cNvSpPr/>
          <p:nvPr/>
        </p:nvSpPr>
        <p:spPr>
          <a:xfrm>
            <a:off x="8503496" y="4112842"/>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3" name="Google Shape;1548;p199">
            <a:extLst>
              <a:ext uri="{FF2B5EF4-FFF2-40B4-BE49-F238E27FC236}">
                <a16:creationId xmlns:a16="http://schemas.microsoft.com/office/drawing/2014/main" id="{1365293F-D199-0B29-2C0A-912EF3B41456}"/>
              </a:ext>
            </a:extLst>
          </p:cNvPr>
          <p:cNvSpPr/>
          <p:nvPr/>
        </p:nvSpPr>
        <p:spPr>
          <a:xfrm>
            <a:off x="8455994" y="4160391"/>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4" name="Google Shape;1549;p199">
            <a:extLst>
              <a:ext uri="{FF2B5EF4-FFF2-40B4-BE49-F238E27FC236}">
                <a16:creationId xmlns:a16="http://schemas.microsoft.com/office/drawing/2014/main" id="{3E609707-8113-D188-4EBD-890228D86DFA}"/>
              </a:ext>
            </a:extLst>
          </p:cNvPr>
          <p:cNvSpPr/>
          <p:nvPr/>
        </p:nvSpPr>
        <p:spPr>
          <a:xfrm>
            <a:off x="8581611" y="4146026"/>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5" name="Google Shape;1550;p199">
            <a:extLst>
              <a:ext uri="{FF2B5EF4-FFF2-40B4-BE49-F238E27FC236}">
                <a16:creationId xmlns:a16="http://schemas.microsoft.com/office/drawing/2014/main" id="{4162EA47-E5CC-6CC0-CB2B-010E41F9EDAD}"/>
              </a:ext>
            </a:extLst>
          </p:cNvPr>
          <p:cNvSpPr/>
          <p:nvPr/>
        </p:nvSpPr>
        <p:spPr>
          <a:xfrm>
            <a:off x="8534107" y="419357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6" name="Google Shape;1551;p199">
            <a:extLst>
              <a:ext uri="{FF2B5EF4-FFF2-40B4-BE49-F238E27FC236}">
                <a16:creationId xmlns:a16="http://schemas.microsoft.com/office/drawing/2014/main" id="{CF1BFE07-E011-07F9-8328-24124CE2669D}"/>
              </a:ext>
            </a:extLst>
          </p:cNvPr>
          <p:cNvSpPr/>
          <p:nvPr/>
        </p:nvSpPr>
        <p:spPr>
          <a:xfrm>
            <a:off x="8605744" y="4185566"/>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7" name="Google Shape;1552;p199">
            <a:extLst>
              <a:ext uri="{FF2B5EF4-FFF2-40B4-BE49-F238E27FC236}">
                <a16:creationId xmlns:a16="http://schemas.microsoft.com/office/drawing/2014/main" id="{921A6316-B178-9BD1-4EE1-DFD18F2131B0}"/>
              </a:ext>
            </a:extLst>
          </p:cNvPr>
          <p:cNvSpPr/>
          <p:nvPr/>
        </p:nvSpPr>
        <p:spPr>
          <a:xfrm>
            <a:off x="8558241" y="423311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8" name="Google Shape;1553;p199">
            <a:extLst>
              <a:ext uri="{FF2B5EF4-FFF2-40B4-BE49-F238E27FC236}">
                <a16:creationId xmlns:a16="http://schemas.microsoft.com/office/drawing/2014/main" id="{302A62EE-16EB-008C-0182-886C2745E426}"/>
              </a:ext>
            </a:extLst>
          </p:cNvPr>
          <p:cNvSpPr/>
          <p:nvPr/>
        </p:nvSpPr>
        <p:spPr>
          <a:xfrm>
            <a:off x="8700752" y="4185566"/>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399" name="Google Shape;1554;p199">
            <a:extLst>
              <a:ext uri="{FF2B5EF4-FFF2-40B4-BE49-F238E27FC236}">
                <a16:creationId xmlns:a16="http://schemas.microsoft.com/office/drawing/2014/main" id="{B38F218D-E658-0750-AD14-4E3F032D2B29}"/>
              </a:ext>
            </a:extLst>
          </p:cNvPr>
          <p:cNvSpPr/>
          <p:nvPr/>
        </p:nvSpPr>
        <p:spPr>
          <a:xfrm>
            <a:off x="8653249" y="423311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0" name="Google Shape;1555;p199">
            <a:extLst>
              <a:ext uri="{FF2B5EF4-FFF2-40B4-BE49-F238E27FC236}">
                <a16:creationId xmlns:a16="http://schemas.microsoft.com/office/drawing/2014/main" id="{E5F9143B-31E8-6AFF-E6FD-D811F1C55AEA}"/>
              </a:ext>
            </a:extLst>
          </p:cNvPr>
          <p:cNvSpPr/>
          <p:nvPr/>
        </p:nvSpPr>
        <p:spPr>
          <a:xfrm>
            <a:off x="8761466" y="4185566"/>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1" name="Google Shape;1556;p199">
            <a:extLst>
              <a:ext uri="{FF2B5EF4-FFF2-40B4-BE49-F238E27FC236}">
                <a16:creationId xmlns:a16="http://schemas.microsoft.com/office/drawing/2014/main" id="{AAADE80F-BEBF-724B-5E26-8D6784A8F7A1}"/>
              </a:ext>
            </a:extLst>
          </p:cNvPr>
          <p:cNvSpPr/>
          <p:nvPr/>
        </p:nvSpPr>
        <p:spPr>
          <a:xfrm>
            <a:off x="8713962" y="423311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2" name="Google Shape;1557;p199">
            <a:extLst>
              <a:ext uri="{FF2B5EF4-FFF2-40B4-BE49-F238E27FC236}">
                <a16:creationId xmlns:a16="http://schemas.microsoft.com/office/drawing/2014/main" id="{F1A32175-76B4-151E-FF46-1D6A75697ED5}"/>
              </a:ext>
            </a:extLst>
          </p:cNvPr>
          <p:cNvSpPr/>
          <p:nvPr/>
        </p:nvSpPr>
        <p:spPr>
          <a:xfrm>
            <a:off x="8803635" y="4185566"/>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3" name="Google Shape;1558;p199">
            <a:extLst>
              <a:ext uri="{FF2B5EF4-FFF2-40B4-BE49-F238E27FC236}">
                <a16:creationId xmlns:a16="http://schemas.microsoft.com/office/drawing/2014/main" id="{BF82CB81-4CE2-53FA-34B3-8E7E1500A367}"/>
              </a:ext>
            </a:extLst>
          </p:cNvPr>
          <p:cNvSpPr/>
          <p:nvPr/>
        </p:nvSpPr>
        <p:spPr>
          <a:xfrm>
            <a:off x="8756131" y="423311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4" name="Google Shape;1559;p199">
            <a:extLst>
              <a:ext uri="{FF2B5EF4-FFF2-40B4-BE49-F238E27FC236}">
                <a16:creationId xmlns:a16="http://schemas.microsoft.com/office/drawing/2014/main" id="{3AED5F4A-7DFA-454B-0185-DCCD45CE9810}"/>
              </a:ext>
            </a:extLst>
          </p:cNvPr>
          <p:cNvSpPr/>
          <p:nvPr/>
        </p:nvSpPr>
        <p:spPr>
          <a:xfrm>
            <a:off x="8825736" y="4185566"/>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5" name="Google Shape;1560;p199">
            <a:extLst>
              <a:ext uri="{FF2B5EF4-FFF2-40B4-BE49-F238E27FC236}">
                <a16:creationId xmlns:a16="http://schemas.microsoft.com/office/drawing/2014/main" id="{C7BFE4D2-0D8F-5870-A28F-7BFB6A6DDB99}"/>
              </a:ext>
            </a:extLst>
          </p:cNvPr>
          <p:cNvSpPr/>
          <p:nvPr/>
        </p:nvSpPr>
        <p:spPr>
          <a:xfrm>
            <a:off x="8778233" y="423311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6" name="Google Shape;1561;p199">
            <a:extLst>
              <a:ext uri="{FF2B5EF4-FFF2-40B4-BE49-F238E27FC236}">
                <a16:creationId xmlns:a16="http://schemas.microsoft.com/office/drawing/2014/main" id="{892D1244-49EE-DC0D-0585-04F377FBE2F2}"/>
              </a:ext>
            </a:extLst>
          </p:cNvPr>
          <p:cNvSpPr/>
          <p:nvPr/>
        </p:nvSpPr>
        <p:spPr>
          <a:xfrm>
            <a:off x="9080911"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7" name="Google Shape;1562;p199">
            <a:extLst>
              <a:ext uri="{FF2B5EF4-FFF2-40B4-BE49-F238E27FC236}">
                <a16:creationId xmlns:a16="http://schemas.microsoft.com/office/drawing/2014/main" id="{00EA3F82-FF1A-4934-C713-0104312814D3}"/>
              </a:ext>
            </a:extLst>
          </p:cNvPr>
          <p:cNvSpPr/>
          <p:nvPr/>
        </p:nvSpPr>
        <p:spPr>
          <a:xfrm>
            <a:off x="9033407"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8" name="Google Shape;1563;p199">
            <a:extLst>
              <a:ext uri="{FF2B5EF4-FFF2-40B4-BE49-F238E27FC236}">
                <a16:creationId xmlns:a16="http://schemas.microsoft.com/office/drawing/2014/main" id="{BA53E090-D550-4782-C8CE-94B7EC89BEF1}"/>
              </a:ext>
            </a:extLst>
          </p:cNvPr>
          <p:cNvSpPr/>
          <p:nvPr/>
        </p:nvSpPr>
        <p:spPr>
          <a:xfrm>
            <a:off x="9150262"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09" name="Google Shape;1564;p199">
            <a:extLst>
              <a:ext uri="{FF2B5EF4-FFF2-40B4-BE49-F238E27FC236}">
                <a16:creationId xmlns:a16="http://schemas.microsoft.com/office/drawing/2014/main" id="{34D40B75-D0A5-E59F-16AC-220C2F5BB71A}"/>
              </a:ext>
            </a:extLst>
          </p:cNvPr>
          <p:cNvSpPr/>
          <p:nvPr/>
        </p:nvSpPr>
        <p:spPr>
          <a:xfrm>
            <a:off x="9102758"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0" name="Google Shape;1565;p199">
            <a:extLst>
              <a:ext uri="{FF2B5EF4-FFF2-40B4-BE49-F238E27FC236}">
                <a16:creationId xmlns:a16="http://schemas.microsoft.com/office/drawing/2014/main" id="{D76AFFC4-5C1F-9660-CDB8-9C51E8280FB9}"/>
              </a:ext>
            </a:extLst>
          </p:cNvPr>
          <p:cNvSpPr/>
          <p:nvPr/>
        </p:nvSpPr>
        <p:spPr>
          <a:xfrm>
            <a:off x="9197766"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1" name="Google Shape;1566;p199">
            <a:extLst>
              <a:ext uri="{FF2B5EF4-FFF2-40B4-BE49-F238E27FC236}">
                <a16:creationId xmlns:a16="http://schemas.microsoft.com/office/drawing/2014/main" id="{3A3115A3-2DAA-06BA-0E91-6F66E5000B89}"/>
              </a:ext>
            </a:extLst>
          </p:cNvPr>
          <p:cNvSpPr/>
          <p:nvPr/>
        </p:nvSpPr>
        <p:spPr>
          <a:xfrm>
            <a:off x="9150262"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2" name="Google Shape;1567;p199">
            <a:extLst>
              <a:ext uri="{FF2B5EF4-FFF2-40B4-BE49-F238E27FC236}">
                <a16:creationId xmlns:a16="http://schemas.microsoft.com/office/drawing/2014/main" id="{332AD0C5-BAC7-D713-120F-E5273503B185}"/>
              </a:ext>
            </a:extLst>
          </p:cNvPr>
          <p:cNvSpPr/>
          <p:nvPr/>
        </p:nvSpPr>
        <p:spPr>
          <a:xfrm>
            <a:off x="9249716"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3" name="Google Shape;1568;p199">
            <a:extLst>
              <a:ext uri="{FF2B5EF4-FFF2-40B4-BE49-F238E27FC236}">
                <a16:creationId xmlns:a16="http://schemas.microsoft.com/office/drawing/2014/main" id="{7FD51423-F238-EB73-A388-A128A972A2EB}"/>
              </a:ext>
            </a:extLst>
          </p:cNvPr>
          <p:cNvSpPr/>
          <p:nvPr/>
        </p:nvSpPr>
        <p:spPr>
          <a:xfrm>
            <a:off x="9202213"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4" name="Google Shape;1569;p199">
            <a:extLst>
              <a:ext uri="{FF2B5EF4-FFF2-40B4-BE49-F238E27FC236}">
                <a16:creationId xmlns:a16="http://schemas.microsoft.com/office/drawing/2014/main" id="{67EB016A-B7F1-C64A-928A-7ECBD75313C7}"/>
              </a:ext>
            </a:extLst>
          </p:cNvPr>
          <p:cNvSpPr/>
          <p:nvPr/>
        </p:nvSpPr>
        <p:spPr>
          <a:xfrm>
            <a:off x="9457640"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5" name="Google Shape;1570;p199">
            <a:extLst>
              <a:ext uri="{FF2B5EF4-FFF2-40B4-BE49-F238E27FC236}">
                <a16:creationId xmlns:a16="http://schemas.microsoft.com/office/drawing/2014/main" id="{AE1AD06A-79C1-6D4F-84B2-5CD7CBCD6C6F}"/>
              </a:ext>
            </a:extLst>
          </p:cNvPr>
          <p:cNvSpPr/>
          <p:nvPr/>
        </p:nvSpPr>
        <p:spPr>
          <a:xfrm>
            <a:off x="9410138"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6" name="Google Shape;1571;p199">
            <a:extLst>
              <a:ext uri="{FF2B5EF4-FFF2-40B4-BE49-F238E27FC236}">
                <a16:creationId xmlns:a16="http://schemas.microsoft.com/office/drawing/2014/main" id="{E1981E3F-9576-1779-E97F-5373689AC652}"/>
              </a:ext>
            </a:extLst>
          </p:cNvPr>
          <p:cNvSpPr/>
          <p:nvPr/>
        </p:nvSpPr>
        <p:spPr>
          <a:xfrm>
            <a:off x="9539058"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7" name="Google Shape;1572;p199">
            <a:extLst>
              <a:ext uri="{FF2B5EF4-FFF2-40B4-BE49-F238E27FC236}">
                <a16:creationId xmlns:a16="http://schemas.microsoft.com/office/drawing/2014/main" id="{EB76A9A1-AB90-4546-CC73-B4746B159A41}"/>
              </a:ext>
            </a:extLst>
          </p:cNvPr>
          <p:cNvSpPr/>
          <p:nvPr/>
        </p:nvSpPr>
        <p:spPr>
          <a:xfrm>
            <a:off x="9491554"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8" name="Google Shape;1573;p199">
            <a:extLst>
              <a:ext uri="{FF2B5EF4-FFF2-40B4-BE49-F238E27FC236}">
                <a16:creationId xmlns:a16="http://schemas.microsoft.com/office/drawing/2014/main" id="{0B5AAAD4-857C-FA13-97D5-4B0260C697EC}"/>
              </a:ext>
            </a:extLst>
          </p:cNvPr>
          <p:cNvSpPr/>
          <p:nvPr/>
        </p:nvSpPr>
        <p:spPr>
          <a:xfrm>
            <a:off x="9654643"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19" name="Google Shape;1574;p199">
            <a:extLst>
              <a:ext uri="{FF2B5EF4-FFF2-40B4-BE49-F238E27FC236}">
                <a16:creationId xmlns:a16="http://schemas.microsoft.com/office/drawing/2014/main" id="{72EBBC8A-78D1-BD0B-A05C-BBA13999D3EB}"/>
              </a:ext>
            </a:extLst>
          </p:cNvPr>
          <p:cNvSpPr/>
          <p:nvPr/>
        </p:nvSpPr>
        <p:spPr>
          <a:xfrm>
            <a:off x="9607139"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0" name="Google Shape;1575;p199">
            <a:extLst>
              <a:ext uri="{FF2B5EF4-FFF2-40B4-BE49-F238E27FC236}">
                <a16:creationId xmlns:a16="http://schemas.microsoft.com/office/drawing/2014/main" id="{9178E050-6072-D4E7-F2BA-7B35112B32DF}"/>
              </a:ext>
            </a:extLst>
          </p:cNvPr>
          <p:cNvSpPr/>
          <p:nvPr/>
        </p:nvSpPr>
        <p:spPr>
          <a:xfrm>
            <a:off x="9691731"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1" name="Google Shape;1576;p199">
            <a:extLst>
              <a:ext uri="{FF2B5EF4-FFF2-40B4-BE49-F238E27FC236}">
                <a16:creationId xmlns:a16="http://schemas.microsoft.com/office/drawing/2014/main" id="{B7EB3658-7B3B-47E9-DF24-8BACC673E469}"/>
              </a:ext>
            </a:extLst>
          </p:cNvPr>
          <p:cNvSpPr/>
          <p:nvPr/>
        </p:nvSpPr>
        <p:spPr>
          <a:xfrm>
            <a:off x="9644227"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2" name="Google Shape;1577;p199">
            <a:extLst>
              <a:ext uri="{FF2B5EF4-FFF2-40B4-BE49-F238E27FC236}">
                <a16:creationId xmlns:a16="http://schemas.microsoft.com/office/drawing/2014/main" id="{F9917D82-48B3-1AE0-8227-58A194947EE5}"/>
              </a:ext>
            </a:extLst>
          </p:cNvPr>
          <p:cNvSpPr/>
          <p:nvPr/>
        </p:nvSpPr>
        <p:spPr>
          <a:xfrm>
            <a:off x="9734028"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3" name="Google Shape;1578;p199">
            <a:extLst>
              <a:ext uri="{FF2B5EF4-FFF2-40B4-BE49-F238E27FC236}">
                <a16:creationId xmlns:a16="http://schemas.microsoft.com/office/drawing/2014/main" id="{1B685F2E-AC4D-7489-844B-3762FF7A0B77}"/>
              </a:ext>
            </a:extLst>
          </p:cNvPr>
          <p:cNvSpPr/>
          <p:nvPr/>
        </p:nvSpPr>
        <p:spPr>
          <a:xfrm>
            <a:off x="9686397" y="4280667"/>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4" name="Google Shape;1579;p199">
            <a:extLst>
              <a:ext uri="{FF2B5EF4-FFF2-40B4-BE49-F238E27FC236}">
                <a16:creationId xmlns:a16="http://schemas.microsoft.com/office/drawing/2014/main" id="{D202BB5C-C487-A42A-3B64-FECC82B6B2B9}"/>
              </a:ext>
            </a:extLst>
          </p:cNvPr>
          <p:cNvSpPr/>
          <p:nvPr/>
        </p:nvSpPr>
        <p:spPr>
          <a:xfrm>
            <a:off x="9765147"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5" name="Google Shape;1580;p199">
            <a:extLst>
              <a:ext uri="{FF2B5EF4-FFF2-40B4-BE49-F238E27FC236}">
                <a16:creationId xmlns:a16="http://schemas.microsoft.com/office/drawing/2014/main" id="{6C146072-9FAC-1CA6-DB23-F674E23DA949}"/>
              </a:ext>
            </a:extLst>
          </p:cNvPr>
          <p:cNvSpPr/>
          <p:nvPr/>
        </p:nvSpPr>
        <p:spPr>
          <a:xfrm>
            <a:off x="9717643"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6" name="Google Shape;1581;p199">
            <a:extLst>
              <a:ext uri="{FF2B5EF4-FFF2-40B4-BE49-F238E27FC236}">
                <a16:creationId xmlns:a16="http://schemas.microsoft.com/office/drawing/2014/main" id="{241A38D7-3FD1-D8EB-360C-C6C26EAB0756}"/>
              </a:ext>
            </a:extLst>
          </p:cNvPr>
          <p:cNvSpPr/>
          <p:nvPr/>
        </p:nvSpPr>
        <p:spPr>
          <a:xfrm>
            <a:off x="9812651"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7" name="Google Shape;1582;p199">
            <a:extLst>
              <a:ext uri="{FF2B5EF4-FFF2-40B4-BE49-F238E27FC236}">
                <a16:creationId xmlns:a16="http://schemas.microsoft.com/office/drawing/2014/main" id="{C6AC333A-8EE3-CDB0-AA3D-EFFADEEE111A}"/>
              </a:ext>
            </a:extLst>
          </p:cNvPr>
          <p:cNvSpPr/>
          <p:nvPr/>
        </p:nvSpPr>
        <p:spPr>
          <a:xfrm>
            <a:off x="9765147"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8" name="Google Shape;1583;p199">
            <a:extLst>
              <a:ext uri="{FF2B5EF4-FFF2-40B4-BE49-F238E27FC236}">
                <a16:creationId xmlns:a16="http://schemas.microsoft.com/office/drawing/2014/main" id="{2DB6BD68-C1FB-1171-8553-C1BE783CFA9C}"/>
              </a:ext>
            </a:extLst>
          </p:cNvPr>
          <p:cNvSpPr/>
          <p:nvPr/>
        </p:nvSpPr>
        <p:spPr>
          <a:xfrm>
            <a:off x="9959480" y="4233117"/>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29" name="Google Shape;1584;p199">
            <a:extLst>
              <a:ext uri="{FF2B5EF4-FFF2-40B4-BE49-F238E27FC236}">
                <a16:creationId xmlns:a16="http://schemas.microsoft.com/office/drawing/2014/main" id="{DB756B6A-F492-8EA6-01EF-17B31CEF331E}"/>
              </a:ext>
            </a:extLst>
          </p:cNvPr>
          <p:cNvSpPr/>
          <p:nvPr/>
        </p:nvSpPr>
        <p:spPr>
          <a:xfrm>
            <a:off x="9911978" y="4280667"/>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0" name="Google Shape;1585;p199">
            <a:extLst>
              <a:ext uri="{FF2B5EF4-FFF2-40B4-BE49-F238E27FC236}">
                <a16:creationId xmlns:a16="http://schemas.microsoft.com/office/drawing/2014/main" id="{8C1F398A-0E9E-C6C0-CE7D-8DCF9442C497}"/>
              </a:ext>
            </a:extLst>
          </p:cNvPr>
          <p:cNvSpPr/>
          <p:nvPr/>
        </p:nvSpPr>
        <p:spPr>
          <a:xfrm>
            <a:off x="10060459" y="44086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1" name="Google Shape;1586;p199">
            <a:extLst>
              <a:ext uri="{FF2B5EF4-FFF2-40B4-BE49-F238E27FC236}">
                <a16:creationId xmlns:a16="http://schemas.microsoft.com/office/drawing/2014/main" id="{DD22F4CC-F0F2-D1E2-CC84-ACD4ECD01A3C}"/>
              </a:ext>
            </a:extLst>
          </p:cNvPr>
          <p:cNvSpPr/>
          <p:nvPr/>
        </p:nvSpPr>
        <p:spPr>
          <a:xfrm>
            <a:off x="10012955" y="445637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2" name="Google Shape;1587;p199">
            <a:extLst>
              <a:ext uri="{FF2B5EF4-FFF2-40B4-BE49-F238E27FC236}">
                <a16:creationId xmlns:a16="http://schemas.microsoft.com/office/drawing/2014/main" id="{CE94BCA1-66B4-ABEE-BB26-796906828040}"/>
              </a:ext>
            </a:extLst>
          </p:cNvPr>
          <p:cNvSpPr/>
          <p:nvPr/>
        </p:nvSpPr>
        <p:spPr>
          <a:xfrm>
            <a:off x="10117996" y="44086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3" name="Google Shape;1588;p199">
            <a:extLst>
              <a:ext uri="{FF2B5EF4-FFF2-40B4-BE49-F238E27FC236}">
                <a16:creationId xmlns:a16="http://schemas.microsoft.com/office/drawing/2014/main" id="{800A7745-F707-16E9-7BD5-DE9EFAAE3C8E}"/>
              </a:ext>
            </a:extLst>
          </p:cNvPr>
          <p:cNvSpPr/>
          <p:nvPr/>
        </p:nvSpPr>
        <p:spPr>
          <a:xfrm>
            <a:off x="10070494" y="4456375"/>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4" name="Google Shape;1589;p199">
            <a:extLst>
              <a:ext uri="{FF2B5EF4-FFF2-40B4-BE49-F238E27FC236}">
                <a16:creationId xmlns:a16="http://schemas.microsoft.com/office/drawing/2014/main" id="{22B31AF8-B4FA-2B10-7AFD-26BD50992C4D}"/>
              </a:ext>
            </a:extLst>
          </p:cNvPr>
          <p:cNvSpPr/>
          <p:nvPr/>
        </p:nvSpPr>
        <p:spPr>
          <a:xfrm>
            <a:off x="10325668" y="4408697"/>
            <a:ext cx="12701" cy="95228"/>
          </a:xfrm>
          <a:custGeom>
            <a:avLst/>
            <a:gdLst/>
            <a:ahLst/>
            <a:cxnLst/>
            <a:rect l="l" t="t" r="r" b="b"/>
            <a:pathLst>
              <a:path w="12701" h="95228" extrusionOk="0">
                <a:moveTo>
                  <a:pt x="0" y="0"/>
                </a:moveTo>
                <a:lnTo>
                  <a:pt x="0" y="95228"/>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5" name="Google Shape;1590;p199">
            <a:extLst>
              <a:ext uri="{FF2B5EF4-FFF2-40B4-BE49-F238E27FC236}">
                <a16:creationId xmlns:a16="http://schemas.microsoft.com/office/drawing/2014/main" id="{11B9BE86-D5F6-DCCC-5BCC-FCCC7CE30535}"/>
              </a:ext>
            </a:extLst>
          </p:cNvPr>
          <p:cNvSpPr/>
          <p:nvPr/>
        </p:nvSpPr>
        <p:spPr>
          <a:xfrm>
            <a:off x="10278163" y="4456375"/>
            <a:ext cx="95135" cy="12715"/>
          </a:xfrm>
          <a:custGeom>
            <a:avLst/>
            <a:gdLst/>
            <a:ahLst/>
            <a:cxnLst/>
            <a:rect l="l" t="t" r="r" b="b"/>
            <a:pathLst>
              <a:path w="95134" h="12714" extrusionOk="0">
                <a:moveTo>
                  <a:pt x="95135"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6" name="Google Shape;1591;p199">
            <a:extLst>
              <a:ext uri="{FF2B5EF4-FFF2-40B4-BE49-F238E27FC236}">
                <a16:creationId xmlns:a16="http://schemas.microsoft.com/office/drawing/2014/main" id="{465607CE-6D0A-D622-4372-744CDDE29FF8}"/>
              </a:ext>
            </a:extLst>
          </p:cNvPr>
          <p:cNvSpPr/>
          <p:nvPr/>
        </p:nvSpPr>
        <p:spPr>
          <a:xfrm>
            <a:off x="10852150" y="4766090"/>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7" name="Google Shape;1592;p199">
            <a:extLst>
              <a:ext uri="{FF2B5EF4-FFF2-40B4-BE49-F238E27FC236}">
                <a16:creationId xmlns:a16="http://schemas.microsoft.com/office/drawing/2014/main" id="{81F9F25D-49D1-28AE-4E94-69C04F7BE0E9}"/>
              </a:ext>
            </a:extLst>
          </p:cNvPr>
          <p:cNvSpPr/>
          <p:nvPr/>
        </p:nvSpPr>
        <p:spPr>
          <a:xfrm>
            <a:off x="10804646" y="4813641"/>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8" name="Google Shape;1593;p199">
            <a:extLst>
              <a:ext uri="{FF2B5EF4-FFF2-40B4-BE49-F238E27FC236}">
                <a16:creationId xmlns:a16="http://schemas.microsoft.com/office/drawing/2014/main" id="{3C1C52C4-3AC1-CFD0-76DE-2FA18547829C}"/>
              </a:ext>
            </a:extLst>
          </p:cNvPr>
          <p:cNvSpPr/>
          <p:nvPr/>
        </p:nvSpPr>
        <p:spPr>
          <a:xfrm>
            <a:off x="11033020" y="4766090"/>
            <a:ext cx="12701" cy="95101"/>
          </a:xfrm>
          <a:custGeom>
            <a:avLst/>
            <a:gdLst/>
            <a:ahLst/>
            <a:cxnLst/>
            <a:rect l="l" t="t" r="r" b="b"/>
            <a:pathLst>
              <a:path w="12701" h="95101" extrusionOk="0">
                <a:moveTo>
                  <a:pt x="0" y="0"/>
                </a:moveTo>
                <a:lnTo>
                  <a:pt x="0" y="95101"/>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39" name="Google Shape;1594;p199">
            <a:extLst>
              <a:ext uri="{FF2B5EF4-FFF2-40B4-BE49-F238E27FC236}">
                <a16:creationId xmlns:a16="http://schemas.microsoft.com/office/drawing/2014/main" id="{0627C633-3BC3-01CF-BBFF-AAF6C9AFA3F9}"/>
              </a:ext>
            </a:extLst>
          </p:cNvPr>
          <p:cNvSpPr/>
          <p:nvPr/>
        </p:nvSpPr>
        <p:spPr>
          <a:xfrm>
            <a:off x="10985518" y="4813641"/>
            <a:ext cx="95007" cy="12715"/>
          </a:xfrm>
          <a:custGeom>
            <a:avLst/>
            <a:gdLst/>
            <a:ahLst/>
            <a:cxnLst/>
            <a:rect l="l" t="t" r="r" b="b"/>
            <a:pathLst>
              <a:path w="95007" h="12714" extrusionOk="0">
                <a:moveTo>
                  <a:pt x="95008" y="0"/>
                </a:moveTo>
                <a:lnTo>
                  <a:pt x="0" y="0"/>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dirty="0">
              <a:solidFill>
                <a:srgbClr val="000000"/>
              </a:solidFill>
              <a:latin typeface="Arial"/>
              <a:ea typeface="Arial"/>
              <a:cs typeface="Arial"/>
              <a:sym typeface="Arial"/>
            </a:endParaRPr>
          </a:p>
        </p:txBody>
      </p:sp>
      <p:sp>
        <p:nvSpPr>
          <p:cNvPr id="440" name="Google Shape;1601;p199">
            <a:extLst>
              <a:ext uri="{FF2B5EF4-FFF2-40B4-BE49-F238E27FC236}">
                <a16:creationId xmlns:a16="http://schemas.microsoft.com/office/drawing/2014/main" id="{1FDAD6CB-1335-617F-8DAF-D07D59195586}"/>
              </a:ext>
            </a:extLst>
          </p:cNvPr>
          <p:cNvSpPr txBox="1"/>
          <p:nvPr/>
        </p:nvSpPr>
        <p:spPr>
          <a:xfrm>
            <a:off x="1474899"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0</a:t>
            </a:r>
            <a:endParaRPr sz="1400" kern="0" dirty="0">
              <a:latin typeface="Arial"/>
              <a:cs typeface="Arial"/>
              <a:sym typeface="Arial"/>
            </a:endParaRPr>
          </a:p>
        </p:txBody>
      </p:sp>
      <p:sp>
        <p:nvSpPr>
          <p:cNvPr id="441" name="Google Shape;1602;p199">
            <a:extLst>
              <a:ext uri="{FF2B5EF4-FFF2-40B4-BE49-F238E27FC236}">
                <a16:creationId xmlns:a16="http://schemas.microsoft.com/office/drawing/2014/main" id="{14BE2CF8-1B9E-6D46-2D4E-5C1F2DE7710D}"/>
              </a:ext>
            </a:extLst>
          </p:cNvPr>
          <p:cNvSpPr txBox="1"/>
          <p:nvPr/>
        </p:nvSpPr>
        <p:spPr>
          <a:xfrm>
            <a:off x="1804836"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a:t>
            </a:r>
            <a:endParaRPr sz="1400" kern="0" dirty="0">
              <a:latin typeface="Arial"/>
              <a:cs typeface="Arial"/>
              <a:sym typeface="Arial"/>
            </a:endParaRPr>
          </a:p>
        </p:txBody>
      </p:sp>
      <p:sp>
        <p:nvSpPr>
          <p:cNvPr id="442" name="Google Shape;1603;p199">
            <a:extLst>
              <a:ext uri="{FF2B5EF4-FFF2-40B4-BE49-F238E27FC236}">
                <a16:creationId xmlns:a16="http://schemas.microsoft.com/office/drawing/2014/main" id="{0CE361C2-C590-61A0-D2D6-4671B2854009}"/>
              </a:ext>
            </a:extLst>
          </p:cNvPr>
          <p:cNvSpPr txBox="1"/>
          <p:nvPr/>
        </p:nvSpPr>
        <p:spPr>
          <a:xfrm>
            <a:off x="2158343"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a:t>
            </a:r>
            <a:endParaRPr sz="1400" kern="0" dirty="0">
              <a:latin typeface="Arial"/>
              <a:cs typeface="Arial"/>
              <a:sym typeface="Arial"/>
            </a:endParaRPr>
          </a:p>
        </p:txBody>
      </p:sp>
      <p:sp>
        <p:nvSpPr>
          <p:cNvPr id="443" name="Google Shape;1604;p199">
            <a:extLst>
              <a:ext uri="{FF2B5EF4-FFF2-40B4-BE49-F238E27FC236}">
                <a16:creationId xmlns:a16="http://schemas.microsoft.com/office/drawing/2014/main" id="{C6804AAA-80DD-96DC-F5EF-B1FBE0F230BB}"/>
              </a:ext>
            </a:extLst>
          </p:cNvPr>
          <p:cNvSpPr txBox="1"/>
          <p:nvPr/>
        </p:nvSpPr>
        <p:spPr>
          <a:xfrm>
            <a:off x="2489763"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3</a:t>
            </a:r>
            <a:endParaRPr sz="1400" kern="0" dirty="0">
              <a:latin typeface="Arial"/>
              <a:cs typeface="Arial"/>
              <a:sym typeface="Arial"/>
            </a:endParaRPr>
          </a:p>
        </p:txBody>
      </p:sp>
      <p:sp>
        <p:nvSpPr>
          <p:cNvPr id="444" name="Google Shape;1605;p199">
            <a:extLst>
              <a:ext uri="{FF2B5EF4-FFF2-40B4-BE49-F238E27FC236}">
                <a16:creationId xmlns:a16="http://schemas.microsoft.com/office/drawing/2014/main" id="{33BE3886-3A81-B73C-2087-D83E83E5DEC5}"/>
              </a:ext>
            </a:extLst>
          </p:cNvPr>
          <p:cNvSpPr txBox="1"/>
          <p:nvPr/>
        </p:nvSpPr>
        <p:spPr>
          <a:xfrm>
            <a:off x="2837072"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4</a:t>
            </a:r>
            <a:endParaRPr sz="1400" kern="0" dirty="0">
              <a:latin typeface="Arial"/>
              <a:cs typeface="Arial"/>
              <a:sym typeface="Arial"/>
            </a:endParaRPr>
          </a:p>
        </p:txBody>
      </p:sp>
      <p:sp>
        <p:nvSpPr>
          <p:cNvPr id="445" name="Google Shape;1606;p199">
            <a:extLst>
              <a:ext uri="{FF2B5EF4-FFF2-40B4-BE49-F238E27FC236}">
                <a16:creationId xmlns:a16="http://schemas.microsoft.com/office/drawing/2014/main" id="{17640B29-7F66-5E27-5391-63B78FAD8C87}"/>
              </a:ext>
            </a:extLst>
          </p:cNvPr>
          <p:cNvSpPr txBox="1"/>
          <p:nvPr/>
        </p:nvSpPr>
        <p:spPr>
          <a:xfrm>
            <a:off x="3167011"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5</a:t>
            </a:r>
            <a:endParaRPr sz="1400" kern="0" dirty="0">
              <a:latin typeface="Arial"/>
              <a:cs typeface="Arial"/>
              <a:sym typeface="Arial"/>
            </a:endParaRPr>
          </a:p>
        </p:txBody>
      </p:sp>
      <p:sp>
        <p:nvSpPr>
          <p:cNvPr id="446" name="Google Shape;1607;p199">
            <a:extLst>
              <a:ext uri="{FF2B5EF4-FFF2-40B4-BE49-F238E27FC236}">
                <a16:creationId xmlns:a16="http://schemas.microsoft.com/office/drawing/2014/main" id="{FF4489E2-637E-9A19-7F8F-D6F6350A0874}"/>
              </a:ext>
            </a:extLst>
          </p:cNvPr>
          <p:cNvSpPr txBox="1"/>
          <p:nvPr/>
        </p:nvSpPr>
        <p:spPr>
          <a:xfrm>
            <a:off x="3496949"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6</a:t>
            </a:r>
            <a:endParaRPr sz="1400" kern="0" dirty="0">
              <a:latin typeface="Arial"/>
              <a:cs typeface="Arial"/>
              <a:sym typeface="Arial"/>
            </a:endParaRPr>
          </a:p>
        </p:txBody>
      </p:sp>
      <p:sp>
        <p:nvSpPr>
          <p:cNvPr id="447" name="Google Shape;1608;p199">
            <a:extLst>
              <a:ext uri="{FF2B5EF4-FFF2-40B4-BE49-F238E27FC236}">
                <a16:creationId xmlns:a16="http://schemas.microsoft.com/office/drawing/2014/main" id="{E46C945F-FF27-2B51-A5ED-502AAA659234}"/>
              </a:ext>
            </a:extLst>
          </p:cNvPr>
          <p:cNvSpPr txBox="1"/>
          <p:nvPr/>
        </p:nvSpPr>
        <p:spPr>
          <a:xfrm>
            <a:off x="3841027"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7</a:t>
            </a:r>
            <a:endParaRPr sz="1400" kern="0" dirty="0">
              <a:latin typeface="Arial"/>
              <a:cs typeface="Arial"/>
              <a:sym typeface="Arial"/>
            </a:endParaRPr>
          </a:p>
        </p:txBody>
      </p:sp>
      <p:sp>
        <p:nvSpPr>
          <p:cNvPr id="448" name="Google Shape;1609;p199">
            <a:extLst>
              <a:ext uri="{FF2B5EF4-FFF2-40B4-BE49-F238E27FC236}">
                <a16:creationId xmlns:a16="http://schemas.microsoft.com/office/drawing/2014/main" id="{9CABE1B8-FEB7-FB07-462E-3B58D4D1C2BD}"/>
              </a:ext>
            </a:extLst>
          </p:cNvPr>
          <p:cNvSpPr txBox="1"/>
          <p:nvPr/>
        </p:nvSpPr>
        <p:spPr>
          <a:xfrm>
            <a:off x="4197172"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8</a:t>
            </a:r>
            <a:endParaRPr sz="1400" kern="0" dirty="0">
              <a:latin typeface="Arial"/>
              <a:cs typeface="Arial"/>
              <a:sym typeface="Arial"/>
            </a:endParaRPr>
          </a:p>
        </p:txBody>
      </p:sp>
      <p:sp>
        <p:nvSpPr>
          <p:cNvPr id="449" name="Google Shape;1610;p199">
            <a:extLst>
              <a:ext uri="{FF2B5EF4-FFF2-40B4-BE49-F238E27FC236}">
                <a16:creationId xmlns:a16="http://schemas.microsoft.com/office/drawing/2014/main" id="{5AE4B6BE-153D-D3F9-9EA4-0319E82A9371}"/>
              </a:ext>
            </a:extLst>
          </p:cNvPr>
          <p:cNvSpPr txBox="1"/>
          <p:nvPr/>
        </p:nvSpPr>
        <p:spPr>
          <a:xfrm>
            <a:off x="4533008" y="5614239"/>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9</a:t>
            </a:r>
            <a:endParaRPr sz="1400" kern="0" dirty="0">
              <a:latin typeface="Arial"/>
              <a:cs typeface="Arial"/>
              <a:sym typeface="Arial"/>
            </a:endParaRPr>
          </a:p>
        </p:txBody>
      </p:sp>
      <p:sp>
        <p:nvSpPr>
          <p:cNvPr id="450" name="Google Shape;1611;p199">
            <a:extLst>
              <a:ext uri="{FF2B5EF4-FFF2-40B4-BE49-F238E27FC236}">
                <a16:creationId xmlns:a16="http://schemas.microsoft.com/office/drawing/2014/main" id="{69D1507D-4956-8E31-FC1C-93082CED6527}"/>
              </a:ext>
            </a:extLst>
          </p:cNvPr>
          <p:cNvSpPr txBox="1"/>
          <p:nvPr/>
        </p:nvSpPr>
        <p:spPr>
          <a:xfrm>
            <a:off x="4736177" y="5614239"/>
            <a:ext cx="4596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10</a:t>
            </a:r>
            <a:endParaRPr sz="1400" kern="0" dirty="0">
              <a:latin typeface="Arial"/>
              <a:cs typeface="Arial"/>
              <a:sym typeface="Arial"/>
            </a:endParaRPr>
          </a:p>
        </p:txBody>
      </p:sp>
      <p:sp>
        <p:nvSpPr>
          <p:cNvPr id="451" name="Google Shape;1612;p199">
            <a:extLst>
              <a:ext uri="{FF2B5EF4-FFF2-40B4-BE49-F238E27FC236}">
                <a16:creationId xmlns:a16="http://schemas.microsoft.com/office/drawing/2014/main" id="{48731C6C-B312-E8F2-D10F-62CC06A8523B}"/>
              </a:ext>
            </a:extLst>
          </p:cNvPr>
          <p:cNvSpPr txBox="1"/>
          <p:nvPr/>
        </p:nvSpPr>
        <p:spPr>
          <a:xfrm>
            <a:off x="5112044" y="5614239"/>
            <a:ext cx="39121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11</a:t>
            </a:r>
            <a:endParaRPr sz="1400" kern="0" dirty="0">
              <a:latin typeface="Arial"/>
              <a:cs typeface="Arial"/>
              <a:sym typeface="Arial"/>
            </a:endParaRPr>
          </a:p>
        </p:txBody>
      </p:sp>
      <p:sp>
        <p:nvSpPr>
          <p:cNvPr id="452" name="Google Shape;1613;p199">
            <a:extLst>
              <a:ext uri="{FF2B5EF4-FFF2-40B4-BE49-F238E27FC236}">
                <a16:creationId xmlns:a16="http://schemas.microsoft.com/office/drawing/2014/main" id="{AE1ABDBE-8CE3-4BD6-A609-D59510080FD9}"/>
              </a:ext>
            </a:extLst>
          </p:cNvPr>
          <p:cNvSpPr txBox="1"/>
          <p:nvPr/>
        </p:nvSpPr>
        <p:spPr>
          <a:xfrm>
            <a:off x="5424301" y="5614239"/>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12</a:t>
            </a:r>
            <a:endParaRPr sz="1400" kern="0" dirty="0">
              <a:latin typeface="Arial"/>
              <a:cs typeface="Arial"/>
              <a:sym typeface="Arial"/>
            </a:endParaRPr>
          </a:p>
        </p:txBody>
      </p:sp>
      <p:sp>
        <p:nvSpPr>
          <p:cNvPr id="453" name="Google Shape;1614;p199">
            <a:extLst>
              <a:ext uri="{FF2B5EF4-FFF2-40B4-BE49-F238E27FC236}">
                <a16:creationId xmlns:a16="http://schemas.microsoft.com/office/drawing/2014/main" id="{4E0071AA-8137-CC42-1AB7-F5095162EB4D}"/>
              </a:ext>
            </a:extLst>
          </p:cNvPr>
          <p:cNvSpPr txBox="1"/>
          <p:nvPr/>
        </p:nvSpPr>
        <p:spPr>
          <a:xfrm>
            <a:off x="5795489"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13</a:t>
            </a:r>
            <a:endParaRPr sz="1400" kern="0" dirty="0">
              <a:latin typeface="Arial"/>
              <a:cs typeface="Arial"/>
              <a:sym typeface="Arial"/>
            </a:endParaRPr>
          </a:p>
        </p:txBody>
      </p:sp>
      <p:sp>
        <p:nvSpPr>
          <p:cNvPr id="454" name="Google Shape;1615;p199">
            <a:extLst>
              <a:ext uri="{FF2B5EF4-FFF2-40B4-BE49-F238E27FC236}">
                <a16:creationId xmlns:a16="http://schemas.microsoft.com/office/drawing/2014/main" id="{ADF70F89-E4A1-98B5-8AFE-ABC3A587F15A}"/>
              </a:ext>
            </a:extLst>
          </p:cNvPr>
          <p:cNvSpPr txBox="1"/>
          <p:nvPr/>
        </p:nvSpPr>
        <p:spPr>
          <a:xfrm>
            <a:off x="6119926" y="5614239"/>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14</a:t>
            </a:r>
            <a:endParaRPr sz="1400" kern="0" dirty="0">
              <a:latin typeface="Arial"/>
              <a:cs typeface="Arial"/>
              <a:sym typeface="Arial"/>
            </a:endParaRPr>
          </a:p>
        </p:txBody>
      </p:sp>
      <p:sp>
        <p:nvSpPr>
          <p:cNvPr id="455" name="Google Shape;1616;p199">
            <a:extLst>
              <a:ext uri="{FF2B5EF4-FFF2-40B4-BE49-F238E27FC236}">
                <a16:creationId xmlns:a16="http://schemas.microsoft.com/office/drawing/2014/main" id="{2C53AB69-98A4-E372-F00E-590F5CA79E47}"/>
              </a:ext>
            </a:extLst>
          </p:cNvPr>
          <p:cNvSpPr txBox="1"/>
          <p:nvPr/>
        </p:nvSpPr>
        <p:spPr>
          <a:xfrm>
            <a:off x="6457251"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15</a:t>
            </a:r>
            <a:endParaRPr sz="1400" kern="0" dirty="0">
              <a:latin typeface="Arial"/>
              <a:cs typeface="Arial"/>
              <a:sym typeface="Arial"/>
            </a:endParaRPr>
          </a:p>
        </p:txBody>
      </p:sp>
      <p:sp>
        <p:nvSpPr>
          <p:cNvPr id="456" name="Google Shape;1617;p199">
            <a:extLst>
              <a:ext uri="{FF2B5EF4-FFF2-40B4-BE49-F238E27FC236}">
                <a16:creationId xmlns:a16="http://schemas.microsoft.com/office/drawing/2014/main" id="{362E1EE7-37EE-4518-991B-71B872F93497}"/>
              </a:ext>
            </a:extLst>
          </p:cNvPr>
          <p:cNvSpPr txBox="1"/>
          <p:nvPr/>
        </p:nvSpPr>
        <p:spPr>
          <a:xfrm>
            <a:off x="6796221"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16</a:t>
            </a:r>
            <a:endParaRPr sz="1400" kern="0" dirty="0">
              <a:latin typeface="Arial"/>
              <a:cs typeface="Arial"/>
              <a:sym typeface="Arial"/>
            </a:endParaRPr>
          </a:p>
        </p:txBody>
      </p:sp>
      <p:sp>
        <p:nvSpPr>
          <p:cNvPr id="457" name="Google Shape;1618;p199">
            <a:extLst>
              <a:ext uri="{FF2B5EF4-FFF2-40B4-BE49-F238E27FC236}">
                <a16:creationId xmlns:a16="http://schemas.microsoft.com/office/drawing/2014/main" id="{FA88A867-0FAA-82B7-9533-8EEC9CA2744C}"/>
              </a:ext>
            </a:extLst>
          </p:cNvPr>
          <p:cNvSpPr txBox="1"/>
          <p:nvPr/>
        </p:nvSpPr>
        <p:spPr>
          <a:xfrm>
            <a:off x="7144221"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17</a:t>
            </a:r>
            <a:endParaRPr sz="1400" kern="0" dirty="0">
              <a:latin typeface="Arial"/>
              <a:cs typeface="Arial"/>
              <a:sym typeface="Arial"/>
            </a:endParaRPr>
          </a:p>
        </p:txBody>
      </p:sp>
      <p:sp>
        <p:nvSpPr>
          <p:cNvPr id="458" name="Google Shape;1619;p199">
            <a:extLst>
              <a:ext uri="{FF2B5EF4-FFF2-40B4-BE49-F238E27FC236}">
                <a16:creationId xmlns:a16="http://schemas.microsoft.com/office/drawing/2014/main" id="{6B16EBA5-B49A-0DDF-FE2D-05C9886BDD23}"/>
              </a:ext>
            </a:extLst>
          </p:cNvPr>
          <p:cNvSpPr txBox="1"/>
          <p:nvPr/>
        </p:nvSpPr>
        <p:spPr>
          <a:xfrm>
            <a:off x="7472205"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18</a:t>
            </a:r>
            <a:endParaRPr sz="1400" kern="0" dirty="0">
              <a:latin typeface="Arial"/>
              <a:cs typeface="Arial"/>
              <a:sym typeface="Arial"/>
            </a:endParaRPr>
          </a:p>
        </p:txBody>
      </p:sp>
      <p:sp>
        <p:nvSpPr>
          <p:cNvPr id="459" name="Google Shape;1620;p199">
            <a:extLst>
              <a:ext uri="{FF2B5EF4-FFF2-40B4-BE49-F238E27FC236}">
                <a16:creationId xmlns:a16="http://schemas.microsoft.com/office/drawing/2014/main" id="{EBD9F3E7-26C3-1B2D-AA65-DD3CD98B6D3B}"/>
              </a:ext>
            </a:extLst>
          </p:cNvPr>
          <p:cNvSpPr txBox="1"/>
          <p:nvPr/>
        </p:nvSpPr>
        <p:spPr>
          <a:xfrm>
            <a:off x="7823754"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19</a:t>
            </a:r>
            <a:endParaRPr sz="1400" kern="0" dirty="0">
              <a:latin typeface="Arial"/>
              <a:cs typeface="Arial"/>
              <a:sym typeface="Arial"/>
            </a:endParaRPr>
          </a:p>
        </p:txBody>
      </p:sp>
      <p:sp>
        <p:nvSpPr>
          <p:cNvPr id="460" name="Google Shape;1621;p199">
            <a:extLst>
              <a:ext uri="{FF2B5EF4-FFF2-40B4-BE49-F238E27FC236}">
                <a16:creationId xmlns:a16="http://schemas.microsoft.com/office/drawing/2014/main" id="{08D7CEBE-2521-6118-7F94-E987FB865061}"/>
              </a:ext>
            </a:extLst>
          </p:cNvPr>
          <p:cNvSpPr txBox="1"/>
          <p:nvPr/>
        </p:nvSpPr>
        <p:spPr>
          <a:xfrm>
            <a:off x="8153691"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20</a:t>
            </a:r>
            <a:endParaRPr sz="1400" kern="0" dirty="0">
              <a:latin typeface="Arial"/>
              <a:cs typeface="Arial"/>
              <a:sym typeface="Arial"/>
            </a:endParaRPr>
          </a:p>
        </p:txBody>
      </p:sp>
      <p:sp>
        <p:nvSpPr>
          <p:cNvPr id="461" name="Google Shape;1622;p199">
            <a:extLst>
              <a:ext uri="{FF2B5EF4-FFF2-40B4-BE49-F238E27FC236}">
                <a16:creationId xmlns:a16="http://schemas.microsoft.com/office/drawing/2014/main" id="{AD3A209E-A5C4-DAC4-1F57-1A20DD13E7D3}"/>
              </a:ext>
            </a:extLst>
          </p:cNvPr>
          <p:cNvSpPr txBox="1"/>
          <p:nvPr/>
        </p:nvSpPr>
        <p:spPr>
          <a:xfrm>
            <a:off x="8488343"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21</a:t>
            </a:r>
            <a:endParaRPr sz="1400" kern="0" dirty="0">
              <a:latin typeface="Arial"/>
              <a:cs typeface="Arial"/>
              <a:sym typeface="Arial"/>
            </a:endParaRPr>
          </a:p>
        </p:txBody>
      </p:sp>
      <p:sp>
        <p:nvSpPr>
          <p:cNvPr id="462" name="Google Shape;1623;p199">
            <a:extLst>
              <a:ext uri="{FF2B5EF4-FFF2-40B4-BE49-F238E27FC236}">
                <a16:creationId xmlns:a16="http://schemas.microsoft.com/office/drawing/2014/main" id="{EA9F6C0C-DC1E-065F-D3E0-052F7E0122EE}"/>
              </a:ext>
            </a:extLst>
          </p:cNvPr>
          <p:cNvSpPr txBox="1"/>
          <p:nvPr/>
        </p:nvSpPr>
        <p:spPr>
          <a:xfrm>
            <a:off x="8837135"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22</a:t>
            </a:r>
            <a:endParaRPr sz="1400" kern="0" dirty="0">
              <a:latin typeface="Arial"/>
              <a:cs typeface="Arial"/>
              <a:sym typeface="Arial"/>
            </a:endParaRPr>
          </a:p>
        </p:txBody>
      </p:sp>
      <p:sp>
        <p:nvSpPr>
          <p:cNvPr id="463" name="Google Shape;1624;p199">
            <a:extLst>
              <a:ext uri="{FF2B5EF4-FFF2-40B4-BE49-F238E27FC236}">
                <a16:creationId xmlns:a16="http://schemas.microsoft.com/office/drawing/2014/main" id="{A86F9CED-0FA1-78C1-1A84-3A3803FBDA0E}"/>
              </a:ext>
            </a:extLst>
          </p:cNvPr>
          <p:cNvSpPr txBox="1"/>
          <p:nvPr/>
        </p:nvSpPr>
        <p:spPr>
          <a:xfrm>
            <a:off x="9172971"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23</a:t>
            </a:r>
            <a:endParaRPr sz="1400" kern="0" dirty="0">
              <a:latin typeface="Arial"/>
              <a:cs typeface="Arial"/>
              <a:sym typeface="Arial"/>
            </a:endParaRPr>
          </a:p>
        </p:txBody>
      </p:sp>
      <p:sp>
        <p:nvSpPr>
          <p:cNvPr id="464" name="Google Shape;1625;p199">
            <a:extLst>
              <a:ext uri="{FF2B5EF4-FFF2-40B4-BE49-F238E27FC236}">
                <a16:creationId xmlns:a16="http://schemas.microsoft.com/office/drawing/2014/main" id="{5F53C1CB-EA69-42BC-7186-EDC0A53E299B}"/>
              </a:ext>
            </a:extLst>
          </p:cNvPr>
          <p:cNvSpPr txBox="1"/>
          <p:nvPr/>
        </p:nvSpPr>
        <p:spPr>
          <a:xfrm>
            <a:off x="9501131"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24</a:t>
            </a:r>
            <a:endParaRPr sz="1400" kern="0" dirty="0">
              <a:latin typeface="Arial"/>
              <a:cs typeface="Arial"/>
              <a:sym typeface="Arial"/>
            </a:endParaRPr>
          </a:p>
        </p:txBody>
      </p:sp>
      <p:sp>
        <p:nvSpPr>
          <p:cNvPr id="465" name="Google Shape;1626;p199">
            <a:extLst>
              <a:ext uri="{FF2B5EF4-FFF2-40B4-BE49-F238E27FC236}">
                <a16:creationId xmlns:a16="http://schemas.microsoft.com/office/drawing/2014/main" id="{7B76AE7A-6171-1BBD-1D6C-942C19CDA1A7}"/>
              </a:ext>
            </a:extLst>
          </p:cNvPr>
          <p:cNvSpPr txBox="1"/>
          <p:nvPr/>
        </p:nvSpPr>
        <p:spPr>
          <a:xfrm>
            <a:off x="9851417"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25</a:t>
            </a:r>
            <a:endParaRPr sz="1400" kern="0" dirty="0">
              <a:latin typeface="Arial"/>
              <a:cs typeface="Arial"/>
              <a:sym typeface="Arial"/>
            </a:endParaRPr>
          </a:p>
        </p:txBody>
      </p:sp>
      <p:sp>
        <p:nvSpPr>
          <p:cNvPr id="466" name="Google Shape;1627;p199">
            <a:extLst>
              <a:ext uri="{FF2B5EF4-FFF2-40B4-BE49-F238E27FC236}">
                <a16:creationId xmlns:a16="http://schemas.microsoft.com/office/drawing/2014/main" id="{C6482DD2-B109-26AC-3140-BA0454C8394A}"/>
              </a:ext>
            </a:extLst>
          </p:cNvPr>
          <p:cNvSpPr txBox="1"/>
          <p:nvPr/>
        </p:nvSpPr>
        <p:spPr>
          <a:xfrm>
            <a:off x="10180466"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26</a:t>
            </a:r>
            <a:endParaRPr sz="1400" kern="0" dirty="0">
              <a:latin typeface="Arial"/>
              <a:cs typeface="Arial"/>
              <a:sym typeface="Arial"/>
            </a:endParaRPr>
          </a:p>
        </p:txBody>
      </p:sp>
      <p:sp>
        <p:nvSpPr>
          <p:cNvPr id="467" name="Google Shape;1628;p199">
            <a:extLst>
              <a:ext uri="{FF2B5EF4-FFF2-40B4-BE49-F238E27FC236}">
                <a16:creationId xmlns:a16="http://schemas.microsoft.com/office/drawing/2014/main" id="{95E86B95-A0C0-030D-A7D0-0344927381E1}"/>
              </a:ext>
            </a:extLst>
          </p:cNvPr>
          <p:cNvSpPr txBox="1"/>
          <p:nvPr/>
        </p:nvSpPr>
        <p:spPr>
          <a:xfrm>
            <a:off x="10527183"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27</a:t>
            </a:r>
            <a:endParaRPr sz="1400" kern="0" dirty="0">
              <a:latin typeface="Arial"/>
              <a:cs typeface="Arial"/>
              <a:sym typeface="Arial"/>
            </a:endParaRPr>
          </a:p>
        </p:txBody>
      </p:sp>
      <p:sp>
        <p:nvSpPr>
          <p:cNvPr id="468" name="Google Shape;1629;p199">
            <a:extLst>
              <a:ext uri="{FF2B5EF4-FFF2-40B4-BE49-F238E27FC236}">
                <a16:creationId xmlns:a16="http://schemas.microsoft.com/office/drawing/2014/main" id="{9CBC4B2A-B379-2570-ABC0-BF5DA7605233}"/>
              </a:ext>
            </a:extLst>
          </p:cNvPr>
          <p:cNvSpPr txBox="1"/>
          <p:nvPr/>
        </p:nvSpPr>
        <p:spPr>
          <a:xfrm>
            <a:off x="10865095"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28</a:t>
            </a:r>
            <a:endParaRPr sz="1400" kern="0" dirty="0">
              <a:latin typeface="Arial"/>
              <a:cs typeface="Arial"/>
              <a:sym typeface="Arial"/>
            </a:endParaRPr>
          </a:p>
        </p:txBody>
      </p:sp>
      <p:sp>
        <p:nvSpPr>
          <p:cNvPr id="469" name="Google Shape;1630;p199">
            <a:extLst>
              <a:ext uri="{FF2B5EF4-FFF2-40B4-BE49-F238E27FC236}">
                <a16:creationId xmlns:a16="http://schemas.microsoft.com/office/drawing/2014/main" id="{44ECEA1C-8EB7-45BE-3188-B3B31EB6B6DB}"/>
              </a:ext>
            </a:extLst>
          </p:cNvPr>
          <p:cNvSpPr txBox="1"/>
          <p:nvPr/>
        </p:nvSpPr>
        <p:spPr>
          <a:xfrm>
            <a:off x="11203274" y="5614239"/>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dirty="0">
                <a:latin typeface="Arial"/>
                <a:cs typeface="Arial"/>
                <a:sym typeface="Arial"/>
              </a:rPr>
              <a:t>29</a:t>
            </a:r>
            <a:endParaRPr sz="1400" kern="0" dirty="0">
              <a:latin typeface="Arial"/>
              <a:cs typeface="Arial"/>
              <a:sym typeface="Arial"/>
            </a:endParaRPr>
          </a:p>
        </p:txBody>
      </p:sp>
      <p:sp>
        <p:nvSpPr>
          <p:cNvPr id="470" name="Google Shape;1631;p199">
            <a:extLst>
              <a:ext uri="{FF2B5EF4-FFF2-40B4-BE49-F238E27FC236}">
                <a16:creationId xmlns:a16="http://schemas.microsoft.com/office/drawing/2014/main" id="{A2A938B3-2709-8191-3445-EF05E781DA8F}"/>
              </a:ext>
            </a:extLst>
          </p:cNvPr>
          <p:cNvSpPr txBox="1"/>
          <p:nvPr/>
        </p:nvSpPr>
        <p:spPr>
          <a:xfrm>
            <a:off x="4716307" y="5791011"/>
            <a:ext cx="2759387"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b="1" kern="0" dirty="0">
                <a:latin typeface="Arial"/>
                <a:cs typeface="Arial"/>
                <a:sym typeface="Arial"/>
              </a:rPr>
              <a:t>Time (months)</a:t>
            </a:r>
            <a:endParaRPr sz="1400" b="1" kern="0" dirty="0">
              <a:latin typeface="Arial"/>
              <a:cs typeface="Arial"/>
              <a:sym typeface="Arial"/>
            </a:endParaRPr>
          </a:p>
        </p:txBody>
      </p:sp>
      <p:graphicFrame>
        <p:nvGraphicFramePr>
          <p:cNvPr id="471" name="Google Shape;1165;p199">
            <a:extLst>
              <a:ext uri="{FF2B5EF4-FFF2-40B4-BE49-F238E27FC236}">
                <a16:creationId xmlns:a16="http://schemas.microsoft.com/office/drawing/2014/main" id="{032AB911-3843-9A41-3E67-5DBFEBB29C1B}"/>
              </a:ext>
            </a:extLst>
          </p:cNvPr>
          <p:cNvGraphicFramePr/>
          <p:nvPr>
            <p:extLst>
              <p:ext uri="{D42A27DB-BD31-4B8C-83A1-F6EECF244321}">
                <p14:modId xmlns:p14="http://schemas.microsoft.com/office/powerpoint/2010/main" val="1823541725"/>
              </p:ext>
            </p:extLst>
          </p:nvPr>
        </p:nvGraphicFramePr>
        <p:xfrm>
          <a:off x="7536161" y="1405838"/>
          <a:ext cx="3985990" cy="1645960"/>
        </p:xfrm>
        <a:graphic>
          <a:graphicData uri="http://schemas.openxmlformats.org/drawingml/2006/table">
            <a:tbl>
              <a:tblPr firstRow="1" bandRow="1">
                <a:tableStyleId>{5C22544A-7EE6-4342-B048-85BDC9FD1C3A}</a:tableStyleId>
              </a:tblPr>
              <a:tblGrid>
                <a:gridCol w="1718253">
                  <a:extLst>
                    <a:ext uri="{9D8B030D-6E8A-4147-A177-3AD203B41FA5}">
                      <a16:colId xmlns:a16="http://schemas.microsoft.com/office/drawing/2014/main" val="20000"/>
                    </a:ext>
                  </a:extLst>
                </a:gridCol>
                <a:gridCol w="1197241">
                  <a:extLst>
                    <a:ext uri="{9D8B030D-6E8A-4147-A177-3AD203B41FA5}">
                      <a16:colId xmlns:a16="http://schemas.microsoft.com/office/drawing/2014/main" val="20001"/>
                    </a:ext>
                  </a:extLst>
                </a:gridCol>
                <a:gridCol w="1070496">
                  <a:extLst>
                    <a:ext uri="{9D8B030D-6E8A-4147-A177-3AD203B41FA5}">
                      <a16:colId xmlns:a16="http://schemas.microsoft.com/office/drawing/2014/main" val="20002"/>
                    </a:ext>
                  </a:extLst>
                </a:gridCol>
              </a:tblGrid>
              <a:tr h="0">
                <a:tc>
                  <a:txBody>
                    <a:bodyPr/>
                    <a:lstStyle/>
                    <a:p>
                      <a:pPr marL="295275" marR="0" lvl="0" indent="-295275" algn="l" rtl="0">
                        <a:lnSpc>
                          <a:spcPct val="100000"/>
                        </a:lnSpc>
                        <a:spcBef>
                          <a:spcPts val="0"/>
                        </a:spcBef>
                        <a:spcAft>
                          <a:spcPts val="0"/>
                        </a:spcAft>
                        <a:buClr>
                          <a:schemeClr val="dk1"/>
                        </a:buClr>
                        <a:buSzPts val="1068"/>
                        <a:buFont typeface="Arial"/>
                        <a:buNone/>
                      </a:pPr>
                      <a:endParaRPr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1" marR="91451" marT="45725" marB="45725" anchor="ctr">
                    <a:noFill/>
                  </a:tcPr>
                </a:tc>
                <a:tc>
                  <a:txBody>
                    <a:bodyPr/>
                    <a:lstStyle/>
                    <a:p>
                      <a:pPr marL="0" marR="0" lvl="0" indent="0" algn="ctr" rtl="0">
                        <a:lnSpc>
                          <a:spcPct val="100000"/>
                        </a:lnSpc>
                        <a:spcBef>
                          <a:spcPts val="0"/>
                        </a:spcBef>
                        <a:spcAft>
                          <a:spcPts val="0"/>
                        </a:spcAft>
                        <a:buClr>
                          <a:schemeClr val="dk2"/>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Atezo + bev</a:t>
                      </a:r>
                    </a:p>
                    <a:p>
                      <a:pPr marL="0" marR="0" lvl="0" indent="0" algn="ctr" rtl="0">
                        <a:lnSpc>
                          <a:spcPct val="100000"/>
                        </a:lnSpc>
                        <a:spcBef>
                          <a:spcPts val="0"/>
                        </a:spcBef>
                        <a:spcAft>
                          <a:spcPts val="0"/>
                        </a:spcAft>
                        <a:buClr>
                          <a:schemeClr val="dk2"/>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(N=336)</a:t>
                      </a:r>
                      <a:endParaRPr sz="1200" b="1" u="none" strike="noStrike" kern="1200" cap="none" dirty="0">
                        <a:solidFill>
                          <a:schemeClr val="bg1"/>
                        </a:solidFill>
                        <a:latin typeface="Arial" panose="020B0604020202020204" pitchFamily="34" charset="0"/>
                        <a:ea typeface="+mn-ea"/>
                        <a:cs typeface="Arial" panose="020B0604020202020204" pitchFamily="34" charset="0"/>
                        <a:sym typeface="Arial"/>
                      </a:endParaRPr>
                    </a:p>
                  </a:txBody>
                  <a:tcPr marL="91451" marR="91451" marT="45725" marB="45725" anchor="b">
                    <a:solidFill>
                      <a:schemeClr val="tx2"/>
                    </a:solidFill>
                  </a:tcPr>
                </a:tc>
                <a:tc>
                  <a:txBody>
                    <a:bodyPr/>
                    <a:lstStyle/>
                    <a:p>
                      <a:pPr marL="0" marR="0" lvl="0" indent="0" algn="ctr" rtl="0">
                        <a:lnSpc>
                          <a:spcPct val="100000"/>
                        </a:lnSpc>
                        <a:spcBef>
                          <a:spcPts val="0"/>
                        </a:spcBef>
                        <a:spcAft>
                          <a:spcPts val="0"/>
                        </a:spcAft>
                        <a:buClr>
                          <a:schemeClr val="accent1"/>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Sorafenib</a:t>
                      </a:r>
                    </a:p>
                    <a:p>
                      <a:pPr marL="0" marR="0" lvl="0" indent="0" algn="ctr" rtl="0">
                        <a:lnSpc>
                          <a:spcPct val="100000"/>
                        </a:lnSpc>
                        <a:spcBef>
                          <a:spcPts val="0"/>
                        </a:spcBef>
                        <a:spcAft>
                          <a:spcPts val="0"/>
                        </a:spcAft>
                        <a:buClr>
                          <a:schemeClr val="accent1"/>
                        </a:buClr>
                        <a:buSzPts val="1200"/>
                        <a:buFont typeface="Arial"/>
                        <a:buNone/>
                      </a:pPr>
                      <a:r>
                        <a:rPr lang="en-GB" sz="1200" u="none" strike="noStrike" kern="1200" cap="none" dirty="0">
                          <a:latin typeface="Arial" panose="020B0604020202020204" pitchFamily="34" charset="0"/>
                          <a:cs typeface="Arial" panose="020B0604020202020204" pitchFamily="34" charset="0"/>
                          <a:sym typeface="Arial"/>
                        </a:rPr>
                        <a:t>(N=165)</a:t>
                      </a:r>
                      <a:endParaRPr sz="1200" b="1" u="none" strike="noStrike" kern="1200" cap="none" dirty="0">
                        <a:solidFill>
                          <a:schemeClr val="bg1"/>
                        </a:solidFill>
                        <a:latin typeface="Arial" panose="020B0604020202020204" pitchFamily="34" charset="0"/>
                        <a:ea typeface="+mn-ea"/>
                        <a:cs typeface="Arial" panose="020B0604020202020204" pitchFamily="34" charset="0"/>
                      </a:endParaRPr>
                    </a:p>
                  </a:txBody>
                  <a:tcPr marL="91451" marR="91451" marT="45725" marB="45725" anchor="b"/>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rPr>
                        <a:t>Median OS, months</a:t>
                      </a:r>
                      <a:endParaRPr sz="1200" b="1" u="none" strike="noStrike" cap="none" dirty="0">
                        <a:latin typeface="Arial" panose="020B0604020202020204" pitchFamily="34" charset="0"/>
                        <a:cs typeface="Arial" panose="020B0604020202020204" pitchFamily="34" charset="0"/>
                      </a:endParaRPr>
                    </a:p>
                    <a:p>
                      <a:pPr marL="179999" marR="0" lvl="0" indent="0" algn="l" rtl="0">
                        <a:lnSpc>
                          <a:spcPct val="100000"/>
                        </a:lnSpc>
                        <a:spcBef>
                          <a:spcPts val="0"/>
                        </a:spcBef>
                        <a:spcAft>
                          <a:spcPts val="0"/>
                        </a:spcAft>
                        <a:buClr>
                          <a:schemeClr val="dk1"/>
                        </a:buClr>
                        <a:buSzPts val="1068"/>
                        <a:buFont typeface="Arial"/>
                        <a:buNone/>
                      </a:pPr>
                      <a:r>
                        <a:rPr lang="en-GB" sz="1200" u="none" strike="noStrike" cap="none" dirty="0">
                          <a:latin typeface="Arial" panose="020B0604020202020204" pitchFamily="34" charset="0"/>
                          <a:cs typeface="Arial" panose="020B0604020202020204" pitchFamily="34" charset="0"/>
                        </a:rPr>
                        <a:t>(95% CI)</a:t>
                      </a:r>
                      <a:endParaRPr sz="1200" i="0" u="none" strike="noStrike" cap="none" dirty="0">
                        <a:solidFill>
                          <a:schemeClr val="dk1"/>
                        </a:solidFill>
                        <a:latin typeface="Arial" panose="020B0604020202020204" pitchFamily="34" charset="0"/>
                        <a:cs typeface="Arial" panose="020B0604020202020204" pitchFamily="34" charset="0"/>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1" u="none" strike="noStrike" cap="none" dirty="0">
                          <a:latin typeface="Arial" panose="020B0604020202020204" pitchFamily="34" charset="0"/>
                          <a:cs typeface="Arial" panose="020B0604020202020204" pitchFamily="34" charset="0"/>
                        </a:rPr>
                        <a:t>19.2</a:t>
                      </a:r>
                      <a:endParaRPr sz="1200" b="1"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r>
                        <a:rPr lang="en-GB" sz="1200" u="none" strike="noStrike" cap="none" dirty="0">
                          <a:latin typeface="Arial" panose="020B0604020202020204" pitchFamily="34" charset="0"/>
                          <a:cs typeface="Arial" panose="020B0604020202020204" pitchFamily="34" charset="0"/>
                        </a:rPr>
                        <a:t>(17.0-23.7)</a:t>
                      </a:r>
                      <a:endParaRPr sz="1200" u="none" strike="noStrike" cap="none" dirty="0">
                        <a:solidFill>
                          <a:schemeClr val="tx1"/>
                        </a:solidFill>
                        <a:latin typeface="Arial" panose="020B0604020202020204" pitchFamily="34" charset="0"/>
                        <a:cs typeface="Arial" panose="020B0604020202020204" pitchFamily="34" charset="0"/>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1" u="none" strike="noStrike" cap="none" dirty="0">
                          <a:latin typeface="Arial" panose="020B0604020202020204" pitchFamily="34" charset="0"/>
                          <a:cs typeface="Arial" panose="020B0604020202020204" pitchFamily="34" charset="0"/>
                        </a:rPr>
                        <a:t>13.4</a:t>
                      </a:r>
                      <a:br>
                        <a:rPr lang="en-GB" sz="1200" u="none" strike="noStrike" cap="none" dirty="0">
                          <a:latin typeface="Arial" panose="020B0604020202020204" pitchFamily="34" charset="0"/>
                          <a:cs typeface="Arial" panose="020B0604020202020204" pitchFamily="34" charset="0"/>
                          <a:sym typeface="Arial"/>
                        </a:rPr>
                      </a:br>
                      <a:r>
                        <a:rPr lang="en-GB" sz="1200" u="none" strike="noStrike" cap="none" dirty="0">
                          <a:latin typeface="Arial" panose="020B0604020202020204" pitchFamily="34" charset="0"/>
                          <a:cs typeface="Arial" panose="020B0604020202020204" pitchFamily="34" charset="0"/>
                          <a:sym typeface="Arial"/>
                        </a:rPr>
                        <a:t>(1</a:t>
                      </a:r>
                      <a:r>
                        <a:rPr lang="en-GB" sz="1200" u="none" strike="noStrike" cap="none" dirty="0">
                          <a:latin typeface="Arial" panose="020B0604020202020204" pitchFamily="34" charset="0"/>
                          <a:cs typeface="Arial" panose="020B0604020202020204" pitchFamily="34" charset="0"/>
                        </a:rPr>
                        <a:t>1</a:t>
                      </a:r>
                      <a:r>
                        <a:rPr lang="en-GB" sz="1200" u="none" strike="noStrike" cap="none" dirty="0">
                          <a:latin typeface="Arial" panose="020B0604020202020204" pitchFamily="34" charset="0"/>
                          <a:cs typeface="Arial" panose="020B0604020202020204" pitchFamily="34" charset="0"/>
                          <a:sym typeface="Arial"/>
                        </a:rPr>
                        <a:t>.4-</a:t>
                      </a:r>
                      <a:r>
                        <a:rPr lang="en-GB" sz="1200" u="none" strike="noStrike" cap="none" dirty="0">
                          <a:latin typeface="Arial" panose="020B0604020202020204" pitchFamily="34" charset="0"/>
                          <a:cs typeface="Arial" panose="020B0604020202020204" pitchFamily="34" charset="0"/>
                        </a:rPr>
                        <a:t>16.9</a:t>
                      </a:r>
                      <a:r>
                        <a:rPr lang="en-GB" sz="1200" u="none" strike="noStrike" cap="none" dirty="0">
                          <a:latin typeface="Arial" panose="020B0604020202020204" pitchFamily="34" charset="0"/>
                          <a:cs typeface="Arial" panose="020B0604020202020204" pitchFamily="34" charset="0"/>
                          <a:sym typeface="Arial"/>
                        </a:rPr>
                        <a:t>)</a:t>
                      </a:r>
                      <a:endParaRPr sz="1200" b="0" i="0" u="none" strike="noStrike" cap="none" dirty="0">
                        <a:solidFill>
                          <a:schemeClr val="tx1"/>
                        </a:solidFill>
                        <a:latin typeface="Arial" panose="020B0604020202020204" pitchFamily="34" charset="0"/>
                        <a:ea typeface="Arial"/>
                        <a:cs typeface="Arial" panose="020B0604020202020204" pitchFamily="34" charset="0"/>
                        <a:sym typeface="Arial"/>
                      </a:endParaRPr>
                    </a:p>
                  </a:txBody>
                  <a:tcPr marL="91451" marR="91451" marT="45725" marB="45725" anchor="ct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sym typeface="Arial"/>
                        </a:rPr>
                        <a:t>Stratified* HR </a:t>
                      </a:r>
                      <a:endParaRPr sz="1200" b="1" u="none" strike="noStrike" cap="none" dirty="0">
                        <a:latin typeface="Arial" panose="020B0604020202020204" pitchFamily="34" charset="0"/>
                        <a:cs typeface="Arial" panose="020B0604020202020204" pitchFamily="34" charset="0"/>
                        <a:sym typeface="Arial"/>
                      </a:endParaRPr>
                    </a:p>
                    <a:p>
                      <a:pPr marL="179999" marR="0" lvl="0" indent="0" algn="l" rtl="0">
                        <a:lnSpc>
                          <a:spcPct val="100000"/>
                        </a:lnSpc>
                        <a:spcBef>
                          <a:spcPts val="0"/>
                        </a:spcBef>
                        <a:spcAft>
                          <a:spcPts val="0"/>
                        </a:spcAft>
                        <a:buClr>
                          <a:schemeClr val="dk1"/>
                        </a:buClr>
                        <a:buSzPts val="1068"/>
                        <a:buFont typeface="Arial"/>
                        <a:buNone/>
                      </a:pPr>
                      <a:r>
                        <a:rPr lang="en-GB" sz="1200" u="none" strike="noStrike" cap="none" dirty="0">
                          <a:latin typeface="Arial" panose="020B0604020202020204" pitchFamily="34" charset="0"/>
                          <a:cs typeface="Arial" panose="020B0604020202020204" pitchFamily="34" charset="0"/>
                        </a:rPr>
                        <a:t>(95% CI)</a:t>
                      </a:r>
                      <a:endParaRPr sz="1200" u="none" strike="noStrike" cap="none" dirty="0">
                        <a:latin typeface="Arial" panose="020B0604020202020204" pitchFamily="34" charset="0"/>
                        <a:cs typeface="Arial" panose="020B0604020202020204" pitchFamily="34" charset="0"/>
                      </a:endParaRPr>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u="none" strike="noStrike" cap="none" dirty="0">
                          <a:latin typeface="Arial" panose="020B0604020202020204" pitchFamily="34" charset="0"/>
                          <a:cs typeface="Arial" panose="020B0604020202020204" pitchFamily="34" charset="0"/>
                          <a:sym typeface="Arial"/>
                        </a:rPr>
                        <a:t>0.</a:t>
                      </a:r>
                      <a:r>
                        <a:rPr lang="en-GB" sz="1200" u="none" strike="noStrike" cap="none" dirty="0">
                          <a:latin typeface="Arial" panose="020B0604020202020204" pitchFamily="34" charset="0"/>
                          <a:cs typeface="Arial" panose="020B0604020202020204" pitchFamily="34" charset="0"/>
                        </a:rPr>
                        <a:t>66</a:t>
                      </a:r>
                      <a:endParaRPr sz="12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r>
                        <a:rPr lang="en-GB" sz="1200" u="none" strike="noStrike" cap="none" dirty="0">
                          <a:latin typeface="Arial" panose="020B0604020202020204" pitchFamily="34" charset="0"/>
                          <a:cs typeface="Arial" panose="020B0604020202020204" pitchFamily="34" charset="0"/>
                        </a:rPr>
                        <a:t>(0.52–0.85)</a:t>
                      </a:r>
                      <a:endParaRPr sz="1200" u="none" strike="noStrike" cap="none" dirty="0">
                        <a:solidFill>
                          <a:schemeClr val="tx1"/>
                        </a:solidFill>
                        <a:latin typeface="Arial" panose="020B0604020202020204" pitchFamily="34" charset="0"/>
                        <a:cs typeface="Arial" panose="020B0604020202020204" pitchFamily="34" charset="0"/>
                      </a:endParaRPr>
                    </a:p>
                  </a:txBody>
                  <a:tcPr marL="91451" marR="91451" marT="45725" marB="45725" anchor="ctr"/>
                </a:tc>
                <a:tc hMerge="1">
                  <a:txBody>
                    <a:bodyPr/>
                    <a:lstStyle/>
                    <a:p>
                      <a:endParaRPr lang="en-US"/>
                    </a:p>
                  </a:txBody>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chemeClr val="dk1"/>
                        </a:buClr>
                        <a:buSzPts val="1068"/>
                        <a:buFont typeface="Arial"/>
                        <a:buNone/>
                      </a:pPr>
                      <a:r>
                        <a:rPr lang="en-GB" sz="1200" b="1" u="none" strike="noStrike" cap="none" dirty="0">
                          <a:latin typeface="Arial" panose="020B0604020202020204" pitchFamily="34" charset="0"/>
                          <a:cs typeface="Arial" panose="020B0604020202020204" pitchFamily="34" charset="0"/>
                        </a:rPr>
                        <a:t>p value</a:t>
                      </a:r>
                      <a:endParaRPr sz="1200" b="1" u="none" strike="noStrike" cap="none" dirty="0">
                        <a:latin typeface="Arial" panose="020B0604020202020204" pitchFamily="34" charset="0"/>
                        <a:cs typeface="Arial" panose="020B0604020202020204" pitchFamily="34" charset="0"/>
                      </a:endParaRPr>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200" u="none" strike="noStrike" cap="none" dirty="0">
                          <a:latin typeface="Arial" panose="020B0604020202020204" pitchFamily="34" charset="0"/>
                          <a:cs typeface="Arial" panose="020B0604020202020204" pitchFamily="34" charset="0"/>
                        </a:rPr>
                        <a:t>P&lt;0.001</a:t>
                      </a:r>
                      <a:r>
                        <a:rPr lang="en-GB" sz="1200" u="none" strike="noStrike" cap="none" baseline="30000" dirty="0">
                          <a:latin typeface="Arial" panose="020B0604020202020204" pitchFamily="34" charset="0"/>
                          <a:cs typeface="Arial" panose="020B0604020202020204" pitchFamily="34" charset="0"/>
                        </a:rPr>
                        <a:t>‡</a:t>
                      </a:r>
                      <a:endParaRPr sz="1200" u="none" strike="noStrike" cap="none" baseline="30000" dirty="0">
                        <a:solidFill>
                          <a:schemeClr val="tx1"/>
                        </a:solidFill>
                        <a:latin typeface="Arial" panose="020B0604020202020204" pitchFamily="34" charset="0"/>
                        <a:cs typeface="Arial" panose="020B0604020202020204" pitchFamily="34" charset="0"/>
                      </a:endParaRPr>
                    </a:p>
                  </a:txBody>
                  <a:tcPr marL="91451" marR="91451" marT="45725" marB="45725" anchor="ctr"/>
                </a:tc>
                <a:tc hMerge="1">
                  <a:txBody>
                    <a:bodyPr/>
                    <a:lstStyle/>
                    <a:p>
                      <a:endParaRPr lang="en-GB"/>
                    </a:p>
                  </a:txBody>
                  <a:tcPr/>
                </a:tc>
                <a:extLst>
                  <a:ext uri="{0D108BD9-81ED-4DB2-BD59-A6C34878D82A}">
                    <a16:rowId xmlns:a16="http://schemas.microsoft.com/office/drawing/2014/main" val="971439986"/>
                  </a:ext>
                </a:extLst>
              </a:tr>
            </a:tbl>
          </a:graphicData>
        </a:graphic>
      </p:graphicFrame>
      <p:sp>
        <p:nvSpPr>
          <p:cNvPr id="472" name="Google Shape;1632;p199">
            <a:extLst>
              <a:ext uri="{FF2B5EF4-FFF2-40B4-BE49-F238E27FC236}">
                <a16:creationId xmlns:a16="http://schemas.microsoft.com/office/drawing/2014/main" id="{1592D1DC-0BAD-ECA9-65A4-D438DD5C7579}"/>
              </a:ext>
            </a:extLst>
          </p:cNvPr>
          <p:cNvSpPr txBox="1"/>
          <p:nvPr/>
        </p:nvSpPr>
        <p:spPr>
          <a:xfrm rot="16200000">
            <a:off x="-1050163" y="3380520"/>
            <a:ext cx="4172360"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pPr>
            <a:r>
              <a:rPr lang="en-GB" sz="1400" b="1" kern="0" dirty="0">
                <a:latin typeface="Arial"/>
                <a:ea typeface="Arial"/>
                <a:cs typeface="Arial"/>
                <a:sym typeface="Arial"/>
              </a:rPr>
              <a:t>O</a:t>
            </a:r>
            <a:r>
              <a:rPr lang="en-GB" sz="1400" b="1" kern="0" dirty="0">
                <a:latin typeface="Arial"/>
                <a:cs typeface="Arial"/>
                <a:sym typeface="Arial"/>
              </a:rPr>
              <a:t>S estimate</a:t>
            </a:r>
            <a:endParaRPr sz="1400" b="1" kern="0" dirty="0">
              <a:latin typeface="Arial"/>
              <a:cs typeface="Arial"/>
              <a:sym typeface="Arial"/>
            </a:endParaRPr>
          </a:p>
        </p:txBody>
      </p:sp>
      <p:sp>
        <p:nvSpPr>
          <p:cNvPr id="473" name="Google Shape;1598;p199">
            <a:extLst>
              <a:ext uri="{FF2B5EF4-FFF2-40B4-BE49-F238E27FC236}">
                <a16:creationId xmlns:a16="http://schemas.microsoft.com/office/drawing/2014/main" id="{32415E83-D08F-3196-30A9-948E1635A6EF}"/>
              </a:ext>
            </a:extLst>
          </p:cNvPr>
          <p:cNvSpPr txBox="1"/>
          <p:nvPr/>
        </p:nvSpPr>
        <p:spPr>
          <a:xfrm>
            <a:off x="1058683" y="3769820"/>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0.4</a:t>
            </a:r>
            <a:endParaRPr sz="1400" kern="0" dirty="0">
              <a:latin typeface="Arial"/>
              <a:cs typeface="Arial"/>
              <a:sym typeface="Arial"/>
            </a:endParaRPr>
          </a:p>
        </p:txBody>
      </p:sp>
      <p:sp>
        <p:nvSpPr>
          <p:cNvPr id="474" name="Google Shape;1597;p199">
            <a:extLst>
              <a:ext uri="{FF2B5EF4-FFF2-40B4-BE49-F238E27FC236}">
                <a16:creationId xmlns:a16="http://schemas.microsoft.com/office/drawing/2014/main" id="{F246D13E-FE8C-24D6-4DA4-5F1A3103272F}"/>
              </a:ext>
            </a:extLst>
          </p:cNvPr>
          <p:cNvSpPr txBox="1"/>
          <p:nvPr/>
        </p:nvSpPr>
        <p:spPr>
          <a:xfrm>
            <a:off x="1049257" y="2977968"/>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0.6</a:t>
            </a:r>
            <a:endParaRPr sz="1400" kern="0" dirty="0">
              <a:latin typeface="Arial"/>
              <a:cs typeface="Arial"/>
              <a:sym typeface="Arial"/>
            </a:endParaRPr>
          </a:p>
        </p:txBody>
      </p:sp>
      <p:sp>
        <p:nvSpPr>
          <p:cNvPr id="475" name="Google Shape;1595;p199">
            <a:extLst>
              <a:ext uri="{FF2B5EF4-FFF2-40B4-BE49-F238E27FC236}">
                <a16:creationId xmlns:a16="http://schemas.microsoft.com/office/drawing/2014/main" id="{5897F4F8-9081-8E1C-318A-F2FF45D51E41}"/>
              </a:ext>
            </a:extLst>
          </p:cNvPr>
          <p:cNvSpPr txBox="1"/>
          <p:nvPr/>
        </p:nvSpPr>
        <p:spPr>
          <a:xfrm>
            <a:off x="1068110" y="1398979"/>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1.0</a:t>
            </a:r>
            <a:endParaRPr sz="1400" kern="0" dirty="0">
              <a:latin typeface="Arial"/>
              <a:cs typeface="Arial"/>
              <a:sym typeface="Arial"/>
            </a:endParaRPr>
          </a:p>
        </p:txBody>
      </p:sp>
      <p:sp>
        <p:nvSpPr>
          <p:cNvPr id="476" name="Google Shape;1596;p199">
            <a:extLst>
              <a:ext uri="{FF2B5EF4-FFF2-40B4-BE49-F238E27FC236}">
                <a16:creationId xmlns:a16="http://schemas.microsoft.com/office/drawing/2014/main" id="{0D7C0509-1BD0-5A87-7CAC-42254F1FC552}"/>
              </a:ext>
            </a:extLst>
          </p:cNvPr>
          <p:cNvSpPr txBox="1"/>
          <p:nvPr/>
        </p:nvSpPr>
        <p:spPr>
          <a:xfrm>
            <a:off x="1068110" y="2190831"/>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0.8</a:t>
            </a:r>
            <a:endParaRPr sz="1400" kern="0" dirty="0">
              <a:latin typeface="Arial"/>
              <a:cs typeface="Arial"/>
              <a:sym typeface="Arial"/>
            </a:endParaRPr>
          </a:p>
        </p:txBody>
      </p:sp>
      <p:sp>
        <p:nvSpPr>
          <p:cNvPr id="477" name="Google Shape;1599;p199">
            <a:extLst>
              <a:ext uri="{FF2B5EF4-FFF2-40B4-BE49-F238E27FC236}">
                <a16:creationId xmlns:a16="http://schemas.microsoft.com/office/drawing/2014/main" id="{501F8983-81F0-FC52-EF26-6C9A9FEA8048}"/>
              </a:ext>
            </a:extLst>
          </p:cNvPr>
          <p:cNvSpPr txBox="1"/>
          <p:nvPr/>
        </p:nvSpPr>
        <p:spPr>
          <a:xfrm>
            <a:off x="1053970" y="4556351"/>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latin typeface="Arial"/>
                <a:cs typeface="Arial"/>
                <a:sym typeface="Arial"/>
              </a:rPr>
              <a:t>0.2</a:t>
            </a:r>
            <a:endParaRPr sz="1400" kern="0" dirty="0">
              <a:latin typeface="Arial"/>
              <a:cs typeface="Arial"/>
              <a:sym typeface="Arial"/>
            </a:endParaRPr>
          </a:p>
        </p:txBody>
      </p:sp>
      <p:sp>
        <p:nvSpPr>
          <p:cNvPr id="478" name="TextBox 477">
            <a:extLst>
              <a:ext uri="{FF2B5EF4-FFF2-40B4-BE49-F238E27FC236}">
                <a16:creationId xmlns:a16="http://schemas.microsoft.com/office/drawing/2014/main" id="{72B6E296-3886-E2B5-28BD-8EC54EF9925C}"/>
              </a:ext>
            </a:extLst>
          </p:cNvPr>
          <p:cNvSpPr txBox="1"/>
          <p:nvPr/>
        </p:nvSpPr>
        <p:spPr>
          <a:xfrm>
            <a:off x="1240228" y="5351758"/>
            <a:ext cx="309333" cy="307777"/>
          </a:xfrm>
          <a:prstGeom prst="rect">
            <a:avLst/>
          </a:prstGeom>
          <a:noFill/>
        </p:spPr>
        <p:txBody>
          <a:bodyPr wrap="square" rtlCol="0">
            <a:spAutoFit/>
          </a:bodyPr>
          <a:lstStyle/>
          <a:p>
            <a:pPr algn="r" defTabSz="914377">
              <a:defRPr/>
            </a:pPr>
            <a:r>
              <a:rPr lang="en-GB" sz="1400" dirty="0">
                <a:latin typeface="Arial"/>
                <a:cs typeface="Arial"/>
                <a:sym typeface="Arial"/>
              </a:rPr>
              <a:t>0</a:t>
            </a:r>
          </a:p>
        </p:txBody>
      </p:sp>
      <p:sp>
        <p:nvSpPr>
          <p:cNvPr id="479" name="TextBox 478">
            <a:extLst>
              <a:ext uri="{FF2B5EF4-FFF2-40B4-BE49-F238E27FC236}">
                <a16:creationId xmlns:a16="http://schemas.microsoft.com/office/drawing/2014/main" id="{F0A2DA5A-5405-7E0B-D1AA-ACA9EC568648}"/>
              </a:ext>
            </a:extLst>
          </p:cNvPr>
          <p:cNvSpPr txBox="1"/>
          <p:nvPr/>
        </p:nvSpPr>
        <p:spPr>
          <a:xfrm>
            <a:off x="619201" y="980728"/>
            <a:ext cx="7867060" cy="369332"/>
          </a:xfrm>
          <a:prstGeom prst="rect">
            <a:avLst/>
          </a:prstGeom>
          <a:noFill/>
        </p:spPr>
        <p:txBody>
          <a:bodyPr wrap="square" lIns="0">
            <a:spAutoFit/>
          </a:bodyPr>
          <a:lstStyle/>
          <a:p>
            <a:r>
              <a:rPr lang="en-GB" sz="1800" dirty="0">
                <a:latin typeface="Arial" panose="020B0604020202020204" pitchFamily="34" charset="0"/>
                <a:cs typeface="Arial" panose="020B0604020202020204" pitchFamily="34" charset="0"/>
              </a:rPr>
              <a:t>Updated analysis 12 months after the primary analysis of IMbrave150</a:t>
            </a:r>
            <a:endParaRPr lang="nl-NL" dirty="0">
              <a:latin typeface="Arial" panose="020B0604020202020204" pitchFamily="34" charset="0"/>
              <a:cs typeface="Arial" panose="020B0604020202020204" pitchFamily="34" charset="0"/>
            </a:endParaRPr>
          </a:p>
        </p:txBody>
      </p:sp>
      <p:sp>
        <p:nvSpPr>
          <p:cNvPr id="10" name="Google Shape;1163;p199">
            <a:extLst>
              <a:ext uri="{FF2B5EF4-FFF2-40B4-BE49-F238E27FC236}">
                <a16:creationId xmlns:a16="http://schemas.microsoft.com/office/drawing/2014/main" id="{4DEAC1EF-1528-33F6-955B-02A72EAEE170}"/>
              </a:ext>
            </a:extLst>
          </p:cNvPr>
          <p:cNvSpPr txBox="1">
            <a:spLocks/>
          </p:cNvSpPr>
          <p:nvPr/>
        </p:nvSpPr>
        <p:spPr>
          <a:xfrm>
            <a:off x="6741571" y="5968161"/>
            <a:ext cx="5417126" cy="629191"/>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endParaRPr lang="en-GB" sz="1000" baseline="30000" dirty="0">
              <a:solidFill>
                <a:schemeClr val="tx1"/>
              </a:solidFill>
            </a:endParaRPr>
          </a:p>
        </p:txBody>
      </p:sp>
    </p:spTree>
    <p:extLst>
      <p:ext uri="{BB962C8B-B14F-4D97-AF65-F5344CB8AC3E}">
        <p14:creationId xmlns:p14="http://schemas.microsoft.com/office/powerpoint/2010/main" val="15897312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Durvalumab + tremelimumab COMBINATION</a:t>
            </a:r>
            <a:br>
              <a:rPr lang="en-GB" dirty="0"/>
            </a:br>
            <a:r>
              <a:rPr lang="en-GB" sz="2000" dirty="0">
                <a:solidFill>
                  <a:schemeClr val="accent1"/>
                </a:solidFill>
              </a:rPr>
              <a:t>anti-pd-l1 + anti-ctla4: himalaya</a:t>
            </a:r>
          </a:p>
        </p:txBody>
      </p:sp>
      <p:sp>
        <p:nvSpPr>
          <p:cNvPr id="482" name="Content Placeholder 1">
            <a:extLst>
              <a:ext uri="{FF2B5EF4-FFF2-40B4-BE49-F238E27FC236}">
                <a16:creationId xmlns:a16="http://schemas.microsoft.com/office/drawing/2014/main" id="{01F1C9F8-4CB2-C336-FD5F-067E6900B215}"/>
              </a:ext>
            </a:extLst>
          </p:cNvPr>
          <p:cNvSpPr>
            <a:spLocks noGrp="1"/>
          </p:cNvSpPr>
          <p:nvPr>
            <p:ph sz="quarter" idx="14"/>
          </p:nvPr>
        </p:nvSpPr>
        <p:spPr/>
        <p:txBody>
          <a:bodyPr/>
          <a:lstStyle/>
          <a:p>
            <a:pPr marL="0" indent="0">
              <a:buNone/>
            </a:pPr>
            <a:r>
              <a:rPr lang="en-GB" b="1" dirty="0">
                <a:solidFill>
                  <a:schemeClr val="accent1"/>
                </a:solidFill>
              </a:rPr>
              <a:t>Study design</a:t>
            </a: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a:p>
            <a:pPr marL="0" indent="0">
              <a:buNone/>
            </a:pPr>
            <a:endParaRPr lang="en-GB" b="1"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9" name="Content Placeholder 9">
            <a:extLst>
              <a:ext uri="{FF2B5EF4-FFF2-40B4-BE49-F238E27FC236}">
                <a16:creationId xmlns:a16="http://schemas.microsoft.com/office/drawing/2014/main" id="{84814317-8C80-3D8C-500C-B3A4566174E0}"/>
              </a:ext>
            </a:extLst>
          </p:cNvPr>
          <p:cNvSpPr>
            <a:spLocks noGrp="1"/>
          </p:cNvSpPr>
          <p:nvPr>
            <p:ph sz="quarter" idx="15"/>
          </p:nvPr>
        </p:nvSpPr>
        <p:spPr>
          <a:xfrm>
            <a:off x="620183" y="6356351"/>
            <a:ext cx="10660393" cy="365125"/>
          </a:xfrm>
        </p:spPr>
        <p:txBody>
          <a:bodyPr anchor="b" anchorCtr="0"/>
          <a:lstStyle/>
          <a:p>
            <a:r>
              <a:rPr lang="en-US" dirty="0"/>
              <a:t>BCLC, Barcelona Clinic Liver Cancer; CTLA4, cytotoxic T-lymphocyte associated protein 4; </a:t>
            </a:r>
            <a:r>
              <a:rPr lang="en-GB" dirty="0"/>
              <a:t>DCR, disease control rate; DoR, duration of response; ECOG PS, </a:t>
            </a:r>
            <a:r>
              <a:rPr lang="en-US" dirty="0"/>
              <a:t>Eastern Cooperative Oncology Group performance status; </a:t>
            </a:r>
            <a:r>
              <a:rPr lang="en-GB" dirty="0"/>
              <a:t>HCC, hepatocellular carcinoma; LRT, </a:t>
            </a:r>
            <a:r>
              <a:rPr lang="en-US" dirty="0"/>
              <a:t>local regional treatment;</a:t>
            </a:r>
            <a:r>
              <a:rPr lang="en-GB" dirty="0"/>
              <a:t> ORR, </a:t>
            </a:r>
            <a:r>
              <a:rPr lang="en-US" dirty="0"/>
              <a:t>objective response rate; </a:t>
            </a:r>
            <a:r>
              <a:rPr lang="en-GB" dirty="0"/>
              <a:t>OS, overall survival; </a:t>
            </a:r>
            <a:r>
              <a:rPr lang="en-US" dirty="0"/>
              <a:t>PD‑L1, programmed death‑ligand 1; </a:t>
            </a:r>
            <a:r>
              <a:rPr lang="en-GB" dirty="0"/>
              <a:t>PFS, progression-free survival; </a:t>
            </a:r>
            <a:r>
              <a:rPr lang="en-US" dirty="0"/>
              <a:t>TTP, time to progression</a:t>
            </a:r>
          </a:p>
          <a:p>
            <a:r>
              <a:rPr lang="en-US" dirty="0"/>
              <a:t>Source: https://clinicaltrials.gov/ct2/show/NCT03298451</a:t>
            </a:r>
          </a:p>
        </p:txBody>
      </p:sp>
      <p:sp>
        <p:nvSpPr>
          <p:cNvPr id="8" name="Content Placeholder 57">
            <a:extLst>
              <a:ext uri="{FF2B5EF4-FFF2-40B4-BE49-F238E27FC236}">
                <a16:creationId xmlns:a16="http://schemas.microsoft.com/office/drawing/2014/main" id="{6B2BC7EB-50A3-5DA8-D94D-31CC7817A480}"/>
              </a:ext>
            </a:extLst>
          </p:cNvPr>
          <p:cNvSpPr txBox="1">
            <a:spLocks/>
          </p:cNvSpPr>
          <p:nvPr/>
        </p:nvSpPr>
        <p:spPr>
          <a:xfrm>
            <a:off x="620184" y="4813200"/>
            <a:ext cx="10963200" cy="932428"/>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1"/>
                </a:solidFill>
                <a:sym typeface="Arial"/>
              </a:rPr>
              <a:t>Primary endpoint: </a:t>
            </a:r>
            <a:r>
              <a:rPr lang="en-GB" dirty="0">
                <a:sym typeface="Arial"/>
              </a:rPr>
              <a:t>OS</a:t>
            </a:r>
          </a:p>
          <a:p>
            <a:r>
              <a:rPr lang="en-GB" b="1" dirty="0">
                <a:solidFill>
                  <a:schemeClr val="accent1"/>
                </a:solidFill>
                <a:sym typeface="Arial"/>
              </a:rPr>
              <a:t>Key secondary endpoints: </a:t>
            </a:r>
            <a:r>
              <a:rPr lang="en-GB" dirty="0">
                <a:sym typeface="Arial"/>
              </a:rPr>
              <a:t>TTP, PFS, ORR, DCR, DoR, safety and tolerability</a:t>
            </a:r>
          </a:p>
        </p:txBody>
      </p:sp>
      <p:sp>
        <p:nvSpPr>
          <p:cNvPr id="10" name="TextBox 9">
            <a:extLst>
              <a:ext uri="{FF2B5EF4-FFF2-40B4-BE49-F238E27FC236}">
                <a16:creationId xmlns:a16="http://schemas.microsoft.com/office/drawing/2014/main" id="{A7A88219-C789-2DE1-9255-E7A5FF29EEA8}"/>
              </a:ext>
            </a:extLst>
          </p:cNvPr>
          <p:cNvSpPr txBox="1"/>
          <p:nvPr/>
        </p:nvSpPr>
        <p:spPr>
          <a:xfrm>
            <a:off x="4872110" y="3489702"/>
            <a:ext cx="614271" cy="261610"/>
          </a:xfrm>
          <a:prstGeom prst="rect">
            <a:avLst/>
          </a:prstGeom>
          <a:noFill/>
        </p:spPr>
        <p:txBody>
          <a:bodyPr wrap="none" rtlCol="0">
            <a:spAutoFit/>
          </a:bodyPr>
          <a:lstStyle/>
          <a:p>
            <a:pPr algn="ctr" defTabSz="914377">
              <a:defRPr/>
            </a:pPr>
            <a:r>
              <a:rPr lang="en-GB" sz="1100" dirty="0">
                <a:latin typeface="Arial" panose="020B0604020202020204" pitchFamily="34" charset="0"/>
                <a:cs typeface="Arial" panose="020B0604020202020204" pitchFamily="34" charset="0"/>
                <a:sym typeface="Arial"/>
              </a:rPr>
              <a:t>1:1:1:1</a:t>
            </a:r>
          </a:p>
        </p:txBody>
      </p:sp>
      <p:grpSp>
        <p:nvGrpSpPr>
          <p:cNvPr id="11" name="Group 10">
            <a:extLst>
              <a:ext uri="{FF2B5EF4-FFF2-40B4-BE49-F238E27FC236}">
                <a16:creationId xmlns:a16="http://schemas.microsoft.com/office/drawing/2014/main" id="{7D0188AA-D87B-9EFF-894C-5576CEAB23F0}"/>
              </a:ext>
            </a:extLst>
          </p:cNvPr>
          <p:cNvGrpSpPr/>
          <p:nvPr/>
        </p:nvGrpSpPr>
        <p:grpSpPr>
          <a:xfrm>
            <a:off x="2065132" y="2052863"/>
            <a:ext cx="8061736" cy="2388864"/>
            <a:chOff x="-102704" y="741433"/>
            <a:chExt cx="11206956" cy="4351527"/>
          </a:xfrm>
        </p:grpSpPr>
        <p:sp>
          <p:nvSpPr>
            <p:cNvPr id="12" name="Rectangle 10">
              <a:extLst>
                <a:ext uri="{FF2B5EF4-FFF2-40B4-BE49-F238E27FC236}">
                  <a16:creationId xmlns:a16="http://schemas.microsoft.com/office/drawing/2014/main" id="{6AC23F29-C7C0-7C8D-399F-96C662F2F7A6}"/>
                </a:ext>
              </a:extLst>
            </p:cNvPr>
            <p:cNvSpPr>
              <a:spLocks noChangeArrowheads="1"/>
            </p:cNvSpPr>
            <p:nvPr/>
          </p:nvSpPr>
          <p:spPr bwMode="gray">
            <a:xfrm>
              <a:off x="5299017" y="741433"/>
              <a:ext cx="5805232" cy="776574"/>
            </a:xfrm>
            <a:prstGeom prst="roundRect">
              <a:avLst/>
            </a:prstGeom>
            <a:solidFill>
              <a:schemeClr val="tx2">
                <a:lumMod val="50000"/>
              </a:schemeClr>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sym typeface="Arial"/>
                </a:rPr>
                <a:t>Durvalumab</a:t>
              </a:r>
            </a:p>
          </p:txBody>
        </p:sp>
        <p:sp>
          <p:nvSpPr>
            <p:cNvPr id="13" name="Rectangle 11">
              <a:extLst>
                <a:ext uri="{FF2B5EF4-FFF2-40B4-BE49-F238E27FC236}">
                  <a16:creationId xmlns:a16="http://schemas.microsoft.com/office/drawing/2014/main" id="{67422748-AAAD-2601-0D78-1F6DEF59B94E}"/>
                </a:ext>
              </a:extLst>
            </p:cNvPr>
            <p:cNvSpPr>
              <a:spLocks noChangeArrowheads="1"/>
            </p:cNvSpPr>
            <p:nvPr/>
          </p:nvSpPr>
          <p:spPr bwMode="gray">
            <a:xfrm>
              <a:off x="5293611" y="1947397"/>
              <a:ext cx="5805232" cy="777241"/>
            </a:xfrm>
            <a:prstGeom prst="roundRect">
              <a:avLst/>
            </a:prstGeom>
            <a:solidFill>
              <a:schemeClr val="tx2">
                <a:lumMod val="75000"/>
              </a:schemeClr>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sym typeface="Arial"/>
                </a:rPr>
                <a:t>Durvalumab + tremelimumab (regimen 1)</a:t>
              </a:r>
            </a:p>
          </p:txBody>
        </p:sp>
        <p:cxnSp>
          <p:nvCxnSpPr>
            <p:cNvPr id="14" name="AutoShape 10">
              <a:extLst>
                <a:ext uri="{FF2B5EF4-FFF2-40B4-BE49-F238E27FC236}">
                  <a16:creationId xmlns:a16="http://schemas.microsoft.com/office/drawing/2014/main" id="{F785FD10-EF63-50A9-B033-D6F395EC61B9}"/>
                </a:ext>
              </a:extLst>
            </p:cNvPr>
            <p:cNvCxnSpPr>
              <a:cxnSpLocks noChangeShapeType="1"/>
              <a:stCxn id="15" idx="3"/>
              <a:endCxn id="18" idx="2"/>
            </p:cNvCxnSpPr>
            <p:nvPr/>
          </p:nvCxnSpPr>
          <p:spPr bwMode="gray">
            <a:xfrm>
              <a:off x="3599173" y="2919732"/>
              <a:ext cx="390249" cy="632"/>
            </a:xfrm>
            <a:prstGeom prst="straightConnector1">
              <a:avLst/>
            </a:prstGeom>
            <a:noFill/>
            <a:ln w="19050">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15" name="Rectangle 9">
              <a:extLst>
                <a:ext uri="{FF2B5EF4-FFF2-40B4-BE49-F238E27FC236}">
                  <a16:creationId xmlns:a16="http://schemas.microsoft.com/office/drawing/2014/main" id="{4355BEA7-7F04-8F68-06E8-6C71F2F9361C}"/>
                </a:ext>
              </a:extLst>
            </p:cNvPr>
            <p:cNvSpPr>
              <a:spLocks noChangeArrowheads="1"/>
            </p:cNvSpPr>
            <p:nvPr/>
          </p:nvSpPr>
          <p:spPr bwMode="gray">
            <a:xfrm>
              <a:off x="-102704" y="746505"/>
              <a:ext cx="3701877" cy="4346455"/>
            </a:xfrm>
            <a:prstGeom prst="roundRect">
              <a:avLst>
                <a:gd name="adj" fmla="val 9836"/>
              </a:avLst>
            </a:prstGeom>
            <a:solidFill>
              <a:schemeClr val="bg1"/>
            </a:solidFill>
            <a:ln w="19050">
              <a:solidFill>
                <a:schemeClr val="tx1"/>
              </a:solidFill>
              <a:round/>
              <a:headEnd type="none" w="sm" len="sm"/>
              <a:tailEnd type="none" w="sm" len="sm"/>
            </a:ln>
          </p:spPr>
          <p:txBody>
            <a:bodyPr lIns="45720" rIns="45720" anchor="ctr"/>
            <a:lstStyle/>
            <a:p>
              <a:pPr marL="241194" indent="-241194" defTabSz="761981">
                <a:buClr>
                  <a:schemeClr val="accent1"/>
                </a:buClr>
                <a:buFont typeface="Arial" pitchFamily="34" charset="0"/>
                <a:buChar char="•"/>
                <a:defRPr/>
              </a:pPr>
              <a:r>
                <a:rPr lang="en-GB" sz="1400" b="1" dirty="0">
                  <a:latin typeface="Arial" panose="020B0604020202020204" pitchFamily="34" charset="0"/>
                  <a:ea typeface="ＭＳ Ｐゴシック" charset="-128"/>
                  <a:cs typeface="Arial" panose="020B0604020202020204" pitchFamily="34" charset="0"/>
                  <a:sym typeface="Arial"/>
                </a:rPr>
                <a:t>Unresectable HCC</a:t>
              </a:r>
            </a:p>
            <a:p>
              <a:pPr marL="241194" indent="-241194" defTabSz="761981">
                <a:buClr>
                  <a:schemeClr val="accent1"/>
                </a:buClr>
                <a:buFont typeface="Arial" pitchFamily="34" charset="0"/>
                <a:buChar char="•"/>
                <a:defRPr/>
              </a:pPr>
              <a:r>
                <a:rPr lang="en-GB" sz="1400" b="1" dirty="0">
                  <a:latin typeface="Arial" panose="020B0604020202020204" pitchFamily="34" charset="0"/>
                  <a:ea typeface="ＭＳ Ｐゴシック" charset="-128"/>
                  <a:cs typeface="Arial" panose="020B0604020202020204" pitchFamily="34" charset="0"/>
                  <a:sym typeface="Arial"/>
                </a:rPr>
                <a:t>No prior systemic therapy </a:t>
              </a:r>
            </a:p>
            <a:p>
              <a:pPr marL="241194" indent="-241194" defTabSz="761981">
                <a:buClr>
                  <a:schemeClr val="accent1"/>
                </a:buClr>
                <a:buFont typeface="Arial" pitchFamily="34" charset="0"/>
                <a:buChar char="•"/>
                <a:defRPr/>
              </a:pPr>
              <a:r>
                <a:rPr lang="en-GB" sz="1400" b="1" dirty="0">
                  <a:latin typeface="Arial" panose="020B0604020202020204" pitchFamily="34" charset="0"/>
                  <a:ea typeface="ＭＳ Ｐゴシック" charset="-128"/>
                  <a:cs typeface="Arial" panose="020B0604020202020204" pitchFamily="34" charset="0"/>
                  <a:sym typeface="Arial"/>
                </a:rPr>
                <a:t>BCLC stage B (not eligible for LRT) or C</a:t>
              </a:r>
            </a:p>
            <a:p>
              <a:pPr marL="241194" indent="-241194" defTabSz="761981">
                <a:buClr>
                  <a:schemeClr val="accent1"/>
                </a:buClr>
                <a:buFont typeface="Arial" pitchFamily="34" charset="0"/>
                <a:buChar char="•"/>
                <a:defRPr/>
              </a:pPr>
              <a:r>
                <a:rPr lang="en-GB" sz="1400" b="1" dirty="0">
                  <a:latin typeface="Arial" panose="020B0604020202020204" pitchFamily="34" charset="0"/>
                  <a:ea typeface="ＭＳ Ｐゴシック" charset="-128"/>
                  <a:cs typeface="Arial" panose="020B0604020202020204" pitchFamily="34" charset="0"/>
                  <a:sym typeface="Arial"/>
                </a:rPr>
                <a:t>Child–Pugh class A</a:t>
              </a:r>
            </a:p>
            <a:p>
              <a:pPr marL="241194" indent="-241194" defTabSz="761981">
                <a:buClr>
                  <a:schemeClr val="accent1"/>
                </a:buClr>
                <a:buFont typeface="Arial" pitchFamily="34" charset="0"/>
                <a:buChar char="•"/>
                <a:defRPr/>
              </a:pPr>
              <a:r>
                <a:rPr lang="en-GB" sz="1400" b="1" dirty="0">
                  <a:latin typeface="Arial" panose="020B0604020202020204" pitchFamily="34" charset="0"/>
                  <a:ea typeface="ＭＳ Ｐゴシック" charset="-128"/>
                  <a:cs typeface="Arial" panose="020B0604020202020204" pitchFamily="34" charset="0"/>
                  <a:sym typeface="Arial"/>
                </a:rPr>
                <a:t>ECOG PS 0/1</a:t>
              </a:r>
            </a:p>
            <a:p>
              <a:pPr algn="ctr" defTabSz="761981">
                <a:buClr>
                  <a:schemeClr val="accent1"/>
                </a:buClr>
                <a:defRPr/>
              </a:pPr>
              <a:r>
                <a:rPr lang="en-GB" sz="1400" b="1" dirty="0">
                  <a:latin typeface="Arial" panose="020B0604020202020204" pitchFamily="34" charset="0"/>
                  <a:ea typeface="ＭＳ Ｐゴシック" charset="-128"/>
                  <a:cs typeface="Arial" panose="020B0604020202020204" pitchFamily="34" charset="0"/>
                  <a:sym typeface="Arial"/>
                </a:rPr>
                <a:t>(N ~ 1,504)</a:t>
              </a:r>
            </a:p>
          </p:txBody>
        </p:sp>
        <p:sp>
          <p:nvSpPr>
            <p:cNvPr id="16" name="Rectangle 10">
              <a:extLst>
                <a:ext uri="{FF2B5EF4-FFF2-40B4-BE49-F238E27FC236}">
                  <a16:creationId xmlns:a16="http://schemas.microsoft.com/office/drawing/2014/main" id="{E1A50F74-A8B3-D767-8DBD-BD8AEF60A06D}"/>
                </a:ext>
              </a:extLst>
            </p:cNvPr>
            <p:cNvSpPr>
              <a:spLocks noChangeArrowheads="1"/>
            </p:cNvSpPr>
            <p:nvPr/>
          </p:nvSpPr>
          <p:spPr bwMode="gray">
            <a:xfrm>
              <a:off x="5299017" y="3154028"/>
              <a:ext cx="5805232" cy="732300"/>
            </a:xfrm>
            <a:prstGeom prst="roundRect">
              <a:avLst/>
            </a:prstGeom>
            <a:solidFill>
              <a:schemeClr val="tx2"/>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sym typeface="Arial"/>
                </a:rPr>
                <a:t>Durvalumab + tremelimumab (regimen 2)</a:t>
              </a:r>
            </a:p>
          </p:txBody>
        </p:sp>
        <p:sp>
          <p:nvSpPr>
            <p:cNvPr id="17" name="Rectangle 11">
              <a:extLst>
                <a:ext uri="{FF2B5EF4-FFF2-40B4-BE49-F238E27FC236}">
                  <a16:creationId xmlns:a16="http://schemas.microsoft.com/office/drawing/2014/main" id="{5476FD74-01EB-F2BF-B1CF-AE39B1242557}"/>
                </a:ext>
              </a:extLst>
            </p:cNvPr>
            <p:cNvSpPr>
              <a:spLocks noChangeArrowheads="1"/>
            </p:cNvSpPr>
            <p:nvPr/>
          </p:nvSpPr>
          <p:spPr bwMode="gray">
            <a:xfrm>
              <a:off x="5299020" y="4315719"/>
              <a:ext cx="5805232" cy="777241"/>
            </a:xfrm>
            <a:prstGeom prst="roundRect">
              <a:avLst/>
            </a:prstGeom>
            <a:solidFill>
              <a:schemeClr val="accent1"/>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sym typeface="Arial"/>
                </a:rPr>
                <a:t>Sorafenib</a:t>
              </a:r>
            </a:p>
          </p:txBody>
        </p:sp>
        <p:sp>
          <p:nvSpPr>
            <p:cNvPr id="18" name="Oval 14">
              <a:extLst>
                <a:ext uri="{FF2B5EF4-FFF2-40B4-BE49-F238E27FC236}">
                  <a16:creationId xmlns:a16="http://schemas.microsoft.com/office/drawing/2014/main" id="{49C7E348-DB9D-BBDD-D3BD-A8F2E0D6D2CA}"/>
                </a:ext>
              </a:extLst>
            </p:cNvPr>
            <p:cNvSpPr>
              <a:spLocks noChangeArrowheads="1"/>
            </p:cNvSpPr>
            <p:nvPr/>
          </p:nvSpPr>
          <p:spPr bwMode="auto">
            <a:xfrm>
              <a:off x="3989422" y="2592478"/>
              <a:ext cx="500451" cy="655772"/>
            </a:xfrm>
            <a:prstGeom prst="ellipse">
              <a:avLst/>
            </a:prstGeom>
            <a:solidFill>
              <a:schemeClr val="accent6"/>
            </a:solidFill>
            <a:ln w="19050" cmpd="sng">
              <a:solidFill>
                <a:schemeClr val="accent6"/>
              </a:solidFill>
              <a:round/>
              <a:headEnd/>
              <a:tailEnd/>
            </a:ln>
            <a:effectLst/>
          </p:spPr>
          <p:txBody>
            <a:bodyPr wrap="none" anchor="ctr"/>
            <a:lstStyle/>
            <a:p>
              <a:pPr algn="ctr" defTabSz="761981">
                <a:lnSpc>
                  <a:spcPct val="95000"/>
                </a:lnSpc>
                <a:buClr>
                  <a:srgbClr val="ACB8BF"/>
                </a:buClr>
                <a:defRPr/>
              </a:pPr>
              <a:r>
                <a:rPr lang="en-GB" sz="1400" b="1" dirty="0">
                  <a:solidFill>
                    <a:schemeClr val="bg1"/>
                  </a:solidFill>
                  <a:latin typeface="Arial" panose="020B0604020202020204" pitchFamily="34" charset="0"/>
                  <a:ea typeface="ＭＳ Ｐゴシック" charset="-128"/>
                  <a:cs typeface="Arial" panose="020B0604020202020204" pitchFamily="34" charset="0"/>
                  <a:sym typeface="Arial"/>
                </a:rPr>
                <a:t>R</a:t>
              </a:r>
            </a:p>
          </p:txBody>
        </p:sp>
        <p:cxnSp>
          <p:nvCxnSpPr>
            <p:cNvPr id="19" name="Elbow Connector 34">
              <a:extLst>
                <a:ext uri="{FF2B5EF4-FFF2-40B4-BE49-F238E27FC236}">
                  <a16:creationId xmlns:a16="http://schemas.microsoft.com/office/drawing/2014/main" id="{8FF11008-108E-1881-758B-A766A1887FD8}"/>
                </a:ext>
              </a:extLst>
            </p:cNvPr>
            <p:cNvCxnSpPr>
              <a:stCxn id="18" idx="6"/>
              <a:endCxn id="12" idx="1"/>
            </p:cNvCxnSpPr>
            <p:nvPr/>
          </p:nvCxnSpPr>
          <p:spPr bwMode="gray">
            <a:xfrm flipV="1">
              <a:off x="4489873" y="1129721"/>
              <a:ext cx="809145" cy="1790643"/>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0" name="Elbow Connector 35">
              <a:extLst>
                <a:ext uri="{FF2B5EF4-FFF2-40B4-BE49-F238E27FC236}">
                  <a16:creationId xmlns:a16="http://schemas.microsoft.com/office/drawing/2014/main" id="{C035DCB8-3AD8-1161-ED18-5BB63D2EEA7C}"/>
                </a:ext>
              </a:extLst>
            </p:cNvPr>
            <p:cNvCxnSpPr>
              <a:stCxn id="18" idx="6"/>
              <a:endCxn id="16" idx="1"/>
            </p:cNvCxnSpPr>
            <p:nvPr/>
          </p:nvCxnSpPr>
          <p:spPr bwMode="gray">
            <a:xfrm>
              <a:off x="4489873" y="2920364"/>
              <a:ext cx="809145" cy="599814"/>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1" name="Elbow Connector 36">
              <a:extLst>
                <a:ext uri="{FF2B5EF4-FFF2-40B4-BE49-F238E27FC236}">
                  <a16:creationId xmlns:a16="http://schemas.microsoft.com/office/drawing/2014/main" id="{4A6879AB-C4DD-B25A-FECB-A6E2A3684F9E}"/>
                </a:ext>
              </a:extLst>
            </p:cNvPr>
            <p:cNvCxnSpPr>
              <a:stCxn id="18" idx="6"/>
              <a:endCxn id="17" idx="1"/>
            </p:cNvCxnSpPr>
            <p:nvPr/>
          </p:nvCxnSpPr>
          <p:spPr bwMode="gray">
            <a:xfrm>
              <a:off x="4489873" y="2920364"/>
              <a:ext cx="809147" cy="1783976"/>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2" name="Elbow Connector 37">
              <a:extLst>
                <a:ext uri="{FF2B5EF4-FFF2-40B4-BE49-F238E27FC236}">
                  <a16:creationId xmlns:a16="http://schemas.microsoft.com/office/drawing/2014/main" id="{8AC38FD7-1FE3-AC98-E2CC-944B9B28FDDC}"/>
                </a:ext>
              </a:extLst>
            </p:cNvPr>
            <p:cNvCxnSpPr>
              <a:stCxn id="18" idx="6"/>
              <a:endCxn id="13" idx="1"/>
            </p:cNvCxnSpPr>
            <p:nvPr/>
          </p:nvCxnSpPr>
          <p:spPr>
            <a:xfrm flipV="1">
              <a:off x="4489873" y="2336019"/>
              <a:ext cx="803738" cy="584346"/>
            </a:xfrm>
            <a:prstGeom prst="bent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995611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Autofit/>
          </a:bodyPr>
          <a:lstStyle/>
          <a:p>
            <a:r>
              <a:rPr lang="en-GB" dirty="0"/>
              <a:t>Durvalumab + </a:t>
            </a:r>
            <a:r>
              <a:rPr lang="en-GB" dirty="0" err="1"/>
              <a:t>tremelimumab</a:t>
            </a:r>
            <a:r>
              <a:rPr lang="en-GB" dirty="0"/>
              <a:t> COMBINATION</a:t>
            </a:r>
            <a:br>
              <a:rPr lang="en-GB" dirty="0"/>
            </a:br>
            <a:r>
              <a:rPr lang="en-GB" sz="2000" dirty="0">
                <a:solidFill>
                  <a:schemeClr val="accent1"/>
                </a:solidFill>
              </a:rPr>
              <a:t>Primary endpoint: significant benefit in overall survival vs sorafenib</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2" name="Content Placeholder 1">
            <a:extLst>
              <a:ext uri="{FF2B5EF4-FFF2-40B4-BE49-F238E27FC236}">
                <a16:creationId xmlns:a16="http://schemas.microsoft.com/office/drawing/2014/main" id="{04C88CAF-7976-2249-8B73-72BAD3D86FCB}"/>
              </a:ext>
            </a:extLst>
          </p:cNvPr>
          <p:cNvSpPr>
            <a:spLocks noGrp="1"/>
          </p:cNvSpPr>
          <p:nvPr>
            <p:ph sz="quarter" idx="15"/>
          </p:nvPr>
        </p:nvSpPr>
        <p:spPr/>
        <p:txBody>
          <a:bodyPr/>
          <a:lstStyle/>
          <a:p>
            <a:r>
              <a:rPr lang="en-US" dirty="0"/>
              <a:t>CI, confidence interval; HR, hazard ratio; OS, overall survival; Q4W, every 4 weeks; T300+D, tremelimumab 300 mg × 1 dose + durvalumab 1500 mg Q4W</a:t>
            </a:r>
          </a:p>
          <a:p>
            <a:r>
              <a:rPr lang="en-US" dirty="0"/>
              <a:t>1Abou-Alfa GK, et al. NEJM Evid. 2022;1.8</a:t>
            </a:r>
          </a:p>
        </p:txBody>
      </p:sp>
      <p:sp>
        <p:nvSpPr>
          <p:cNvPr id="608" name="TextBox 607">
            <a:extLst>
              <a:ext uri="{FF2B5EF4-FFF2-40B4-BE49-F238E27FC236}">
                <a16:creationId xmlns:a16="http://schemas.microsoft.com/office/drawing/2014/main" id="{028FC5C6-10C6-688B-0F29-BB19EF799945}"/>
              </a:ext>
            </a:extLst>
          </p:cNvPr>
          <p:cNvSpPr txBox="1"/>
          <p:nvPr/>
        </p:nvSpPr>
        <p:spPr>
          <a:xfrm>
            <a:off x="4789797" y="2449826"/>
            <a:ext cx="954108" cy="646331"/>
          </a:xfrm>
          <a:prstGeom prst="rect">
            <a:avLst/>
          </a:prstGeom>
          <a:noFill/>
        </p:spPr>
        <p:txBody>
          <a:bodyPr wrap="none" rtlCol="0">
            <a:spAutoFit/>
          </a:bodyPr>
          <a:lstStyle/>
          <a:p>
            <a:pPr algn="ctr"/>
            <a:r>
              <a:rPr lang="en-IN" sz="1200" b="1" dirty="0">
                <a:latin typeface="Arial" panose="020B0604020202020204" pitchFamily="34" charset="0"/>
                <a:cs typeface="Arial" panose="020B0604020202020204" pitchFamily="34" charset="0"/>
              </a:rPr>
              <a:t>18-mo OS:</a:t>
            </a:r>
            <a:endParaRPr lang="pt-BR" sz="1200" b="1" dirty="0">
              <a:latin typeface="Arial" panose="020B0604020202020204" pitchFamily="34" charset="0"/>
              <a:cs typeface="Arial" panose="020B0604020202020204" pitchFamily="34" charset="0"/>
            </a:endParaRPr>
          </a:p>
          <a:p>
            <a:pPr algn="ctr"/>
            <a:r>
              <a:rPr lang="pt-BR" sz="1200" dirty="0">
                <a:solidFill>
                  <a:schemeClr val="tx2"/>
                </a:solidFill>
                <a:latin typeface="Arial" panose="020B0604020202020204" pitchFamily="34" charset="0"/>
                <a:cs typeface="Arial" panose="020B0604020202020204" pitchFamily="34" charset="0"/>
              </a:rPr>
              <a:t>48.7%</a:t>
            </a:r>
          </a:p>
          <a:p>
            <a:pPr algn="ctr"/>
            <a:r>
              <a:rPr lang="pt-BR" sz="1200" dirty="0">
                <a:solidFill>
                  <a:schemeClr val="accent1"/>
                </a:solidFill>
                <a:latin typeface="Arial" panose="020B0604020202020204" pitchFamily="34" charset="0"/>
                <a:cs typeface="Arial" panose="020B0604020202020204" pitchFamily="34" charset="0"/>
              </a:rPr>
              <a:t>41.5%</a:t>
            </a:r>
            <a:endParaRPr lang="en-IN" sz="1200" dirty="0">
              <a:solidFill>
                <a:schemeClr val="accent1"/>
              </a:solidFill>
              <a:latin typeface="Arial" panose="020B0604020202020204" pitchFamily="34" charset="0"/>
              <a:cs typeface="Arial" panose="020B0604020202020204" pitchFamily="34" charset="0"/>
            </a:endParaRPr>
          </a:p>
        </p:txBody>
      </p:sp>
      <p:sp>
        <p:nvSpPr>
          <p:cNvPr id="619" name="TextBox 618">
            <a:extLst>
              <a:ext uri="{FF2B5EF4-FFF2-40B4-BE49-F238E27FC236}">
                <a16:creationId xmlns:a16="http://schemas.microsoft.com/office/drawing/2014/main" id="{43CFD83F-70F5-E833-D7BD-7960C7E74215}"/>
              </a:ext>
            </a:extLst>
          </p:cNvPr>
          <p:cNvSpPr txBox="1"/>
          <p:nvPr/>
        </p:nvSpPr>
        <p:spPr>
          <a:xfrm>
            <a:off x="6125812" y="2630564"/>
            <a:ext cx="954108" cy="646331"/>
          </a:xfrm>
          <a:prstGeom prst="rect">
            <a:avLst/>
          </a:prstGeom>
          <a:noFill/>
        </p:spPr>
        <p:txBody>
          <a:bodyPr wrap="none" rtlCol="0">
            <a:spAutoFit/>
          </a:bodyPr>
          <a:lstStyle/>
          <a:p>
            <a:pPr algn="ctr"/>
            <a:r>
              <a:rPr lang="en-IN" sz="1200" b="1" dirty="0">
                <a:latin typeface="Arial" panose="020B0604020202020204" pitchFamily="34" charset="0"/>
                <a:cs typeface="Arial" panose="020B0604020202020204" pitchFamily="34" charset="0"/>
              </a:rPr>
              <a:t>24-mo OS:</a:t>
            </a:r>
            <a:endParaRPr lang="pt-BR" sz="1200" b="1" dirty="0">
              <a:latin typeface="Arial" panose="020B0604020202020204" pitchFamily="34" charset="0"/>
              <a:cs typeface="Arial" panose="020B0604020202020204" pitchFamily="34" charset="0"/>
            </a:endParaRPr>
          </a:p>
          <a:p>
            <a:pPr algn="ctr"/>
            <a:r>
              <a:rPr lang="pt-BR" sz="1200" dirty="0">
                <a:solidFill>
                  <a:schemeClr val="tx2"/>
                </a:solidFill>
                <a:latin typeface="Arial" panose="020B0604020202020204" pitchFamily="34" charset="0"/>
                <a:cs typeface="Arial" panose="020B0604020202020204" pitchFamily="34" charset="0"/>
              </a:rPr>
              <a:t>40.5%</a:t>
            </a:r>
          </a:p>
          <a:p>
            <a:pPr algn="ctr"/>
            <a:r>
              <a:rPr lang="pt-BR" sz="1200" dirty="0">
                <a:solidFill>
                  <a:schemeClr val="accent1"/>
                </a:solidFill>
                <a:latin typeface="Arial" panose="020B0604020202020204" pitchFamily="34" charset="0"/>
                <a:cs typeface="Arial" panose="020B0604020202020204" pitchFamily="34" charset="0"/>
              </a:rPr>
              <a:t>32.6%</a:t>
            </a:r>
            <a:endParaRPr lang="en-IN" sz="1200" dirty="0">
              <a:solidFill>
                <a:schemeClr val="accent1"/>
              </a:solidFill>
              <a:latin typeface="Arial" panose="020B0604020202020204" pitchFamily="34" charset="0"/>
              <a:cs typeface="Arial" panose="020B0604020202020204" pitchFamily="34" charset="0"/>
            </a:endParaRPr>
          </a:p>
        </p:txBody>
      </p:sp>
      <p:sp>
        <p:nvSpPr>
          <p:cNvPr id="620" name="TextBox 619">
            <a:extLst>
              <a:ext uri="{FF2B5EF4-FFF2-40B4-BE49-F238E27FC236}">
                <a16:creationId xmlns:a16="http://schemas.microsoft.com/office/drawing/2014/main" id="{E24B9439-0594-F057-717A-4117FE886D1D}"/>
              </a:ext>
            </a:extLst>
          </p:cNvPr>
          <p:cNvSpPr txBox="1"/>
          <p:nvPr/>
        </p:nvSpPr>
        <p:spPr>
          <a:xfrm>
            <a:off x="8563802" y="2856595"/>
            <a:ext cx="954108" cy="646331"/>
          </a:xfrm>
          <a:prstGeom prst="rect">
            <a:avLst/>
          </a:prstGeom>
          <a:noFill/>
        </p:spPr>
        <p:txBody>
          <a:bodyPr wrap="none" rtlCol="0">
            <a:spAutoFit/>
          </a:bodyPr>
          <a:lstStyle/>
          <a:p>
            <a:pPr algn="ctr"/>
            <a:r>
              <a:rPr lang="en-IN" sz="1200" b="1" dirty="0">
                <a:latin typeface="Arial" panose="020B0604020202020204" pitchFamily="34" charset="0"/>
                <a:cs typeface="Arial" panose="020B0604020202020204" pitchFamily="34" charset="0"/>
              </a:rPr>
              <a:t>36-mo OS:</a:t>
            </a:r>
            <a:endParaRPr lang="pt-BR" sz="1200" b="1" dirty="0">
              <a:latin typeface="Arial" panose="020B0604020202020204" pitchFamily="34" charset="0"/>
              <a:cs typeface="Arial" panose="020B0604020202020204" pitchFamily="34" charset="0"/>
            </a:endParaRPr>
          </a:p>
          <a:p>
            <a:pPr algn="ctr"/>
            <a:r>
              <a:rPr lang="pt-BR" sz="1200" dirty="0">
                <a:solidFill>
                  <a:schemeClr val="tx2"/>
                </a:solidFill>
                <a:latin typeface="Arial" panose="020B0604020202020204" pitchFamily="34" charset="0"/>
                <a:cs typeface="Arial" panose="020B0604020202020204" pitchFamily="34" charset="0"/>
              </a:rPr>
              <a:t>30.7%</a:t>
            </a:r>
          </a:p>
          <a:p>
            <a:pPr algn="ctr"/>
            <a:r>
              <a:rPr lang="pt-BR" sz="1200" dirty="0">
                <a:solidFill>
                  <a:schemeClr val="accent1"/>
                </a:solidFill>
                <a:latin typeface="Arial" panose="020B0604020202020204" pitchFamily="34" charset="0"/>
                <a:cs typeface="Arial" panose="020B0604020202020204" pitchFamily="34" charset="0"/>
              </a:rPr>
              <a:t>20.2%</a:t>
            </a:r>
            <a:endParaRPr lang="en-IN" sz="1200" dirty="0">
              <a:solidFill>
                <a:schemeClr val="accent1"/>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A4A419AD-022C-E947-8B75-6F4820BAE49B}"/>
              </a:ext>
            </a:extLst>
          </p:cNvPr>
          <p:cNvSpPr txBox="1"/>
          <p:nvPr/>
        </p:nvSpPr>
        <p:spPr>
          <a:xfrm>
            <a:off x="486000" y="5848280"/>
            <a:ext cx="11510972" cy="276999"/>
          </a:xfrm>
          <a:prstGeom prst="rect">
            <a:avLst/>
          </a:prstGeom>
          <a:noFill/>
        </p:spPr>
        <p:txBody>
          <a:bodyPr wrap="none" lIns="0" rtlCol="0">
            <a:spAutoFit/>
          </a:bodyPr>
          <a:lstStyle/>
          <a:p>
            <a:r>
              <a:rPr lang="en-US" sz="1200" dirty="0">
                <a:latin typeface="Arial" panose="020B0604020202020204" pitchFamily="34" charset="0"/>
                <a:cs typeface="Arial" panose="020B0604020202020204" pitchFamily="34" charset="0"/>
              </a:rPr>
              <a:t>Data cut-off: August 27, 2021. Median duration of follow-up was 33.18 (95% CI, 31.7-34.5) months for T300+D and 32.23 (95% CI, 30.4-33.7) months for sorafenib.</a:t>
            </a:r>
          </a:p>
        </p:txBody>
      </p:sp>
      <p:graphicFrame>
        <p:nvGraphicFramePr>
          <p:cNvPr id="171" name="Table 170">
            <a:extLst>
              <a:ext uri="{FF2B5EF4-FFF2-40B4-BE49-F238E27FC236}">
                <a16:creationId xmlns:a16="http://schemas.microsoft.com/office/drawing/2014/main" id="{91DF802F-3F79-DA43-AE9F-83BF33BB1948}"/>
              </a:ext>
            </a:extLst>
          </p:cNvPr>
          <p:cNvGraphicFramePr>
            <a:graphicFrameLocks noGrp="1"/>
          </p:cNvGraphicFramePr>
          <p:nvPr>
            <p:extLst>
              <p:ext uri="{D42A27DB-BD31-4B8C-83A1-F6EECF244321}">
                <p14:modId xmlns:p14="http://schemas.microsoft.com/office/powerpoint/2010/main" val="2746008029"/>
              </p:ext>
            </p:extLst>
          </p:nvPr>
        </p:nvGraphicFramePr>
        <p:xfrm>
          <a:off x="892587" y="5030039"/>
          <a:ext cx="11261745" cy="606960"/>
        </p:xfrm>
        <a:graphic>
          <a:graphicData uri="http://schemas.openxmlformats.org/drawingml/2006/table">
            <a:tbl>
              <a:tblPr firstRow="1" bandRow="1">
                <a:tableStyleId>{5C22544A-7EE6-4342-B048-85BDC9FD1C3A}</a:tableStyleId>
              </a:tblPr>
              <a:tblGrid>
                <a:gridCol w="1251305">
                  <a:extLst>
                    <a:ext uri="{9D8B030D-6E8A-4147-A177-3AD203B41FA5}">
                      <a16:colId xmlns:a16="http://schemas.microsoft.com/office/drawing/2014/main" val="1337047556"/>
                    </a:ext>
                  </a:extLst>
                </a:gridCol>
                <a:gridCol w="1251305">
                  <a:extLst>
                    <a:ext uri="{9D8B030D-6E8A-4147-A177-3AD203B41FA5}">
                      <a16:colId xmlns:a16="http://schemas.microsoft.com/office/drawing/2014/main" val="1133994604"/>
                    </a:ext>
                  </a:extLst>
                </a:gridCol>
                <a:gridCol w="1251305">
                  <a:extLst>
                    <a:ext uri="{9D8B030D-6E8A-4147-A177-3AD203B41FA5}">
                      <a16:colId xmlns:a16="http://schemas.microsoft.com/office/drawing/2014/main" val="1247457024"/>
                    </a:ext>
                  </a:extLst>
                </a:gridCol>
                <a:gridCol w="1251305">
                  <a:extLst>
                    <a:ext uri="{9D8B030D-6E8A-4147-A177-3AD203B41FA5}">
                      <a16:colId xmlns:a16="http://schemas.microsoft.com/office/drawing/2014/main" val="1522455862"/>
                    </a:ext>
                  </a:extLst>
                </a:gridCol>
                <a:gridCol w="1251305">
                  <a:extLst>
                    <a:ext uri="{9D8B030D-6E8A-4147-A177-3AD203B41FA5}">
                      <a16:colId xmlns:a16="http://schemas.microsoft.com/office/drawing/2014/main" val="144927472"/>
                    </a:ext>
                  </a:extLst>
                </a:gridCol>
                <a:gridCol w="1251305">
                  <a:extLst>
                    <a:ext uri="{9D8B030D-6E8A-4147-A177-3AD203B41FA5}">
                      <a16:colId xmlns:a16="http://schemas.microsoft.com/office/drawing/2014/main" val="2322181443"/>
                    </a:ext>
                  </a:extLst>
                </a:gridCol>
                <a:gridCol w="1251305">
                  <a:extLst>
                    <a:ext uri="{9D8B030D-6E8A-4147-A177-3AD203B41FA5}">
                      <a16:colId xmlns:a16="http://schemas.microsoft.com/office/drawing/2014/main" val="863954012"/>
                    </a:ext>
                  </a:extLst>
                </a:gridCol>
                <a:gridCol w="1251305">
                  <a:extLst>
                    <a:ext uri="{9D8B030D-6E8A-4147-A177-3AD203B41FA5}">
                      <a16:colId xmlns:a16="http://schemas.microsoft.com/office/drawing/2014/main" val="2928095361"/>
                    </a:ext>
                  </a:extLst>
                </a:gridCol>
                <a:gridCol w="1251305">
                  <a:extLst>
                    <a:ext uri="{9D8B030D-6E8A-4147-A177-3AD203B41FA5}">
                      <a16:colId xmlns:a16="http://schemas.microsoft.com/office/drawing/2014/main" val="2779721505"/>
                    </a:ext>
                  </a:extLst>
                </a:gridCol>
              </a:tblGrid>
              <a:tr h="123540">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2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393</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308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235</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190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158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98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32</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ctr"/>
                      <a:r>
                        <a:rPr lang="en-IN" sz="1200" dirty="0">
                          <a:solidFill>
                            <a:schemeClr val="tx1"/>
                          </a:solidFill>
                          <a:latin typeface="Arial" panose="020B0604020202020204" pitchFamily="34" charset="0"/>
                          <a:cs typeface="Arial" panose="020B0604020202020204" pitchFamily="34" charset="0"/>
                        </a:rPr>
                        <a:t>389</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283</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211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155</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62</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aphicFrame>
        <p:nvGraphicFramePr>
          <p:cNvPr id="172" name="Table 171">
            <a:extLst>
              <a:ext uri="{FF2B5EF4-FFF2-40B4-BE49-F238E27FC236}">
                <a16:creationId xmlns:a16="http://schemas.microsoft.com/office/drawing/2014/main" id="{22F628ED-E70E-6947-A808-419CC021E585}"/>
              </a:ext>
            </a:extLst>
          </p:cNvPr>
          <p:cNvGraphicFramePr>
            <a:graphicFrameLocks noGrp="1"/>
          </p:cNvGraphicFramePr>
          <p:nvPr>
            <p:extLst>
              <p:ext uri="{D42A27DB-BD31-4B8C-83A1-F6EECF244321}">
                <p14:modId xmlns:p14="http://schemas.microsoft.com/office/powerpoint/2010/main" val="2834752219"/>
              </p:ext>
            </p:extLst>
          </p:nvPr>
        </p:nvGraphicFramePr>
        <p:xfrm>
          <a:off x="386553" y="5030039"/>
          <a:ext cx="937549" cy="606960"/>
        </p:xfrm>
        <a:graphic>
          <a:graphicData uri="http://schemas.openxmlformats.org/drawingml/2006/table">
            <a:tbl>
              <a:tblPr firstRow="1" bandRow="1">
                <a:tableStyleId>{5C22544A-7EE6-4342-B048-85BDC9FD1C3A}</a:tableStyleId>
              </a:tblPr>
              <a:tblGrid>
                <a:gridCol w="937549">
                  <a:extLst>
                    <a:ext uri="{9D8B030D-6E8A-4147-A177-3AD203B41FA5}">
                      <a16:colId xmlns:a16="http://schemas.microsoft.com/office/drawing/2014/main" val="3031305621"/>
                    </a:ext>
                  </a:extLst>
                </a:gridCol>
              </a:tblGrid>
              <a:tr h="123540">
                <a:tc>
                  <a:txBody>
                    <a:bodyPr/>
                    <a:lstStyle/>
                    <a:p>
                      <a:pPr algn="l"/>
                      <a:r>
                        <a:rPr lang="en-IN" sz="1200" dirty="0">
                          <a:solidFill>
                            <a:schemeClr val="tx1"/>
                          </a:solidFill>
                          <a:latin typeface="Arial" panose="020B0604020202020204" pitchFamily="34" charset="0"/>
                          <a:cs typeface="Arial" panose="020B0604020202020204" pitchFamily="34" charset="0"/>
                        </a:rPr>
                        <a:t>No.at risk</a:t>
                      </a: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l"/>
                      <a:r>
                        <a:rPr lang="en-IN" sz="1200" b="1" dirty="0">
                          <a:solidFill>
                            <a:schemeClr val="tx2"/>
                          </a:solidFill>
                          <a:latin typeface="Arial" panose="020B0604020202020204" pitchFamily="34" charset="0"/>
                          <a:cs typeface="Arial" panose="020B0604020202020204" pitchFamily="34" charset="0"/>
                        </a:rPr>
                        <a:t>T300+D</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l"/>
                      <a:r>
                        <a:rPr lang="en-IN" sz="1200" b="1" dirty="0">
                          <a:solidFill>
                            <a:schemeClr val="accent1"/>
                          </a:solidFill>
                          <a:latin typeface="Arial" panose="020B0604020202020204" pitchFamily="34" charset="0"/>
                          <a:cs typeface="Arial" panose="020B0604020202020204" pitchFamily="34" charset="0"/>
                        </a:rPr>
                        <a:t>Sorafenib</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pSp>
        <p:nvGrpSpPr>
          <p:cNvPr id="174" name="Group 173">
            <a:extLst>
              <a:ext uri="{FF2B5EF4-FFF2-40B4-BE49-F238E27FC236}">
                <a16:creationId xmlns:a16="http://schemas.microsoft.com/office/drawing/2014/main" id="{5730BA39-BAE5-404F-8C28-13F47C1BA3AA}"/>
              </a:ext>
            </a:extLst>
          </p:cNvPr>
          <p:cNvGrpSpPr/>
          <p:nvPr/>
        </p:nvGrpSpPr>
        <p:grpSpPr>
          <a:xfrm>
            <a:off x="1337004" y="1670866"/>
            <a:ext cx="10198855" cy="2895796"/>
            <a:chOff x="1354816" y="1899109"/>
            <a:chExt cx="10198855" cy="2895796"/>
          </a:xfrm>
        </p:grpSpPr>
        <p:sp>
          <p:nvSpPr>
            <p:cNvPr id="175" name="Shape1_20220124_152438">
              <a:extLst>
                <a:ext uri="{FF2B5EF4-FFF2-40B4-BE49-F238E27FC236}">
                  <a16:creationId xmlns:a16="http://schemas.microsoft.com/office/drawing/2014/main" id="{4B247EEE-D19B-594A-A924-1C6DFA7EE1CA}"/>
                </a:ext>
              </a:extLst>
            </p:cNvPr>
            <p:cNvSpPr/>
            <p:nvPr/>
          </p:nvSpPr>
          <p:spPr>
            <a:xfrm>
              <a:off x="1420515" y="1899109"/>
              <a:ext cx="10132383" cy="2826741"/>
            </a:xfrm>
            <a:custGeom>
              <a:avLst/>
              <a:gdLst>
                <a:gd name="connsiteX0" fmla="*/ 7260 w 10132382"/>
                <a:gd name="connsiteY0" fmla="*/ 7260 h 2826741"/>
                <a:gd name="connsiteX1" fmla="*/ 7260 w 10132382"/>
                <a:gd name="connsiteY1" fmla="*/ 2825612 h 2826741"/>
                <a:gd name="connsiteX2" fmla="*/ 10127510 w 10132382"/>
                <a:gd name="connsiteY2" fmla="*/ 2825612 h 2826741"/>
              </a:gdLst>
              <a:ahLst/>
              <a:cxnLst>
                <a:cxn ang="0">
                  <a:pos x="connsiteX0" y="connsiteY0"/>
                </a:cxn>
                <a:cxn ang="0">
                  <a:pos x="connsiteX1" y="connsiteY1"/>
                </a:cxn>
                <a:cxn ang="0">
                  <a:pos x="connsiteX2" y="connsiteY2"/>
                </a:cxn>
              </a:cxnLst>
              <a:rect l="l" t="t" r="r" b="b"/>
              <a:pathLst>
                <a:path w="10132382" h="2826741">
                  <a:moveTo>
                    <a:pt x="7260" y="7260"/>
                  </a:moveTo>
                  <a:lnTo>
                    <a:pt x="7260" y="2825612"/>
                  </a:lnTo>
                  <a:lnTo>
                    <a:pt x="10127510" y="2825612"/>
                  </a:lnTo>
                </a:path>
              </a:pathLst>
            </a:custGeom>
            <a:noFill/>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76" name="Shape2_20220124_152438">
              <a:extLst>
                <a:ext uri="{FF2B5EF4-FFF2-40B4-BE49-F238E27FC236}">
                  <a16:creationId xmlns:a16="http://schemas.microsoft.com/office/drawing/2014/main" id="{BF2364B5-50B6-D841-8335-8699BE7A09D6}"/>
                </a:ext>
              </a:extLst>
            </p:cNvPr>
            <p:cNvSpPr/>
            <p:nvPr/>
          </p:nvSpPr>
          <p:spPr>
            <a:xfrm>
              <a:off x="11540764"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77" name="Shape3_20220124_152438">
              <a:extLst>
                <a:ext uri="{FF2B5EF4-FFF2-40B4-BE49-F238E27FC236}">
                  <a16:creationId xmlns:a16="http://schemas.microsoft.com/office/drawing/2014/main" id="{3E9B2E77-862F-014F-A858-C502503EA2DD}"/>
                </a:ext>
              </a:extLst>
            </p:cNvPr>
            <p:cNvSpPr/>
            <p:nvPr/>
          </p:nvSpPr>
          <p:spPr>
            <a:xfrm>
              <a:off x="10286285"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78" name="Shape4_20220124_152438">
              <a:extLst>
                <a:ext uri="{FF2B5EF4-FFF2-40B4-BE49-F238E27FC236}">
                  <a16:creationId xmlns:a16="http://schemas.microsoft.com/office/drawing/2014/main" id="{484381D4-664D-0542-8A00-057AAB946310}"/>
                </a:ext>
              </a:extLst>
            </p:cNvPr>
            <p:cNvSpPr/>
            <p:nvPr/>
          </p:nvSpPr>
          <p:spPr>
            <a:xfrm>
              <a:off x="9031676"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79" name="Shape5_20220124_152438">
              <a:extLst>
                <a:ext uri="{FF2B5EF4-FFF2-40B4-BE49-F238E27FC236}">
                  <a16:creationId xmlns:a16="http://schemas.microsoft.com/office/drawing/2014/main" id="{36573A49-7871-BD49-A38B-F22AF4B2378B}"/>
                </a:ext>
              </a:extLst>
            </p:cNvPr>
            <p:cNvSpPr/>
            <p:nvPr/>
          </p:nvSpPr>
          <p:spPr>
            <a:xfrm>
              <a:off x="7777197"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0" name="Shape6_20220124_152438">
              <a:extLst>
                <a:ext uri="{FF2B5EF4-FFF2-40B4-BE49-F238E27FC236}">
                  <a16:creationId xmlns:a16="http://schemas.microsoft.com/office/drawing/2014/main" id="{77B93C93-6413-9541-9D25-66F704AE7FD2}"/>
                </a:ext>
              </a:extLst>
            </p:cNvPr>
            <p:cNvSpPr/>
            <p:nvPr/>
          </p:nvSpPr>
          <p:spPr>
            <a:xfrm>
              <a:off x="6522718"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1" name="Shape7_20220124_152438">
              <a:extLst>
                <a:ext uri="{FF2B5EF4-FFF2-40B4-BE49-F238E27FC236}">
                  <a16:creationId xmlns:a16="http://schemas.microsoft.com/office/drawing/2014/main" id="{61C08F99-5470-8F4A-8414-4B118BCEDBE6}"/>
                </a:ext>
              </a:extLst>
            </p:cNvPr>
            <p:cNvSpPr/>
            <p:nvPr/>
          </p:nvSpPr>
          <p:spPr>
            <a:xfrm>
              <a:off x="526823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2" name="Shape8_20220124_152438">
              <a:extLst>
                <a:ext uri="{FF2B5EF4-FFF2-40B4-BE49-F238E27FC236}">
                  <a16:creationId xmlns:a16="http://schemas.microsoft.com/office/drawing/2014/main" id="{4CB4347B-AE84-6F47-B89D-CF6A30C3B1E3}"/>
                </a:ext>
              </a:extLst>
            </p:cNvPr>
            <p:cNvSpPr/>
            <p:nvPr/>
          </p:nvSpPr>
          <p:spPr>
            <a:xfrm>
              <a:off x="401375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3" name="Shape0_20220124_152438">
              <a:extLst>
                <a:ext uri="{FF2B5EF4-FFF2-40B4-BE49-F238E27FC236}">
                  <a16:creationId xmlns:a16="http://schemas.microsoft.com/office/drawing/2014/main" id="{7E548787-1D53-BF46-B586-B0CC575C6BDC}"/>
                </a:ext>
              </a:extLst>
            </p:cNvPr>
            <p:cNvSpPr/>
            <p:nvPr/>
          </p:nvSpPr>
          <p:spPr>
            <a:xfrm>
              <a:off x="2759280"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4" name="Shape9_20220124_152438">
              <a:extLst>
                <a:ext uri="{FF2B5EF4-FFF2-40B4-BE49-F238E27FC236}">
                  <a16:creationId xmlns:a16="http://schemas.microsoft.com/office/drawing/2014/main" id="{6D50E7D6-5A1F-D540-8923-169737D0491F}"/>
                </a:ext>
              </a:extLst>
            </p:cNvPr>
            <p:cNvSpPr/>
            <p:nvPr/>
          </p:nvSpPr>
          <p:spPr>
            <a:xfrm>
              <a:off x="1504801"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5" name="Shape10_20220124_152438">
              <a:extLst>
                <a:ext uri="{FF2B5EF4-FFF2-40B4-BE49-F238E27FC236}">
                  <a16:creationId xmlns:a16="http://schemas.microsoft.com/office/drawing/2014/main" id="{68D99BCD-033F-1A4F-8BBC-EDB7B50C6E08}"/>
                </a:ext>
              </a:extLst>
            </p:cNvPr>
            <p:cNvSpPr/>
            <p:nvPr/>
          </p:nvSpPr>
          <p:spPr>
            <a:xfrm>
              <a:off x="1354816" y="464801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6" name="Shape11_20220124_152438">
              <a:extLst>
                <a:ext uri="{FF2B5EF4-FFF2-40B4-BE49-F238E27FC236}">
                  <a16:creationId xmlns:a16="http://schemas.microsoft.com/office/drawing/2014/main" id="{1448B9EA-3199-4447-93BD-F1FAEF4A48CC}"/>
                </a:ext>
              </a:extLst>
            </p:cNvPr>
            <p:cNvSpPr/>
            <p:nvPr/>
          </p:nvSpPr>
          <p:spPr>
            <a:xfrm>
              <a:off x="1354816" y="437308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7" name="Shape12_20220124_152438">
              <a:extLst>
                <a:ext uri="{FF2B5EF4-FFF2-40B4-BE49-F238E27FC236}">
                  <a16:creationId xmlns:a16="http://schemas.microsoft.com/office/drawing/2014/main" id="{D5644E52-A831-C84E-A665-7A2A38E4F041}"/>
                </a:ext>
              </a:extLst>
            </p:cNvPr>
            <p:cNvSpPr/>
            <p:nvPr/>
          </p:nvSpPr>
          <p:spPr>
            <a:xfrm>
              <a:off x="1354816" y="409815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8" name="Shape13_20220124_152438">
              <a:extLst>
                <a:ext uri="{FF2B5EF4-FFF2-40B4-BE49-F238E27FC236}">
                  <a16:creationId xmlns:a16="http://schemas.microsoft.com/office/drawing/2014/main" id="{FC762ED5-1FF8-E04C-B93D-53C94878443E}"/>
                </a:ext>
              </a:extLst>
            </p:cNvPr>
            <p:cNvSpPr/>
            <p:nvPr/>
          </p:nvSpPr>
          <p:spPr>
            <a:xfrm>
              <a:off x="1354816" y="382335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89" name="Shape14_20220124_152438">
              <a:extLst>
                <a:ext uri="{FF2B5EF4-FFF2-40B4-BE49-F238E27FC236}">
                  <a16:creationId xmlns:a16="http://schemas.microsoft.com/office/drawing/2014/main" id="{0DB1E983-3AA3-8343-AF11-5C39F9CAFD3A}"/>
                </a:ext>
              </a:extLst>
            </p:cNvPr>
            <p:cNvSpPr/>
            <p:nvPr/>
          </p:nvSpPr>
          <p:spPr>
            <a:xfrm>
              <a:off x="1354816" y="354842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0" name="Shape15_20220124_152438">
              <a:extLst>
                <a:ext uri="{FF2B5EF4-FFF2-40B4-BE49-F238E27FC236}">
                  <a16:creationId xmlns:a16="http://schemas.microsoft.com/office/drawing/2014/main" id="{06AD979C-D7DD-7D47-8AF8-186A31FAD69D}"/>
                </a:ext>
              </a:extLst>
            </p:cNvPr>
            <p:cNvSpPr/>
            <p:nvPr/>
          </p:nvSpPr>
          <p:spPr>
            <a:xfrm>
              <a:off x="1354816" y="327349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1" name="Shape16_20220124_152438">
              <a:extLst>
                <a:ext uri="{FF2B5EF4-FFF2-40B4-BE49-F238E27FC236}">
                  <a16:creationId xmlns:a16="http://schemas.microsoft.com/office/drawing/2014/main" id="{86440635-0D18-0047-A555-811BBE4772DF}"/>
                </a:ext>
              </a:extLst>
            </p:cNvPr>
            <p:cNvSpPr/>
            <p:nvPr/>
          </p:nvSpPr>
          <p:spPr>
            <a:xfrm>
              <a:off x="1354816" y="299869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2" name="Shape17_20220124_152438">
              <a:extLst>
                <a:ext uri="{FF2B5EF4-FFF2-40B4-BE49-F238E27FC236}">
                  <a16:creationId xmlns:a16="http://schemas.microsoft.com/office/drawing/2014/main" id="{4FF031D2-DC49-D142-B225-E62885AA1C84}"/>
                </a:ext>
              </a:extLst>
            </p:cNvPr>
            <p:cNvSpPr/>
            <p:nvPr/>
          </p:nvSpPr>
          <p:spPr>
            <a:xfrm>
              <a:off x="1354816" y="272376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3" name="Shape18_20220124_152438">
              <a:extLst>
                <a:ext uri="{FF2B5EF4-FFF2-40B4-BE49-F238E27FC236}">
                  <a16:creationId xmlns:a16="http://schemas.microsoft.com/office/drawing/2014/main" id="{80849A30-3448-FD41-AEAE-397560C6098A}"/>
                </a:ext>
              </a:extLst>
            </p:cNvPr>
            <p:cNvSpPr/>
            <p:nvPr/>
          </p:nvSpPr>
          <p:spPr>
            <a:xfrm>
              <a:off x="1354816" y="244883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4" name="Shape19_20220124_152438">
              <a:extLst>
                <a:ext uri="{FF2B5EF4-FFF2-40B4-BE49-F238E27FC236}">
                  <a16:creationId xmlns:a16="http://schemas.microsoft.com/office/drawing/2014/main" id="{3DD95E6C-36E5-8141-8A40-3AD0CD580FBD}"/>
                </a:ext>
              </a:extLst>
            </p:cNvPr>
            <p:cNvSpPr/>
            <p:nvPr/>
          </p:nvSpPr>
          <p:spPr>
            <a:xfrm>
              <a:off x="1354816" y="217403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5" name="Shape20_20220124_152438">
              <a:extLst>
                <a:ext uri="{FF2B5EF4-FFF2-40B4-BE49-F238E27FC236}">
                  <a16:creationId xmlns:a16="http://schemas.microsoft.com/office/drawing/2014/main" id="{434E6870-4D61-654C-BF6F-436E251FB533}"/>
                </a:ext>
              </a:extLst>
            </p:cNvPr>
            <p:cNvSpPr/>
            <p:nvPr/>
          </p:nvSpPr>
          <p:spPr>
            <a:xfrm>
              <a:off x="1354816" y="189910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6350" cap="flat">
              <a:solidFill>
                <a:schemeClr val="tx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grpSp>
      <p:grpSp>
        <p:nvGrpSpPr>
          <p:cNvPr id="196" name="Group 195">
            <a:extLst>
              <a:ext uri="{FF2B5EF4-FFF2-40B4-BE49-F238E27FC236}">
                <a16:creationId xmlns:a16="http://schemas.microsoft.com/office/drawing/2014/main" id="{002218F8-E096-B74C-B68D-D42649F47BA3}"/>
              </a:ext>
            </a:extLst>
          </p:cNvPr>
          <p:cNvGrpSpPr/>
          <p:nvPr/>
        </p:nvGrpSpPr>
        <p:grpSpPr>
          <a:xfrm>
            <a:off x="1492829" y="1660830"/>
            <a:ext cx="8996523" cy="2007244"/>
            <a:chOff x="1510641" y="1889073"/>
            <a:chExt cx="8996523" cy="2007244"/>
          </a:xfrm>
        </p:grpSpPr>
        <p:sp>
          <p:nvSpPr>
            <p:cNvPr id="197" name="Shape0_20220124_152358">
              <a:extLst>
                <a:ext uri="{FF2B5EF4-FFF2-40B4-BE49-F238E27FC236}">
                  <a16:creationId xmlns:a16="http://schemas.microsoft.com/office/drawing/2014/main" id="{A952F3AF-82EA-C644-9FD1-198D17DDAC02}"/>
                </a:ext>
              </a:extLst>
            </p:cNvPr>
            <p:cNvSpPr/>
            <p:nvPr/>
          </p:nvSpPr>
          <p:spPr>
            <a:xfrm>
              <a:off x="1510641" y="1889073"/>
              <a:ext cx="8996523" cy="1961939"/>
            </a:xfrm>
            <a:custGeom>
              <a:avLst/>
              <a:gdLst>
                <a:gd name="connsiteX0" fmla="*/ 9681 w 8996523"/>
                <a:gd name="connsiteY0" fmla="*/ 9681 h 1961938"/>
                <a:gd name="connsiteX1" fmla="*/ 59762 w 8996523"/>
                <a:gd name="connsiteY1" fmla="*/ 9681 h 1961938"/>
                <a:gd name="connsiteX2" fmla="*/ 59762 w 8996523"/>
                <a:gd name="connsiteY2" fmla="*/ 37044 h 1961938"/>
                <a:gd name="connsiteX3" fmla="*/ 162247 w 8996523"/>
                <a:gd name="connsiteY3" fmla="*/ 37044 h 1961938"/>
                <a:gd name="connsiteX4" fmla="*/ 162247 w 8996523"/>
                <a:gd name="connsiteY4" fmla="*/ 67377 h 1961938"/>
                <a:gd name="connsiteX5" fmla="*/ 220976 w 8996523"/>
                <a:gd name="connsiteY5" fmla="*/ 67377 h 1961938"/>
                <a:gd name="connsiteX6" fmla="*/ 220976 w 8996523"/>
                <a:gd name="connsiteY6" fmla="*/ 78736 h 1961938"/>
                <a:gd name="connsiteX7" fmla="*/ 240725 w 8996523"/>
                <a:gd name="connsiteY7" fmla="*/ 78736 h 1961938"/>
                <a:gd name="connsiteX8" fmla="*/ 247179 w 8996523"/>
                <a:gd name="connsiteY8" fmla="*/ 85189 h 1961938"/>
                <a:gd name="connsiteX9" fmla="*/ 260086 w 8996523"/>
                <a:gd name="connsiteY9" fmla="*/ 85189 h 1961938"/>
                <a:gd name="connsiteX10" fmla="*/ 260086 w 8996523"/>
                <a:gd name="connsiteY10" fmla="*/ 116684 h 1961938"/>
                <a:gd name="connsiteX11" fmla="*/ 291968 w 8996523"/>
                <a:gd name="connsiteY11" fmla="*/ 116684 h 1961938"/>
                <a:gd name="connsiteX12" fmla="*/ 291968 w 8996523"/>
                <a:gd name="connsiteY12" fmla="*/ 134238 h 1961938"/>
                <a:gd name="connsiteX13" fmla="*/ 321655 w 8996523"/>
                <a:gd name="connsiteY13" fmla="*/ 134238 h 1961938"/>
                <a:gd name="connsiteX14" fmla="*/ 321655 w 8996523"/>
                <a:gd name="connsiteY14" fmla="*/ 176704 h 1961938"/>
                <a:gd name="connsiteX15" fmla="*/ 390710 w 8996523"/>
                <a:gd name="connsiteY15" fmla="*/ 176704 h 1961938"/>
                <a:gd name="connsiteX16" fmla="*/ 390710 w 8996523"/>
                <a:gd name="connsiteY16" fmla="*/ 191934 h 1961938"/>
                <a:gd name="connsiteX17" fmla="*/ 400520 w 8996523"/>
                <a:gd name="connsiteY17" fmla="*/ 191934 h 1961938"/>
                <a:gd name="connsiteX18" fmla="*/ 400520 w 8996523"/>
                <a:gd name="connsiteY18" fmla="*/ 211683 h 1961938"/>
                <a:gd name="connsiteX19" fmla="*/ 428658 w 8996523"/>
                <a:gd name="connsiteY19" fmla="*/ 211683 h 1961938"/>
                <a:gd name="connsiteX20" fmla="*/ 428658 w 8996523"/>
                <a:gd name="connsiteY20" fmla="*/ 235949 h 1961938"/>
                <a:gd name="connsiteX21" fmla="*/ 457571 w 8996523"/>
                <a:gd name="connsiteY21" fmla="*/ 235949 h 1961938"/>
                <a:gd name="connsiteX22" fmla="*/ 457571 w 8996523"/>
                <a:gd name="connsiteY22" fmla="*/ 259441 h 1961938"/>
                <a:gd name="connsiteX23" fmla="*/ 490872 w 8996523"/>
                <a:gd name="connsiteY23" fmla="*/ 259441 h 1961938"/>
                <a:gd name="connsiteX24" fmla="*/ 490872 w 8996523"/>
                <a:gd name="connsiteY24" fmla="*/ 275575 h 1961938"/>
                <a:gd name="connsiteX25" fmla="*/ 517849 w 8996523"/>
                <a:gd name="connsiteY25" fmla="*/ 275575 h 1961938"/>
                <a:gd name="connsiteX26" fmla="*/ 517849 w 8996523"/>
                <a:gd name="connsiteY26" fmla="*/ 293000 h 1961938"/>
                <a:gd name="connsiteX27" fmla="*/ 549730 w 8996523"/>
                <a:gd name="connsiteY27" fmla="*/ 293000 h 1961938"/>
                <a:gd name="connsiteX28" fmla="*/ 549730 w 8996523"/>
                <a:gd name="connsiteY28" fmla="*/ 309780 h 1961938"/>
                <a:gd name="connsiteX29" fmla="*/ 580192 w 8996523"/>
                <a:gd name="connsiteY29" fmla="*/ 309780 h 1961938"/>
                <a:gd name="connsiteX30" fmla="*/ 580192 w 8996523"/>
                <a:gd name="connsiteY30" fmla="*/ 325656 h 1961938"/>
                <a:gd name="connsiteX31" fmla="*/ 624981 w 8996523"/>
                <a:gd name="connsiteY31" fmla="*/ 325656 h 1961938"/>
                <a:gd name="connsiteX32" fmla="*/ 624981 w 8996523"/>
                <a:gd name="connsiteY32" fmla="*/ 332497 h 1961938"/>
                <a:gd name="connsiteX33" fmla="*/ 637114 w 8996523"/>
                <a:gd name="connsiteY33" fmla="*/ 332497 h 1961938"/>
                <a:gd name="connsiteX34" fmla="*/ 637114 w 8996523"/>
                <a:gd name="connsiteY34" fmla="*/ 349922 h 1961938"/>
                <a:gd name="connsiteX35" fmla="*/ 695585 w 8996523"/>
                <a:gd name="connsiteY35" fmla="*/ 349922 h 1961938"/>
                <a:gd name="connsiteX36" fmla="*/ 695585 w 8996523"/>
                <a:gd name="connsiteY36" fmla="*/ 359086 h 1961938"/>
                <a:gd name="connsiteX37" fmla="*/ 719851 w 8996523"/>
                <a:gd name="connsiteY37" fmla="*/ 359086 h 1961938"/>
                <a:gd name="connsiteX38" fmla="*/ 719851 w 8996523"/>
                <a:gd name="connsiteY38" fmla="*/ 394066 h 1961938"/>
                <a:gd name="connsiteX39" fmla="*/ 751732 w 8996523"/>
                <a:gd name="connsiteY39" fmla="*/ 394066 h 1961938"/>
                <a:gd name="connsiteX40" fmla="*/ 751732 w 8996523"/>
                <a:gd name="connsiteY40" fmla="*/ 419106 h 1961938"/>
                <a:gd name="connsiteX41" fmla="*/ 798070 w 8996523"/>
                <a:gd name="connsiteY41" fmla="*/ 419106 h 1961938"/>
                <a:gd name="connsiteX42" fmla="*/ 798070 w 8996523"/>
                <a:gd name="connsiteY42" fmla="*/ 432788 h 1961938"/>
                <a:gd name="connsiteX43" fmla="*/ 822336 w 8996523"/>
                <a:gd name="connsiteY43" fmla="*/ 432788 h 1961938"/>
                <a:gd name="connsiteX44" fmla="*/ 822336 w 8996523"/>
                <a:gd name="connsiteY44" fmla="*/ 452408 h 1961938"/>
                <a:gd name="connsiteX45" fmla="*/ 890617 w 8996523"/>
                <a:gd name="connsiteY45" fmla="*/ 452408 h 1961938"/>
                <a:gd name="connsiteX46" fmla="*/ 890617 w 8996523"/>
                <a:gd name="connsiteY46" fmla="*/ 476803 h 1961938"/>
                <a:gd name="connsiteX47" fmla="*/ 914238 w 8996523"/>
                <a:gd name="connsiteY47" fmla="*/ 476803 h 1961938"/>
                <a:gd name="connsiteX48" fmla="*/ 914238 w 8996523"/>
                <a:gd name="connsiteY48" fmla="*/ 485838 h 1961938"/>
                <a:gd name="connsiteX49" fmla="*/ 946894 w 8996523"/>
                <a:gd name="connsiteY49" fmla="*/ 485838 h 1961938"/>
                <a:gd name="connsiteX50" fmla="*/ 946894 w 8996523"/>
                <a:gd name="connsiteY50" fmla="*/ 518494 h 1961938"/>
                <a:gd name="connsiteX51" fmla="*/ 984067 w 8996523"/>
                <a:gd name="connsiteY51" fmla="*/ 518494 h 1961938"/>
                <a:gd name="connsiteX52" fmla="*/ 984067 w 8996523"/>
                <a:gd name="connsiteY52" fmla="*/ 526884 h 1961938"/>
                <a:gd name="connsiteX53" fmla="*/ 1009882 w 8996523"/>
                <a:gd name="connsiteY53" fmla="*/ 526884 h 1961938"/>
                <a:gd name="connsiteX54" fmla="*/ 1009882 w 8996523"/>
                <a:gd name="connsiteY54" fmla="*/ 553473 h 1961938"/>
                <a:gd name="connsiteX55" fmla="*/ 1037246 w 8996523"/>
                <a:gd name="connsiteY55" fmla="*/ 553473 h 1961938"/>
                <a:gd name="connsiteX56" fmla="*/ 1037246 w 8996523"/>
                <a:gd name="connsiteY56" fmla="*/ 583032 h 1961938"/>
                <a:gd name="connsiteX57" fmla="*/ 1096492 w 8996523"/>
                <a:gd name="connsiteY57" fmla="*/ 583032 h 1961938"/>
                <a:gd name="connsiteX58" fmla="*/ 1096492 w 8996523"/>
                <a:gd name="connsiteY58" fmla="*/ 603554 h 1961938"/>
                <a:gd name="connsiteX59" fmla="*/ 1229310 w 8996523"/>
                <a:gd name="connsiteY59" fmla="*/ 603554 h 1961938"/>
                <a:gd name="connsiteX60" fmla="*/ 1229310 w 8996523"/>
                <a:gd name="connsiteY60" fmla="*/ 623303 h 1961938"/>
                <a:gd name="connsiteX61" fmla="*/ 1298365 w 8996523"/>
                <a:gd name="connsiteY61" fmla="*/ 623303 h 1961938"/>
                <a:gd name="connsiteX62" fmla="*/ 1298365 w 8996523"/>
                <a:gd name="connsiteY62" fmla="*/ 667317 h 1961938"/>
                <a:gd name="connsiteX63" fmla="*/ 1348575 w 8996523"/>
                <a:gd name="connsiteY63" fmla="*/ 667317 h 1961938"/>
                <a:gd name="connsiteX64" fmla="*/ 1348575 w 8996523"/>
                <a:gd name="connsiteY64" fmla="*/ 678676 h 1961938"/>
                <a:gd name="connsiteX65" fmla="*/ 1388717 w 8996523"/>
                <a:gd name="connsiteY65" fmla="*/ 678676 h 1961938"/>
                <a:gd name="connsiteX66" fmla="*/ 1388717 w 8996523"/>
                <a:gd name="connsiteY66" fmla="*/ 691583 h 1961938"/>
                <a:gd name="connsiteX67" fmla="*/ 1428214 w 8996523"/>
                <a:gd name="connsiteY67" fmla="*/ 691583 h 1961938"/>
                <a:gd name="connsiteX68" fmla="*/ 1428214 w 8996523"/>
                <a:gd name="connsiteY68" fmla="*/ 703071 h 1961938"/>
                <a:gd name="connsiteX69" fmla="*/ 1488234 w 8996523"/>
                <a:gd name="connsiteY69" fmla="*/ 703071 h 1961938"/>
                <a:gd name="connsiteX70" fmla="*/ 1488234 w 8996523"/>
                <a:gd name="connsiteY70" fmla="*/ 727337 h 1961938"/>
                <a:gd name="connsiteX71" fmla="*/ 1540639 w 8996523"/>
                <a:gd name="connsiteY71" fmla="*/ 727337 h 1961938"/>
                <a:gd name="connsiteX72" fmla="*/ 1540639 w 8996523"/>
                <a:gd name="connsiteY72" fmla="*/ 734953 h 1961938"/>
                <a:gd name="connsiteX73" fmla="*/ 1582330 w 8996523"/>
                <a:gd name="connsiteY73" fmla="*/ 734953 h 1961938"/>
                <a:gd name="connsiteX74" fmla="*/ 1582330 w 8996523"/>
                <a:gd name="connsiteY74" fmla="*/ 744762 h 1961938"/>
                <a:gd name="connsiteX75" fmla="*/ 1627893 w 8996523"/>
                <a:gd name="connsiteY75" fmla="*/ 744762 h 1961938"/>
                <a:gd name="connsiteX76" fmla="*/ 1627893 w 8996523"/>
                <a:gd name="connsiteY76" fmla="*/ 758444 h 1961938"/>
                <a:gd name="connsiteX77" fmla="*/ 1675005 w 8996523"/>
                <a:gd name="connsiteY77" fmla="*/ 758444 h 1961938"/>
                <a:gd name="connsiteX78" fmla="*/ 1675005 w 8996523"/>
                <a:gd name="connsiteY78" fmla="*/ 772901 h 1961938"/>
                <a:gd name="connsiteX79" fmla="*/ 1709210 w 8996523"/>
                <a:gd name="connsiteY79" fmla="*/ 772901 h 1961938"/>
                <a:gd name="connsiteX80" fmla="*/ 1709210 w 8996523"/>
                <a:gd name="connsiteY80" fmla="*/ 785808 h 1961938"/>
                <a:gd name="connsiteX81" fmla="*/ 1731153 w 8996523"/>
                <a:gd name="connsiteY81" fmla="*/ 785808 h 1961938"/>
                <a:gd name="connsiteX82" fmla="*/ 1731153 w 8996523"/>
                <a:gd name="connsiteY82" fmla="*/ 799490 h 1961938"/>
                <a:gd name="connsiteX83" fmla="*/ 1760840 w 8996523"/>
                <a:gd name="connsiteY83" fmla="*/ 799490 h 1961938"/>
                <a:gd name="connsiteX84" fmla="*/ 1760840 w 8996523"/>
                <a:gd name="connsiteY84" fmla="*/ 813817 h 1961938"/>
                <a:gd name="connsiteX85" fmla="*/ 1785106 w 8996523"/>
                <a:gd name="connsiteY85" fmla="*/ 813817 h 1961938"/>
                <a:gd name="connsiteX86" fmla="*/ 1785106 w 8996523"/>
                <a:gd name="connsiteY86" fmla="*/ 832920 h 1961938"/>
                <a:gd name="connsiteX87" fmla="*/ 1818537 w 8996523"/>
                <a:gd name="connsiteY87" fmla="*/ 832920 h 1961938"/>
                <a:gd name="connsiteX88" fmla="*/ 1818537 w 8996523"/>
                <a:gd name="connsiteY88" fmla="*/ 855638 h 1961938"/>
                <a:gd name="connsiteX89" fmla="*/ 1864875 w 8996523"/>
                <a:gd name="connsiteY89" fmla="*/ 855638 h 1961938"/>
                <a:gd name="connsiteX90" fmla="*/ 1864875 w 8996523"/>
                <a:gd name="connsiteY90" fmla="*/ 870869 h 1961938"/>
                <a:gd name="connsiteX91" fmla="*/ 1898951 w 8996523"/>
                <a:gd name="connsiteY91" fmla="*/ 870869 h 1961938"/>
                <a:gd name="connsiteX92" fmla="*/ 1898951 w 8996523"/>
                <a:gd name="connsiteY92" fmla="*/ 888294 h 1961938"/>
                <a:gd name="connsiteX93" fmla="*/ 1959745 w 8996523"/>
                <a:gd name="connsiteY93" fmla="*/ 888294 h 1961938"/>
                <a:gd name="connsiteX94" fmla="*/ 1959745 w 8996523"/>
                <a:gd name="connsiteY94" fmla="*/ 906493 h 1961938"/>
                <a:gd name="connsiteX95" fmla="*/ 1987109 w 8996523"/>
                <a:gd name="connsiteY95" fmla="*/ 906493 h 1961938"/>
                <a:gd name="connsiteX96" fmla="*/ 1987109 w 8996523"/>
                <a:gd name="connsiteY96" fmla="*/ 921724 h 1961938"/>
                <a:gd name="connsiteX97" fmla="*/ 2059907 w 8996523"/>
                <a:gd name="connsiteY97" fmla="*/ 921724 h 1961938"/>
                <a:gd name="connsiteX98" fmla="*/ 2059907 w 8996523"/>
                <a:gd name="connsiteY98" fmla="*/ 936826 h 1961938"/>
                <a:gd name="connsiteX99" fmla="*/ 2138126 w 8996523"/>
                <a:gd name="connsiteY99" fmla="*/ 936826 h 1961938"/>
                <a:gd name="connsiteX100" fmla="*/ 2138126 w 8996523"/>
                <a:gd name="connsiteY100" fmla="*/ 949088 h 1961938"/>
                <a:gd name="connsiteX101" fmla="*/ 2154906 w 8996523"/>
                <a:gd name="connsiteY101" fmla="*/ 949088 h 1961938"/>
                <a:gd name="connsiteX102" fmla="*/ 2154906 w 8996523"/>
                <a:gd name="connsiteY102" fmla="*/ 965739 h 1961938"/>
                <a:gd name="connsiteX103" fmla="*/ 2172331 w 8996523"/>
                <a:gd name="connsiteY103" fmla="*/ 965739 h 1961938"/>
                <a:gd name="connsiteX104" fmla="*/ 2172331 w 8996523"/>
                <a:gd name="connsiteY104" fmla="*/ 979421 h 1961938"/>
                <a:gd name="connsiteX105" fmla="*/ 2198146 w 8996523"/>
                <a:gd name="connsiteY105" fmla="*/ 979421 h 1961938"/>
                <a:gd name="connsiteX106" fmla="*/ 2198146 w 8996523"/>
                <a:gd name="connsiteY106" fmla="*/ 987036 h 1961938"/>
                <a:gd name="connsiteX107" fmla="*/ 2227705 w 8996523"/>
                <a:gd name="connsiteY107" fmla="*/ 987036 h 1961938"/>
                <a:gd name="connsiteX108" fmla="*/ 2227705 w 8996523"/>
                <a:gd name="connsiteY108" fmla="*/ 1006010 h 1961938"/>
                <a:gd name="connsiteX109" fmla="*/ 2258166 w 8996523"/>
                <a:gd name="connsiteY109" fmla="*/ 1006010 h 1961938"/>
                <a:gd name="connsiteX110" fmla="*/ 2258166 w 8996523"/>
                <a:gd name="connsiteY110" fmla="*/ 1025758 h 1961938"/>
                <a:gd name="connsiteX111" fmla="*/ 2281658 w 8996523"/>
                <a:gd name="connsiteY111" fmla="*/ 1025758 h 1961938"/>
                <a:gd name="connsiteX112" fmla="*/ 2281658 w 8996523"/>
                <a:gd name="connsiteY112" fmla="*/ 1045507 h 1961938"/>
                <a:gd name="connsiteX113" fmla="*/ 2296114 w 8996523"/>
                <a:gd name="connsiteY113" fmla="*/ 1045507 h 1961938"/>
                <a:gd name="connsiteX114" fmla="*/ 2296114 w 8996523"/>
                <a:gd name="connsiteY114" fmla="*/ 1052993 h 1961938"/>
                <a:gd name="connsiteX115" fmla="*/ 2376528 w 8996523"/>
                <a:gd name="connsiteY115" fmla="*/ 1052993 h 1961938"/>
                <a:gd name="connsiteX116" fmla="*/ 2376528 w 8996523"/>
                <a:gd name="connsiteY116" fmla="*/ 1078163 h 1961938"/>
                <a:gd name="connsiteX117" fmla="*/ 2420542 w 8996523"/>
                <a:gd name="connsiteY117" fmla="*/ 1078163 h 1961938"/>
                <a:gd name="connsiteX118" fmla="*/ 2420542 w 8996523"/>
                <a:gd name="connsiteY118" fmla="*/ 1092490 h 1961938"/>
                <a:gd name="connsiteX119" fmla="*/ 2433450 w 8996523"/>
                <a:gd name="connsiteY119" fmla="*/ 1092490 h 1961938"/>
                <a:gd name="connsiteX120" fmla="*/ 2433450 w 8996523"/>
                <a:gd name="connsiteY120" fmla="*/ 1102429 h 1961938"/>
                <a:gd name="connsiteX121" fmla="*/ 2460814 w 8996523"/>
                <a:gd name="connsiteY121" fmla="*/ 1102429 h 1961938"/>
                <a:gd name="connsiteX122" fmla="*/ 2460814 w 8996523"/>
                <a:gd name="connsiteY122" fmla="*/ 1123597 h 1961938"/>
                <a:gd name="connsiteX123" fmla="*/ 2570140 w 8996523"/>
                <a:gd name="connsiteY123" fmla="*/ 1123597 h 1961938"/>
                <a:gd name="connsiteX124" fmla="*/ 2570140 w 8996523"/>
                <a:gd name="connsiteY124" fmla="*/ 1150961 h 1961938"/>
                <a:gd name="connsiteX125" fmla="*/ 2595955 w 8996523"/>
                <a:gd name="connsiteY125" fmla="*/ 1150961 h 1961938"/>
                <a:gd name="connsiteX126" fmla="*/ 2595955 w 8996523"/>
                <a:gd name="connsiteY126" fmla="*/ 1165418 h 1961938"/>
                <a:gd name="connsiteX127" fmla="*/ 2627837 w 8996523"/>
                <a:gd name="connsiteY127" fmla="*/ 1165418 h 1961938"/>
                <a:gd name="connsiteX128" fmla="*/ 2627837 w 8996523"/>
                <a:gd name="connsiteY128" fmla="*/ 1176002 h 1961938"/>
                <a:gd name="connsiteX129" fmla="*/ 2660493 w 8996523"/>
                <a:gd name="connsiteY129" fmla="*/ 1176002 h 1961938"/>
                <a:gd name="connsiteX130" fmla="*/ 2660493 w 8996523"/>
                <a:gd name="connsiteY130" fmla="*/ 1190458 h 1961938"/>
                <a:gd name="connsiteX131" fmla="*/ 2693923 w 8996523"/>
                <a:gd name="connsiteY131" fmla="*/ 1190458 h 1961938"/>
                <a:gd name="connsiteX132" fmla="*/ 2693923 w 8996523"/>
                <a:gd name="connsiteY132" fmla="*/ 1206463 h 1961938"/>
                <a:gd name="connsiteX133" fmla="*/ 2731871 w 8996523"/>
                <a:gd name="connsiteY133" fmla="*/ 1206463 h 1961938"/>
                <a:gd name="connsiteX134" fmla="*/ 2731871 w 8996523"/>
                <a:gd name="connsiteY134" fmla="*/ 1228406 h 1961938"/>
                <a:gd name="connsiteX135" fmla="*/ 2876951 w 8996523"/>
                <a:gd name="connsiteY135" fmla="*/ 1228406 h 1961938"/>
                <a:gd name="connsiteX136" fmla="*/ 2876951 w 8996523"/>
                <a:gd name="connsiteY136" fmla="*/ 1242088 h 1961938"/>
                <a:gd name="connsiteX137" fmla="*/ 2938391 w 8996523"/>
                <a:gd name="connsiteY137" fmla="*/ 1242088 h 1961938"/>
                <a:gd name="connsiteX138" fmla="*/ 2938391 w 8996523"/>
                <a:gd name="connsiteY138" fmla="*/ 1254221 h 1961938"/>
                <a:gd name="connsiteX139" fmla="*/ 2962012 w 8996523"/>
                <a:gd name="connsiteY139" fmla="*/ 1254221 h 1961938"/>
                <a:gd name="connsiteX140" fmla="*/ 2962012 w 8996523"/>
                <a:gd name="connsiteY140" fmla="*/ 1269452 h 1961938"/>
                <a:gd name="connsiteX141" fmla="*/ 2987827 w 8996523"/>
                <a:gd name="connsiteY141" fmla="*/ 1269452 h 1961938"/>
                <a:gd name="connsiteX142" fmla="*/ 2987827 w 8996523"/>
                <a:gd name="connsiteY142" fmla="*/ 1294493 h 1961938"/>
                <a:gd name="connsiteX143" fmla="*/ 3027969 w 8996523"/>
                <a:gd name="connsiteY143" fmla="*/ 1294493 h 1961938"/>
                <a:gd name="connsiteX144" fmla="*/ 3027969 w 8996523"/>
                <a:gd name="connsiteY144" fmla="*/ 1308949 h 1961938"/>
                <a:gd name="connsiteX145" fmla="*/ 3084246 w 8996523"/>
                <a:gd name="connsiteY145" fmla="*/ 1308949 h 1961938"/>
                <a:gd name="connsiteX146" fmla="*/ 3084246 w 8996523"/>
                <a:gd name="connsiteY146" fmla="*/ 1318759 h 1961938"/>
                <a:gd name="connsiteX147" fmla="*/ 3135101 w 8996523"/>
                <a:gd name="connsiteY147" fmla="*/ 1318759 h 1961938"/>
                <a:gd name="connsiteX148" fmla="*/ 3135101 w 8996523"/>
                <a:gd name="connsiteY148" fmla="*/ 1333989 h 1961938"/>
                <a:gd name="connsiteX149" fmla="*/ 3205705 w 8996523"/>
                <a:gd name="connsiteY149" fmla="*/ 1333989 h 1961938"/>
                <a:gd name="connsiteX150" fmla="*/ 3205705 w 8996523"/>
                <a:gd name="connsiteY150" fmla="*/ 1361353 h 1961938"/>
                <a:gd name="connsiteX151" fmla="*/ 3283925 w 8996523"/>
                <a:gd name="connsiteY151" fmla="*/ 1361353 h 1961938"/>
                <a:gd name="connsiteX152" fmla="*/ 3283925 w 8996523"/>
                <a:gd name="connsiteY152" fmla="*/ 1372712 h 1961938"/>
                <a:gd name="connsiteX153" fmla="*/ 3364338 w 8996523"/>
                <a:gd name="connsiteY153" fmla="*/ 1372712 h 1961938"/>
                <a:gd name="connsiteX154" fmla="*/ 3364338 w 8996523"/>
                <a:gd name="connsiteY154" fmla="*/ 1393235 h 1961938"/>
                <a:gd name="connsiteX155" fmla="*/ 3451722 w 8996523"/>
                <a:gd name="connsiteY155" fmla="*/ 1393235 h 1961938"/>
                <a:gd name="connsiteX156" fmla="*/ 3451722 w 8996523"/>
                <a:gd name="connsiteY156" fmla="*/ 1406917 h 1961938"/>
                <a:gd name="connsiteX157" fmla="*/ 3560274 w 8996523"/>
                <a:gd name="connsiteY157" fmla="*/ 1406917 h 1961938"/>
                <a:gd name="connsiteX158" fmla="*/ 3560274 w 8996523"/>
                <a:gd name="connsiteY158" fmla="*/ 1425116 h 1961938"/>
                <a:gd name="connsiteX159" fmla="*/ 3652950 w 8996523"/>
                <a:gd name="connsiteY159" fmla="*/ 1425116 h 1961938"/>
                <a:gd name="connsiteX160" fmla="*/ 3652950 w 8996523"/>
                <a:gd name="connsiteY160" fmla="*/ 1434926 h 1961938"/>
                <a:gd name="connsiteX161" fmla="*/ 3756210 w 8996523"/>
                <a:gd name="connsiteY161" fmla="*/ 1434926 h 1961938"/>
                <a:gd name="connsiteX162" fmla="*/ 3756210 w 8996523"/>
                <a:gd name="connsiteY162" fmla="*/ 1444090 h 1961938"/>
                <a:gd name="connsiteX163" fmla="*/ 3859470 w 8996523"/>
                <a:gd name="connsiteY163" fmla="*/ 1444090 h 1961938"/>
                <a:gd name="connsiteX164" fmla="*/ 3859470 w 8996523"/>
                <a:gd name="connsiteY164" fmla="*/ 1449383 h 1961938"/>
                <a:gd name="connsiteX165" fmla="*/ 3897418 w 8996523"/>
                <a:gd name="connsiteY165" fmla="*/ 1449383 h 1961938"/>
                <a:gd name="connsiteX166" fmla="*/ 3897418 w 8996523"/>
                <a:gd name="connsiteY166" fmla="*/ 1461516 h 1961938"/>
                <a:gd name="connsiteX167" fmla="*/ 3931494 w 8996523"/>
                <a:gd name="connsiteY167" fmla="*/ 1461516 h 1961938"/>
                <a:gd name="connsiteX168" fmla="*/ 3931494 w 8996523"/>
                <a:gd name="connsiteY168" fmla="*/ 1488105 h 1961938"/>
                <a:gd name="connsiteX169" fmla="*/ 4010487 w 8996523"/>
                <a:gd name="connsiteY169" fmla="*/ 1488105 h 1961938"/>
                <a:gd name="connsiteX170" fmla="*/ 4010487 w 8996523"/>
                <a:gd name="connsiteY170" fmla="*/ 1511597 h 1961938"/>
                <a:gd name="connsiteX171" fmla="*/ 4050759 w 8996523"/>
                <a:gd name="connsiteY171" fmla="*/ 1511597 h 1961938"/>
                <a:gd name="connsiteX172" fmla="*/ 4050759 w 8996523"/>
                <a:gd name="connsiteY172" fmla="*/ 1527602 h 1961938"/>
                <a:gd name="connsiteX173" fmla="*/ 4094773 w 8996523"/>
                <a:gd name="connsiteY173" fmla="*/ 1527602 h 1961938"/>
                <a:gd name="connsiteX174" fmla="*/ 4094773 w 8996523"/>
                <a:gd name="connsiteY174" fmla="*/ 1537412 h 1961938"/>
                <a:gd name="connsiteX175" fmla="*/ 4281545 w 8996523"/>
                <a:gd name="connsiteY175" fmla="*/ 1537412 h 1961938"/>
                <a:gd name="connsiteX176" fmla="*/ 4281545 w 8996523"/>
                <a:gd name="connsiteY176" fmla="*/ 1546576 h 1961938"/>
                <a:gd name="connsiteX177" fmla="*/ 4371123 w 8996523"/>
                <a:gd name="connsiteY177" fmla="*/ 1546576 h 1961938"/>
                <a:gd name="connsiteX178" fmla="*/ 4371123 w 8996523"/>
                <a:gd name="connsiteY178" fmla="*/ 1555740 h 1961938"/>
                <a:gd name="connsiteX179" fmla="*/ 4390097 w 8996523"/>
                <a:gd name="connsiteY179" fmla="*/ 1555740 h 1961938"/>
                <a:gd name="connsiteX180" fmla="*/ 4390097 w 8996523"/>
                <a:gd name="connsiteY180" fmla="*/ 1574714 h 1961938"/>
                <a:gd name="connsiteX181" fmla="*/ 4453860 w 8996523"/>
                <a:gd name="connsiteY181" fmla="*/ 1574714 h 1961938"/>
                <a:gd name="connsiteX182" fmla="*/ 4453860 w 8996523"/>
                <a:gd name="connsiteY182" fmla="*/ 1585298 h 1961938"/>
                <a:gd name="connsiteX183" fmla="*/ 4526013 w 8996523"/>
                <a:gd name="connsiteY183" fmla="*/ 1585298 h 1961938"/>
                <a:gd name="connsiteX184" fmla="*/ 4526013 w 8996523"/>
                <a:gd name="connsiteY184" fmla="*/ 1595108 h 1961938"/>
                <a:gd name="connsiteX185" fmla="*/ 4671093 w 8996523"/>
                <a:gd name="connsiteY185" fmla="*/ 1595108 h 1961938"/>
                <a:gd name="connsiteX186" fmla="*/ 4671093 w 8996523"/>
                <a:gd name="connsiteY186" fmla="*/ 1603498 h 1961938"/>
                <a:gd name="connsiteX187" fmla="*/ 4778871 w 8996523"/>
                <a:gd name="connsiteY187" fmla="*/ 1603498 h 1961938"/>
                <a:gd name="connsiteX188" fmla="*/ 4778871 w 8996523"/>
                <a:gd name="connsiteY188" fmla="*/ 1619503 h 1961938"/>
                <a:gd name="connsiteX189" fmla="*/ 4827532 w 8996523"/>
                <a:gd name="connsiteY189" fmla="*/ 1619503 h 1961938"/>
                <a:gd name="connsiteX190" fmla="*/ 4827532 w 8996523"/>
                <a:gd name="connsiteY190" fmla="*/ 1626990 h 1961938"/>
                <a:gd name="connsiteX191" fmla="*/ 4863157 w 8996523"/>
                <a:gd name="connsiteY191" fmla="*/ 1626990 h 1961938"/>
                <a:gd name="connsiteX192" fmla="*/ 4863157 w 8996523"/>
                <a:gd name="connsiteY192" fmla="*/ 1644544 h 1961938"/>
                <a:gd name="connsiteX193" fmla="*/ 4892715 w 8996523"/>
                <a:gd name="connsiteY193" fmla="*/ 1644544 h 1961938"/>
                <a:gd name="connsiteX194" fmla="*/ 4892715 w 8996523"/>
                <a:gd name="connsiteY194" fmla="*/ 1655128 h 1961938"/>
                <a:gd name="connsiteX195" fmla="*/ 5019595 w 8996523"/>
                <a:gd name="connsiteY195" fmla="*/ 1655128 h 1961938"/>
                <a:gd name="connsiteX196" fmla="*/ 5019595 w 8996523"/>
                <a:gd name="connsiteY196" fmla="*/ 1667261 h 1961938"/>
                <a:gd name="connsiteX197" fmla="*/ 5192685 w 8996523"/>
                <a:gd name="connsiteY197" fmla="*/ 1667261 h 1961938"/>
                <a:gd name="connsiteX198" fmla="*/ 5192685 w 8996523"/>
                <a:gd name="connsiteY198" fmla="*/ 1678620 h 1961938"/>
                <a:gd name="connsiteX199" fmla="*/ 5364226 w 8996523"/>
                <a:gd name="connsiteY199" fmla="*/ 1678620 h 1961938"/>
                <a:gd name="connsiteX200" fmla="*/ 5364226 w 8996523"/>
                <a:gd name="connsiteY200" fmla="*/ 1690107 h 1961938"/>
                <a:gd name="connsiteX201" fmla="*/ 5481942 w 8996523"/>
                <a:gd name="connsiteY201" fmla="*/ 1690107 h 1961938"/>
                <a:gd name="connsiteX202" fmla="*/ 5481942 w 8996523"/>
                <a:gd name="connsiteY202" fmla="*/ 1703789 h 1961938"/>
                <a:gd name="connsiteX203" fmla="*/ 5640704 w 8996523"/>
                <a:gd name="connsiteY203" fmla="*/ 1703789 h 1961938"/>
                <a:gd name="connsiteX204" fmla="*/ 5640704 w 8996523"/>
                <a:gd name="connsiteY204" fmla="*/ 1724957 h 1961938"/>
                <a:gd name="connsiteX205" fmla="*/ 5800112 w 8996523"/>
                <a:gd name="connsiteY205" fmla="*/ 1724957 h 1961938"/>
                <a:gd name="connsiteX206" fmla="*/ 5800112 w 8996523"/>
                <a:gd name="connsiteY206" fmla="*/ 1749353 h 1961938"/>
                <a:gd name="connsiteX207" fmla="*/ 5957970 w 8996523"/>
                <a:gd name="connsiteY207" fmla="*/ 1749353 h 1961938"/>
                <a:gd name="connsiteX208" fmla="*/ 5957970 w 8996523"/>
                <a:gd name="connsiteY208" fmla="*/ 1762260 h 1961938"/>
                <a:gd name="connsiteX209" fmla="*/ 6040062 w 8996523"/>
                <a:gd name="connsiteY209" fmla="*/ 1762260 h 1961938"/>
                <a:gd name="connsiteX210" fmla="*/ 6040062 w 8996523"/>
                <a:gd name="connsiteY210" fmla="*/ 1798659 h 1961938"/>
                <a:gd name="connsiteX211" fmla="*/ 6183464 w 8996523"/>
                <a:gd name="connsiteY211" fmla="*/ 1798659 h 1961938"/>
                <a:gd name="connsiteX212" fmla="*/ 6183464 w 8996523"/>
                <a:gd name="connsiteY212" fmla="*/ 1817633 h 1961938"/>
                <a:gd name="connsiteX213" fmla="*/ 6318477 w 8996523"/>
                <a:gd name="connsiteY213" fmla="*/ 1817633 h 1961938"/>
                <a:gd name="connsiteX214" fmla="*/ 6318477 w 8996523"/>
                <a:gd name="connsiteY214" fmla="*/ 1840350 h 1961938"/>
                <a:gd name="connsiteX215" fmla="*/ 6371527 w 8996523"/>
                <a:gd name="connsiteY215" fmla="*/ 1840350 h 1961938"/>
                <a:gd name="connsiteX216" fmla="*/ 6371527 w 8996523"/>
                <a:gd name="connsiteY216" fmla="*/ 1858679 h 1961938"/>
                <a:gd name="connsiteX217" fmla="*/ 6531063 w 8996523"/>
                <a:gd name="connsiteY217" fmla="*/ 1858679 h 1961938"/>
                <a:gd name="connsiteX218" fmla="*/ 6531063 w 8996523"/>
                <a:gd name="connsiteY218" fmla="*/ 1877653 h 1961938"/>
                <a:gd name="connsiteX219" fmla="*/ 6808962 w 8996523"/>
                <a:gd name="connsiteY219" fmla="*/ 1877653 h 1961938"/>
                <a:gd name="connsiteX220" fmla="*/ 6808962 w 8996523"/>
                <a:gd name="connsiteY220" fmla="*/ 1886688 h 1961938"/>
                <a:gd name="connsiteX221" fmla="*/ 6861237 w 8996523"/>
                <a:gd name="connsiteY221" fmla="*/ 1886688 h 1961938"/>
                <a:gd name="connsiteX222" fmla="*/ 6861237 w 8996523"/>
                <a:gd name="connsiteY222" fmla="*/ 1906437 h 1961938"/>
                <a:gd name="connsiteX223" fmla="*/ 7163530 w 8996523"/>
                <a:gd name="connsiteY223" fmla="*/ 1906437 h 1961938"/>
                <a:gd name="connsiteX224" fmla="*/ 7163530 w 8996523"/>
                <a:gd name="connsiteY224" fmla="*/ 1914827 h 1961938"/>
                <a:gd name="connsiteX225" fmla="*/ 7262144 w 8996523"/>
                <a:gd name="connsiteY225" fmla="*/ 1914827 h 1961938"/>
                <a:gd name="connsiteX226" fmla="*/ 7262144 w 8996523"/>
                <a:gd name="connsiteY226" fmla="*/ 1938318 h 1961938"/>
                <a:gd name="connsiteX227" fmla="*/ 7707323 w 8996523"/>
                <a:gd name="connsiteY227" fmla="*/ 1938318 h 1961938"/>
                <a:gd name="connsiteX228" fmla="*/ 7707323 w 8996523"/>
                <a:gd name="connsiteY228" fmla="*/ 1961939 h 1961938"/>
                <a:gd name="connsiteX229" fmla="*/ 8993555 w 8996523"/>
                <a:gd name="connsiteY229" fmla="*/ 1961939 h 19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8996523" h="1961938">
                  <a:moveTo>
                    <a:pt x="9681" y="9681"/>
                  </a:moveTo>
                  <a:lnTo>
                    <a:pt x="59762" y="9681"/>
                  </a:lnTo>
                  <a:lnTo>
                    <a:pt x="59762" y="37044"/>
                  </a:lnTo>
                  <a:lnTo>
                    <a:pt x="162247" y="37044"/>
                  </a:lnTo>
                  <a:lnTo>
                    <a:pt x="162247" y="67377"/>
                  </a:lnTo>
                  <a:lnTo>
                    <a:pt x="220976" y="67377"/>
                  </a:lnTo>
                  <a:lnTo>
                    <a:pt x="220976" y="78736"/>
                  </a:lnTo>
                  <a:lnTo>
                    <a:pt x="240725" y="78736"/>
                  </a:lnTo>
                  <a:lnTo>
                    <a:pt x="247179" y="85189"/>
                  </a:lnTo>
                  <a:lnTo>
                    <a:pt x="260086" y="85189"/>
                  </a:lnTo>
                  <a:lnTo>
                    <a:pt x="260086" y="116684"/>
                  </a:lnTo>
                  <a:lnTo>
                    <a:pt x="291968" y="116684"/>
                  </a:lnTo>
                  <a:lnTo>
                    <a:pt x="291968" y="134238"/>
                  </a:lnTo>
                  <a:lnTo>
                    <a:pt x="321655" y="134238"/>
                  </a:lnTo>
                  <a:lnTo>
                    <a:pt x="321655" y="176704"/>
                  </a:lnTo>
                  <a:lnTo>
                    <a:pt x="390710" y="176704"/>
                  </a:lnTo>
                  <a:lnTo>
                    <a:pt x="390710" y="191934"/>
                  </a:lnTo>
                  <a:lnTo>
                    <a:pt x="400520" y="191934"/>
                  </a:lnTo>
                  <a:lnTo>
                    <a:pt x="400520" y="211683"/>
                  </a:lnTo>
                  <a:lnTo>
                    <a:pt x="428658" y="211683"/>
                  </a:lnTo>
                  <a:lnTo>
                    <a:pt x="428658" y="235949"/>
                  </a:lnTo>
                  <a:lnTo>
                    <a:pt x="457571" y="235949"/>
                  </a:lnTo>
                  <a:lnTo>
                    <a:pt x="457571" y="259441"/>
                  </a:lnTo>
                  <a:lnTo>
                    <a:pt x="490872" y="259441"/>
                  </a:lnTo>
                  <a:lnTo>
                    <a:pt x="490872" y="275575"/>
                  </a:lnTo>
                  <a:lnTo>
                    <a:pt x="517849" y="275575"/>
                  </a:lnTo>
                  <a:lnTo>
                    <a:pt x="517849" y="293000"/>
                  </a:lnTo>
                  <a:lnTo>
                    <a:pt x="549730" y="293000"/>
                  </a:lnTo>
                  <a:lnTo>
                    <a:pt x="549730" y="309780"/>
                  </a:lnTo>
                  <a:lnTo>
                    <a:pt x="580192" y="309780"/>
                  </a:lnTo>
                  <a:lnTo>
                    <a:pt x="580192" y="325656"/>
                  </a:lnTo>
                  <a:lnTo>
                    <a:pt x="624981" y="325656"/>
                  </a:lnTo>
                  <a:lnTo>
                    <a:pt x="624981" y="332497"/>
                  </a:lnTo>
                  <a:lnTo>
                    <a:pt x="637114" y="332497"/>
                  </a:lnTo>
                  <a:lnTo>
                    <a:pt x="637114" y="349922"/>
                  </a:lnTo>
                  <a:lnTo>
                    <a:pt x="695585" y="349922"/>
                  </a:lnTo>
                  <a:lnTo>
                    <a:pt x="695585" y="359086"/>
                  </a:lnTo>
                  <a:lnTo>
                    <a:pt x="719851" y="359086"/>
                  </a:lnTo>
                  <a:lnTo>
                    <a:pt x="719851" y="394066"/>
                  </a:lnTo>
                  <a:lnTo>
                    <a:pt x="751732" y="394066"/>
                  </a:lnTo>
                  <a:lnTo>
                    <a:pt x="751732" y="419106"/>
                  </a:lnTo>
                  <a:lnTo>
                    <a:pt x="798070" y="419106"/>
                  </a:lnTo>
                  <a:lnTo>
                    <a:pt x="798070" y="432788"/>
                  </a:lnTo>
                  <a:lnTo>
                    <a:pt x="822336" y="432788"/>
                  </a:lnTo>
                  <a:lnTo>
                    <a:pt x="822336" y="452408"/>
                  </a:lnTo>
                  <a:lnTo>
                    <a:pt x="890617" y="452408"/>
                  </a:lnTo>
                  <a:lnTo>
                    <a:pt x="890617" y="476803"/>
                  </a:lnTo>
                  <a:lnTo>
                    <a:pt x="914238" y="476803"/>
                  </a:lnTo>
                  <a:lnTo>
                    <a:pt x="914238" y="485838"/>
                  </a:lnTo>
                  <a:lnTo>
                    <a:pt x="946894" y="485838"/>
                  </a:lnTo>
                  <a:lnTo>
                    <a:pt x="946894" y="518494"/>
                  </a:lnTo>
                  <a:lnTo>
                    <a:pt x="984067" y="518494"/>
                  </a:lnTo>
                  <a:lnTo>
                    <a:pt x="984067" y="526884"/>
                  </a:lnTo>
                  <a:lnTo>
                    <a:pt x="1009882" y="526884"/>
                  </a:lnTo>
                  <a:lnTo>
                    <a:pt x="1009882" y="553473"/>
                  </a:lnTo>
                  <a:lnTo>
                    <a:pt x="1037246" y="553473"/>
                  </a:lnTo>
                  <a:lnTo>
                    <a:pt x="1037246" y="583032"/>
                  </a:lnTo>
                  <a:lnTo>
                    <a:pt x="1096492" y="583032"/>
                  </a:lnTo>
                  <a:lnTo>
                    <a:pt x="1096492" y="603554"/>
                  </a:lnTo>
                  <a:lnTo>
                    <a:pt x="1229310" y="603554"/>
                  </a:lnTo>
                  <a:lnTo>
                    <a:pt x="1229310" y="623303"/>
                  </a:lnTo>
                  <a:lnTo>
                    <a:pt x="1298365" y="623303"/>
                  </a:lnTo>
                  <a:lnTo>
                    <a:pt x="1298365" y="667317"/>
                  </a:lnTo>
                  <a:cubicBezTo>
                    <a:pt x="1298365" y="666543"/>
                    <a:pt x="1348575" y="667317"/>
                    <a:pt x="1348575" y="667317"/>
                  </a:cubicBezTo>
                  <a:lnTo>
                    <a:pt x="1348575" y="678676"/>
                  </a:lnTo>
                  <a:lnTo>
                    <a:pt x="1388717" y="678676"/>
                  </a:lnTo>
                  <a:lnTo>
                    <a:pt x="1388717" y="691583"/>
                  </a:lnTo>
                  <a:lnTo>
                    <a:pt x="1428214" y="691583"/>
                  </a:lnTo>
                  <a:lnTo>
                    <a:pt x="1428214" y="703071"/>
                  </a:lnTo>
                  <a:lnTo>
                    <a:pt x="1488234" y="703071"/>
                  </a:lnTo>
                  <a:lnTo>
                    <a:pt x="1488234" y="727337"/>
                  </a:lnTo>
                  <a:lnTo>
                    <a:pt x="1540639" y="727337"/>
                  </a:lnTo>
                  <a:lnTo>
                    <a:pt x="1540639" y="734953"/>
                  </a:lnTo>
                  <a:lnTo>
                    <a:pt x="1582330" y="734953"/>
                  </a:lnTo>
                  <a:lnTo>
                    <a:pt x="1582330" y="744762"/>
                  </a:lnTo>
                  <a:lnTo>
                    <a:pt x="1627893" y="744762"/>
                  </a:lnTo>
                  <a:lnTo>
                    <a:pt x="1627893" y="758444"/>
                  </a:lnTo>
                  <a:lnTo>
                    <a:pt x="1675005" y="758444"/>
                  </a:lnTo>
                  <a:lnTo>
                    <a:pt x="1675005" y="772901"/>
                  </a:lnTo>
                  <a:lnTo>
                    <a:pt x="1709210" y="772901"/>
                  </a:lnTo>
                  <a:lnTo>
                    <a:pt x="1709210" y="785808"/>
                  </a:lnTo>
                  <a:lnTo>
                    <a:pt x="1731153" y="785808"/>
                  </a:lnTo>
                  <a:lnTo>
                    <a:pt x="1731153" y="799490"/>
                  </a:lnTo>
                  <a:lnTo>
                    <a:pt x="1760840" y="799490"/>
                  </a:lnTo>
                  <a:lnTo>
                    <a:pt x="1760840" y="813817"/>
                  </a:lnTo>
                  <a:lnTo>
                    <a:pt x="1785106" y="813817"/>
                  </a:lnTo>
                  <a:lnTo>
                    <a:pt x="1785106" y="832920"/>
                  </a:lnTo>
                  <a:lnTo>
                    <a:pt x="1818537" y="832920"/>
                  </a:lnTo>
                  <a:lnTo>
                    <a:pt x="1818537" y="855638"/>
                  </a:lnTo>
                  <a:lnTo>
                    <a:pt x="1864875" y="855638"/>
                  </a:lnTo>
                  <a:lnTo>
                    <a:pt x="1864875" y="870869"/>
                  </a:lnTo>
                  <a:lnTo>
                    <a:pt x="1898951" y="870869"/>
                  </a:lnTo>
                  <a:lnTo>
                    <a:pt x="1898951" y="888294"/>
                  </a:lnTo>
                  <a:lnTo>
                    <a:pt x="1959745" y="888294"/>
                  </a:lnTo>
                  <a:lnTo>
                    <a:pt x="1959745" y="906493"/>
                  </a:lnTo>
                  <a:lnTo>
                    <a:pt x="1987109" y="906493"/>
                  </a:lnTo>
                  <a:lnTo>
                    <a:pt x="1987109" y="921724"/>
                  </a:lnTo>
                  <a:lnTo>
                    <a:pt x="2059907" y="921724"/>
                  </a:lnTo>
                  <a:lnTo>
                    <a:pt x="2059907" y="936826"/>
                  </a:lnTo>
                  <a:lnTo>
                    <a:pt x="2138126" y="936826"/>
                  </a:lnTo>
                  <a:lnTo>
                    <a:pt x="2138126" y="949088"/>
                  </a:lnTo>
                  <a:lnTo>
                    <a:pt x="2154906" y="949088"/>
                  </a:lnTo>
                  <a:lnTo>
                    <a:pt x="2154906" y="965739"/>
                  </a:lnTo>
                  <a:lnTo>
                    <a:pt x="2172331" y="965739"/>
                  </a:lnTo>
                  <a:lnTo>
                    <a:pt x="2172331" y="979421"/>
                  </a:lnTo>
                  <a:lnTo>
                    <a:pt x="2198146" y="979421"/>
                  </a:lnTo>
                  <a:lnTo>
                    <a:pt x="2198146" y="987036"/>
                  </a:lnTo>
                  <a:lnTo>
                    <a:pt x="2227705" y="987036"/>
                  </a:lnTo>
                  <a:lnTo>
                    <a:pt x="2227705" y="1006010"/>
                  </a:lnTo>
                  <a:lnTo>
                    <a:pt x="2258166" y="1006010"/>
                  </a:lnTo>
                  <a:lnTo>
                    <a:pt x="2258166" y="1025758"/>
                  </a:lnTo>
                  <a:lnTo>
                    <a:pt x="2281658" y="1025758"/>
                  </a:lnTo>
                  <a:lnTo>
                    <a:pt x="2281658" y="1045507"/>
                  </a:lnTo>
                  <a:lnTo>
                    <a:pt x="2296114" y="1045507"/>
                  </a:lnTo>
                  <a:lnTo>
                    <a:pt x="2296114" y="1052993"/>
                  </a:lnTo>
                  <a:lnTo>
                    <a:pt x="2376528" y="1052993"/>
                  </a:lnTo>
                  <a:lnTo>
                    <a:pt x="2376528" y="1078163"/>
                  </a:lnTo>
                  <a:lnTo>
                    <a:pt x="2420542" y="1078163"/>
                  </a:lnTo>
                  <a:lnTo>
                    <a:pt x="2420542" y="1092490"/>
                  </a:lnTo>
                  <a:lnTo>
                    <a:pt x="2433450" y="1092490"/>
                  </a:lnTo>
                  <a:lnTo>
                    <a:pt x="2433450" y="1102429"/>
                  </a:lnTo>
                  <a:lnTo>
                    <a:pt x="2460814" y="1102429"/>
                  </a:lnTo>
                  <a:lnTo>
                    <a:pt x="2460814" y="1123597"/>
                  </a:lnTo>
                  <a:lnTo>
                    <a:pt x="2570140" y="1123597"/>
                  </a:lnTo>
                  <a:lnTo>
                    <a:pt x="2570140" y="1150961"/>
                  </a:lnTo>
                  <a:lnTo>
                    <a:pt x="2595955" y="1150961"/>
                  </a:lnTo>
                  <a:lnTo>
                    <a:pt x="2595955" y="1165418"/>
                  </a:lnTo>
                  <a:lnTo>
                    <a:pt x="2627837" y="1165418"/>
                  </a:lnTo>
                  <a:lnTo>
                    <a:pt x="2627837" y="1176002"/>
                  </a:lnTo>
                  <a:lnTo>
                    <a:pt x="2660493" y="1176002"/>
                  </a:lnTo>
                  <a:lnTo>
                    <a:pt x="2660493" y="1190458"/>
                  </a:lnTo>
                  <a:lnTo>
                    <a:pt x="2693923" y="1190458"/>
                  </a:lnTo>
                  <a:lnTo>
                    <a:pt x="2693923" y="1206463"/>
                  </a:lnTo>
                  <a:lnTo>
                    <a:pt x="2731871" y="1206463"/>
                  </a:lnTo>
                  <a:lnTo>
                    <a:pt x="2731871" y="1228406"/>
                  </a:lnTo>
                  <a:lnTo>
                    <a:pt x="2876951" y="1228406"/>
                  </a:lnTo>
                  <a:lnTo>
                    <a:pt x="2876951" y="1242088"/>
                  </a:lnTo>
                  <a:lnTo>
                    <a:pt x="2938391" y="1242088"/>
                  </a:lnTo>
                  <a:lnTo>
                    <a:pt x="2938391" y="1254221"/>
                  </a:lnTo>
                  <a:lnTo>
                    <a:pt x="2962012" y="1254221"/>
                  </a:lnTo>
                  <a:lnTo>
                    <a:pt x="2962012" y="1269452"/>
                  </a:lnTo>
                  <a:lnTo>
                    <a:pt x="2987827" y="1269452"/>
                  </a:lnTo>
                  <a:lnTo>
                    <a:pt x="2987827" y="1294493"/>
                  </a:lnTo>
                  <a:lnTo>
                    <a:pt x="3027969" y="1294493"/>
                  </a:lnTo>
                  <a:lnTo>
                    <a:pt x="3027969" y="1308949"/>
                  </a:lnTo>
                  <a:lnTo>
                    <a:pt x="3084246" y="1308949"/>
                  </a:lnTo>
                  <a:lnTo>
                    <a:pt x="3084246" y="1318759"/>
                  </a:lnTo>
                  <a:lnTo>
                    <a:pt x="3135101" y="1318759"/>
                  </a:lnTo>
                  <a:lnTo>
                    <a:pt x="3135101" y="1333989"/>
                  </a:lnTo>
                  <a:lnTo>
                    <a:pt x="3205705" y="1333989"/>
                  </a:lnTo>
                  <a:lnTo>
                    <a:pt x="3205705" y="1361353"/>
                  </a:lnTo>
                  <a:lnTo>
                    <a:pt x="3283925" y="1361353"/>
                  </a:lnTo>
                  <a:lnTo>
                    <a:pt x="3283925" y="1372712"/>
                  </a:lnTo>
                  <a:lnTo>
                    <a:pt x="3364338" y="1372712"/>
                  </a:lnTo>
                  <a:lnTo>
                    <a:pt x="3364338" y="1393235"/>
                  </a:lnTo>
                  <a:lnTo>
                    <a:pt x="3451722" y="1393235"/>
                  </a:lnTo>
                  <a:lnTo>
                    <a:pt x="3451722" y="1406917"/>
                  </a:lnTo>
                  <a:lnTo>
                    <a:pt x="3560274" y="1406917"/>
                  </a:lnTo>
                  <a:lnTo>
                    <a:pt x="3560274" y="1425116"/>
                  </a:lnTo>
                  <a:lnTo>
                    <a:pt x="3652950" y="1425116"/>
                  </a:lnTo>
                  <a:lnTo>
                    <a:pt x="3652950" y="1434926"/>
                  </a:lnTo>
                  <a:lnTo>
                    <a:pt x="3756210" y="1434926"/>
                  </a:lnTo>
                  <a:lnTo>
                    <a:pt x="3756210" y="1444090"/>
                  </a:lnTo>
                  <a:lnTo>
                    <a:pt x="3859470" y="1444090"/>
                  </a:lnTo>
                  <a:lnTo>
                    <a:pt x="3859470" y="1449383"/>
                  </a:lnTo>
                  <a:lnTo>
                    <a:pt x="3897418" y="1449383"/>
                  </a:lnTo>
                  <a:lnTo>
                    <a:pt x="3897418" y="1461516"/>
                  </a:lnTo>
                  <a:lnTo>
                    <a:pt x="3931494" y="1461516"/>
                  </a:lnTo>
                  <a:lnTo>
                    <a:pt x="3931494" y="1488105"/>
                  </a:lnTo>
                  <a:lnTo>
                    <a:pt x="4010487" y="1488105"/>
                  </a:lnTo>
                  <a:lnTo>
                    <a:pt x="4010487" y="1511597"/>
                  </a:lnTo>
                  <a:lnTo>
                    <a:pt x="4050759" y="1511597"/>
                  </a:lnTo>
                  <a:lnTo>
                    <a:pt x="4050759" y="1527602"/>
                  </a:lnTo>
                  <a:lnTo>
                    <a:pt x="4094773" y="1527602"/>
                  </a:lnTo>
                  <a:lnTo>
                    <a:pt x="4094773" y="1537412"/>
                  </a:lnTo>
                  <a:lnTo>
                    <a:pt x="4281545" y="1537412"/>
                  </a:lnTo>
                  <a:lnTo>
                    <a:pt x="4281545" y="1546576"/>
                  </a:lnTo>
                  <a:lnTo>
                    <a:pt x="4371123" y="1546576"/>
                  </a:lnTo>
                  <a:lnTo>
                    <a:pt x="4371123" y="1555740"/>
                  </a:lnTo>
                  <a:lnTo>
                    <a:pt x="4390097" y="1555740"/>
                  </a:lnTo>
                  <a:lnTo>
                    <a:pt x="4390097" y="1574714"/>
                  </a:lnTo>
                  <a:lnTo>
                    <a:pt x="4453860" y="1574714"/>
                  </a:lnTo>
                  <a:lnTo>
                    <a:pt x="4453860" y="1585298"/>
                  </a:lnTo>
                  <a:lnTo>
                    <a:pt x="4526013" y="1585298"/>
                  </a:lnTo>
                  <a:lnTo>
                    <a:pt x="4526013" y="1595108"/>
                  </a:lnTo>
                  <a:lnTo>
                    <a:pt x="4671093" y="1595108"/>
                  </a:lnTo>
                  <a:lnTo>
                    <a:pt x="4671093" y="1603498"/>
                  </a:lnTo>
                  <a:lnTo>
                    <a:pt x="4778871" y="1603498"/>
                  </a:lnTo>
                  <a:lnTo>
                    <a:pt x="4778871" y="1619503"/>
                  </a:lnTo>
                  <a:lnTo>
                    <a:pt x="4827532" y="1619503"/>
                  </a:lnTo>
                  <a:lnTo>
                    <a:pt x="4827532" y="1626990"/>
                  </a:lnTo>
                  <a:lnTo>
                    <a:pt x="4863157" y="1626990"/>
                  </a:lnTo>
                  <a:lnTo>
                    <a:pt x="4863157" y="1644544"/>
                  </a:lnTo>
                  <a:lnTo>
                    <a:pt x="4892715" y="1644544"/>
                  </a:lnTo>
                  <a:lnTo>
                    <a:pt x="4892715" y="1655128"/>
                  </a:lnTo>
                  <a:lnTo>
                    <a:pt x="5019595" y="1655128"/>
                  </a:lnTo>
                  <a:lnTo>
                    <a:pt x="5019595" y="1667261"/>
                  </a:lnTo>
                  <a:lnTo>
                    <a:pt x="5192685" y="1667261"/>
                  </a:lnTo>
                  <a:lnTo>
                    <a:pt x="5192685" y="1678620"/>
                  </a:lnTo>
                  <a:lnTo>
                    <a:pt x="5364226" y="1678620"/>
                  </a:lnTo>
                  <a:lnTo>
                    <a:pt x="5364226" y="1690107"/>
                  </a:lnTo>
                  <a:lnTo>
                    <a:pt x="5481942" y="1690107"/>
                  </a:lnTo>
                  <a:lnTo>
                    <a:pt x="5481942" y="1703789"/>
                  </a:lnTo>
                  <a:lnTo>
                    <a:pt x="5640704" y="1703789"/>
                  </a:lnTo>
                  <a:lnTo>
                    <a:pt x="5640704" y="1724957"/>
                  </a:lnTo>
                  <a:lnTo>
                    <a:pt x="5800112" y="1724957"/>
                  </a:lnTo>
                  <a:lnTo>
                    <a:pt x="5800112" y="1749353"/>
                  </a:lnTo>
                  <a:lnTo>
                    <a:pt x="5957970" y="1749353"/>
                  </a:lnTo>
                  <a:lnTo>
                    <a:pt x="5957970" y="1762260"/>
                  </a:lnTo>
                  <a:lnTo>
                    <a:pt x="6040062" y="1762260"/>
                  </a:lnTo>
                  <a:lnTo>
                    <a:pt x="6040062" y="1798659"/>
                  </a:lnTo>
                  <a:lnTo>
                    <a:pt x="6183464" y="1798659"/>
                  </a:lnTo>
                  <a:lnTo>
                    <a:pt x="6183464" y="1817633"/>
                  </a:lnTo>
                  <a:lnTo>
                    <a:pt x="6318477" y="1817633"/>
                  </a:lnTo>
                  <a:lnTo>
                    <a:pt x="6318477" y="1840350"/>
                  </a:lnTo>
                  <a:lnTo>
                    <a:pt x="6371527" y="1840350"/>
                  </a:lnTo>
                  <a:lnTo>
                    <a:pt x="6371527" y="1858679"/>
                  </a:lnTo>
                  <a:lnTo>
                    <a:pt x="6531063" y="1858679"/>
                  </a:lnTo>
                  <a:lnTo>
                    <a:pt x="6531063" y="1877653"/>
                  </a:lnTo>
                  <a:lnTo>
                    <a:pt x="6808962" y="1877653"/>
                  </a:lnTo>
                  <a:lnTo>
                    <a:pt x="6808962" y="1886688"/>
                  </a:lnTo>
                  <a:lnTo>
                    <a:pt x="6861237" y="1886688"/>
                  </a:lnTo>
                  <a:lnTo>
                    <a:pt x="6861237" y="1906437"/>
                  </a:lnTo>
                  <a:lnTo>
                    <a:pt x="7163530" y="1906437"/>
                  </a:lnTo>
                  <a:lnTo>
                    <a:pt x="7163530" y="1914827"/>
                  </a:lnTo>
                  <a:lnTo>
                    <a:pt x="7262144" y="1914827"/>
                  </a:lnTo>
                  <a:lnTo>
                    <a:pt x="7262144" y="1938318"/>
                  </a:lnTo>
                  <a:lnTo>
                    <a:pt x="7707323" y="1938318"/>
                  </a:lnTo>
                  <a:lnTo>
                    <a:pt x="7707323" y="1961939"/>
                  </a:lnTo>
                  <a:lnTo>
                    <a:pt x="8993555" y="1961939"/>
                  </a:lnTo>
                </a:path>
              </a:pathLst>
            </a:custGeom>
            <a:noFill/>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8" name="Shape1_20220124_152358">
              <a:extLst>
                <a:ext uri="{FF2B5EF4-FFF2-40B4-BE49-F238E27FC236}">
                  <a16:creationId xmlns:a16="http://schemas.microsoft.com/office/drawing/2014/main" id="{2539C04D-E6AE-6945-A7BD-B10986E1B1D5}"/>
                </a:ext>
              </a:extLst>
            </p:cNvPr>
            <p:cNvSpPr/>
            <p:nvPr/>
          </p:nvSpPr>
          <p:spPr>
            <a:xfrm>
              <a:off x="2795066" y="24924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199" name="Shape2_20220124_152358">
              <a:extLst>
                <a:ext uri="{FF2B5EF4-FFF2-40B4-BE49-F238E27FC236}">
                  <a16:creationId xmlns:a16="http://schemas.microsoft.com/office/drawing/2014/main" id="{68DCF747-475F-1648-8AF5-CBD4C1A36D99}"/>
                </a:ext>
              </a:extLst>
            </p:cNvPr>
            <p:cNvSpPr/>
            <p:nvPr/>
          </p:nvSpPr>
          <p:spPr>
            <a:xfrm>
              <a:off x="2961314" y="255174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0" name="Shape3_20220124_152358">
              <a:extLst>
                <a:ext uri="{FF2B5EF4-FFF2-40B4-BE49-F238E27FC236}">
                  <a16:creationId xmlns:a16="http://schemas.microsoft.com/office/drawing/2014/main" id="{8D384ED8-90F5-E54F-8BBF-715F260354E5}"/>
                </a:ext>
              </a:extLst>
            </p:cNvPr>
            <p:cNvSpPr/>
            <p:nvPr/>
          </p:nvSpPr>
          <p:spPr>
            <a:xfrm>
              <a:off x="6814459" y="351283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1" name="Shape4_20220124_152358">
              <a:extLst>
                <a:ext uri="{FF2B5EF4-FFF2-40B4-BE49-F238E27FC236}">
                  <a16:creationId xmlns:a16="http://schemas.microsoft.com/office/drawing/2014/main" id="{FB382BF7-00FA-FF44-A086-3EC362726813}"/>
                </a:ext>
              </a:extLst>
            </p:cNvPr>
            <p:cNvSpPr/>
            <p:nvPr/>
          </p:nvSpPr>
          <p:spPr>
            <a:xfrm>
              <a:off x="686544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2" name="Shape5_20220124_152358">
              <a:extLst>
                <a:ext uri="{FF2B5EF4-FFF2-40B4-BE49-F238E27FC236}">
                  <a16:creationId xmlns:a16="http://schemas.microsoft.com/office/drawing/2014/main" id="{6CF23ADB-7FE2-3643-885A-DC15FEE2395C}"/>
                </a:ext>
              </a:extLst>
            </p:cNvPr>
            <p:cNvSpPr/>
            <p:nvPr/>
          </p:nvSpPr>
          <p:spPr>
            <a:xfrm>
              <a:off x="6932176" y="352729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3" name="Shape6_20220124_152358">
              <a:extLst>
                <a:ext uri="{FF2B5EF4-FFF2-40B4-BE49-F238E27FC236}">
                  <a16:creationId xmlns:a16="http://schemas.microsoft.com/office/drawing/2014/main" id="{ED76B365-88D0-B84E-BAB8-A60FC5E72584}"/>
                </a:ext>
              </a:extLst>
            </p:cNvPr>
            <p:cNvSpPr/>
            <p:nvPr/>
          </p:nvSpPr>
          <p:spPr>
            <a:xfrm>
              <a:off x="696870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4" name="Shape7_20220124_152358">
              <a:extLst>
                <a:ext uri="{FF2B5EF4-FFF2-40B4-BE49-F238E27FC236}">
                  <a16:creationId xmlns:a16="http://schemas.microsoft.com/office/drawing/2014/main" id="{D16EB7AB-0FA4-9340-9435-15B2CF2C5695}"/>
                </a:ext>
              </a:extLst>
            </p:cNvPr>
            <p:cNvSpPr/>
            <p:nvPr/>
          </p:nvSpPr>
          <p:spPr>
            <a:xfrm>
              <a:off x="7056733" y="354923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5" name="Shape8_20220124_152358">
              <a:extLst>
                <a:ext uri="{FF2B5EF4-FFF2-40B4-BE49-F238E27FC236}">
                  <a16:creationId xmlns:a16="http://schemas.microsoft.com/office/drawing/2014/main" id="{824B0B81-0FE9-534C-AA82-AA65ACAADA58}"/>
                </a:ext>
              </a:extLst>
            </p:cNvPr>
            <p:cNvSpPr/>
            <p:nvPr/>
          </p:nvSpPr>
          <p:spPr>
            <a:xfrm>
              <a:off x="7093907" y="355078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6" name="Shape9_20220124_152358">
              <a:extLst>
                <a:ext uri="{FF2B5EF4-FFF2-40B4-BE49-F238E27FC236}">
                  <a16:creationId xmlns:a16="http://schemas.microsoft.com/office/drawing/2014/main" id="{833DFA4F-C679-084C-81BA-FDB7D21E21AD}"/>
                </a:ext>
              </a:extLst>
            </p:cNvPr>
            <p:cNvSpPr/>
            <p:nvPr/>
          </p:nvSpPr>
          <p:spPr>
            <a:xfrm>
              <a:off x="7147860"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7" name="Shape10_20220124_152358">
              <a:extLst>
                <a:ext uri="{FF2B5EF4-FFF2-40B4-BE49-F238E27FC236}">
                  <a16:creationId xmlns:a16="http://schemas.microsoft.com/office/drawing/2014/main" id="{988E17BF-19E5-EE4C-B62E-E4275F502122}"/>
                </a:ext>
              </a:extLst>
            </p:cNvPr>
            <p:cNvSpPr/>
            <p:nvPr/>
          </p:nvSpPr>
          <p:spPr>
            <a:xfrm>
              <a:off x="7241181"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8" name="Shape11_20220124_152358">
              <a:extLst>
                <a:ext uri="{FF2B5EF4-FFF2-40B4-BE49-F238E27FC236}">
                  <a16:creationId xmlns:a16="http://schemas.microsoft.com/office/drawing/2014/main" id="{C92547CE-EE36-F649-B67D-DA391C2B3E1B}"/>
                </a:ext>
              </a:extLst>
            </p:cNvPr>
            <p:cNvSpPr/>
            <p:nvPr/>
          </p:nvSpPr>
          <p:spPr>
            <a:xfrm>
              <a:off x="7310365" y="357285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09" name="Shape12_20220124_152358">
              <a:extLst>
                <a:ext uri="{FF2B5EF4-FFF2-40B4-BE49-F238E27FC236}">
                  <a16:creationId xmlns:a16="http://schemas.microsoft.com/office/drawing/2014/main" id="{29517BA7-4318-F241-842D-D35C12224FA2}"/>
                </a:ext>
              </a:extLst>
            </p:cNvPr>
            <p:cNvSpPr/>
            <p:nvPr/>
          </p:nvSpPr>
          <p:spPr>
            <a:xfrm>
              <a:off x="7387036" y="359260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0" name="Shape13_20220124_152358">
              <a:extLst>
                <a:ext uri="{FF2B5EF4-FFF2-40B4-BE49-F238E27FC236}">
                  <a16:creationId xmlns:a16="http://schemas.microsoft.com/office/drawing/2014/main" id="{59F44312-37E0-0A41-89E6-FE8B84E238C1}"/>
                </a:ext>
              </a:extLst>
            </p:cNvPr>
            <p:cNvSpPr/>
            <p:nvPr/>
          </p:nvSpPr>
          <p:spPr>
            <a:xfrm>
              <a:off x="7445507" y="359402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1" name="Shape14_20220124_152358">
              <a:extLst>
                <a:ext uri="{FF2B5EF4-FFF2-40B4-BE49-F238E27FC236}">
                  <a16:creationId xmlns:a16="http://schemas.microsoft.com/office/drawing/2014/main" id="{F9FFC6C3-60DC-C247-9126-F7906C3A9D3A}"/>
                </a:ext>
              </a:extLst>
            </p:cNvPr>
            <p:cNvSpPr/>
            <p:nvPr/>
          </p:nvSpPr>
          <p:spPr>
            <a:xfrm>
              <a:off x="7494039" y="360848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2" name="Shape15_20220124_152358">
              <a:extLst>
                <a:ext uri="{FF2B5EF4-FFF2-40B4-BE49-F238E27FC236}">
                  <a16:creationId xmlns:a16="http://schemas.microsoft.com/office/drawing/2014/main" id="{DF05F711-AC65-174C-8957-D9D584EE39C7}"/>
                </a:ext>
              </a:extLst>
            </p:cNvPr>
            <p:cNvSpPr/>
            <p:nvPr/>
          </p:nvSpPr>
          <p:spPr>
            <a:xfrm>
              <a:off x="7552510" y="363584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3" name="Shape16_20220124_152358">
              <a:extLst>
                <a:ext uri="{FF2B5EF4-FFF2-40B4-BE49-F238E27FC236}">
                  <a16:creationId xmlns:a16="http://schemas.microsoft.com/office/drawing/2014/main" id="{12B9ADF2-F852-AF4F-94F9-56337AE586B4}"/>
                </a:ext>
              </a:extLst>
            </p:cNvPr>
            <p:cNvSpPr/>
            <p:nvPr/>
          </p:nvSpPr>
          <p:spPr>
            <a:xfrm>
              <a:off x="7646735" y="363507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4" name="Shape17_20220124_152358">
              <a:extLst>
                <a:ext uri="{FF2B5EF4-FFF2-40B4-BE49-F238E27FC236}">
                  <a16:creationId xmlns:a16="http://schemas.microsoft.com/office/drawing/2014/main" id="{FB3110DA-B604-DC46-B7CC-F164574451E5}"/>
                </a:ext>
              </a:extLst>
            </p:cNvPr>
            <p:cNvSpPr/>
            <p:nvPr/>
          </p:nvSpPr>
          <p:spPr>
            <a:xfrm>
              <a:off x="7688426" y="3656367"/>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5" name="Shape18_20220124_152358">
              <a:extLst>
                <a:ext uri="{FF2B5EF4-FFF2-40B4-BE49-F238E27FC236}">
                  <a16:creationId xmlns:a16="http://schemas.microsoft.com/office/drawing/2014/main" id="{4B9D6C00-CFA8-3C4C-9366-A0BBF99760B0}"/>
                </a:ext>
              </a:extLst>
            </p:cNvPr>
            <p:cNvSpPr/>
            <p:nvPr/>
          </p:nvSpPr>
          <p:spPr>
            <a:xfrm>
              <a:off x="7790137" y="365791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6" name="Shape19_20220124_152358">
              <a:extLst>
                <a:ext uri="{FF2B5EF4-FFF2-40B4-BE49-F238E27FC236}">
                  <a16:creationId xmlns:a16="http://schemas.microsoft.com/office/drawing/2014/main" id="{562D14CE-03CC-6448-96BA-E92D59F261FF}"/>
                </a:ext>
              </a:extLst>
            </p:cNvPr>
            <p:cNvSpPr/>
            <p:nvPr/>
          </p:nvSpPr>
          <p:spPr>
            <a:xfrm>
              <a:off x="7872229" y="369805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7" name="Shape20_20220124_152358">
              <a:extLst>
                <a:ext uri="{FF2B5EF4-FFF2-40B4-BE49-F238E27FC236}">
                  <a16:creationId xmlns:a16="http://schemas.microsoft.com/office/drawing/2014/main" id="{0C3EB134-1385-1048-8E65-DB3F7791A3CA}"/>
                </a:ext>
              </a:extLst>
            </p:cNvPr>
            <p:cNvSpPr/>
            <p:nvPr/>
          </p:nvSpPr>
          <p:spPr>
            <a:xfrm>
              <a:off x="7908628"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8" name="Shape21_20220124_152358">
              <a:extLst>
                <a:ext uri="{FF2B5EF4-FFF2-40B4-BE49-F238E27FC236}">
                  <a16:creationId xmlns:a16="http://schemas.microsoft.com/office/drawing/2014/main" id="{7ADE5D56-DFC6-0440-ADB0-345AEEB10E87}"/>
                </a:ext>
              </a:extLst>
            </p:cNvPr>
            <p:cNvSpPr/>
            <p:nvPr/>
          </p:nvSpPr>
          <p:spPr>
            <a:xfrm>
              <a:off x="7948125"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19" name="Shape22_20220124_152358">
              <a:extLst>
                <a:ext uri="{FF2B5EF4-FFF2-40B4-BE49-F238E27FC236}">
                  <a16:creationId xmlns:a16="http://schemas.microsoft.com/office/drawing/2014/main" id="{298F12EC-DB59-A744-BAA9-07CED173F521}"/>
                </a:ext>
              </a:extLst>
            </p:cNvPr>
            <p:cNvSpPr/>
            <p:nvPr/>
          </p:nvSpPr>
          <p:spPr>
            <a:xfrm>
              <a:off x="8015631" y="369663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0" name="Shape23_20220124_152358">
              <a:extLst>
                <a:ext uri="{FF2B5EF4-FFF2-40B4-BE49-F238E27FC236}">
                  <a16:creationId xmlns:a16="http://schemas.microsoft.com/office/drawing/2014/main" id="{BC022A4B-8358-0545-9B8E-0464934D2150}"/>
                </a:ext>
              </a:extLst>
            </p:cNvPr>
            <p:cNvSpPr/>
            <p:nvPr/>
          </p:nvSpPr>
          <p:spPr>
            <a:xfrm>
              <a:off x="8093850" y="3716387"/>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1" name="Shape24_20220124_152358">
              <a:extLst>
                <a:ext uri="{FF2B5EF4-FFF2-40B4-BE49-F238E27FC236}">
                  <a16:creationId xmlns:a16="http://schemas.microsoft.com/office/drawing/2014/main" id="{12D82701-758F-C84B-BD33-14E21F0AC080}"/>
                </a:ext>
              </a:extLst>
            </p:cNvPr>
            <p:cNvSpPr/>
            <p:nvPr/>
          </p:nvSpPr>
          <p:spPr>
            <a:xfrm>
              <a:off x="8132573" y="371858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2" name="Shape25_20220124_152358">
              <a:extLst>
                <a:ext uri="{FF2B5EF4-FFF2-40B4-BE49-F238E27FC236}">
                  <a16:creationId xmlns:a16="http://schemas.microsoft.com/office/drawing/2014/main" id="{497D1F30-CA06-2547-AD13-3766DDC0FDB8}"/>
                </a:ext>
              </a:extLst>
            </p:cNvPr>
            <p:cNvSpPr/>
            <p:nvPr/>
          </p:nvSpPr>
          <p:spPr>
            <a:xfrm>
              <a:off x="8257904" y="37193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3" name="Shape26_20220124_152358">
              <a:extLst>
                <a:ext uri="{FF2B5EF4-FFF2-40B4-BE49-F238E27FC236}">
                  <a16:creationId xmlns:a16="http://schemas.microsoft.com/office/drawing/2014/main" id="{E438F299-3548-C843-B357-7FEB4515BDC6}"/>
                </a:ext>
              </a:extLst>
            </p:cNvPr>
            <p:cNvSpPr/>
            <p:nvPr/>
          </p:nvSpPr>
          <p:spPr>
            <a:xfrm>
              <a:off x="8326185" y="3733038"/>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4" name="Shape27_20220124_152358">
              <a:extLst>
                <a:ext uri="{FF2B5EF4-FFF2-40B4-BE49-F238E27FC236}">
                  <a16:creationId xmlns:a16="http://schemas.microsoft.com/office/drawing/2014/main" id="{A5D1E072-C6DD-FB40-8D3F-C31C23DD3552}"/>
                </a:ext>
              </a:extLst>
            </p:cNvPr>
            <p:cNvSpPr/>
            <p:nvPr/>
          </p:nvSpPr>
          <p:spPr>
            <a:xfrm>
              <a:off x="8412794" y="374220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5" name="Shape28_20220124_152358">
              <a:extLst>
                <a:ext uri="{FF2B5EF4-FFF2-40B4-BE49-F238E27FC236}">
                  <a16:creationId xmlns:a16="http://schemas.microsoft.com/office/drawing/2014/main" id="{542750CE-2A21-B645-AB7A-815F8915984A}"/>
                </a:ext>
              </a:extLst>
            </p:cNvPr>
            <p:cNvSpPr/>
            <p:nvPr/>
          </p:nvSpPr>
          <p:spPr>
            <a:xfrm>
              <a:off x="8453711" y="3739879"/>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6" name="Shape29_20220124_152358">
              <a:extLst>
                <a:ext uri="{FF2B5EF4-FFF2-40B4-BE49-F238E27FC236}">
                  <a16:creationId xmlns:a16="http://schemas.microsoft.com/office/drawing/2014/main" id="{4135F1DD-18F6-DA4A-B9F8-2F9288A6EEF4}"/>
                </a:ext>
              </a:extLst>
            </p:cNvPr>
            <p:cNvSpPr/>
            <p:nvPr/>
          </p:nvSpPr>
          <p:spPr>
            <a:xfrm>
              <a:off x="8535028"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7" name="Shape30_20220124_152358">
              <a:extLst>
                <a:ext uri="{FF2B5EF4-FFF2-40B4-BE49-F238E27FC236}">
                  <a16:creationId xmlns:a16="http://schemas.microsoft.com/office/drawing/2014/main" id="{B71B31B9-FF79-B343-B4E7-4ADAE81F727C}"/>
                </a:ext>
              </a:extLst>
            </p:cNvPr>
            <p:cNvSpPr/>
            <p:nvPr/>
          </p:nvSpPr>
          <p:spPr>
            <a:xfrm>
              <a:off x="8634416"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8" name="Shape31_20220124_152358">
              <a:extLst>
                <a:ext uri="{FF2B5EF4-FFF2-40B4-BE49-F238E27FC236}">
                  <a16:creationId xmlns:a16="http://schemas.microsoft.com/office/drawing/2014/main" id="{6CF311CD-E71E-E945-9937-BF946CD4D16D}"/>
                </a:ext>
              </a:extLst>
            </p:cNvPr>
            <p:cNvSpPr/>
            <p:nvPr/>
          </p:nvSpPr>
          <p:spPr>
            <a:xfrm>
              <a:off x="8661780" y="3760402"/>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29" name="Shape32_20220124_152358">
              <a:extLst>
                <a:ext uri="{FF2B5EF4-FFF2-40B4-BE49-F238E27FC236}">
                  <a16:creationId xmlns:a16="http://schemas.microsoft.com/office/drawing/2014/main" id="{4A76C71C-3F9E-BC4C-9ABB-DF966CB8399D}"/>
                </a:ext>
              </a:extLst>
            </p:cNvPr>
            <p:cNvSpPr/>
            <p:nvPr/>
          </p:nvSpPr>
          <p:spPr>
            <a:xfrm>
              <a:off x="8741548" y="3771760"/>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0" name="Shape33_20220124_152358">
              <a:extLst>
                <a:ext uri="{FF2B5EF4-FFF2-40B4-BE49-F238E27FC236}">
                  <a16:creationId xmlns:a16="http://schemas.microsoft.com/office/drawing/2014/main" id="{80C883B8-97BE-4A4D-8B56-4AA4F7788360}"/>
                </a:ext>
              </a:extLst>
            </p:cNvPr>
            <p:cNvSpPr/>
            <p:nvPr/>
          </p:nvSpPr>
          <p:spPr>
            <a:xfrm>
              <a:off x="8762071" y="377253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1" name="Shape34_20220124_152358">
              <a:extLst>
                <a:ext uri="{FF2B5EF4-FFF2-40B4-BE49-F238E27FC236}">
                  <a16:creationId xmlns:a16="http://schemas.microsoft.com/office/drawing/2014/main" id="{104F052C-F7A7-2846-8C7D-069826441517}"/>
                </a:ext>
              </a:extLst>
            </p:cNvPr>
            <p:cNvSpPr/>
            <p:nvPr/>
          </p:nvSpPr>
          <p:spPr>
            <a:xfrm>
              <a:off x="8856941" y="377705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2" name="Shape35_20220124_152358">
              <a:extLst>
                <a:ext uri="{FF2B5EF4-FFF2-40B4-BE49-F238E27FC236}">
                  <a16:creationId xmlns:a16="http://schemas.microsoft.com/office/drawing/2014/main" id="{6001499B-89FC-A84C-8F53-0520E9198014}"/>
                </a:ext>
              </a:extLst>
            </p:cNvPr>
            <p:cNvSpPr/>
            <p:nvPr/>
          </p:nvSpPr>
          <p:spPr>
            <a:xfrm>
              <a:off x="9070302" y="377705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3" name="Shape36_20220124_152358">
              <a:extLst>
                <a:ext uri="{FF2B5EF4-FFF2-40B4-BE49-F238E27FC236}">
                  <a16:creationId xmlns:a16="http://schemas.microsoft.com/office/drawing/2014/main" id="{0D998FAA-5D18-6945-8772-5957BAF843CA}"/>
                </a:ext>
              </a:extLst>
            </p:cNvPr>
            <p:cNvSpPr/>
            <p:nvPr/>
          </p:nvSpPr>
          <p:spPr>
            <a:xfrm>
              <a:off x="9110574"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4" name="Shape37_20220124_152358">
              <a:extLst>
                <a:ext uri="{FF2B5EF4-FFF2-40B4-BE49-F238E27FC236}">
                  <a16:creationId xmlns:a16="http://schemas.microsoft.com/office/drawing/2014/main" id="{B9AF250D-43C9-1E48-92AF-A98CEDCD07F7}"/>
                </a:ext>
              </a:extLst>
            </p:cNvPr>
            <p:cNvSpPr/>
            <p:nvPr/>
          </p:nvSpPr>
          <p:spPr>
            <a:xfrm>
              <a:off x="921525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5" name="Shape38_20220124_152358">
              <a:extLst>
                <a:ext uri="{FF2B5EF4-FFF2-40B4-BE49-F238E27FC236}">
                  <a16:creationId xmlns:a16="http://schemas.microsoft.com/office/drawing/2014/main" id="{F4D405D4-3946-D947-BD67-4FC26E438B17}"/>
                </a:ext>
              </a:extLst>
            </p:cNvPr>
            <p:cNvSpPr/>
            <p:nvPr/>
          </p:nvSpPr>
          <p:spPr>
            <a:xfrm>
              <a:off x="9265463" y="380596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6" name="Shape39_20220124_152358">
              <a:extLst>
                <a:ext uri="{FF2B5EF4-FFF2-40B4-BE49-F238E27FC236}">
                  <a16:creationId xmlns:a16="http://schemas.microsoft.com/office/drawing/2014/main" id="{1EF9619B-8002-5E44-A8CF-F751FA135B86}"/>
                </a:ext>
              </a:extLst>
            </p:cNvPr>
            <p:cNvSpPr/>
            <p:nvPr/>
          </p:nvSpPr>
          <p:spPr>
            <a:xfrm>
              <a:off x="940060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7" name="Shape40_20220124_152358">
              <a:extLst>
                <a:ext uri="{FF2B5EF4-FFF2-40B4-BE49-F238E27FC236}">
                  <a16:creationId xmlns:a16="http://schemas.microsoft.com/office/drawing/2014/main" id="{C0057B2D-60EA-0441-B97C-0926A58F0A8B}"/>
                </a:ext>
              </a:extLst>
            </p:cNvPr>
            <p:cNvSpPr/>
            <p:nvPr/>
          </p:nvSpPr>
          <p:spPr>
            <a:xfrm>
              <a:off x="9507608"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8" name="Shape41_20220124_152358">
              <a:extLst>
                <a:ext uri="{FF2B5EF4-FFF2-40B4-BE49-F238E27FC236}">
                  <a16:creationId xmlns:a16="http://schemas.microsoft.com/office/drawing/2014/main" id="{00E12660-52AE-A442-9967-895605327672}"/>
                </a:ext>
              </a:extLst>
            </p:cNvPr>
            <p:cNvSpPr/>
            <p:nvPr/>
          </p:nvSpPr>
          <p:spPr>
            <a:xfrm>
              <a:off x="95455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39" name="Shape42_20220124_152358">
              <a:extLst>
                <a:ext uri="{FF2B5EF4-FFF2-40B4-BE49-F238E27FC236}">
                  <a16:creationId xmlns:a16="http://schemas.microsoft.com/office/drawing/2014/main" id="{C0007D82-8071-614B-B596-8592E83ED461}"/>
                </a:ext>
              </a:extLst>
            </p:cNvPr>
            <p:cNvSpPr/>
            <p:nvPr/>
          </p:nvSpPr>
          <p:spPr>
            <a:xfrm>
              <a:off x="96503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0" name="Shape43_20220124_152358">
              <a:extLst>
                <a:ext uri="{FF2B5EF4-FFF2-40B4-BE49-F238E27FC236}">
                  <a16:creationId xmlns:a16="http://schemas.microsoft.com/office/drawing/2014/main" id="{D990482F-C103-EA44-806C-2B5987116D5A}"/>
                </a:ext>
              </a:extLst>
            </p:cNvPr>
            <p:cNvSpPr/>
            <p:nvPr/>
          </p:nvSpPr>
          <p:spPr>
            <a:xfrm>
              <a:off x="97688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1" name="Shape44_20220124_152358">
              <a:extLst>
                <a:ext uri="{FF2B5EF4-FFF2-40B4-BE49-F238E27FC236}">
                  <a16:creationId xmlns:a16="http://schemas.microsoft.com/office/drawing/2014/main" id="{DA250972-2354-084D-9717-2DACD54BAD38}"/>
                </a:ext>
              </a:extLst>
            </p:cNvPr>
            <p:cNvSpPr/>
            <p:nvPr/>
          </p:nvSpPr>
          <p:spPr>
            <a:xfrm>
              <a:off x="9825778"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2" name="Shape45_20220124_152358">
              <a:extLst>
                <a:ext uri="{FF2B5EF4-FFF2-40B4-BE49-F238E27FC236}">
                  <a16:creationId xmlns:a16="http://schemas.microsoft.com/office/drawing/2014/main" id="{2BA04856-9298-A145-AF41-34B407FB3849}"/>
                </a:ext>
              </a:extLst>
            </p:cNvPr>
            <p:cNvSpPr/>
            <p:nvPr/>
          </p:nvSpPr>
          <p:spPr>
            <a:xfrm>
              <a:off x="9935104"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3" name="Shape46_20220124_152358">
              <a:extLst>
                <a:ext uri="{FF2B5EF4-FFF2-40B4-BE49-F238E27FC236}">
                  <a16:creationId xmlns:a16="http://schemas.microsoft.com/office/drawing/2014/main" id="{5F59E552-0FF6-5A4F-A94F-DFC6F8FC5CF2}"/>
                </a:ext>
              </a:extLst>
            </p:cNvPr>
            <p:cNvSpPr/>
            <p:nvPr/>
          </p:nvSpPr>
          <p:spPr>
            <a:xfrm>
              <a:off x="100201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4" name="Shape47_20220124_152358">
              <a:extLst>
                <a:ext uri="{FF2B5EF4-FFF2-40B4-BE49-F238E27FC236}">
                  <a16:creationId xmlns:a16="http://schemas.microsoft.com/office/drawing/2014/main" id="{EDE237BD-F341-7A49-9E70-E921832274BE}"/>
                </a:ext>
              </a:extLst>
            </p:cNvPr>
            <p:cNvSpPr/>
            <p:nvPr/>
          </p:nvSpPr>
          <p:spPr>
            <a:xfrm>
              <a:off x="1010367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5" name="Shape48_20220124_152358">
              <a:extLst>
                <a:ext uri="{FF2B5EF4-FFF2-40B4-BE49-F238E27FC236}">
                  <a16:creationId xmlns:a16="http://schemas.microsoft.com/office/drawing/2014/main" id="{FD6334F5-F131-074C-9F5C-2D4175E6D4E0}"/>
                </a:ext>
              </a:extLst>
            </p:cNvPr>
            <p:cNvSpPr/>
            <p:nvPr/>
          </p:nvSpPr>
          <p:spPr>
            <a:xfrm>
              <a:off x="1014459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6" name="Shape49_20220124_152358">
              <a:extLst>
                <a:ext uri="{FF2B5EF4-FFF2-40B4-BE49-F238E27FC236}">
                  <a16:creationId xmlns:a16="http://schemas.microsoft.com/office/drawing/2014/main" id="{57DE0794-57ED-6144-B621-70345EA82C49}"/>
                </a:ext>
              </a:extLst>
            </p:cNvPr>
            <p:cNvSpPr/>
            <p:nvPr/>
          </p:nvSpPr>
          <p:spPr>
            <a:xfrm>
              <a:off x="101621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7" name="Shape50_20220124_152358">
              <a:extLst>
                <a:ext uri="{FF2B5EF4-FFF2-40B4-BE49-F238E27FC236}">
                  <a16:creationId xmlns:a16="http://schemas.microsoft.com/office/drawing/2014/main" id="{182CD4E5-B46D-8243-8F1F-3B079D02207A}"/>
                </a:ext>
              </a:extLst>
            </p:cNvPr>
            <p:cNvSpPr/>
            <p:nvPr/>
          </p:nvSpPr>
          <p:spPr>
            <a:xfrm>
              <a:off x="101803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8" name="Shape51_20220124_152358">
              <a:extLst>
                <a:ext uri="{FF2B5EF4-FFF2-40B4-BE49-F238E27FC236}">
                  <a16:creationId xmlns:a16="http://schemas.microsoft.com/office/drawing/2014/main" id="{9A15A913-5EFA-E441-9418-3068DDE2171E}"/>
                </a:ext>
              </a:extLst>
            </p:cNvPr>
            <p:cNvSpPr/>
            <p:nvPr/>
          </p:nvSpPr>
          <p:spPr>
            <a:xfrm>
              <a:off x="10261535"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49" name="Shape52_20220124_152358">
              <a:extLst>
                <a:ext uri="{FF2B5EF4-FFF2-40B4-BE49-F238E27FC236}">
                  <a16:creationId xmlns:a16="http://schemas.microsoft.com/office/drawing/2014/main" id="{762EA65F-CCF4-8346-BA8D-A6D26CF62851}"/>
                </a:ext>
              </a:extLst>
            </p:cNvPr>
            <p:cNvSpPr/>
            <p:nvPr/>
          </p:nvSpPr>
          <p:spPr>
            <a:xfrm>
              <a:off x="1047644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0" name="Shape53_20220124_152358">
              <a:extLst>
                <a:ext uri="{FF2B5EF4-FFF2-40B4-BE49-F238E27FC236}">
                  <a16:creationId xmlns:a16="http://schemas.microsoft.com/office/drawing/2014/main" id="{EDA22385-0890-0544-851B-21FD39F17927}"/>
                </a:ext>
              </a:extLst>
            </p:cNvPr>
            <p:cNvSpPr/>
            <p:nvPr/>
          </p:nvSpPr>
          <p:spPr>
            <a:xfrm>
              <a:off x="8897213"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1" name="Shape54_20220124_152358">
              <a:extLst>
                <a:ext uri="{FF2B5EF4-FFF2-40B4-BE49-F238E27FC236}">
                  <a16:creationId xmlns:a16="http://schemas.microsoft.com/office/drawing/2014/main" id="{C4A5890C-A795-C44A-B212-798F051BB219}"/>
                </a:ext>
              </a:extLst>
            </p:cNvPr>
            <p:cNvSpPr/>
            <p:nvPr/>
          </p:nvSpPr>
          <p:spPr>
            <a:xfrm>
              <a:off x="8912314"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2" name="Shape55_20220124_152358">
              <a:extLst>
                <a:ext uri="{FF2B5EF4-FFF2-40B4-BE49-F238E27FC236}">
                  <a16:creationId xmlns:a16="http://schemas.microsoft.com/office/drawing/2014/main" id="{1B598FC8-886D-D44A-9C19-227779408600}"/>
                </a:ext>
              </a:extLst>
            </p:cNvPr>
            <p:cNvSpPr/>
            <p:nvPr/>
          </p:nvSpPr>
          <p:spPr>
            <a:xfrm>
              <a:off x="8930643"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3" name="Shape56_20220124_152358">
              <a:extLst>
                <a:ext uri="{FF2B5EF4-FFF2-40B4-BE49-F238E27FC236}">
                  <a16:creationId xmlns:a16="http://schemas.microsoft.com/office/drawing/2014/main" id="{FB2011C9-DB8F-C648-9F31-BFDC17C19116}"/>
                </a:ext>
              </a:extLst>
            </p:cNvPr>
            <p:cNvSpPr/>
            <p:nvPr/>
          </p:nvSpPr>
          <p:spPr>
            <a:xfrm>
              <a:off x="8992857"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4" name="Shape57_20220124_152358">
              <a:extLst>
                <a:ext uri="{FF2B5EF4-FFF2-40B4-BE49-F238E27FC236}">
                  <a16:creationId xmlns:a16="http://schemas.microsoft.com/office/drawing/2014/main" id="{E9C899B0-6C1C-B741-AAA8-7743592788EB}"/>
                </a:ext>
              </a:extLst>
            </p:cNvPr>
            <p:cNvSpPr/>
            <p:nvPr/>
          </p:nvSpPr>
          <p:spPr>
            <a:xfrm>
              <a:off x="90080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5" name="Shape58_20220124_152358">
              <a:extLst>
                <a:ext uri="{FF2B5EF4-FFF2-40B4-BE49-F238E27FC236}">
                  <a16:creationId xmlns:a16="http://schemas.microsoft.com/office/drawing/2014/main" id="{1A0A59FC-8AB0-8347-8D65-C69DF4281A69}"/>
                </a:ext>
              </a:extLst>
            </p:cNvPr>
            <p:cNvSpPr/>
            <p:nvPr/>
          </p:nvSpPr>
          <p:spPr>
            <a:xfrm>
              <a:off x="90262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tx2"/>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grpSp>
      <p:grpSp>
        <p:nvGrpSpPr>
          <p:cNvPr id="256" name="Group 255">
            <a:extLst>
              <a:ext uri="{FF2B5EF4-FFF2-40B4-BE49-F238E27FC236}">
                <a16:creationId xmlns:a16="http://schemas.microsoft.com/office/drawing/2014/main" id="{C733EE90-4313-5A4F-9AEC-A7A3CC4D0A34}"/>
              </a:ext>
            </a:extLst>
          </p:cNvPr>
          <p:cNvGrpSpPr/>
          <p:nvPr/>
        </p:nvGrpSpPr>
        <p:grpSpPr>
          <a:xfrm>
            <a:off x="1508318" y="1678126"/>
            <a:ext cx="9138506" cy="2340515"/>
            <a:chOff x="1526130" y="1906369"/>
            <a:chExt cx="9138506" cy="2340515"/>
          </a:xfrm>
        </p:grpSpPr>
        <p:sp>
          <p:nvSpPr>
            <p:cNvPr id="257" name="Shape0_20220124_152343">
              <a:extLst>
                <a:ext uri="{FF2B5EF4-FFF2-40B4-BE49-F238E27FC236}">
                  <a16:creationId xmlns:a16="http://schemas.microsoft.com/office/drawing/2014/main" id="{4B708963-11B7-D244-AB99-E1FF168E5909}"/>
                </a:ext>
              </a:extLst>
            </p:cNvPr>
            <p:cNvSpPr/>
            <p:nvPr/>
          </p:nvSpPr>
          <p:spPr>
            <a:xfrm>
              <a:off x="1526130" y="1906369"/>
              <a:ext cx="9138506" cy="2310441"/>
            </a:xfrm>
            <a:custGeom>
              <a:avLst/>
              <a:gdLst>
                <a:gd name="connsiteX0" fmla="*/ 9681 w 9138505"/>
                <a:gd name="connsiteY0" fmla="*/ 9681 h 2310441"/>
                <a:gd name="connsiteX1" fmla="*/ 59116 w 9138505"/>
                <a:gd name="connsiteY1" fmla="*/ 9681 h 2310441"/>
                <a:gd name="connsiteX2" fmla="*/ 59116 w 9138505"/>
                <a:gd name="connsiteY2" fmla="*/ 33172 h 2310441"/>
                <a:gd name="connsiteX3" fmla="*/ 121589 w 9138505"/>
                <a:gd name="connsiteY3" fmla="*/ 33172 h 2310441"/>
                <a:gd name="connsiteX4" fmla="*/ 121589 w 9138505"/>
                <a:gd name="connsiteY4" fmla="*/ 64667 h 2310441"/>
                <a:gd name="connsiteX5" fmla="*/ 181350 w 9138505"/>
                <a:gd name="connsiteY5" fmla="*/ 64667 h 2310441"/>
                <a:gd name="connsiteX6" fmla="*/ 181350 w 9138505"/>
                <a:gd name="connsiteY6" fmla="*/ 82866 h 2310441"/>
                <a:gd name="connsiteX7" fmla="*/ 215168 w 9138505"/>
                <a:gd name="connsiteY7" fmla="*/ 82866 h 2310441"/>
                <a:gd name="connsiteX8" fmla="*/ 215168 w 9138505"/>
                <a:gd name="connsiteY8" fmla="*/ 93192 h 2310441"/>
                <a:gd name="connsiteX9" fmla="*/ 253890 w 9138505"/>
                <a:gd name="connsiteY9" fmla="*/ 93192 h 2310441"/>
                <a:gd name="connsiteX10" fmla="*/ 253890 w 9138505"/>
                <a:gd name="connsiteY10" fmla="*/ 127139 h 2310441"/>
                <a:gd name="connsiteX11" fmla="*/ 290290 w 9138505"/>
                <a:gd name="connsiteY11" fmla="*/ 127139 h 2310441"/>
                <a:gd name="connsiteX12" fmla="*/ 290290 w 9138505"/>
                <a:gd name="connsiteY12" fmla="*/ 152954 h 2310441"/>
                <a:gd name="connsiteX13" fmla="*/ 326689 w 9138505"/>
                <a:gd name="connsiteY13" fmla="*/ 152954 h 2310441"/>
                <a:gd name="connsiteX14" fmla="*/ 326689 w 9138505"/>
                <a:gd name="connsiteY14" fmla="*/ 176446 h 2310441"/>
                <a:gd name="connsiteX15" fmla="*/ 347470 w 9138505"/>
                <a:gd name="connsiteY15" fmla="*/ 176446 h 2310441"/>
                <a:gd name="connsiteX16" fmla="*/ 347470 w 9138505"/>
                <a:gd name="connsiteY16" fmla="*/ 189353 h 2310441"/>
                <a:gd name="connsiteX17" fmla="*/ 365669 w 9138505"/>
                <a:gd name="connsiteY17" fmla="*/ 189353 h 2310441"/>
                <a:gd name="connsiteX18" fmla="*/ 365669 w 9138505"/>
                <a:gd name="connsiteY18" fmla="*/ 199808 h 2310441"/>
                <a:gd name="connsiteX19" fmla="*/ 417299 w 9138505"/>
                <a:gd name="connsiteY19" fmla="*/ 199808 h 2310441"/>
                <a:gd name="connsiteX20" fmla="*/ 417299 w 9138505"/>
                <a:gd name="connsiteY20" fmla="*/ 228463 h 2310441"/>
                <a:gd name="connsiteX21" fmla="*/ 451117 w 9138505"/>
                <a:gd name="connsiteY21" fmla="*/ 228463 h 2310441"/>
                <a:gd name="connsiteX22" fmla="*/ 451117 w 9138505"/>
                <a:gd name="connsiteY22" fmla="*/ 251825 h 2310441"/>
                <a:gd name="connsiteX23" fmla="*/ 482353 w 9138505"/>
                <a:gd name="connsiteY23" fmla="*/ 251825 h 2310441"/>
                <a:gd name="connsiteX24" fmla="*/ 482353 w 9138505"/>
                <a:gd name="connsiteY24" fmla="*/ 264733 h 2310441"/>
                <a:gd name="connsiteX25" fmla="*/ 523915 w 9138505"/>
                <a:gd name="connsiteY25" fmla="*/ 264733 h 2310441"/>
                <a:gd name="connsiteX26" fmla="*/ 523915 w 9138505"/>
                <a:gd name="connsiteY26" fmla="*/ 275188 h 2310441"/>
                <a:gd name="connsiteX27" fmla="*/ 592712 w 9138505"/>
                <a:gd name="connsiteY27" fmla="*/ 275188 h 2310441"/>
                <a:gd name="connsiteX28" fmla="*/ 592712 w 9138505"/>
                <a:gd name="connsiteY28" fmla="*/ 290677 h 2310441"/>
                <a:gd name="connsiteX29" fmla="*/ 629240 w 9138505"/>
                <a:gd name="connsiteY29" fmla="*/ 290677 h 2310441"/>
                <a:gd name="connsiteX30" fmla="*/ 629240 w 9138505"/>
                <a:gd name="connsiteY30" fmla="*/ 324623 h 2310441"/>
                <a:gd name="connsiteX31" fmla="*/ 683065 w 9138505"/>
                <a:gd name="connsiteY31" fmla="*/ 324623 h 2310441"/>
                <a:gd name="connsiteX32" fmla="*/ 683065 w 9138505"/>
                <a:gd name="connsiteY32" fmla="*/ 350438 h 2310441"/>
                <a:gd name="connsiteX33" fmla="*/ 708880 w 9138505"/>
                <a:gd name="connsiteY33" fmla="*/ 350438 h 2310441"/>
                <a:gd name="connsiteX34" fmla="*/ 708880 w 9138505"/>
                <a:gd name="connsiteY34" fmla="*/ 376253 h 2310441"/>
                <a:gd name="connsiteX35" fmla="*/ 732242 w 9138505"/>
                <a:gd name="connsiteY35" fmla="*/ 376253 h 2310441"/>
                <a:gd name="connsiteX36" fmla="*/ 732242 w 9138505"/>
                <a:gd name="connsiteY36" fmla="*/ 414976 h 2310441"/>
                <a:gd name="connsiteX37" fmla="*/ 786841 w 9138505"/>
                <a:gd name="connsiteY37" fmla="*/ 414976 h 2310441"/>
                <a:gd name="connsiteX38" fmla="*/ 786841 w 9138505"/>
                <a:gd name="connsiteY38" fmla="*/ 437564 h 2310441"/>
                <a:gd name="connsiteX39" fmla="*/ 799232 w 9138505"/>
                <a:gd name="connsiteY39" fmla="*/ 437564 h 2310441"/>
                <a:gd name="connsiteX40" fmla="*/ 799232 w 9138505"/>
                <a:gd name="connsiteY40" fmla="*/ 464928 h 2310441"/>
                <a:gd name="connsiteX41" fmla="*/ 852282 w 9138505"/>
                <a:gd name="connsiteY41" fmla="*/ 464928 h 2310441"/>
                <a:gd name="connsiteX42" fmla="*/ 852282 w 9138505"/>
                <a:gd name="connsiteY42" fmla="*/ 507135 h 2310441"/>
                <a:gd name="connsiteX43" fmla="*/ 934761 w 9138505"/>
                <a:gd name="connsiteY43" fmla="*/ 507135 h 2310441"/>
                <a:gd name="connsiteX44" fmla="*/ 934761 w 9138505"/>
                <a:gd name="connsiteY44" fmla="*/ 532950 h 2310441"/>
                <a:gd name="connsiteX45" fmla="*/ 956962 w 9138505"/>
                <a:gd name="connsiteY45" fmla="*/ 532950 h 2310441"/>
                <a:gd name="connsiteX46" fmla="*/ 956962 w 9138505"/>
                <a:gd name="connsiteY46" fmla="*/ 556829 h 2310441"/>
                <a:gd name="connsiteX47" fmla="*/ 996846 w 9138505"/>
                <a:gd name="connsiteY47" fmla="*/ 556829 h 2310441"/>
                <a:gd name="connsiteX48" fmla="*/ 996846 w 9138505"/>
                <a:gd name="connsiteY48" fmla="*/ 584193 h 2310441"/>
                <a:gd name="connsiteX49" fmla="*/ 1018659 w 9138505"/>
                <a:gd name="connsiteY49" fmla="*/ 584193 h 2310441"/>
                <a:gd name="connsiteX50" fmla="*/ 1018659 w 9138505"/>
                <a:gd name="connsiteY50" fmla="*/ 600069 h 2310441"/>
                <a:gd name="connsiteX51" fmla="*/ 1051186 w 9138505"/>
                <a:gd name="connsiteY51" fmla="*/ 600069 h 2310441"/>
                <a:gd name="connsiteX52" fmla="*/ 1051186 w 9138505"/>
                <a:gd name="connsiteY52" fmla="*/ 610912 h 2310441"/>
                <a:gd name="connsiteX53" fmla="*/ 1073387 w 9138505"/>
                <a:gd name="connsiteY53" fmla="*/ 610912 h 2310441"/>
                <a:gd name="connsiteX54" fmla="*/ 1073387 w 9138505"/>
                <a:gd name="connsiteY54" fmla="*/ 638792 h 2310441"/>
                <a:gd name="connsiteX55" fmla="*/ 1108625 w 9138505"/>
                <a:gd name="connsiteY55" fmla="*/ 638792 h 2310441"/>
                <a:gd name="connsiteX56" fmla="*/ 1108625 w 9138505"/>
                <a:gd name="connsiteY56" fmla="*/ 659315 h 2310441"/>
                <a:gd name="connsiteX57" fmla="*/ 1134440 w 9138505"/>
                <a:gd name="connsiteY57" fmla="*/ 659315 h 2310441"/>
                <a:gd name="connsiteX58" fmla="*/ 1134440 w 9138505"/>
                <a:gd name="connsiteY58" fmla="*/ 671319 h 2310441"/>
                <a:gd name="connsiteX59" fmla="*/ 1158319 w 9138505"/>
                <a:gd name="connsiteY59" fmla="*/ 671319 h 2310441"/>
                <a:gd name="connsiteX60" fmla="*/ 1158319 w 9138505"/>
                <a:gd name="connsiteY60" fmla="*/ 694036 h 2310441"/>
                <a:gd name="connsiteX61" fmla="*/ 1216402 w 9138505"/>
                <a:gd name="connsiteY61" fmla="*/ 694036 h 2310441"/>
                <a:gd name="connsiteX62" fmla="*/ 1216402 w 9138505"/>
                <a:gd name="connsiteY62" fmla="*/ 710041 h 2310441"/>
                <a:gd name="connsiteX63" fmla="*/ 1272808 w 9138505"/>
                <a:gd name="connsiteY63" fmla="*/ 710041 h 2310441"/>
                <a:gd name="connsiteX64" fmla="*/ 1272808 w 9138505"/>
                <a:gd name="connsiteY64" fmla="*/ 719076 h 2310441"/>
                <a:gd name="connsiteX65" fmla="*/ 1295009 w 9138505"/>
                <a:gd name="connsiteY65" fmla="*/ 719076 h 2310441"/>
                <a:gd name="connsiteX66" fmla="*/ 1295009 w 9138505"/>
                <a:gd name="connsiteY66" fmla="*/ 731081 h 2310441"/>
                <a:gd name="connsiteX67" fmla="*/ 1320824 w 9138505"/>
                <a:gd name="connsiteY67" fmla="*/ 731081 h 2310441"/>
                <a:gd name="connsiteX68" fmla="*/ 1320824 w 9138505"/>
                <a:gd name="connsiteY68" fmla="*/ 766963 h 2310441"/>
                <a:gd name="connsiteX69" fmla="*/ 1356190 w 9138505"/>
                <a:gd name="connsiteY69" fmla="*/ 766963 h 2310441"/>
                <a:gd name="connsiteX70" fmla="*/ 1356190 w 9138505"/>
                <a:gd name="connsiteY70" fmla="*/ 786841 h 2310441"/>
                <a:gd name="connsiteX71" fmla="*/ 1399947 w 9138505"/>
                <a:gd name="connsiteY71" fmla="*/ 786841 h 2310441"/>
                <a:gd name="connsiteX72" fmla="*/ 1399947 w 9138505"/>
                <a:gd name="connsiteY72" fmla="*/ 812010 h 2310441"/>
                <a:gd name="connsiteX73" fmla="*/ 1430796 w 9138505"/>
                <a:gd name="connsiteY73" fmla="*/ 812010 h 2310441"/>
                <a:gd name="connsiteX74" fmla="*/ 1430796 w 9138505"/>
                <a:gd name="connsiteY74" fmla="*/ 822724 h 2310441"/>
                <a:gd name="connsiteX75" fmla="*/ 1452997 w 9138505"/>
                <a:gd name="connsiteY75" fmla="*/ 822724 h 2310441"/>
                <a:gd name="connsiteX76" fmla="*/ 1452997 w 9138505"/>
                <a:gd name="connsiteY76" fmla="*/ 850088 h 2310441"/>
                <a:gd name="connsiteX77" fmla="*/ 1501916 w 9138505"/>
                <a:gd name="connsiteY77" fmla="*/ 850088 h 2310441"/>
                <a:gd name="connsiteX78" fmla="*/ 1501916 w 9138505"/>
                <a:gd name="connsiteY78" fmla="*/ 864286 h 2310441"/>
                <a:gd name="connsiteX79" fmla="*/ 1530441 w 9138505"/>
                <a:gd name="connsiteY79" fmla="*/ 864286 h 2310441"/>
                <a:gd name="connsiteX80" fmla="*/ 1530441 w 9138505"/>
                <a:gd name="connsiteY80" fmla="*/ 882614 h 2310441"/>
                <a:gd name="connsiteX81" fmla="*/ 1563356 w 9138505"/>
                <a:gd name="connsiteY81" fmla="*/ 882614 h 2310441"/>
                <a:gd name="connsiteX82" fmla="*/ 1563356 w 9138505"/>
                <a:gd name="connsiteY82" fmla="*/ 899652 h 2310441"/>
                <a:gd name="connsiteX83" fmla="*/ 1602724 w 9138505"/>
                <a:gd name="connsiteY83" fmla="*/ 899652 h 2310441"/>
                <a:gd name="connsiteX84" fmla="*/ 1602724 w 9138505"/>
                <a:gd name="connsiteY84" fmla="*/ 911011 h 2310441"/>
                <a:gd name="connsiteX85" fmla="*/ 1663131 w 9138505"/>
                <a:gd name="connsiteY85" fmla="*/ 911011 h 2310441"/>
                <a:gd name="connsiteX86" fmla="*/ 1663131 w 9138505"/>
                <a:gd name="connsiteY86" fmla="*/ 923919 h 2310441"/>
                <a:gd name="connsiteX87" fmla="*/ 1699530 w 9138505"/>
                <a:gd name="connsiteY87" fmla="*/ 923919 h 2310441"/>
                <a:gd name="connsiteX88" fmla="*/ 1699530 w 9138505"/>
                <a:gd name="connsiteY88" fmla="*/ 942376 h 2310441"/>
                <a:gd name="connsiteX89" fmla="*/ 1730250 w 9138505"/>
                <a:gd name="connsiteY89" fmla="*/ 942376 h 2310441"/>
                <a:gd name="connsiteX90" fmla="*/ 1730250 w 9138505"/>
                <a:gd name="connsiteY90" fmla="*/ 958252 h 2310441"/>
                <a:gd name="connsiteX91" fmla="*/ 1793109 w 9138505"/>
                <a:gd name="connsiteY91" fmla="*/ 958252 h 2310441"/>
                <a:gd name="connsiteX92" fmla="*/ 1793109 w 9138505"/>
                <a:gd name="connsiteY92" fmla="*/ 968191 h 2310441"/>
                <a:gd name="connsiteX93" fmla="*/ 1848870 w 9138505"/>
                <a:gd name="connsiteY93" fmla="*/ 968191 h 2310441"/>
                <a:gd name="connsiteX94" fmla="*/ 1848870 w 9138505"/>
                <a:gd name="connsiteY94" fmla="*/ 980195 h 2310441"/>
                <a:gd name="connsiteX95" fmla="*/ 1887592 w 9138505"/>
                <a:gd name="connsiteY95" fmla="*/ 980195 h 2310441"/>
                <a:gd name="connsiteX96" fmla="*/ 1887592 w 9138505"/>
                <a:gd name="connsiteY96" fmla="*/ 996717 h 2310441"/>
                <a:gd name="connsiteX97" fmla="*/ 1917795 w 9138505"/>
                <a:gd name="connsiteY97" fmla="*/ 996717 h 2310441"/>
                <a:gd name="connsiteX98" fmla="*/ 1917795 w 9138505"/>
                <a:gd name="connsiteY98" fmla="*/ 1016594 h 2310441"/>
                <a:gd name="connsiteX99" fmla="*/ 1969425 w 9138505"/>
                <a:gd name="connsiteY99" fmla="*/ 1016594 h 2310441"/>
                <a:gd name="connsiteX100" fmla="*/ 1969425 w 9138505"/>
                <a:gd name="connsiteY100" fmla="*/ 1038279 h 2310441"/>
                <a:gd name="connsiteX101" fmla="*/ 2001952 w 9138505"/>
                <a:gd name="connsiteY101" fmla="*/ 1038279 h 2310441"/>
                <a:gd name="connsiteX102" fmla="*/ 2001952 w 9138505"/>
                <a:gd name="connsiteY102" fmla="*/ 1051186 h 2310441"/>
                <a:gd name="connsiteX103" fmla="*/ 2017829 w 9138505"/>
                <a:gd name="connsiteY103" fmla="*/ 1051186 h 2310441"/>
                <a:gd name="connsiteX104" fmla="*/ 2017829 w 9138505"/>
                <a:gd name="connsiteY104" fmla="*/ 1066546 h 2310441"/>
                <a:gd name="connsiteX105" fmla="*/ 2049710 w 9138505"/>
                <a:gd name="connsiteY105" fmla="*/ 1066546 h 2310441"/>
                <a:gd name="connsiteX106" fmla="*/ 2049710 w 9138505"/>
                <a:gd name="connsiteY106" fmla="*/ 1081906 h 2310441"/>
                <a:gd name="connsiteX107" fmla="*/ 2098113 w 9138505"/>
                <a:gd name="connsiteY107" fmla="*/ 1081906 h 2310441"/>
                <a:gd name="connsiteX108" fmla="*/ 2098113 w 9138505"/>
                <a:gd name="connsiteY108" fmla="*/ 1097266 h 2310441"/>
                <a:gd name="connsiteX109" fmla="*/ 2132834 w 9138505"/>
                <a:gd name="connsiteY109" fmla="*/ 1097266 h 2310441"/>
                <a:gd name="connsiteX110" fmla="*/ 2132834 w 9138505"/>
                <a:gd name="connsiteY110" fmla="*/ 1114433 h 2310441"/>
                <a:gd name="connsiteX111" fmla="*/ 2156842 w 9138505"/>
                <a:gd name="connsiteY111" fmla="*/ 1114433 h 2310441"/>
                <a:gd name="connsiteX112" fmla="*/ 2156842 w 9138505"/>
                <a:gd name="connsiteY112" fmla="*/ 1124630 h 2310441"/>
                <a:gd name="connsiteX113" fmla="*/ 2216604 w 9138505"/>
                <a:gd name="connsiteY113" fmla="*/ 1124630 h 2310441"/>
                <a:gd name="connsiteX114" fmla="*/ 2216604 w 9138505"/>
                <a:gd name="connsiteY114" fmla="*/ 1134827 h 2310441"/>
                <a:gd name="connsiteX115" fmla="*/ 2266169 w 9138505"/>
                <a:gd name="connsiteY115" fmla="*/ 1134827 h 2310441"/>
                <a:gd name="connsiteX116" fmla="*/ 2266169 w 9138505"/>
                <a:gd name="connsiteY116" fmla="*/ 1145153 h 2310441"/>
                <a:gd name="connsiteX117" fmla="*/ 2294049 w 9138505"/>
                <a:gd name="connsiteY117" fmla="*/ 1145153 h 2310441"/>
                <a:gd name="connsiteX118" fmla="*/ 2294049 w 9138505"/>
                <a:gd name="connsiteY118" fmla="*/ 1159351 h 2310441"/>
                <a:gd name="connsiteX119" fmla="*/ 2328770 w 9138505"/>
                <a:gd name="connsiteY119" fmla="*/ 1159351 h 2310441"/>
                <a:gd name="connsiteX120" fmla="*/ 2328770 w 9138505"/>
                <a:gd name="connsiteY120" fmla="*/ 1170193 h 2310441"/>
                <a:gd name="connsiteX121" fmla="*/ 2361039 w 9138505"/>
                <a:gd name="connsiteY121" fmla="*/ 1170193 h 2310441"/>
                <a:gd name="connsiteX122" fmla="*/ 2361039 w 9138505"/>
                <a:gd name="connsiteY122" fmla="*/ 1180390 h 2310441"/>
                <a:gd name="connsiteX123" fmla="*/ 2436289 w 9138505"/>
                <a:gd name="connsiteY123" fmla="*/ 1180390 h 2310441"/>
                <a:gd name="connsiteX124" fmla="*/ 2436289 w 9138505"/>
                <a:gd name="connsiteY124" fmla="*/ 1202591 h 2310441"/>
                <a:gd name="connsiteX125" fmla="*/ 2479014 w 9138505"/>
                <a:gd name="connsiteY125" fmla="*/ 1202591 h 2310441"/>
                <a:gd name="connsiteX126" fmla="*/ 2479014 w 9138505"/>
                <a:gd name="connsiteY126" fmla="*/ 1210594 h 2310441"/>
                <a:gd name="connsiteX127" fmla="*/ 2538775 w 9138505"/>
                <a:gd name="connsiteY127" fmla="*/ 1210594 h 2310441"/>
                <a:gd name="connsiteX128" fmla="*/ 2538775 w 9138505"/>
                <a:gd name="connsiteY128" fmla="*/ 1240797 h 2310441"/>
                <a:gd name="connsiteX129" fmla="*/ 2562654 w 9138505"/>
                <a:gd name="connsiteY129" fmla="*/ 1240797 h 2310441"/>
                <a:gd name="connsiteX130" fmla="*/ 2562654 w 9138505"/>
                <a:gd name="connsiteY130" fmla="*/ 1261320 h 2310441"/>
                <a:gd name="connsiteX131" fmla="*/ 2621899 w 9138505"/>
                <a:gd name="connsiteY131" fmla="*/ 1261320 h 2310441"/>
                <a:gd name="connsiteX132" fmla="*/ 2621899 w 9138505"/>
                <a:gd name="connsiteY132" fmla="*/ 1279004 h 2310441"/>
                <a:gd name="connsiteX133" fmla="*/ 2652103 w 9138505"/>
                <a:gd name="connsiteY133" fmla="*/ 1279004 h 2310441"/>
                <a:gd name="connsiteX134" fmla="*/ 2652103 w 9138505"/>
                <a:gd name="connsiteY134" fmla="*/ 1288684 h 2310441"/>
                <a:gd name="connsiteX135" fmla="*/ 2689148 w 9138505"/>
                <a:gd name="connsiteY135" fmla="*/ 1288684 h 2310441"/>
                <a:gd name="connsiteX136" fmla="*/ 2689148 w 9138505"/>
                <a:gd name="connsiteY136" fmla="*/ 1310240 h 2310441"/>
                <a:gd name="connsiteX137" fmla="*/ 2769948 w 9138505"/>
                <a:gd name="connsiteY137" fmla="*/ 1310240 h 2310441"/>
                <a:gd name="connsiteX138" fmla="*/ 2769948 w 9138505"/>
                <a:gd name="connsiteY138" fmla="*/ 1328439 h 2310441"/>
                <a:gd name="connsiteX139" fmla="*/ 2790987 w 9138505"/>
                <a:gd name="connsiteY139" fmla="*/ 1328439 h 2310441"/>
                <a:gd name="connsiteX140" fmla="*/ 2790987 w 9138505"/>
                <a:gd name="connsiteY140" fmla="*/ 1357481 h 2310441"/>
                <a:gd name="connsiteX141" fmla="*/ 2818868 w 9138505"/>
                <a:gd name="connsiteY141" fmla="*/ 1357481 h 2310441"/>
                <a:gd name="connsiteX142" fmla="*/ 2818868 w 9138505"/>
                <a:gd name="connsiteY142" fmla="*/ 1366129 h 2310441"/>
                <a:gd name="connsiteX143" fmla="*/ 2854234 w 9138505"/>
                <a:gd name="connsiteY143" fmla="*/ 1366129 h 2310441"/>
                <a:gd name="connsiteX144" fmla="*/ 2854234 w 9138505"/>
                <a:gd name="connsiteY144" fmla="*/ 1384845 h 2310441"/>
                <a:gd name="connsiteX145" fmla="*/ 2875273 w 9138505"/>
                <a:gd name="connsiteY145" fmla="*/ 1384845 h 2310441"/>
                <a:gd name="connsiteX146" fmla="*/ 2875273 w 9138505"/>
                <a:gd name="connsiteY146" fmla="*/ 1402528 h 2310441"/>
                <a:gd name="connsiteX147" fmla="*/ 2931679 w 9138505"/>
                <a:gd name="connsiteY147" fmla="*/ 1402528 h 2310441"/>
                <a:gd name="connsiteX148" fmla="*/ 2931679 w 9138505"/>
                <a:gd name="connsiteY148" fmla="*/ 1427569 h 2310441"/>
                <a:gd name="connsiteX149" fmla="*/ 3021128 w 9138505"/>
                <a:gd name="connsiteY149" fmla="*/ 1427569 h 2310441"/>
                <a:gd name="connsiteX150" fmla="*/ 3021128 w 9138505"/>
                <a:gd name="connsiteY150" fmla="*/ 1445768 h 2310441"/>
                <a:gd name="connsiteX151" fmla="*/ 3070047 w 9138505"/>
                <a:gd name="connsiteY151" fmla="*/ 1445768 h 2310441"/>
                <a:gd name="connsiteX152" fmla="*/ 3070047 w 9138505"/>
                <a:gd name="connsiteY152" fmla="*/ 1464613 h 2310441"/>
                <a:gd name="connsiteX153" fmla="*/ 3251656 w 9138505"/>
                <a:gd name="connsiteY153" fmla="*/ 1464613 h 2310441"/>
                <a:gd name="connsiteX154" fmla="*/ 3251656 w 9138505"/>
                <a:gd name="connsiteY154" fmla="*/ 1473132 h 2310441"/>
                <a:gd name="connsiteX155" fmla="*/ 3271017 w 9138505"/>
                <a:gd name="connsiteY155" fmla="*/ 1473132 h 2310441"/>
                <a:gd name="connsiteX156" fmla="*/ 3271017 w 9138505"/>
                <a:gd name="connsiteY156" fmla="*/ 1490816 h 2310441"/>
                <a:gd name="connsiteX157" fmla="*/ 3338781 w 9138505"/>
                <a:gd name="connsiteY157" fmla="*/ 1490816 h 2310441"/>
                <a:gd name="connsiteX158" fmla="*/ 3338781 w 9138505"/>
                <a:gd name="connsiteY158" fmla="*/ 1510306 h 2310441"/>
                <a:gd name="connsiteX159" fmla="*/ 3360337 w 9138505"/>
                <a:gd name="connsiteY159" fmla="*/ 1510306 h 2310441"/>
                <a:gd name="connsiteX160" fmla="*/ 3360337 w 9138505"/>
                <a:gd name="connsiteY160" fmla="*/ 1528505 h 2310441"/>
                <a:gd name="connsiteX161" fmla="*/ 3393638 w 9138505"/>
                <a:gd name="connsiteY161" fmla="*/ 1528505 h 2310441"/>
                <a:gd name="connsiteX162" fmla="*/ 3393638 w 9138505"/>
                <a:gd name="connsiteY162" fmla="*/ 1543349 h 2310441"/>
                <a:gd name="connsiteX163" fmla="*/ 3463210 w 9138505"/>
                <a:gd name="connsiteY163" fmla="*/ 1543349 h 2310441"/>
                <a:gd name="connsiteX164" fmla="*/ 3463210 w 9138505"/>
                <a:gd name="connsiteY164" fmla="*/ 1559871 h 2310441"/>
                <a:gd name="connsiteX165" fmla="*/ 3494446 w 9138505"/>
                <a:gd name="connsiteY165" fmla="*/ 1559871 h 2310441"/>
                <a:gd name="connsiteX166" fmla="*/ 3494446 w 9138505"/>
                <a:gd name="connsiteY166" fmla="*/ 1571229 h 2310441"/>
                <a:gd name="connsiteX167" fmla="*/ 3522713 w 9138505"/>
                <a:gd name="connsiteY167" fmla="*/ 1571229 h 2310441"/>
                <a:gd name="connsiteX168" fmla="*/ 3522713 w 9138505"/>
                <a:gd name="connsiteY168" fmla="*/ 1583233 h 2310441"/>
                <a:gd name="connsiteX169" fmla="*/ 3541558 w 9138505"/>
                <a:gd name="connsiteY169" fmla="*/ 1583233 h 2310441"/>
                <a:gd name="connsiteX170" fmla="*/ 3541558 w 9138505"/>
                <a:gd name="connsiteY170" fmla="*/ 1591752 h 2310441"/>
                <a:gd name="connsiteX171" fmla="*/ 3643527 w 9138505"/>
                <a:gd name="connsiteY171" fmla="*/ 1591752 h 2310441"/>
                <a:gd name="connsiteX172" fmla="*/ 3643527 w 9138505"/>
                <a:gd name="connsiteY172" fmla="*/ 1609306 h 2310441"/>
                <a:gd name="connsiteX173" fmla="*/ 3696448 w 9138505"/>
                <a:gd name="connsiteY173" fmla="*/ 1609306 h 2310441"/>
                <a:gd name="connsiteX174" fmla="*/ 3696448 w 9138505"/>
                <a:gd name="connsiteY174" fmla="*/ 1627635 h 2310441"/>
                <a:gd name="connsiteX175" fmla="*/ 3872377 w 9138505"/>
                <a:gd name="connsiteY175" fmla="*/ 1627635 h 2310441"/>
                <a:gd name="connsiteX176" fmla="*/ 3872377 w 9138505"/>
                <a:gd name="connsiteY176" fmla="*/ 1640542 h 2310441"/>
                <a:gd name="connsiteX177" fmla="*/ 3920780 w 9138505"/>
                <a:gd name="connsiteY177" fmla="*/ 1640542 h 2310441"/>
                <a:gd name="connsiteX178" fmla="*/ 3920780 w 9138505"/>
                <a:gd name="connsiteY178" fmla="*/ 1660549 h 2310441"/>
                <a:gd name="connsiteX179" fmla="*/ 3952145 w 9138505"/>
                <a:gd name="connsiteY179" fmla="*/ 1660549 h 2310441"/>
                <a:gd name="connsiteX180" fmla="*/ 3952145 w 9138505"/>
                <a:gd name="connsiteY180" fmla="*/ 1676425 h 2310441"/>
                <a:gd name="connsiteX181" fmla="*/ 3976670 w 9138505"/>
                <a:gd name="connsiteY181" fmla="*/ 1676425 h 2310441"/>
                <a:gd name="connsiteX182" fmla="*/ 3976670 w 9138505"/>
                <a:gd name="connsiteY182" fmla="*/ 1700950 h 2310441"/>
                <a:gd name="connsiteX183" fmla="*/ 4124719 w 9138505"/>
                <a:gd name="connsiteY183" fmla="*/ 1700950 h 2310441"/>
                <a:gd name="connsiteX184" fmla="*/ 4124719 w 9138505"/>
                <a:gd name="connsiteY184" fmla="*/ 1711792 h 2310441"/>
                <a:gd name="connsiteX185" fmla="*/ 4273284 w 9138505"/>
                <a:gd name="connsiteY185" fmla="*/ 1711792 h 2310441"/>
                <a:gd name="connsiteX186" fmla="*/ 4273284 w 9138505"/>
                <a:gd name="connsiteY186" fmla="*/ 1731153 h 2310441"/>
                <a:gd name="connsiteX187" fmla="*/ 4371768 w 9138505"/>
                <a:gd name="connsiteY187" fmla="*/ 1731153 h 2310441"/>
                <a:gd name="connsiteX188" fmla="*/ 4371768 w 9138505"/>
                <a:gd name="connsiteY188" fmla="*/ 1744061 h 2310441"/>
                <a:gd name="connsiteX189" fmla="*/ 4395131 w 9138505"/>
                <a:gd name="connsiteY189" fmla="*/ 1744061 h 2310441"/>
                <a:gd name="connsiteX190" fmla="*/ 4395131 w 9138505"/>
                <a:gd name="connsiteY190" fmla="*/ 1756064 h 2310441"/>
                <a:gd name="connsiteX191" fmla="*/ 4482256 w 9138505"/>
                <a:gd name="connsiteY191" fmla="*/ 1756064 h 2310441"/>
                <a:gd name="connsiteX192" fmla="*/ 4482256 w 9138505"/>
                <a:gd name="connsiteY192" fmla="*/ 1772586 h 2310441"/>
                <a:gd name="connsiteX193" fmla="*/ 4532338 w 9138505"/>
                <a:gd name="connsiteY193" fmla="*/ 1772586 h 2310441"/>
                <a:gd name="connsiteX194" fmla="*/ 4532338 w 9138505"/>
                <a:gd name="connsiteY194" fmla="*/ 1794787 h 2310441"/>
                <a:gd name="connsiteX195" fmla="*/ 4657669 w 9138505"/>
                <a:gd name="connsiteY195" fmla="*/ 1794787 h 2310441"/>
                <a:gd name="connsiteX196" fmla="*/ 4657669 w 9138505"/>
                <a:gd name="connsiteY196" fmla="*/ 1807178 h 2310441"/>
                <a:gd name="connsiteX197" fmla="*/ 4749958 w 9138505"/>
                <a:gd name="connsiteY197" fmla="*/ 1807178 h 2310441"/>
                <a:gd name="connsiteX198" fmla="*/ 4749958 w 9138505"/>
                <a:gd name="connsiteY198" fmla="*/ 1823184 h 2310441"/>
                <a:gd name="connsiteX199" fmla="*/ 4792036 w 9138505"/>
                <a:gd name="connsiteY199" fmla="*/ 1823184 h 2310441"/>
                <a:gd name="connsiteX200" fmla="*/ 4792036 w 9138505"/>
                <a:gd name="connsiteY200" fmla="*/ 1840867 h 2310441"/>
                <a:gd name="connsiteX201" fmla="*/ 4936729 w 9138505"/>
                <a:gd name="connsiteY201" fmla="*/ 1840867 h 2310441"/>
                <a:gd name="connsiteX202" fmla="*/ 4936729 w 9138505"/>
                <a:gd name="connsiteY202" fmla="*/ 1870425 h 2310441"/>
                <a:gd name="connsiteX203" fmla="*/ 5050573 w 9138505"/>
                <a:gd name="connsiteY203" fmla="*/ 1870425 h 2310441"/>
                <a:gd name="connsiteX204" fmla="*/ 5050573 w 9138505"/>
                <a:gd name="connsiteY204" fmla="*/ 1889270 h 2310441"/>
                <a:gd name="connsiteX205" fmla="*/ 5130858 w 9138505"/>
                <a:gd name="connsiteY205" fmla="*/ 1889270 h 2310441"/>
                <a:gd name="connsiteX206" fmla="*/ 5130858 w 9138505"/>
                <a:gd name="connsiteY206" fmla="*/ 1899983 h 2310441"/>
                <a:gd name="connsiteX207" fmla="*/ 5174873 w 9138505"/>
                <a:gd name="connsiteY207" fmla="*/ 1899983 h 2310441"/>
                <a:gd name="connsiteX208" fmla="*/ 5174873 w 9138505"/>
                <a:gd name="connsiteY208" fmla="*/ 1925153 h 2310441"/>
                <a:gd name="connsiteX209" fmla="*/ 5244444 w 9138505"/>
                <a:gd name="connsiteY209" fmla="*/ 1925153 h 2310441"/>
                <a:gd name="connsiteX210" fmla="*/ 5244444 w 9138505"/>
                <a:gd name="connsiteY210" fmla="*/ 1940513 h 2310441"/>
                <a:gd name="connsiteX211" fmla="*/ 5323567 w 9138505"/>
                <a:gd name="connsiteY211" fmla="*/ 1940513 h 2310441"/>
                <a:gd name="connsiteX212" fmla="*/ 5323567 w 9138505"/>
                <a:gd name="connsiteY212" fmla="*/ 1950193 h 2310441"/>
                <a:gd name="connsiteX213" fmla="*/ 5433022 w 9138505"/>
                <a:gd name="connsiteY213" fmla="*/ 1950193 h 2310441"/>
                <a:gd name="connsiteX214" fmla="*/ 5433022 w 9138505"/>
                <a:gd name="connsiteY214" fmla="*/ 1967231 h 2310441"/>
                <a:gd name="connsiteX215" fmla="*/ 5518986 w 9138505"/>
                <a:gd name="connsiteY215" fmla="*/ 1967231 h 2310441"/>
                <a:gd name="connsiteX216" fmla="*/ 5518986 w 9138505"/>
                <a:gd name="connsiteY216" fmla="*/ 1980139 h 2310441"/>
                <a:gd name="connsiteX217" fmla="*/ 5575005 w 9138505"/>
                <a:gd name="connsiteY217" fmla="*/ 1980139 h 2310441"/>
                <a:gd name="connsiteX218" fmla="*/ 5575005 w 9138505"/>
                <a:gd name="connsiteY218" fmla="*/ 2012020 h 2310441"/>
                <a:gd name="connsiteX219" fmla="*/ 5759582 w 9138505"/>
                <a:gd name="connsiteY219" fmla="*/ 2012020 h 2310441"/>
                <a:gd name="connsiteX220" fmla="*/ 5759582 w 9138505"/>
                <a:gd name="connsiteY220" fmla="*/ 2037835 h 2310441"/>
                <a:gd name="connsiteX221" fmla="*/ 5897692 w 9138505"/>
                <a:gd name="connsiteY221" fmla="*/ 2037835 h 2310441"/>
                <a:gd name="connsiteX222" fmla="*/ 5897692 w 9138505"/>
                <a:gd name="connsiteY222" fmla="*/ 2047516 h 2310441"/>
                <a:gd name="connsiteX223" fmla="*/ 5935253 w 9138505"/>
                <a:gd name="connsiteY223" fmla="*/ 2047516 h 2310441"/>
                <a:gd name="connsiteX224" fmla="*/ 5935253 w 9138505"/>
                <a:gd name="connsiteY224" fmla="*/ 2061714 h 2310441"/>
                <a:gd name="connsiteX225" fmla="*/ 6209150 w 9138505"/>
                <a:gd name="connsiteY225" fmla="*/ 2061714 h 2310441"/>
                <a:gd name="connsiteX226" fmla="*/ 6209150 w 9138505"/>
                <a:gd name="connsiteY226" fmla="*/ 2086238 h 2310441"/>
                <a:gd name="connsiteX227" fmla="*/ 6311636 w 9138505"/>
                <a:gd name="connsiteY227" fmla="*/ 2086238 h 2310441"/>
                <a:gd name="connsiteX228" fmla="*/ 6311636 w 9138505"/>
                <a:gd name="connsiteY228" fmla="*/ 2099146 h 2310441"/>
                <a:gd name="connsiteX229" fmla="*/ 6442646 w 9138505"/>
                <a:gd name="connsiteY229" fmla="*/ 2099146 h 2310441"/>
                <a:gd name="connsiteX230" fmla="*/ 6442646 w 9138505"/>
                <a:gd name="connsiteY230" fmla="*/ 2113860 h 2310441"/>
                <a:gd name="connsiteX231" fmla="*/ 6488210 w 9138505"/>
                <a:gd name="connsiteY231" fmla="*/ 2113860 h 2310441"/>
                <a:gd name="connsiteX232" fmla="*/ 6488210 w 9138505"/>
                <a:gd name="connsiteY232" fmla="*/ 2135029 h 2310441"/>
                <a:gd name="connsiteX233" fmla="*/ 6552748 w 9138505"/>
                <a:gd name="connsiteY233" fmla="*/ 2135029 h 2310441"/>
                <a:gd name="connsiteX234" fmla="*/ 6552748 w 9138505"/>
                <a:gd name="connsiteY234" fmla="*/ 2155681 h 2310441"/>
                <a:gd name="connsiteX235" fmla="*/ 6722997 w 9138505"/>
                <a:gd name="connsiteY235" fmla="*/ 2155681 h 2310441"/>
                <a:gd name="connsiteX236" fmla="*/ 6722997 w 9138505"/>
                <a:gd name="connsiteY236" fmla="*/ 2172847 h 2310441"/>
                <a:gd name="connsiteX237" fmla="*/ 7128551 w 9138505"/>
                <a:gd name="connsiteY237" fmla="*/ 2172847 h 2310441"/>
                <a:gd name="connsiteX238" fmla="*/ 7128551 w 9138505"/>
                <a:gd name="connsiteY238" fmla="*/ 2191563 h 2310441"/>
                <a:gd name="connsiteX239" fmla="*/ 7451755 w 9138505"/>
                <a:gd name="connsiteY239" fmla="*/ 2191563 h 2310441"/>
                <a:gd name="connsiteX240" fmla="*/ 7451755 w 9138505"/>
                <a:gd name="connsiteY240" fmla="*/ 2216604 h 2310441"/>
                <a:gd name="connsiteX241" fmla="*/ 7830331 w 9138505"/>
                <a:gd name="connsiteY241" fmla="*/ 2216604 h 2310441"/>
                <a:gd name="connsiteX242" fmla="*/ 7830331 w 9138505"/>
                <a:gd name="connsiteY242" fmla="*/ 2233126 h 2310441"/>
                <a:gd name="connsiteX243" fmla="*/ 7871377 w 9138505"/>
                <a:gd name="connsiteY243" fmla="*/ 2233126 h 2310441"/>
                <a:gd name="connsiteX244" fmla="*/ 7871377 w 9138505"/>
                <a:gd name="connsiteY244" fmla="*/ 2265524 h 2310441"/>
                <a:gd name="connsiteX245" fmla="*/ 7885446 w 9138505"/>
                <a:gd name="connsiteY245" fmla="*/ 2265524 h 2310441"/>
                <a:gd name="connsiteX246" fmla="*/ 7885446 w 9138505"/>
                <a:gd name="connsiteY246" fmla="*/ 2303213 h 2310441"/>
                <a:gd name="connsiteX247" fmla="*/ 9131923 w 9138505"/>
                <a:gd name="connsiteY247" fmla="*/ 2303213 h 23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38505" h="2310441">
                  <a:moveTo>
                    <a:pt x="9681" y="9681"/>
                  </a:moveTo>
                  <a:lnTo>
                    <a:pt x="59116" y="9681"/>
                  </a:lnTo>
                  <a:cubicBezTo>
                    <a:pt x="59116" y="9681"/>
                    <a:pt x="51372" y="33172"/>
                    <a:pt x="59116" y="33172"/>
                  </a:cubicBezTo>
                  <a:lnTo>
                    <a:pt x="121589" y="33172"/>
                  </a:lnTo>
                  <a:lnTo>
                    <a:pt x="121589" y="64667"/>
                  </a:lnTo>
                  <a:lnTo>
                    <a:pt x="181350" y="64667"/>
                  </a:lnTo>
                  <a:lnTo>
                    <a:pt x="181350" y="82866"/>
                  </a:lnTo>
                  <a:lnTo>
                    <a:pt x="215168" y="82866"/>
                  </a:lnTo>
                  <a:lnTo>
                    <a:pt x="215168" y="93192"/>
                  </a:lnTo>
                  <a:lnTo>
                    <a:pt x="253890" y="93192"/>
                  </a:lnTo>
                  <a:lnTo>
                    <a:pt x="253890" y="127139"/>
                  </a:lnTo>
                  <a:lnTo>
                    <a:pt x="290290" y="127139"/>
                  </a:lnTo>
                  <a:lnTo>
                    <a:pt x="290290" y="152954"/>
                  </a:lnTo>
                  <a:lnTo>
                    <a:pt x="326689" y="152954"/>
                  </a:lnTo>
                  <a:lnTo>
                    <a:pt x="326689" y="176446"/>
                  </a:lnTo>
                  <a:lnTo>
                    <a:pt x="347470" y="176446"/>
                  </a:lnTo>
                  <a:lnTo>
                    <a:pt x="347470" y="189353"/>
                  </a:lnTo>
                  <a:lnTo>
                    <a:pt x="365669" y="189353"/>
                  </a:lnTo>
                  <a:lnTo>
                    <a:pt x="365669" y="199808"/>
                  </a:lnTo>
                  <a:lnTo>
                    <a:pt x="417299" y="199808"/>
                  </a:lnTo>
                  <a:lnTo>
                    <a:pt x="417299" y="228463"/>
                  </a:lnTo>
                  <a:lnTo>
                    <a:pt x="451117" y="228463"/>
                  </a:lnTo>
                  <a:lnTo>
                    <a:pt x="451117" y="251825"/>
                  </a:lnTo>
                  <a:lnTo>
                    <a:pt x="482353" y="251825"/>
                  </a:lnTo>
                  <a:lnTo>
                    <a:pt x="482353" y="264733"/>
                  </a:lnTo>
                  <a:lnTo>
                    <a:pt x="523915" y="264733"/>
                  </a:lnTo>
                  <a:lnTo>
                    <a:pt x="523915" y="275188"/>
                  </a:lnTo>
                  <a:lnTo>
                    <a:pt x="592712" y="275188"/>
                  </a:lnTo>
                  <a:lnTo>
                    <a:pt x="592712" y="290677"/>
                  </a:lnTo>
                  <a:lnTo>
                    <a:pt x="629240" y="290677"/>
                  </a:lnTo>
                  <a:lnTo>
                    <a:pt x="629240" y="324623"/>
                  </a:lnTo>
                  <a:lnTo>
                    <a:pt x="683065" y="324623"/>
                  </a:lnTo>
                  <a:lnTo>
                    <a:pt x="683065" y="350438"/>
                  </a:lnTo>
                  <a:lnTo>
                    <a:pt x="708880" y="350438"/>
                  </a:lnTo>
                  <a:lnTo>
                    <a:pt x="708880" y="376253"/>
                  </a:lnTo>
                  <a:lnTo>
                    <a:pt x="732242" y="376253"/>
                  </a:lnTo>
                  <a:lnTo>
                    <a:pt x="732242" y="414976"/>
                  </a:lnTo>
                  <a:lnTo>
                    <a:pt x="786841" y="414976"/>
                  </a:lnTo>
                  <a:lnTo>
                    <a:pt x="786841" y="437564"/>
                  </a:lnTo>
                  <a:lnTo>
                    <a:pt x="799232" y="437564"/>
                  </a:lnTo>
                  <a:lnTo>
                    <a:pt x="799232" y="464928"/>
                  </a:lnTo>
                  <a:lnTo>
                    <a:pt x="852282" y="464928"/>
                  </a:lnTo>
                  <a:lnTo>
                    <a:pt x="852282" y="507135"/>
                  </a:lnTo>
                  <a:lnTo>
                    <a:pt x="934761" y="507135"/>
                  </a:lnTo>
                  <a:lnTo>
                    <a:pt x="934761" y="532950"/>
                  </a:lnTo>
                  <a:lnTo>
                    <a:pt x="956962" y="532950"/>
                  </a:lnTo>
                  <a:lnTo>
                    <a:pt x="956962" y="556829"/>
                  </a:lnTo>
                  <a:lnTo>
                    <a:pt x="996846" y="556829"/>
                  </a:lnTo>
                  <a:lnTo>
                    <a:pt x="996846" y="584193"/>
                  </a:lnTo>
                  <a:lnTo>
                    <a:pt x="1018659" y="584193"/>
                  </a:lnTo>
                  <a:lnTo>
                    <a:pt x="1018659" y="600069"/>
                  </a:lnTo>
                  <a:lnTo>
                    <a:pt x="1051186" y="600069"/>
                  </a:lnTo>
                  <a:lnTo>
                    <a:pt x="1051186" y="610912"/>
                  </a:lnTo>
                  <a:lnTo>
                    <a:pt x="1073387" y="610912"/>
                  </a:lnTo>
                  <a:lnTo>
                    <a:pt x="1073387" y="638792"/>
                  </a:lnTo>
                  <a:lnTo>
                    <a:pt x="1108625" y="638792"/>
                  </a:lnTo>
                  <a:lnTo>
                    <a:pt x="1108625" y="659315"/>
                  </a:lnTo>
                  <a:lnTo>
                    <a:pt x="1134440" y="659315"/>
                  </a:lnTo>
                  <a:lnTo>
                    <a:pt x="1134440" y="671319"/>
                  </a:lnTo>
                  <a:lnTo>
                    <a:pt x="1158319" y="671319"/>
                  </a:lnTo>
                  <a:lnTo>
                    <a:pt x="1158319" y="694036"/>
                  </a:lnTo>
                  <a:lnTo>
                    <a:pt x="1216402" y="694036"/>
                  </a:lnTo>
                  <a:lnTo>
                    <a:pt x="1216402" y="710041"/>
                  </a:lnTo>
                  <a:lnTo>
                    <a:pt x="1272808" y="710041"/>
                  </a:lnTo>
                  <a:lnTo>
                    <a:pt x="1272808" y="719076"/>
                  </a:lnTo>
                  <a:lnTo>
                    <a:pt x="1295009" y="719076"/>
                  </a:lnTo>
                  <a:lnTo>
                    <a:pt x="1295009" y="731081"/>
                  </a:lnTo>
                  <a:lnTo>
                    <a:pt x="1320824" y="731081"/>
                  </a:lnTo>
                  <a:lnTo>
                    <a:pt x="1320824" y="766963"/>
                  </a:lnTo>
                  <a:lnTo>
                    <a:pt x="1356190" y="766963"/>
                  </a:lnTo>
                  <a:lnTo>
                    <a:pt x="1356190" y="786841"/>
                  </a:lnTo>
                  <a:lnTo>
                    <a:pt x="1399947" y="786841"/>
                  </a:lnTo>
                  <a:lnTo>
                    <a:pt x="1399947" y="812010"/>
                  </a:lnTo>
                  <a:lnTo>
                    <a:pt x="1430796" y="812010"/>
                  </a:lnTo>
                  <a:lnTo>
                    <a:pt x="1430796" y="822724"/>
                  </a:lnTo>
                  <a:lnTo>
                    <a:pt x="1452997" y="822724"/>
                  </a:lnTo>
                  <a:lnTo>
                    <a:pt x="1452997" y="850088"/>
                  </a:lnTo>
                  <a:lnTo>
                    <a:pt x="1501916" y="850088"/>
                  </a:lnTo>
                  <a:lnTo>
                    <a:pt x="1501916" y="864286"/>
                  </a:lnTo>
                  <a:lnTo>
                    <a:pt x="1530441" y="864286"/>
                  </a:lnTo>
                  <a:lnTo>
                    <a:pt x="1530441" y="882614"/>
                  </a:lnTo>
                  <a:lnTo>
                    <a:pt x="1563356" y="882614"/>
                  </a:lnTo>
                  <a:lnTo>
                    <a:pt x="1563356" y="899652"/>
                  </a:lnTo>
                  <a:lnTo>
                    <a:pt x="1602724" y="899652"/>
                  </a:lnTo>
                  <a:lnTo>
                    <a:pt x="1602724" y="911011"/>
                  </a:lnTo>
                  <a:lnTo>
                    <a:pt x="1663131" y="911011"/>
                  </a:lnTo>
                  <a:lnTo>
                    <a:pt x="1663131" y="923919"/>
                  </a:lnTo>
                  <a:lnTo>
                    <a:pt x="1699530" y="923919"/>
                  </a:lnTo>
                  <a:lnTo>
                    <a:pt x="1699530" y="942376"/>
                  </a:lnTo>
                  <a:lnTo>
                    <a:pt x="1730250" y="942376"/>
                  </a:lnTo>
                  <a:lnTo>
                    <a:pt x="1730250" y="958252"/>
                  </a:lnTo>
                  <a:lnTo>
                    <a:pt x="1793109" y="958252"/>
                  </a:lnTo>
                  <a:lnTo>
                    <a:pt x="1793109" y="968191"/>
                  </a:lnTo>
                  <a:lnTo>
                    <a:pt x="1848870" y="968191"/>
                  </a:lnTo>
                  <a:lnTo>
                    <a:pt x="1848870" y="980195"/>
                  </a:lnTo>
                  <a:lnTo>
                    <a:pt x="1887592" y="980195"/>
                  </a:lnTo>
                  <a:lnTo>
                    <a:pt x="1887592" y="996717"/>
                  </a:lnTo>
                  <a:lnTo>
                    <a:pt x="1917795" y="996717"/>
                  </a:lnTo>
                  <a:lnTo>
                    <a:pt x="1917795" y="1016594"/>
                  </a:lnTo>
                  <a:lnTo>
                    <a:pt x="1969425" y="1016594"/>
                  </a:lnTo>
                  <a:lnTo>
                    <a:pt x="1969425" y="1038279"/>
                  </a:lnTo>
                  <a:lnTo>
                    <a:pt x="2001952" y="1038279"/>
                  </a:lnTo>
                  <a:lnTo>
                    <a:pt x="2001952" y="1051186"/>
                  </a:lnTo>
                  <a:lnTo>
                    <a:pt x="2017829" y="1051186"/>
                  </a:lnTo>
                  <a:lnTo>
                    <a:pt x="2017829" y="1066546"/>
                  </a:lnTo>
                  <a:lnTo>
                    <a:pt x="2049710" y="1066546"/>
                  </a:lnTo>
                  <a:lnTo>
                    <a:pt x="2049710" y="1081906"/>
                  </a:lnTo>
                  <a:lnTo>
                    <a:pt x="2098113" y="1081906"/>
                  </a:lnTo>
                  <a:lnTo>
                    <a:pt x="2098113" y="1097266"/>
                  </a:lnTo>
                  <a:lnTo>
                    <a:pt x="2132834" y="1097266"/>
                  </a:lnTo>
                  <a:lnTo>
                    <a:pt x="2132834" y="1114433"/>
                  </a:lnTo>
                  <a:lnTo>
                    <a:pt x="2156842" y="1114433"/>
                  </a:lnTo>
                  <a:lnTo>
                    <a:pt x="2156842" y="1124630"/>
                  </a:lnTo>
                  <a:lnTo>
                    <a:pt x="2216604" y="1124630"/>
                  </a:lnTo>
                  <a:lnTo>
                    <a:pt x="2216604" y="1134827"/>
                  </a:lnTo>
                  <a:lnTo>
                    <a:pt x="2266169" y="1134827"/>
                  </a:lnTo>
                  <a:lnTo>
                    <a:pt x="2266169" y="1145153"/>
                  </a:lnTo>
                  <a:lnTo>
                    <a:pt x="2294049" y="1145153"/>
                  </a:lnTo>
                  <a:lnTo>
                    <a:pt x="2294049" y="1159351"/>
                  </a:lnTo>
                  <a:lnTo>
                    <a:pt x="2328770" y="1159351"/>
                  </a:lnTo>
                  <a:lnTo>
                    <a:pt x="2328770" y="1170193"/>
                  </a:lnTo>
                  <a:lnTo>
                    <a:pt x="2361039" y="1170193"/>
                  </a:lnTo>
                  <a:lnTo>
                    <a:pt x="2361039" y="1180390"/>
                  </a:lnTo>
                  <a:lnTo>
                    <a:pt x="2436289" y="1180390"/>
                  </a:lnTo>
                  <a:lnTo>
                    <a:pt x="2436289" y="1202591"/>
                  </a:lnTo>
                  <a:lnTo>
                    <a:pt x="2479014" y="1202591"/>
                  </a:lnTo>
                  <a:lnTo>
                    <a:pt x="2479014" y="1210594"/>
                  </a:lnTo>
                  <a:lnTo>
                    <a:pt x="2538775" y="1210594"/>
                  </a:lnTo>
                  <a:lnTo>
                    <a:pt x="2538775" y="1240797"/>
                  </a:lnTo>
                  <a:lnTo>
                    <a:pt x="2562654" y="1240797"/>
                  </a:lnTo>
                  <a:lnTo>
                    <a:pt x="2562654" y="1261320"/>
                  </a:lnTo>
                  <a:lnTo>
                    <a:pt x="2621899" y="1261320"/>
                  </a:lnTo>
                  <a:lnTo>
                    <a:pt x="2621899" y="1279004"/>
                  </a:lnTo>
                  <a:lnTo>
                    <a:pt x="2652103" y="1279004"/>
                  </a:lnTo>
                  <a:lnTo>
                    <a:pt x="2652103" y="1288684"/>
                  </a:lnTo>
                  <a:lnTo>
                    <a:pt x="2689148" y="1288684"/>
                  </a:lnTo>
                  <a:lnTo>
                    <a:pt x="2689148" y="1310240"/>
                  </a:lnTo>
                  <a:lnTo>
                    <a:pt x="2769948" y="1310240"/>
                  </a:lnTo>
                  <a:lnTo>
                    <a:pt x="2769948" y="1328439"/>
                  </a:lnTo>
                  <a:lnTo>
                    <a:pt x="2790987" y="1328439"/>
                  </a:lnTo>
                  <a:lnTo>
                    <a:pt x="2790987" y="1357481"/>
                  </a:lnTo>
                  <a:lnTo>
                    <a:pt x="2818868" y="1357481"/>
                  </a:lnTo>
                  <a:lnTo>
                    <a:pt x="2818868" y="1366129"/>
                  </a:lnTo>
                  <a:lnTo>
                    <a:pt x="2854234" y="1366129"/>
                  </a:lnTo>
                  <a:lnTo>
                    <a:pt x="2854234" y="1384845"/>
                  </a:lnTo>
                  <a:lnTo>
                    <a:pt x="2875273" y="1384845"/>
                  </a:lnTo>
                  <a:lnTo>
                    <a:pt x="2875273" y="1402528"/>
                  </a:lnTo>
                  <a:lnTo>
                    <a:pt x="2931679" y="1402528"/>
                  </a:lnTo>
                  <a:lnTo>
                    <a:pt x="2931679" y="1427569"/>
                  </a:lnTo>
                  <a:lnTo>
                    <a:pt x="3021128" y="1427569"/>
                  </a:lnTo>
                  <a:lnTo>
                    <a:pt x="3021128" y="1445768"/>
                  </a:lnTo>
                  <a:lnTo>
                    <a:pt x="3070047" y="1445768"/>
                  </a:lnTo>
                  <a:lnTo>
                    <a:pt x="3070047" y="1464613"/>
                  </a:lnTo>
                  <a:lnTo>
                    <a:pt x="3251656" y="1464613"/>
                  </a:lnTo>
                  <a:lnTo>
                    <a:pt x="3251656" y="1473132"/>
                  </a:lnTo>
                  <a:lnTo>
                    <a:pt x="3271017" y="1473132"/>
                  </a:lnTo>
                  <a:lnTo>
                    <a:pt x="3271017" y="1490816"/>
                  </a:lnTo>
                  <a:lnTo>
                    <a:pt x="3338781" y="1490816"/>
                  </a:lnTo>
                  <a:lnTo>
                    <a:pt x="3338781" y="1510306"/>
                  </a:lnTo>
                  <a:lnTo>
                    <a:pt x="3360337" y="1510306"/>
                  </a:lnTo>
                  <a:lnTo>
                    <a:pt x="3360337" y="1528505"/>
                  </a:lnTo>
                  <a:lnTo>
                    <a:pt x="3393638" y="1528505"/>
                  </a:lnTo>
                  <a:lnTo>
                    <a:pt x="3393638" y="1543349"/>
                  </a:lnTo>
                  <a:lnTo>
                    <a:pt x="3463210" y="1543349"/>
                  </a:lnTo>
                  <a:lnTo>
                    <a:pt x="3463210" y="1559871"/>
                  </a:lnTo>
                  <a:lnTo>
                    <a:pt x="3494446" y="1559871"/>
                  </a:lnTo>
                  <a:lnTo>
                    <a:pt x="3494446" y="1571229"/>
                  </a:lnTo>
                  <a:lnTo>
                    <a:pt x="3522713" y="1571229"/>
                  </a:lnTo>
                  <a:lnTo>
                    <a:pt x="3522713" y="1583233"/>
                  </a:lnTo>
                  <a:lnTo>
                    <a:pt x="3541558" y="1583233"/>
                  </a:lnTo>
                  <a:lnTo>
                    <a:pt x="3541558" y="1591752"/>
                  </a:lnTo>
                  <a:lnTo>
                    <a:pt x="3643527" y="1591752"/>
                  </a:lnTo>
                  <a:lnTo>
                    <a:pt x="3643527" y="1609306"/>
                  </a:lnTo>
                  <a:lnTo>
                    <a:pt x="3696448" y="1609306"/>
                  </a:lnTo>
                  <a:lnTo>
                    <a:pt x="3696448" y="1627635"/>
                  </a:lnTo>
                  <a:lnTo>
                    <a:pt x="3872377" y="1627635"/>
                  </a:lnTo>
                  <a:lnTo>
                    <a:pt x="3872377" y="1640542"/>
                  </a:lnTo>
                  <a:lnTo>
                    <a:pt x="3920780" y="1640542"/>
                  </a:lnTo>
                  <a:lnTo>
                    <a:pt x="3920780" y="1660549"/>
                  </a:lnTo>
                  <a:lnTo>
                    <a:pt x="3952145" y="1660549"/>
                  </a:lnTo>
                  <a:lnTo>
                    <a:pt x="3952145" y="1676425"/>
                  </a:lnTo>
                  <a:lnTo>
                    <a:pt x="3976670" y="1676425"/>
                  </a:lnTo>
                  <a:lnTo>
                    <a:pt x="3976670" y="1700950"/>
                  </a:lnTo>
                  <a:lnTo>
                    <a:pt x="4124719" y="1700950"/>
                  </a:lnTo>
                  <a:lnTo>
                    <a:pt x="4124719" y="1711792"/>
                  </a:lnTo>
                  <a:lnTo>
                    <a:pt x="4273284" y="1711792"/>
                  </a:lnTo>
                  <a:lnTo>
                    <a:pt x="4273284" y="1731153"/>
                  </a:lnTo>
                  <a:lnTo>
                    <a:pt x="4371768" y="1731153"/>
                  </a:lnTo>
                  <a:lnTo>
                    <a:pt x="4371768" y="1744061"/>
                  </a:lnTo>
                  <a:lnTo>
                    <a:pt x="4395131" y="1744061"/>
                  </a:lnTo>
                  <a:lnTo>
                    <a:pt x="4395131" y="1756064"/>
                  </a:lnTo>
                  <a:lnTo>
                    <a:pt x="4482256" y="1756064"/>
                  </a:lnTo>
                  <a:lnTo>
                    <a:pt x="4482256" y="1772586"/>
                  </a:lnTo>
                  <a:lnTo>
                    <a:pt x="4532338" y="1772586"/>
                  </a:lnTo>
                  <a:lnTo>
                    <a:pt x="4532338" y="1794787"/>
                  </a:lnTo>
                  <a:lnTo>
                    <a:pt x="4657669" y="1794787"/>
                  </a:lnTo>
                  <a:lnTo>
                    <a:pt x="4657669" y="1807178"/>
                  </a:lnTo>
                  <a:lnTo>
                    <a:pt x="4749958" y="1807178"/>
                  </a:lnTo>
                  <a:lnTo>
                    <a:pt x="4749958" y="1823184"/>
                  </a:lnTo>
                  <a:lnTo>
                    <a:pt x="4792036" y="1823184"/>
                  </a:lnTo>
                  <a:lnTo>
                    <a:pt x="4792036" y="1840867"/>
                  </a:lnTo>
                  <a:lnTo>
                    <a:pt x="4936729" y="1840867"/>
                  </a:lnTo>
                  <a:lnTo>
                    <a:pt x="4936729" y="1870425"/>
                  </a:lnTo>
                  <a:lnTo>
                    <a:pt x="5050573" y="1870425"/>
                  </a:lnTo>
                  <a:lnTo>
                    <a:pt x="5050573" y="1889270"/>
                  </a:lnTo>
                  <a:lnTo>
                    <a:pt x="5130858" y="1889270"/>
                  </a:lnTo>
                  <a:lnTo>
                    <a:pt x="5130858" y="1899983"/>
                  </a:lnTo>
                  <a:lnTo>
                    <a:pt x="5174873" y="1899983"/>
                  </a:lnTo>
                  <a:lnTo>
                    <a:pt x="5174873" y="1925153"/>
                  </a:lnTo>
                  <a:lnTo>
                    <a:pt x="5244444" y="1925153"/>
                  </a:lnTo>
                  <a:lnTo>
                    <a:pt x="5244444" y="1940513"/>
                  </a:lnTo>
                  <a:lnTo>
                    <a:pt x="5323567" y="1940513"/>
                  </a:lnTo>
                  <a:lnTo>
                    <a:pt x="5323567" y="1950193"/>
                  </a:lnTo>
                  <a:lnTo>
                    <a:pt x="5433022" y="1950193"/>
                  </a:lnTo>
                  <a:lnTo>
                    <a:pt x="5433022" y="1967231"/>
                  </a:lnTo>
                  <a:lnTo>
                    <a:pt x="5518986" y="1967231"/>
                  </a:lnTo>
                  <a:lnTo>
                    <a:pt x="5518986" y="1980139"/>
                  </a:lnTo>
                  <a:lnTo>
                    <a:pt x="5575005" y="1980139"/>
                  </a:lnTo>
                  <a:lnTo>
                    <a:pt x="5575005" y="2012020"/>
                  </a:lnTo>
                  <a:lnTo>
                    <a:pt x="5759582" y="2012020"/>
                  </a:lnTo>
                  <a:lnTo>
                    <a:pt x="5759582" y="2037835"/>
                  </a:lnTo>
                  <a:lnTo>
                    <a:pt x="5897692" y="2037835"/>
                  </a:lnTo>
                  <a:lnTo>
                    <a:pt x="5897692" y="2047516"/>
                  </a:lnTo>
                  <a:lnTo>
                    <a:pt x="5935253" y="2047516"/>
                  </a:lnTo>
                  <a:lnTo>
                    <a:pt x="5935253" y="2061714"/>
                  </a:lnTo>
                  <a:lnTo>
                    <a:pt x="6209150" y="2061714"/>
                  </a:lnTo>
                  <a:lnTo>
                    <a:pt x="6209150" y="2086238"/>
                  </a:lnTo>
                  <a:lnTo>
                    <a:pt x="6311636" y="2086238"/>
                  </a:lnTo>
                  <a:lnTo>
                    <a:pt x="6311636" y="2099146"/>
                  </a:lnTo>
                  <a:lnTo>
                    <a:pt x="6442646" y="2099146"/>
                  </a:lnTo>
                  <a:lnTo>
                    <a:pt x="6442646" y="2113860"/>
                  </a:lnTo>
                  <a:lnTo>
                    <a:pt x="6488210" y="2113860"/>
                  </a:lnTo>
                  <a:lnTo>
                    <a:pt x="6488210" y="2135029"/>
                  </a:lnTo>
                  <a:lnTo>
                    <a:pt x="6552748" y="2135029"/>
                  </a:lnTo>
                  <a:lnTo>
                    <a:pt x="6552748" y="2155681"/>
                  </a:lnTo>
                  <a:lnTo>
                    <a:pt x="6722997" y="2155681"/>
                  </a:lnTo>
                  <a:lnTo>
                    <a:pt x="6722997" y="2172847"/>
                  </a:lnTo>
                  <a:lnTo>
                    <a:pt x="7128551" y="2172847"/>
                  </a:lnTo>
                  <a:lnTo>
                    <a:pt x="7128551" y="2191563"/>
                  </a:lnTo>
                  <a:lnTo>
                    <a:pt x="7451755" y="2191563"/>
                  </a:lnTo>
                  <a:lnTo>
                    <a:pt x="7451755" y="2216604"/>
                  </a:lnTo>
                  <a:lnTo>
                    <a:pt x="7830331" y="2216604"/>
                  </a:lnTo>
                  <a:lnTo>
                    <a:pt x="7830331" y="2233126"/>
                  </a:lnTo>
                  <a:lnTo>
                    <a:pt x="7871377" y="2233126"/>
                  </a:lnTo>
                  <a:lnTo>
                    <a:pt x="7871377" y="2265524"/>
                  </a:lnTo>
                  <a:lnTo>
                    <a:pt x="7885446" y="2265524"/>
                  </a:lnTo>
                  <a:lnTo>
                    <a:pt x="7885446" y="2303213"/>
                  </a:lnTo>
                  <a:lnTo>
                    <a:pt x="9131923" y="2303213"/>
                  </a:lnTo>
                </a:path>
              </a:pathLst>
            </a:custGeom>
            <a:noFill/>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8" name="Shape1_20220124_152343">
              <a:extLst>
                <a:ext uri="{FF2B5EF4-FFF2-40B4-BE49-F238E27FC236}">
                  <a16:creationId xmlns:a16="http://schemas.microsoft.com/office/drawing/2014/main" id="{AC40FA90-6394-3D47-A756-C48F81C622F0}"/>
                </a:ext>
              </a:extLst>
            </p:cNvPr>
            <p:cNvSpPr/>
            <p:nvPr/>
          </p:nvSpPr>
          <p:spPr>
            <a:xfrm>
              <a:off x="1631584" y="193089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59" name="Shape2_20220124_152343">
              <a:extLst>
                <a:ext uri="{FF2B5EF4-FFF2-40B4-BE49-F238E27FC236}">
                  <a16:creationId xmlns:a16="http://schemas.microsoft.com/office/drawing/2014/main" id="{A092B5F1-3E7D-F946-92BC-31CF93EF1CD9}"/>
                </a:ext>
              </a:extLst>
            </p:cNvPr>
            <p:cNvSpPr/>
            <p:nvPr/>
          </p:nvSpPr>
          <p:spPr>
            <a:xfrm>
              <a:off x="1930651" y="209946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0" name="Shape3_20220124_152343">
              <a:extLst>
                <a:ext uri="{FF2B5EF4-FFF2-40B4-BE49-F238E27FC236}">
                  <a16:creationId xmlns:a16="http://schemas.microsoft.com/office/drawing/2014/main" id="{F4946590-331D-BF47-B0D6-B06CC383CCD5}"/>
                </a:ext>
              </a:extLst>
            </p:cNvPr>
            <p:cNvSpPr/>
            <p:nvPr/>
          </p:nvSpPr>
          <p:spPr>
            <a:xfrm>
              <a:off x="2370151" y="236058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1" name="Shape4_20220124_152343">
              <a:extLst>
                <a:ext uri="{FF2B5EF4-FFF2-40B4-BE49-F238E27FC236}">
                  <a16:creationId xmlns:a16="http://schemas.microsoft.com/office/drawing/2014/main" id="{61F9A04E-4BFA-2148-99A6-45F9A612F69B}"/>
                </a:ext>
              </a:extLst>
            </p:cNvPr>
            <p:cNvSpPr/>
            <p:nvPr/>
          </p:nvSpPr>
          <p:spPr>
            <a:xfrm>
              <a:off x="3401331" y="28479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2" name="Shape5_20220124_152343">
              <a:extLst>
                <a:ext uri="{FF2B5EF4-FFF2-40B4-BE49-F238E27FC236}">
                  <a16:creationId xmlns:a16="http://schemas.microsoft.com/office/drawing/2014/main" id="{4A03F0CB-BFCF-2541-B008-AE35B3A59793}"/>
                </a:ext>
              </a:extLst>
            </p:cNvPr>
            <p:cNvSpPr/>
            <p:nvPr/>
          </p:nvSpPr>
          <p:spPr>
            <a:xfrm>
              <a:off x="3716919" y="298182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3" name="Shape6_20220124_152343">
              <a:extLst>
                <a:ext uri="{FF2B5EF4-FFF2-40B4-BE49-F238E27FC236}">
                  <a16:creationId xmlns:a16="http://schemas.microsoft.com/office/drawing/2014/main" id="{EB580367-5B2F-7241-9509-92B5B29A88C1}"/>
                </a:ext>
              </a:extLst>
            </p:cNvPr>
            <p:cNvSpPr/>
            <p:nvPr/>
          </p:nvSpPr>
          <p:spPr>
            <a:xfrm>
              <a:off x="3900335" y="304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4" name="Shape7_20220124_152343">
              <a:extLst>
                <a:ext uri="{FF2B5EF4-FFF2-40B4-BE49-F238E27FC236}">
                  <a16:creationId xmlns:a16="http://schemas.microsoft.com/office/drawing/2014/main" id="{2D6E04E0-E87C-E84B-BE54-7462867E6D53}"/>
                </a:ext>
              </a:extLst>
            </p:cNvPr>
            <p:cNvSpPr/>
            <p:nvPr/>
          </p:nvSpPr>
          <p:spPr>
            <a:xfrm>
              <a:off x="4455486" y="328256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5" name="Shape8_20220124_152343">
              <a:extLst>
                <a:ext uri="{FF2B5EF4-FFF2-40B4-BE49-F238E27FC236}">
                  <a16:creationId xmlns:a16="http://schemas.microsoft.com/office/drawing/2014/main" id="{284DAFB8-834F-5B4A-AC0A-6C581B6372C6}"/>
                </a:ext>
              </a:extLst>
            </p:cNvPr>
            <p:cNvSpPr/>
            <p:nvPr/>
          </p:nvSpPr>
          <p:spPr>
            <a:xfrm>
              <a:off x="5671630" y="35684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6" name="Shape9_20220124_152343">
              <a:extLst>
                <a:ext uri="{FF2B5EF4-FFF2-40B4-BE49-F238E27FC236}">
                  <a16:creationId xmlns:a16="http://schemas.microsoft.com/office/drawing/2014/main" id="{E5FA4DEE-B174-7D45-9E5B-361100FD9519}"/>
                </a:ext>
              </a:extLst>
            </p:cNvPr>
            <p:cNvSpPr/>
            <p:nvPr/>
          </p:nvSpPr>
          <p:spPr>
            <a:xfrm>
              <a:off x="6922495" y="38097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7" name="Shape10_20220124_152343">
              <a:extLst>
                <a:ext uri="{FF2B5EF4-FFF2-40B4-BE49-F238E27FC236}">
                  <a16:creationId xmlns:a16="http://schemas.microsoft.com/office/drawing/2014/main" id="{D82625AE-E8E8-E443-AACE-356A2EFB8B38}"/>
                </a:ext>
              </a:extLst>
            </p:cNvPr>
            <p:cNvSpPr/>
            <p:nvPr/>
          </p:nvSpPr>
          <p:spPr>
            <a:xfrm>
              <a:off x="7001876" y="382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8" name="Shape11_20220124_152343">
              <a:extLst>
                <a:ext uri="{FF2B5EF4-FFF2-40B4-BE49-F238E27FC236}">
                  <a16:creationId xmlns:a16="http://schemas.microsoft.com/office/drawing/2014/main" id="{ACBD1144-A616-094C-8BB5-CDC3D6A76468}"/>
                </a:ext>
              </a:extLst>
            </p:cNvPr>
            <p:cNvSpPr/>
            <p:nvPr/>
          </p:nvSpPr>
          <p:spPr>
            <a:xfrm>
              <a:off x="7155605" y="38658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69" name="Shape12_20220124_152343">
              <a:extLst>
                <a:ext uri="{FF2B5EF4-FFF2-40B4-BE49-F238E27FC236}">
                  <a16:creationId xmlns:a16="http://schemas.microsoft.com/office/drawing/2014/main" id="{C04CCA01-7E99-0744-82F5-44D296ECEF96}"/>
                </a:ext>
              </a:extLst>
            </p:cNvPr>
            <p:cNvSpPr/>
            <p:nvPr/>
          </p:nvSpPr>
          <p:spPr>
            <a:xfrm>
              <a:off x="7269578" y="388237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0" name="Shape13_20220124_152343">
              <a:extLst>
                <a:ext uri="{FF2B5EF4-FFF2-40B4-BE49-F238E27FC236}">
                  <a16:creationId xmlns:a16="http://schemas.microsoft.com/office/drawing/2014/main" id="{06D45C3F-4F43-6D46-9816-A0BCA3D4EC2A}"/>
                </a:ext>
              </a:extLst>
            </p:cNvPr>
            <p:cNvSpPr/>
            <p:nvPr/>
          </p:nvSpPr>
          <p:spPr>
            <a:xfrm>
              <a:off x="7406655" y="3897350"/>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1" name="Shape14_20220124_152343">
              <a:extLst>
                <a:ext uri="{FF2B5EF4-FFF2-40B4-BE49-F238E27FC236}">
                  <a16:creationId xmlns:a16="http://schemas.microsoft.com/office/drawing/2014/main" id="{35FD6366-4464-8642-A9AC-7778C991CF52}"/>
                </a:ext>
              </a:extLst>
            </p:cNvPr>
            <p:cNvSpPr/>
            <p:nvPr/>
          </p:nvSpPr>
          <p:spPr>
            <a:xfrm>
              <a:off x="7484358" y="391051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2" name="Shape15_20220124_152343">
              <a:extLst>
                <a:ext uri="{FF2B5EF4-FFF2-40B4-BE49-F238E27FC236}">
                  <a16:creationId xmlns:a16="http://schemas.microsoft.com/office/drawing/2014/main" id="{9DB4FDED-0E7A-2542-B0C9-495C3D6C8EE1}"/>
                </a:ext>
              </a:extLst>
            </p:cNvPr>
            <p:cNvSpPr/>
            <p:nvPr/>
          </p:nvSpPr>
          <p:spPr>
            <a:xfrm>
              <a:off x="7600010" y="391219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3" name="Shape16_20220124_152343">
              <a:extLst>
                <a:ext uri="{FF2B5EF4-FFF2-40B4-BE49-F238E27FC236}">
                  <a16:creationId xmlns:a16="http://schemas.microsoft.com/office/drawing/2014/main" id="{C967C7E5-BD36-3748-92CE-404C225B1451}"/>
                </a:ext>
              </a:extLst>
            </p:cNvPr>
            <p:cNvSpPr/>
            <p:nvPr/>
          </p:nvSpPr>
          <p:spPr>
            <a:xfrm>
              <a:off x="7725599" y="39352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4" name="Shape17_20220124_152343">
              <a:extLst>
                <a:ext uri="{FF2B5EF4-FFF2-40B4-BE49-F238E27FC236}">
                  <a16:creationId xmlns:a16="http://schemas.microsoft.com/office/drawing/2014/main" id="{3E31F73A-2CB5-264A-A23A-E46214F1E42E}"/>
                </a:ext>
              </a:extLst>
            </p:cNvPr>
            <p:cNvSpPr/>
            <p:nvPr/>
          </p:nvSpPr>
          <p:spPr>
            <a:xfrm>
              <a:off x="7793364" y="393697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5" name="Shape18_20220124_152343">
              <a:extLst>
                <a:ext uri="{FF2B5EF4-FFF2-40B4-BE49-F238E27FC236}">
                  <a16:creationId xmlns:a16="http://schemas.microsoft.com/office/drawing/2014/main" id="{7F53B458-D8D6-5F41-BCE4-8C6784F1F813}"/>
                </a:ext>
              </a:extLst>
            </p:cNvPr>
            <p:cNvSpPr/>
            <p:nvPr/>
          </p:nvSpPr>
          <p:spPr>
            <a:xfrm>
              <a:off x="7862806" y="39584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6" name="Shape19_20220124_152343">
              <a:extLst>
                <a:ext uri="{FF2B5EF4-FFF2-40B4-BE49-F238E27FC236}">
                  <a16:creationId xmlns:a16="http://schemas.microsoft.com/office/drawing/2014/main" id="{E4F2F104-6BC8-984E-8F39-428D60B5C5A3}"/>
                </a:ext>
              </a:extLst>
            </p:cNvPr>
            <p:cNvSpPr/>
            <p:nvPr/>
          </p:nvSpPr>
          <p:spPr>
            <a:xfrm>
              <a:off x="7947092" y="3970019"/>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7" name="Shape20_20220124_152343">
              <a:extLst>
                <a:ext uri="{FF2B5EF4-FFF2-40B4-BE49-F238E27FC236}">
                  <a16:creationId xmlns:a16="http://schemas.microsoft.com/office/drawing/2014/main" id="{596854F9-C6CC-3D41-AAA8-97D10EF5D85F}"/>
                </a:ext>
              </a:extLst>
            </p:cNvPr>
            <p:cNvSpPr/>
            <p:nvPr/>
          </p:nvSpPr>
          <p:spPr>
            <a:xfrm>
              <a:off x="8062743" y="4004740"/>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8" name="Shape21_20220124_152343">
              <a:extLst>
                <a:ext uri="{FF2B5EF4-FFF2-40B4-BE49-F238E27FC236}">
                  <a16:creationId xmlns:a16="http://schemas.microsoft.com/office/drawing/2014/main" id="{59F48FA9-D88A-074A-A784-A1E8E8E9F2A9}"/>
                </a:ext>
              </a:extLst>
            </p:cNvPr>
            <p:cNvSpPr/>
            <p:nvPr/>
          </p:nvSpPr>
          <p:spPr>
            <a:xfrm>
              <a:off x="8122247" y="400641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79" name="Shape22_20220124_152343">
              <a:extLst>
                <a:ext uri="{FF2B5EF4-FFF2-40B4-BE49-F238E27FC236}">
                  <a16:creationId xmlns:a16="http://schemas.microsoft.com/office/drawing/2014/main" id="{87426833-61DD-0144-8DBB-1FD7560983AF}"/>
                </a:ext>
              </a:extLst>
            </p:cNvPr>
            <p:cNvSpPr/>
            <p:nvPr/>
          </p:nvSpPr>
          <p:spPr>
            <a:xfrm>
              <a:off x="8280880" y="40261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0" name="Shape23_20220124_152343">
              <a:extLst>
                <a:ext uri="{FF2B5EF4-FFF2-40B4-BE49-F238E27FC236}">
                  <a16:creationId xmlns:a16="http://schemas.microsoft.com/office/drawing/2014/main" id="{9E474152-D5DC-914F-937C-969E8CA71873}"/>
                </a:ext>
              </a:extLst>
            </p:cNvPr>
            <p:cNvSpPr/>
            <p:nvPr/>
          </p:nvSpPr>
          <p:spPr>
            <a:xfrm>
              <a:off x="8380009" y="402448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1" name="Shape24_20220124_152343">
              <a:extLst>
                <a:ext uri="{FF2B5EF4-FFF2-40B4-BE49-F238E27FC236}">
                  <a16:creationId xmlns:a16="http://schemas.microsoft.com/office/drawing/2014/main" id="{526301D8-E719-894F-9D25-FCCA2E0A1275}"/>
                </a:ext>
              </a:extLst>
            </p:cNvPr>
            <p:cNvSpPr/>
            <p:nvPr/>
          </p:nvSpPr>
          <p:spPr>
            <a:xfrm>
              <a:off x="8543547" y="402784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2" name="Shape25_20220124_152343">
              <a:extLst>
                <a:ext uri="{FF2B5EF4-FFF2-40B4-BE49-F238E27FC236}">
                  <a16:creationId xmlns:a16="http://schemas.microsoft.com/office/drawing/2014/main" id="{F7BDE13C-B560-0E48-BA21-622E04D3DF7D}"/>
                </a:ext>
              </a:extLst>
            </p:cNvPr>
            <p:cNvSpPr/>
            <p:nvPr/>
          </p:nvSpPr>
          <p:spPr>
            <a:xfrm>
              <a:off x="8702955" y="4027845"/>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3" name="Shape26_20220124_152343">
              <a:extLst>
                <a:ext uri="{FF2B5EF4-FFF2-40B4-BE49-F238E27FC236}">
                  <a16:creationId xmlns:a16="http://schemas.microsoft.com/office/drawing/2014/main" id="{60FE2CE6-E846-1F40-BCF1-6CDD828421D8}"/>
                </a:ext>
              </a:extLst>
            </p:cNvPr>
            <p:cNvSpPr/>
            <p:nvPr/>
          </p:nvSpPr>
          <p:spPr>
            <a:xfrm>
              <a:off x="8752003"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4" name="Shape27_20220124_152343">
              <a:extLst>
                <a:ext uri="{FF2B5EF4-FFF2-40B4-BE49-F238E27FC236}">
                  <a16:creationId xmlns:a16="http://schemas.microsoft.com/office/drawing/2014/main" id="{7EBE2547-D1E3-5A4A-B714-894F7DC4D31F}"/>
                </a:ext>
              </a:extLst>
            </p:cNvPr>
            <p:cNvSpPr/>
            <p:nvPr/>
          </p:nvSpPr>
          <p:spPr>
            <a:xfrm>
              <a:off x="8859652" y="403752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5" name="Shape28_20220124_152343">
              <a:extLst>
                <a:ext uri="{FF2B5EF4-FFF2-40B4-BE49-F238E27FC236}">
                  <a16:creationId xmlns:a16="http://schemas.microsoft.com/office/drawing/2014/main" id="{1CA9BCBC-6A4D-E249-AFB7-60A2D8940778}"/>
                </a:ext>
              </a:extLst>
            </p:cNvPr>
            <p:cNvSpPr/>
            <p:nvPr/>
          </p:nvSpPr>
          <p:spPr>
            <a:xfrm>
              <a:off x="8935935"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6" name="Shape29_20220124_152343">
              <a:extLst>
                <a:ext uri="{FF2B5EF4-FFF2-40B4-BE49-F238E27FC236}">
                  <a16:creationId xmlns:a16="http://schemas.microsoft.com/office/drawing/2014/main" id="{EAC3795B-8AE7-5F4B-8038-BFE8B4404DE9}"/>
                </a:ext>
              </a:extLst>
            </p:cNvPr>
            <p:cNvSpPr/>
            <p:nvPr/>
          </p:nvSpPr>
          <p:spPr>
            <a:xfrm>
              <a:off x="9196150" y="406140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7" name="Shape30_20220124_152343">
              <a:extLst>
                <a:ext uri="{FF2B5EF4-FFF2-40B4-BE49-F238E27FC236}">
                  <a16:creationId xmlns:a16="http://schemas.microsoft.com/office/drawing/2014/main" id="{AB94775D-BAD2-1C45-8327-B93551604CB6}"/>
                </a:ext>
              </a:extLst>
            </p:cNvPr>
            <p:cNvSpPr/>
            <p:nvPr/>
          </p:nvSpPr>
          <p:spPr>
            <a:xfrm>
              <a:off x="9284954" y="406088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8" name="Shape31_20220124_152343">
              <a:extLst>
                <a:ext uri="{FF2B5EF4-FFF2-40B4-BE49-F238E27FC236}">
                  <a16:creationId xmlns:a16="http://schemas.microsoft.com/office/drawing/2014/main" id="{E0A301FD-F86C-814F-8E5E-4F279E7F8BD2}"/>
                </a:ext>
              </a:extLst>
            </p:cNvPr>
            <p:cNvSpPr/>
            <p:nvPr/>
          </p:nvSpPr>
          <p:spPr>
            <a:xfrm>
              <a:off x="9460883" y="415653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89" name="Shape32_20220124_152343">
              <a:extLst>
                <a:ext uri="{FF2B5EF4-FFF2-40B4-BE49-F238E27FC236}">
                  <a16:creationId xmlns:a16="http://schemas.microsoft.com/office/drawing/2014/main" id="{A13F211A-E1E2-7A48-8672-6AA72D458084}"/>
                </a:ext>
              </a:extLst>
            </p:cNvPr>
            <p:cNvSpPr/>
            <p:nvPr/>
          </p:nvSpPr>
          <p:spPr>
            <a:xfrm>
              <a:off x="9500767"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90" name="Shape33_20220124_152343">
              <a:extLst>
                <a:ext uri="{FF2B5EF4-FFF2-40B4-BE49-F238E27FC236}">
                  <a16:creationId xmlns:a16="http://schemas.microsoft.com/office/drawing/2014/main" id="{C45EA400-CABF-1D4E-B224-365C38A660B8}"/>
                </a:ext>
              </a:extLst>
            </p:cNvPr>
            <p:cNvSpPr/>
            <p:nvPr/>
          </p:nvSpPr>
          <p:spPr>
            <a:xfrm>
              <a:off x="9603253"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91" name="Shape34_20220124_152343">
              <a:extLst>
                <a:ext uri="{FF2B5EF4-FFF2-40B4-BE49-F238E27FC236}">
                  <a16:creationId xmlns:a16="http://schemas.microsoft.com/office/drawing/2014/main" id="{EDF610F6-DE9E-3048-BC06-A240EE7A69B2}"/>
                </a:ext>
              </a:extLst>
            </p:cNvPr>
            <p:cNvSpPr/>
            <p:nvPr/>
          </p:nvSpPr>
          <p:spPr>
            <a:xfrm>
              <a:off x="973090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92" name="Shape35_20220124_152343">
              <a:extLst>
                <a:ext uri="{FF2B5EF4-FFF2-40B4-BE49-F238E27FC236}">
                  <a16:creationId xmlns:a16="http://schemas.microsoft.com/office/drawing/2014/main" id="{85DBC062-04A0-E845-8DAE-1E532C552DD7}"/>
                </a:ext>
              </a:extLst>
            </p:cNvPr>
            <p:cNvSpPr/>
            <p:nvPr/>
          </p:nvSpPr>
          <p:spPr>
            <a:xfrm>
              <a:off x="9866436"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93" name="Shape36_20220124_152343">
              <a:extLst>
                <a:ext uri="{FF2B5EF4-FFF2-40B4-BE49-F238E27FC236}">
                  <a16:creationId xmlns:a16="http://schemas.microsoft.com/office/drawing/2014/main" id="{64F8052E-42D2-394B-8C4C-836C0A2CB5FA}"/>
                </a:ext>
              </a:extLst>
            </p:cNvPr>
            <p:cNvSpPr/>
            <p:nvPr/>
          </p:nvSpPr>
          <p:spPr>
            <a:xfrm>
              <a:off x="992335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94" name="Shape37_20220124_152343">
              <a:extLst>
                <a:ext uri="{FF2B5EF4-FFF2-40B4-BE49-F238E27FC236}">
                  <a16:creationId xmlns:a16="http://schemas.microsoft.com/office/drawing/2014/main" id="{14BA4ABC-AD96-B244-96AD-17F18C1FEFD1}"/>
                </a:ext>
              </a:extLst>
            </p:cNvPr>
            <p:cNvSpPr/>
            <p:nvPr/>
          </p:nvSpPr>
          <p:spPr>
            <a:xfrm>
              <a:off x="10048561"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95" name="Shape38_20220124_152343">
              <a:extLst>
                <a:ext uri="{FF2B5EF4-FFF2-40B4-BE49-F238E27FC236}">
                  <a16:creationId xmlns:a16="http://schemas.microsoft.com/office/drawing/2014/main" id="{FE6B929D-5621-A048-81C8-6C599A1EE16D}"/>
                </a:ext>
              </a:extLst>
            </p:cNvPr>
            <p:cNvSpPr/>
            <p:nvPr/>
          </p:nvSpPr>
          <p:spPr>
            <a:xfrm>
              <a:off x="10107161"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sp>
          <p:nvSpPr>
            <p:cNvPr id="296" name="Shape39_20220124_152343">
              <a:extLst>
                <a:ext uri="{FF2B5EF4-FFF2-40B4-BE49-F238E27FC236}">
                  <a16:creationId xmlns:a16="http://schemas.microsoft.com/office/drawing/2014/main" id="{4B75BD96-145C-0D4A-A95E-4F7160AFD41F}"/>
                </a:ext>
              </a:extLst>
            </p:cNvPr>
            <p:cNvSpPr/>
            <p:nvPr/>
          </p:nvSpPr>
          <p:spPr>
            <a:xfrm>
              <a:off x="10628753"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9050" cap="flat">
              <a:solidFill>
                <a:schemeClr val="accent1"/>
              </a:solidFill>
              <a:prstDash val="solid"/>
              <a:miter/>
            </a:ln>
          </p:spPr>
          <p:txBody>
            <a:bodyPr rtlCol="0" anchor="ctr"/>
            <a:lstStyle/>
            <a:p>
              <a:endParaRPr lang="en-IN" dirty="0">
                <a:latin typeface="Arial" panose="020B0604020202020204" pitchFamily="34" charset="0"/>
                <a:cs typeface="Arial" panose="020B0604020202020204" pitchFamily="34" charset="0"/>
              </a:endParaRPr>
            </a:p>
          </p:txBody>
        </p:sp>
      </p:grpSp>
      <p:sp>
        <p:nvSpPr>
          <p:cNvPr id="297" name="TextBox 296">
            <a:extLst>
              <a:ext uri="{FF2B5EF4-FFF2-40B4-BE49-F238E27FC236}">
                <a16:creationId xmlns:a16="http://schemas.microsoft.com/office/drawing/2014/main" id="{1752A169-87A0-A545-AC4E-EDDB12E46502}"/>
              </a:ext>
            </a:extLst>
          </p:cNvPr>
          <p:cNvSpPr txBox="1"/>
          <p:nvPr/>
        </p:nvSpPr>
        <p:spPr>
          <a:xfrm>
            <a:off x="1097431" y="1583166"/>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1.0</a:t>
            </a:r>
          </a:p>
        </p:txBody>
      </p:sp>
      <p:sp>
        <p:nvSpPr>
          <p:cNvPr id="298" name="TextBox 297">
            <a:extLst>
              <a:ext uri="{FF2B5EF4-FFF2-40B4-BE49-F238E27FC236}">
                <a16:creationId xmlns:a16="http://schemas.microsoft.com/office/drawing/2014/main" id="{C50B8F0F-5D20-CE4B-8E01-F77B764C877C}"/>
              </a:ext>
            </a:extLst>
          </p:cNvPr>
          <p:cNvSpPr txBox="1"/>
          <p:nvPr/>
        </p:nvSpPr>
        <p:spPr>
          <a:xfrm>
            <a:off x="1097431" y="1857483"/>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0.9</a:t>
            </a:r>
          </a:p>
        </p:txBody>
      </p:sp>
      <p:sp>
        <p:nvSpPr>
          <p:cNvPr id="299" name="TextBox 298">
            <a:extLst>
              <a:ext uri="{FF2B5EF4-FFF2-40B4-BE49-F238E27FC236}">
                <a16:creationId xmlns:a16="http://schemas.microsoft.com/office/drawing/2014/main" id="{6E537C2A-B9E2-D842-927D-A5B2B88E22A4}"/>
              </a:ext>
            </a:extLst>
          </p:cNvPr>
          <p:cNvSpPr txBox="1"/>
          <p:nvPr/>
        </p:nvSpPr>
        <p:spPr>
          <a:xfrm>
            <a:off x="1097431" y="2131800"/>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0.8</a:t>
            </a:r>
          </a:p>
        </p:txBody>
      </p:sp>
      <p:sp>
        <p:nvSpPr>
          <p:cNvPr id="300" name="TextBox 299">
            <a:extLst>
              <a:ext uri="{FF2B5EF4-FFF2-40B4-BE49-F238E27FC236}">
                <a16:creationId xmlns:a16="http://schemas.microsoft.com/office/drawing/2014/main" id="{D554ADB8-9E3D-2B49-97F5-61212B846646}"/>
              </a:ext>
            </a:extLst>
          </p:cNvPr>
          <p:cNvSpPr txBox="1"/>
          <p:nvPr/>
        </p:nvSpPr>
        <p:spPr>
          <a:xfrm>
            <a:off x="1097431" y="2406117"/>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0.7</a:t>
            </a:r>
          </a:p>
        </p:txBody>
      </p:sp>
      <p:sp>
        <p:nvSpPr>
          <p:cNvPr id="301" name="TextBox 300">
            <a:extLst>
              <a:ext uri="{FF2B5EF4-FFF2-40B4-BE49-F238E27FC236}">
                <a16:creationId xmlns:a16="http://schemas.microsoft.com/office/drawing/2014/main" id="{434793D0-5CBA-244E-9159-A16E7F039DD2}"/>
              </a:ext>
            </a:extLst>
          </p:cNvPr>
          <p:cNvSpPr txBox="1"/>
          <p:nvPr/>
        </p:nvSpPr>
        <p:spPr>
          <a:xfrm>
            <a:off x="1097431" y="2680434"/>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0.6</a:t>
            </a:r>
          </a:p>
        </p:txBody>
      </p:sp>
      <p:sp>
        <p:nvSpPr>
          <p:cNvPr id="302" name="TextBox 301">
            <a:extLst>
              <a:ext uri="{FF2B5EF4-FFF2-40B4-BE49-F238E27FC236}">
                <a16:creationId xmlns:a16="http://schemas.microsoft.com/office/drawing/2014/main" id="{D04715EB-9E1D-6B46-880C-149CFBD4B182}"/>
              </a:ext>
            </a:extLst>
          </p:cNvPr>
          <p:cNvSpPr txBox="1"/>
          <p:nvPr/>
        </p:nvSpPr>
        <p:spPr>
          <a:xfrm>
            <a:off x="1097431" y="2954751"/>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0.5</a:t>
            </a:r>
          </a:p>
        </p:txBody>
      </p:sp>
      <p:sp>
        <p:nvSpPr>
          <p:cNvPr id="303" name="TextBox 302">
            <a:extLst>
              <a:ext uri="{FF2B5EF4-FFF2-40B4-BE49-F238E27FC236}">
                <a16:creationId xmlns:a16="http://schemas.microsoft.com/office/drawing/2014/main" id="{C0EA0574-2271-4344-A5F1-F2750B2BA649}"/>
              </a:ext>
            </a:extLst>
          </p:cNvPr>
          <p:cNvSpPr txBox="1"/>
          <p:nvPr/>
        </p:nvSpPr>
        <p:spPr>
          <a:xfrm>
            <a:off x="1097431" y="3229068"/>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0.4</a:t>
            </a:r>
          </a:p>
        </p:txBody>
      </p:sp>
      <p:sp>
        <p:nvSpPr>
          <p:cNvPr id="304" name="TextBox 303">
            <a:extLst>
              <a:ext uri="{FF2B5EF4-FFF2-40B4-BE49-F238E27FC236}">
                <a16:creationId xmlns:a16="http://schemas.microsoft.com/office/drawing/2014/main" id="{6AEC94E8-34AB-C643-B85D-CEC6CC9BEE2B}"/>
              </a:ext>
            </a:extLst>
          </p:cNvPr>
          <p:cNvSpPr txBox="1"/>
          <p:nvPr/>
        </p:nvSpPr>
        <p:spPr>
          <a:xfrm>
            <a:off x="1097431" y="3503385"/>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0.3</a:t>
            </a:r>
          </a:p>
        </p:txBody>
      </p:sp>
      <p:sp>
        <p:nvSpPr>
          <p:cNvPr id="305" name="TextBox 304">
            <a:extLst>
              <a:ext uri="{FF2B5EF4-FFF2-40B4-BE49-F238E27FC236}">
                <a16:creationId xmlns:a16="http://schemas.microsoft.com/office/drawing/2014/main" id="{3CB91112-EB88-4444-BCB5-CCAF81B754AC}"/>
              </a:ext>
            </a:extLst>
          </p:cNvPr>
          <p:cNvSpPr txBox="1"/>
          <p:nvPr/>
        </p:nvSpPr>
        <p:spPr>
          <a:xfrm>
            <a:off x="1097431" y="3777702"/>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0.2</a:t>
            </a:r>
          </a:p>
        </p:txBody>
      </p:sp>
      <p:sp>
        <p:nvSpPr>
          <p:cNvPr id="306" name="TextBox 305">
            <a:extLst>
              <a:ext uri="{FF2B5EF4-FFF2-40B4-BE49-F238E27FC236}">
                <a16:creationId xmlns:a16="http://schemas.microsoft.com/office/drawing/2014/main" id="{685B5169-A23A-D641-B720-49F0B8EDAE37}"/>
              </a:ext>
            </a:extLst>
          </p:cNvPr>
          <p:cNvSpPr txBox="1"/>
          <p:nvPr/>
        </p:nvSpPr>
        <p:spPr>
          <a:xfrm>
            <a:off x="1097431" y="4052019"/>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0.1</a:t>
            </a:r>
          </a:p>
        </p:txBody>
      </p:sp>
      <p:sp>
        <p:nvSpPr>
          <p:cNvPr id="307" name="TextBox 306">
            <a:extLst>
              <a:ext uri="{FF2B5EF4-FFF2-40B4-BE49-F238E27FC236}">
                <a16:creationId xmlns:a16="http://schemas.microsoft.com/office/drawing/2014/main" id="{2AE2635A-E8AE-AF49-925F-695610925CD1}"/>
              </a:ext>
            </a:extLst>
          </p:cNvPr>
          <p:cNvSpPr txBox="1"/>
          <p:nvPr/>
        </p:nvSpPr>
        <p:spPr>
          <a:xfrm>
            <a:off x="1097431" y="4326333"/>
            <a:ext cx="211597" cy="184666"/>
          </a:xfrm>
          <a:prstGeom prst="rect">
            <a:avLst/>
          </a:prstGeom>
          <a:noFill/>
        </p:spPr>
        <p:txBody>
          <a:bodyPr wrap="none" lIns="0" tIns="0" rIns="0" bIns="0" rtlCol="0">
            <a:spAutoFit/>
          </a:bodyPr>
          <a:lstStyle/>
          <a:p>
            <a:pPr algn="r"/>
            <a:r>
              <a:rPr lang="en-IN" sz="1200" dirty="0">
                <a:latin typeface="Arial" panose="020B0604020202020204" pitchFamily="34" charset="0"/>
                <a:cs typeface="Arial" panose="020B0604020202020204" pitchFamily="34" charset="0"/>
              </a:rPr>
              <a:t>0.0</a:t>
            </a:r>
          </a:p>
        </p:txBody>
      </p:sp>
      <p:sp>
        <p:nvSpPr>
          <p:cNvPr id="308" name="TextBox 307">
            <a:extLst>
              <a:ext uri="{FF2B5EF4-FFF2-40B4-BE49-F238E27FC236}">
                <a16:creationId xmlns:a16="http://schemas.microsoft.com/office/drawing/2014/main" id="{D752E794-7BAD-B848-9A68-D80E6837668C}"/>
              </a:ext>
            </a:extLst>
          </p:cNvPr>
          <p:cNvSpPr txBox="1"/>
          <p:nvPr/>
        </p:nvSpPr>
        <p:spPr>
          <a:xfrm>
            <a:off x="1449548" y="4655599"/>
            <a:ext cx="86562"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0</a:t>
            </a:r>
          </a:p>
        </p:txBody>
      </p:sp>
      <p:sp>
        <p:nvSpPr>
          <p:cNvPr id="309" name="TextBox 308">
            <a:extLst>
              <a:ext uri="{FF2B5EF4-FFF2-40B4-BE49-F238E27FC236}">
                <a16:creationId xmlns:a16="http://schemas.microsoft.com/office/drawing/2014/main" id="{E1CC412A-08FB-8246-B3B2-CAF97DA9485E}"/>
              </a:ext>
            </a:extLst>
          </p:cNvPr>
          <p:cNvSpPr txBox="1"/>
          <p:nvPr/>
        </p:nvSpPr>
        <p:spPr>
          <a:xfrm>
            <a:off x="2697947" y="4655599"/>
            <a:ext cx="86562"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6</a:t>
            </a:r>
          </a:p>
        </p:txBody>
      </p:sp>
      <p:sp>
        <p:nvSpPr>
          <p:cNvPr id="310" name="TextBox 309">
            <a:extLst>
              <a:ext uri="{FF2B5EF4-FFF2-40B4-BE49-F238E27FC236}">
                <a16:creationId xmlns:a16="http://schemas.microsoft.com/office/drawing/2014/main" id="{736EB9C6-4B10-924B-94B2-FF54021CA88B}"/>
              </a:ext>
            </a:extLst>
          </p:cNvPr>
          <p:cNvSpPr txBox="1"/>
          <p:nvPr/>
        </p:nvSpPr>
        <p:spPr>
          <a:xfrm>
            <a:off x="3909385" y="4655599"/>
            <a:ext cx="173124"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12</a:t>
            </a:r>
          </a:p>
        </p:txBody>
      </p:sp>
      <p:sp>
        <p:nvSpPr>
          <p:cNvPr id="311" name="TextBox 310">
            <a:extLst>
              <a:ext uri="{FF2B5EF4-FFF2-40B4-BE49-F238E27FC236}">
                <a16:creationId xmlns:a16="http://schemas.microsoft.com/office/drawing/2014/main" id="{8BAA0024-D1F6-7F42-AA4C-9150DE7D8A62}"/>
              </a:ext>
            </a:extLst>
          </p:cNvPr>
          <p:cNvSpPr txBox="1"/>
          <p:nvPr/>
        </p:nvSpPr>
        <p:spPr>
          <a:xfrm>
            <a:off x="5157784" y="4655599"/>
            <a:ext cx="173124"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18</a:t>
            </a:r>
          </a:p>
        </p:txBody>
      </p:sp>
      <p:sp>
        <p:nvSpPr>
          <p:cNvPr id="312" name="TextBox 311">
            <a:extLst>
              <a:ext uri="{FF2B5EF4-FFF2-40B4-BE49-F238E27FC236}">
                <a16:creationId xmlns:a16="http://schemas.microsoft.com/office/drawing/2014/main" id="{619860C6-37C3-6C41-B5D2-7CAB9AC7DFF4}"/>
              </a:ext>
            </a:extLst>
          </p:cNvPr>
          <p:cNvSpPr txBox="1"/>
          <p:nvPr/>
        </p:nvSpPr>
        <p:spPr>
          <a:xfrm>
            <a:off x="6437091" y="4655599"/>
            <a:ext cx="173124"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24</a:t>
            </a:r>
          </a:p>
        </p:txBody>
      </p:sp>
      <p:sp>
        <p:nvSpPr>
          <p:cNvPr id="313" name="TextBox 312">
            <a:extLst>
              <a:ext uri="{FF2B5EF4-FFF2-40B4-BE49-F238E27FC236}">
                <a16:creationId xmlns:a16="http://schemas.microsoft.com/office/drawing/2014/main" id="{2B3AB89F-05C8-7548-913F-2316F89CA306}"/>
              </a:ext>
            </a:extLst>
          </p:cNvPr>
          <p:cNvSpPr txBox="1"/>
          <p:nvPr/>
        </p:nvSpPr>
        <p:spPr>
          <a:xfrm>
            <a:off x="7685490" y="4655599"/>
            <a:ext cx="173124"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30</a:t>
            </a:r>
          </a:p>
        </p:txBody>
      </p:sp>
      <p:sp>
        <p:nvSpPr>
          <p:cNvPr id="314" name="TextBox 313">
            <a:extLst>
              <a:ext uri="{FF2B5EF4-FFF2-40B4-BE49-F238E27FC236}">
                <a16:creationId xmlns:a16="http://schemas.microsoft.com/office/drawing/2014/main" id="{DD51C9B7-4C8F-194C-928D-7E6060A74760}"/>
              </a:ext>
            </a:extLst>
          </p:cNvPr>
          <p:cNvSpPr txBox="1"/>
          <p:nvPr/>
        </p:nvSpPr>
        <p:spPr>
          <a:xfrm>
            <a:off x="8940209" y="4655599"/>
            <a:ext cx="173124"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36</a:t>
            </a:r>
          </a:p>
        </p:txBody>
      </p:sp>
      <p:sp>
        <p:nvSpPr>
          <p:cNvPr id="315" name="TextBox 314">
            <a:extLst>
              <a:ext uri="{FF2B5EF4-FFF2-40B4-BE49-F238E27FC236}">
                <a16:creationId xmlns:a16="http://schemas.microsoft.com/office/drawing/2014/main" id="{50783230-AF74-4C41-BCD4-ACEF1DC83648}"/>
              </a:ext>
            </a:extLst>
          </p:cNvPr>
          <p:cNvSpPr txBox="1"/>
          <p:nvPr/>
        </p:nvSpPr>
        <p:spPr>
          <a:xfrm>
            <a:off x="10188608" y="4655599"/>
            <a:ext cx="173124"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42</a:t>
            </a:r>
          </a:p>
        </p:txBody>
      </p:sp>
      <p:sp>
        <p:nvSpPr>
          <p:cNvPr id="316" name="TextBox 315">
            <a:extLst>
              <a:ext uri="{FF2B5EF4-FFF2-40B4-BE49-F238E27FC236}">
                <a16:creationId xmlns:a16="http://schemas.microsoft.com/office/drawing/2014/main" id="{EB4577C3-3C5A-2448-8BFD-7E824FB7259D}"/>
              </a:ext>
            </a:extLst>
          </p:cNvPr>
          <p:cNvSpPr txBox="1"/>
          <p:nvPr/>
        </p:nvSpPr>
        <p:spPr>
          <a:xfrm>
            <a:off x="11451748" y="4655599"/>
            <a:ext cx="173124" cy="184666"/>
          </a:xfrm>
          <a:prstGeom prst="rect">
            <a:avLst/>
          </a:prstGeom>
          <a:noFill/>
        </p:spPr>
        <p:txBody>
          <a:bodyPr wrap="none" lIns="0" tIns="0" rIns="0" bIns="0" rtlCol="0">
            <a:spAutoFit/>
          </a:bodyPr>
          <a:lstStyle/>
          <a:p>
            <a:pPr algn="ctr"/>
            <a:r>
              <a:rPr lang="en-IN" sz="1200" dirty="0">
                <a:latin typeface="Arial" panose="020B0604020202020204" pitchFamily="34" charset="0"/>
                <a:cs typeface="Arial" panose="020B0604020202020204" pitchFamily="34" charset="0"/>
              </a:rPr>
              <a:t>48</a:t>
            </a:r>
          </a:p>
        </p:txBody>
      </p:sp>
      <p:grpSp>
        <p:nvGrpSpPr>
          <p:cNvPr id="318" name="Group 317">
            <a:extLst>
              <a:ext uri="{FF2B5EF4-FFF2-40B4-BE49-F238E27FC236}">
                <a16:creationId xmlns:a16="http://schemas.microsoft.com/office/drawing/2014/main" id="{B0E037B7-F05E-0646-8FC1-0BBCD353862F}"/>
              </a:ext>
            </a:extLst>
          </p:cNvPr>
          <p:cNvGrpSpPr/>
          <p:nvPr/>
        </p:nvGrpSpPr>
        <p:grpSpPr>
          <a:xfrm>
            <a:off x="1632841" y="3943864"/>
            <a:ext cx="1187702" cy="468975"/>
            <a:chOff x="1650653" y="4172107"/>
            <a:chExt cx="1187702" cy="468975"/>
          </a:xfrm>
        </p:grpSpPr>
        <p:sp>
          <p:nvSpPr>
            <p:cNvPr id="319" name="TextBox 318">
              <a:extLst>
                <a:ext uri="{FF2B5EF4-FFF2-40B4-BE49-F238E27FC236}">
                  <a16:creationId xmlns:a16="http://schemas.microsoft.com/office/drawing/2014/main" id="{46968F09-F333-3A4D-A60B-BCCB788C8119}"/>
                </a:ext>
              </a:extLst>
            </p:cNvPr>
            <p:cNvSpPr txBox="1"/>
            <p:nvPr/>
          </p:nvSpPr>
          <p:spPr>
            <a:xfrm>
              <a:off x="1943558" y="4172107"/>
              <a:ext cx="734496" cy="276999"/>
            </a:xfrm>
            <a:prstGeom prst="rect">
              <a:avLst/>
            </a:prstGeom>
            <a:noFill/>
          </p:spPr>
          <p:txBody>
            <a:bodyPr wrap="none" rtlCol="0">
              <a:spAutoFit/>
            </a:bodyPr>
            <a:lstStyle/>
            <a:p>
              <a:r>
                <a:rPr lang="en-IN" sz="1200" b="1" dirty="0">
                  <a:latin typeface="Arial" panose="020B0604020202020204" pitchFamily="34" charset="0"/>
                  <a:cs typeface="Arial" panose="020B0604020202020204" pitchFamily="34" charset="0"/>
                </a:rPr>
                <a:t>T300+D</a:t>
              </a:r>
              <a:endParaRPr lang="en-IN" sz="1200" dirty="0">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285B6591-72C9-8143-95DA-C1ECD05E78F7}"/>
                </a:ext>
              </a:extLst>
            </p:cNvPr>
            <p:cNvSpPr txBox="1"/>
            <p:nvPr/>
          </p:nvSpPr>
          <p:spPr>
            <a:xfrm>
              <a:off x="1943558" y="4364083"/>
              <a:ext cx="894797" cy="276999"/>
            </a:xfrm>
            <a:prstGeom prst="rect">
              <a:avLst/>
            </a:prstGeom>
            <a:noFill/>
          </p:spPr>
          <p:txBody>
            <a:bodyPr wrap="none" rtlCol="0">
              <a:spAutoFit/>
            </a:bodyPr>
            <a:lstStyle/>
            <a:p>
              <a:r>
                <a:rPr lang="en-IN" sz="1200" b="1" dirty="0">
                  <a:latin typeface="Arial" panose="020B0604020202020204" pitchFamily="34" charset="0"/>
                  <a:cs typeface="Arial" panose="020B0604020202020204" pitchFamily="34" charset="0"/>
                </a:rPr>
                <a:t>Sorafenib</a:t>
              </a:r>
              <a:endParaRPr lang="en-IN" sz="1200" dirty="0">
                <a:latin typeface="Arial" panose="020B0604020202020204" pitchFamily="34" charset="0"/>
                <a:cs typeface="Arial" panose="020B0604020202020204" pitchFamily="34" charset="0"/>
              </a:endParaRPr>
            </a:p>
          </p:txBody>
        </p:sp>
        <p:cxnSp>
          <p:nvCxnSpPr>
            <p:cNvPr id="321" name="Straight Connector 320">
              <a:extLst>
                <a:ext uri="{FF2B5EF4-FFF2-40B4-BE49-F238E27FC236}">
                  <a16:creationId xmlns:a16="http://schemas.microsoft.com/office/drawing/2014/main" id="{4E7289DB-BC03-6A4A-90B6-B36504EBE0AE}"/>
                </a:ext>
              </a:extLst>
            </p:cNvPr>
            <p:cNvCxnSpPr>
              <a:stCxn id="319" idx="1"/>
            </p:cNvCxnSpPr>
            <p:nvPr/>
          </p:nvCxnSpPr>
          <p:spPr>
            <a:xfrm flipH="1" flipV="1">
              <a:off x="1650654" y="4305227"/>
              <a:ext cx="292904" cy="538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11B382C5-3E19-E945-919A-F59CE83AB1B5}"/>
                </a:ext>
              </a:extLst>
            </p:cNvPr>
            <p:cNvCxnSpPr/>
            <p:nvPr/>
          </p:nvCxnSpPr>
          <p:spPr>
            <a:xfrm flipH="1" flipV="1">
              <a:off x="1650653" y="4502582"/>
              <a:ext cx="292905"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grpSp>
      <p:sp>
        <p:nvSpPr>
          <p:cNvPr id="323" name="TextBox 322">
            <a:extLst>
              <a:ext uri="{FF2B5EF4-FFF2-40B4-BE49-F238E27FC236}">
                <a16:creationId xmlns:a16="http://schemas.microsoft.com/office/drawing/2014/main" id="{CB4B9394-0CE6-6A4D-8CAE-1C097A62A69C}"/>
              </a:ext>
            </a:extLst>
          </p:cNvPr>
          <p:cNvSpPr txBox="1"/>
          <p:nvPr/>
        </p:nvSpPr>
        <p:spPr>
          <a:xfrm>
            <a:off x="4711304" y="4836880"/>
            <a:ext cx="2724272"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Time from randomisation (months)</a:t>
            </a:r>
            <a:endParaRPr lang="en-IN" sz="1200" dirty="0">
              <a:latin typeface="Arial" panose="020B0604020202020204" pitchFamily="34" charset="0"/>
              <a:cs typeface="Arial" panose="020B0604020202020204" pitchFamily="34" charset="0"/>
            </a:endParaRPr>
          </a:p>
        </p:txBody>
      </p:sp>
      <p:sp>
        <p:nvSpPr>
          <p:cNvPr id="324" name="TextBox 323">
            <a:extLst>
              <a:ext uri="{FF2B5EF4-FFF2-40B4-BE49-F238E27FC236}">
                <a16:creationId xmlns:a16="http://schemas.microsoft.com/office/drawing/2014/main" id="{8292FF5A-6522-FD4B-89B5-93E81B44DCC2}"/>
              </a:ext>
            </a:extLst>
          </p:cNvPr>
          <p:cNvSpPr txBox="1"/>
          <p:nvPr/>
        </p:nvSpPr>
        <p:spPr>
          <a:xfrm rot="16200000">
            <a:off x="-302410" y="2864147"/>
            <a:ext cx="2332691" cy="276999"/>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Probability of overall survival</a:t>
            </a:r>
            <a:endParaRPr lang="en-IN" sz="1200" dirty="0">
              <a:latin typeface="Arial" panose="020B0604020202020204" pitchFamily="34" charset="0"/>
              <a:cs typeface="Arial" panose="020B0604020202020204" pitchFamily="34" charset="0"/>
            </a:endParaRPr>
          </a:p>
        </p:txBody>
      </p:sp>
      <p:cxnSp>
        <p:nvCxnSpPr>
          <p:cNvPr id="325" name="Straight Connector 324">
            <a:extLst>
              <a:ext uri="{FF2B5EF4-FFF2-40B4-BE49-F238E27FC236}">
                <a16:creationId xmlns:a16="http://schemas.microsoft.com/office/drawing/2014/main" id="{4B0FFA57-AA3C-6542-B766-A8383D054447}"/>
              </a:ext>
            </a:extLst>
          </p:cNvPr>
          <p:cNvCxnSpPr>
            <a:endCxn id="197" idx="90"/>
          </p:cNvCxnSpPr>
          <p:nvPr/>
        </p:nvCxnSpPr>
        <p:spPr>
          <a:xfrm flipH="1" flipV="1">
            <a:off x="3357704" y="2531699"/>
            <a:ext cx="0" cy="196922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graphicFrame>
        <p:nvGraphicFramePr>
          <p:cNvPr id="326" name="Table 325">
            <a:extLst>
              <a:ext uri="{FF2B5EF4-FFF2-40B4-BE49-F238E27FC236}">
                <a16:creationId xmlns:a16="http://schemas.microsoft.com/office/drawing/2014/main" id="{9449C7BB-EE87-D047-8B16-47CA19FCA56A}"/>
              </a:ext>
            </a:extLst>
          </p:cNvPr>
          <p:cNvGraphicFramePr>
            <a:graphicFrameLocks noGrp="1"/>
          </p:cNvGraphicFramePr>
          <p:nvPr>
            <p:extLst>
              <p:ext uri="{D42A27DB-BD31-4B8C-83A1-F6EECF244321}">
                <p14:modId xmlns:p14="http://schemas.microsoft.com/office/powerpoint/2010/main" val="3280339451"/>
              </p:ext>
            </p:extLst>
          </p:nvPr>
        </p:nvGraphicFramePr>
        <p:xfrm>
          <a:off x="6312024" y="1245829"/>
          <a:ext cx="5391861" cy="1203552"/>
        </p:xfrm>
        <a:graphic>
          <a:graphicData uri="http://schemas.openxmlformats.org/drawingml/2006/table">
            <a:tbl>
              <a:tblPr firstRow="1" bandRow="1">
                <a:tableStyleId>{5C22544A-7EE6-4342-B048-85BDC9FD1C3A}</a:tableStyleId>
              </a:tblPr>
              <a:tblGrid>
                <a:gridCol w="2307131">
                  <a:extLst>
                    <a:ext uri="{9D8B030D-6E8A-4147-A177-3AD203B41FA5}">
                      <a16:colId xmlns:a16="http://schemas.microsoft.com/office/drawing/2014/main" val="3025041026"/>
                    </a:ext>
                  </a:extLst>
                </a:gridCol>
                <a:gridCol w="1570312">
                  <a:extLst>
                    <a:ext uri="{9D8B030D-6E8A-4147-A177-3AD203B41FA5}">
                      <a16:colId xmlns:a16="http://schemas.microsoft.com/office/drawing/2014/main" val="123611598"/>
                    </a:ext>
                  </a:extLst>
                </a:gridCol>
                <a:gridCol w="1514418">
                  <a:extLst>
                    <a:ext uri="{9D8B030D-6E8A-4147-A177-3AD203B41FA5}">
                      <a16:colId xmlns:a16="http://schemas.microsoft.com/office/drawing/2014/main" val="3533302715"/>
                    </a:ext>
                  </a:extLst>
                </a:gridCol>
              </a:tblGrid>
              <a:tr h="0">
                <a:tc>
                  <a:txBody>
                    <a:bodyPr/>
                    <a:lstStyle/>
                    <a:p>
                      <a:pPr>
                        <a:lnSpc>
                          <a:spcPct val="90000"/>
                        </a:lnSpc>
                      </a:pPr>
                      <a:endParaRPr lang="en-IN" sz="1200" dirty="0">
                        <a:latin typeface="Arial" panose="020B0604020202020204" pitchFamily="34" charset="0"/>
                        <a:cs typeface="Arial" panose="020B0604020202020204" pitchFamily="34" charset="0"/>
                      </a:endParaRPr>
                    </a:p>
                  </a:txBody>
                  <a:tcPr marT="21600" marB="21600" anchor="ctr">
                    <a:noFill/>
                  </a:tcPr>
                </a:tc>
                <a:tc>
                  <a:txBody>
                    <a:bodyPr/>
                    <a:lstStyle/>
                    <a:p>
                      <a:pPr algn="ctr">
                        <a:lnSpc>
                          <a:spcPct val="90000"/>
                        </a:lnSpc>
                      </a:pPr>
                      <a:r>
                        <a:rPr lang="en-IN" sz="1200" dirty="0">
                          <a:latin typeface="Arial" panose="020B0604020202020204" pitchFamily="34" charset="0"/>
                          <a:cs typeface="Arial" panose="020B0604020202020204" pitchFamily="34" charset="0"/>
                        </a:rPr>
                        <a:t>T300+D </a:t>
                      </a:r>
                      <a:br>
                        <a:rPr lang="en-IN" sz="1200" dirty="0">
                          <a:latin typeface="Arial" panose="020B0604020202020204" pitchFamily="34" charset="0"/>
                          <a:cs typeface="Arial" panose="020B0604020202020204" pitchFamily="34" charset="0"/>
                        </a:rPr>
                      </a:br>
                      <a:r>
                        <a:rPr lang="en-IN" sz="1200" dirty="0">
                          <a:latin typeface="Arial" panose="020B0604020202020204" pitchFamily="34" charset="0"/>
                          <a:cs typeface="Arial" panose="020B0604020202020204" pitchFamily="34" charset="0"/>
                        </a:rPr>
                        <a:t>(N=393)</a:t>
                      </a:r>
                    </a:p>
                  </a:txBody>
                  <a:tcPr marT="21600" marB="21600" anchor="ctr">
                    <a:solidFill>
                      <a:schemeClr val="tx2"/>
                    </a:solidFill>
                  </a:tcPr>
                </a:tc>
                <a:tc>
                  <a:txBody>
                    <a:bodyPr/>
                    <a:lstStyle/>
                    <a:p>
                      <a:pPr algn="ctr">
                        <a:lnSpc>
                          <a:spcPct val="90000"/>
                        </a:lnSpc>
                      </a:pPr>
                      <a:r>
                        <a:rPr lang="en-IN" sz="1200" dirty="0">
                          <a:latin typeface="Arial" panose="020B0604020202020204" pitchFamily="34" charset="0"/>
                          <a:cs typeface="Arial" panose="020B0604020202020204" pitchFamily="34" charset="0"/>
                        </a:rPr>
                        <a:t>Sorafenib </a:t>
                      </a:r>
                      <a:br>
                        <a:rPr lang="en-IN" sz="1200" dirty="0">
                          <a:latin typeface="Arial" panose="020B0604020202020204" pitchFamily="34" charset="0"/>
                          <a:cs typeface="Arial" panose="020B0604020202020204" pitchFamily="34" charset="0"/>
                        </a:rPr>
                      </a:br>
                      <a:r>
                        <a:rPr lang="en-IN" sz="1200" dirty="0">
                          <a:latin typeface="Arial" panose="020B0604020202020204" pitchFamily="34" charset="0"/>
                          <a:cs typeface="Arial" panose="020B0604020202020204" pitchFamily="34" charset="0"/>
                        </a:rPr>
                        <a:t>(N=389)</a:t>
                      </a:r>
                    </a:p>
                  </a:txBody>
                  <a:tcPr marT="21600" marB="21600" anchor="ctr"/>
                </a:tc>
                <a:extLst>
                  <a:ext uri="{0D108BD9-81ED-4DB2-BD59-A6C34878D82A}">
                    <a16:rowId xmlns:a16="http://schemas.microsoft.com/office/drawing/2014/main" val="2468846945"/>
                  </a:ext>
                </a:extLst>
              </a:tr>
              <a:tr h="0">
                <a:tc>
                  <a:txBody>
                    <a:bodyPr/>
                    <a:lstStyle/>
                    <a:p>
                      <a:pPr>
                        <a:lnSpc>
                          <a:spcPct val="90000"/>
                        </a:lnSpc>
                      </a:pPr>
                      <a:r>
                        <a:rPr lang="en-IN" sz="1200" b="1" dirty="0">
                          <a:latin typeface="Arial" panose="020B0604020202020204" pitchFamily="34" charset="0"/>
                          <a:cs typeface="Arial" panose="020B0604020202020204" pitchFamily="34" charset="0"/>
                        </a:rPr>
                        <a:t>OS events, n (%)</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262 (66.7)</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293 (75.3)</a:t>
                      </a:r>
                    </a:p>
                  </a:txBody>
                  <a:tcPr marT="21600" marB="21600" anchor="ctr"/>
                </a:tc>
                <a:extLst>
                  <a:ext uri="{0D108BD9-81ED-4DB2-BD59-A6C34878D82A}">
                    <a16:rowId xmlns:a16="http://schemas.microsoft.com/office/drawing/2014/main" val="1276289033"/>
                  </a:ext>
                </a:extLst>
              </a:tr>
              <a:tr h="0">
                <a:tc>
                  <a:txBody>
                    <a:bodyPr/>
                    <a:lstStyle/>
                    <a:p>
                      <a:pPr>
                        <a:lnSpc>
                          <a:spcPct val="90000"/>
                        </a:lnSpc>
                      </a:pPr>
                      <a:r>
                        <a:rPr lang="en-IN" sz="1200" b="1" dirty="0">
                          <a:latin typeface="Arial" panose="020B0604020202020204" pitchFamily="34" charset="0"/>
                          <a:cs typeface="Arial" panose="020B0604020202020204" pitchFamily="34" charset="0"/>
                        </a:rPr>
                        <a:t>Median OS (95% CI), months</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16.4 (14.2-19.6)</a:t>
                      </a:r>
                    </a:p>
                  </a:txBody>
                  <a:tcPr marT="21600" marB="21600" anchor="ctr"/>
                </a:tc>
                <a:tc>
                  <a:txBody>
                    <a:bodyPr/>
                    <a:lstStyle/>
                    <a:p>
                      <a:pPr algn="ctr">
                        <a:lnSpc>
                          <a:spcPct val="90000"/>
                        </a:lnSpc>
                      </a:pPr>
                      <a:r>
                        <a:rPr lang="en-IN" sz="1200" dirty="0">
                          <a:latin typeface="Arial" panose="020B0604020202020204" pitchFamily="34" charset="0"/>
                          <a:cs typeface="Arial" panose="020B0604020202020204" pitchFamily="34" charset="0"/>
                        </a:rPr>
                        <a:t>13.8 (12.3-16.1)</a:t>
                      </a:r>
                    </a:p>
                  </a:txBody>
                  <a:tcPr marT="21600" marB="21600" anchor="ctr"/>
                </a:tc>
                <a:extLst>
                  <a:ext uri="{0D108BD9-81ED-4DB2-BD59-A6C34878D82A}">
                    <a16:rowId xmlns:a16="http://schemas.microsoft.com/office/drawing/2014/main" val="1015423171"/>
                  </a:ext>
                </a:extLst>
              </a:tr>
              <a:tr h="0">
                <a:tc>
                  <a:txBody>
                    <a:bodyPr/>
                    <a:lstStyle/>
                    <a:p>
                      <a:pPr>
                        <a:lnSpc>
                          <a:spcPct val="90000"/>
                        </a:lnSpc>
                      </a:pPr>
                      <a:r>
                        <a:rPr lang="en-IN" sz="1200" b="1" dirty="0">
                          <a:latin typeface="Arial" panose="020B0604020202020204" pitchFamily="34" charset="0"/>
                          <a:cs typeface="Arial" panose="020B0604020202020204" pitchFamily="34" charset="0"/>
                        </a:rPr>
                        <a:t>HR (96.02% CI)</a:t>
                      </a:r>
                    </a:p>
                  </a:txBody>
                  <a:tcPr marT="21600" marB="21600" anchor="ctr"/>
                </a:tc>
                <a:tc gridSpan="2">
                  <a:txBody>
                    <a:bodyPr/>
                    <a:lstStyle/>
                    <a:p>
                      <a:pPr algn="ctr">
                        <a:lnSpc>
                          <a:spcPct val="90000"/>
                        </a:lnSpc>
                      </a:pPr>
                      <a:r>
                        <a:rPr lang="en-IN" sz="1200" dirty="0">
                          <a:latin typeface="Arial" panose="020B0604020202020204" pitchFamily="34" charset="0"/>
                          <a:cs typeface="Arial" panose="020B0604020202020204" pitchFamily="34" charset="0"/>
                        </a:rPr>
                        <a:t>0.78 (0.65–0.93)</a:t>
                      </a:r>
                    </a:p>
                  </a:txBody>
                  <a:tcPr marT="21600" marB="21600" anchor="ctr"/>
                </a:tc>
                <a:tc hMerge="1">
                  <a:txBody>
                    <a:bodyPr/>
                    <a:lstStyle/>
                    <a:p>
                      <a:endParaRPr lang="en-IN" sz="1200" dirty="0"/>
                    </a:p>
                  </a:txBody>
                  <a:tcPr anchor="ctr"/>
                </a:tc>
                <a:extLst>
                  <a:ext uri="{0D108BD9-81ED-4DB2-BD59-A6C34878D82A}">
                    <a16:rowId xmlns:a16="http://schemas.microsoft.com/office/drawing/2014/main" val="1569098699"/>
                  </a:ext>
                </a:extLst>
              </a:tr>
              <a:tr h="0">
                <a:tc>
                  <a:txBody>
                    <a:bodyPr/>
                    <a:lstStyle/>
                    <a:p>
                      <a:pPr>
                        <a:lnSpc>
                          <a:spcPct val="90000"/>
                        </a:lnSpc>
                      </a:pPr>
                      <a:r>
                        <a:rPr lang="en-IN" sz="1200" b="1" dirty="0">
                          <a:latin typeface="Arial" panose="020B0604020202020204" pitchFamily="34" charset="0"/>
                          <a:cs typeface="Arial" panose="020B0604020202020204" pitchFamily="34" charset="0"/>
                        </a:rPr>
                        <a:t>p-value (2-sided)</a:t>
                      </a:r>
                    </a:p>
                  </a:txBody>
                  <a:tcPr marT="21600" marB="21600" anchor="ctr"/>
                </a:tc>
                <a:tc gridSpan="2">
                  <a:txBody>
                    <a:bodyPr/>
                    <a:lstStyle/>
                    <a:p>
                      <a:pPr algn="ctr">
                        <a:lnSpc>
                          <a:spcPct val="90000"/>
                        </a:lnSpc>
                      </a:pPr>
                      <a:r>
                        <a:rPr lang="en-IN" sz="1200" dirty="0">
                          <a:latin typeface="Arial" panose="020B0604020202020204" pitchFamily="34" charset="0"/>
                          <a:cs typeface="Arial" panose="020B0604020202020204" pitchFamily="34" charset="0"/>
                        </a:rPr>
                        <a:t>0.0035</a:t>
                      </a:r>
                    </a:p>
                  </a:txBody>
                  <a:tcPr marT="21600" marB="21600" anchor="ctr"/>
                </a:tc>
                <a:tc hMerge="1">
                  <a:txBody>
                    <a:bodyPr/>
                    <a:lstStyle/>
                    <a:p>
                      <a:endParaRPr lang="en-IN" sz="1200" dirty="0"/>
                    </a:p>
                  </a:txBody>
                  <a:tcPr anchor="ctr"/>
                </a:tc>
                <a:extLst>
                  <a:ext uri="{0D108BD9-81ED-4DB2-BD59-A6C34878D82A}">
                    <a16:rowId xmlns:a16="http://schemas.microsoft.com/office/drawing/2014/main" val="839424576"/>
                  </a:ext>
                </a:extLst>
              </a:tr>
            </a:tbl>
          </a:graphicData>
        </a:graphic>
      </p:graphicFrame>
      <p:cxnSp>
        <p:nvCxnSpPr>
          <p:cNvPr id="327" name="Straight Connector 326">
            <a:extLst>
              <a:ext uri="{FF2B5EF4-FFF2-40B4-BE49-F238E27FC236}">
                <a16:creationId xmlns:a16="http://schemas.microsoft.com/office/drawing/2014/main" id="{0C26FBDB-1B8E-3B40-A56B-322DE334DBD9}"/>
              </a:ext>
            </a:extLst>
          </p:cNvPr>
          <p:cNvCxnSpPr>
            <a:cxnSpLocks/>
          </p:cNvCxnSpPr>
          <p:nvPr/>
        </p:nvCxnSpPr>
        <p:spPr>
          <a:xfrm flipV="1">
            <a:off x="5258423" y="3109523"/>
            <a:ext cx="0" cy="1391396"/>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9C613FF6-CBAC-2240-BE50-0345C2B49F99}"/>
              </a:ext>
            </a:extLst>
          </p:cNvPr>
          <p:cNvCxnSpPr>
            <a:cxnSpLocks/>
            <a:endCxn id="197" idx="196"/>
          </p:cNvCxnSpPr>
          <p:nvPr/>
        </p:nvCxnSpPr>
        <p:spPr>
          <a:xfrm flipV="1">
            <a:off x="6511870" y="3328092"/>
            <a:ext cx="554" cy="1172828"/>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D906BDF4-1EBB-6B47-AFA3-1A0A81562F12}"/>
              </a:ext>
            </a:extLst>
          </p:cNvPr>
          <p:cNvCxnSpPr>
            <a:cxnSpLocks/>
          </p:cNvCxnSpPr>
          <p:nvPr/>
        </p:nvCxnSpPr>
        <p:spPr>
          <a:xfrm flipV="1">
            <a:off x="9018764" y="3602718"/>
            <a:ext cx="0" cy="898202"/>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06733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normAutofit/>
          </a:bodyPr>
          <a:lstStyle/>
          <a:p>
            <a:pPr>
              <a:spcBef>
                <a:spcPts val="2400"/>
              </a:spcBef>
              <a:spcAft>
                <a:spcPts val="2400"/>
              </a:spcAft>
            </a:pPr>
            <a:r>
              <a:rPr lang="en-US" dirty="0"/>
              <a:t>safety </a:t>
            </a:r>
            <a:br>
              <a:rPr lang="en-US" dirty="0"/>
            </a:br>
            <a:br>
              <a:rPr lang="en-US" sz="1000" dirty="0"/>
            </a:br>
            <a:r>
              <a:rPr lang="en-US" sz="3000" dirty="0"/>
              <a:t>time to switch to 2</a:t>
            </a:r>
            <a:r>
              <a:rPr lang="en-US" sz="3000" baseline="30000" dirty="0"/>
              <a:t>nd</a:t>
            </a:r>
            <a:r>
              <a:rPr lang="en-US" sz="3000" dirty="0"/>
              <a:t> line therapy </a:t>
            </a:r>
            <a:br>
              <a:rPr lang="en-US" sz="3000" dirty="0"/>
            </a:br>
            <a:r>
              <a:rPr lang="en-US" sz="3000" dirty="0"/>
              <a:t>&amp; re-challenging</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9262456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C5BC-FE7B-9546-A84D-9438BB42F75E}"/>
              </a:ext>
            </a:extLst>
          </p:cNvPr>
          <p:cNvSpPr>
            <a:spLocks noGrp="1"/>
          </p:cNvSpPr>
          <p:nvPr>
            <p:ph type="title"/>
          </p:nvPr>
        </p:nvSpPr>
        <p:spPr>
          <a:xfrm>
            <a:off x="609600" y="518319"/>
            <a:ext cx="10972800" cy="5821362"/>
          </a:xfrm>
        </p:spPr>
        <p:txBody>
          <a:bodyPr>
            <a:noAutofit/>
          </a:bodyPr>
          <a:lstStyle/>
          <a:p>
            <a:pPr>
              <a:spcBef>
                <a:spcPts val="1200"/>
              </a:spcBef>
              <a:spcAft>
                <a:spcPts val="800"/>
              </a:spcAft>
            </a:pPr>
            <a:r>
              <a:rPr lang="en-US" dirty="0"/>
              <a:t>HCC Connect </a:t>
            </a:r>
            <a:br>
              <a:rPr lang="en-US" dirty="0"/>
            </a:br>
            <a:r>
              <a:rPr lang="en-US" dirty="0"/>
              <a:t>virtual experts knowledge share</a:t>
            </a:r>
            <a:br>
              <a:rPr lang="en-US" sz="2800" dirty="0"/>
            </a:br>
            <a:br>
              <a:rPr lang="en-US" sz="2800" dirty="0"/>
            </a:br>
            <a:br>
              <a:rPr lang="en-US" sz="2800" dirty="0"/>
            </a:br>
            <a:br>
              <a:rPr lang="en-US" sz="2800" dirty="0"/>
            </a:br>
            <a:r>
              <a:rPr lang="en-US" sz="2800" dirty="0"/>
              <a:t>Treatment options for HCC patients who are not eligible for or progressed on IO:</a:t>
            </a:r>
            <a:br>
              <a:rPr lang="en-US" sz="2800" dirty="0"/>
            </a:br>
            <a:r>
              <a:rPr lang="en-US" sz="2800" i="1" dirty="0"/>
              <a:t>Clinical considerations and when to switch</a:t>
            </a:r>
            <a:br>
              <a:rPr lang="en-GB" dirty="0"/>
            </a:br>
            <a:br>
              <a:rPr lang="en-GB" sz="1800" dirty="0"/>
            </a:br>
            <a:br>
              <a:rPr lang="en-GB" sz="1800" dirty="0"/>
            </a:br>
            <a:br>
              <a:rPr lang="en-GB" sz="1400" cap="none" dirty="0"/>
            </a:br>
            <a:br>
              <a:rPr lang="en-GB" sz="1400" cap="none" dirty="0"/>
            </a:br>
            <a:br>
              <a:rPr lang="en-GB" sz="1800" b="0" cap="none" dirty="0"/>
            </a:br>
            <a:r>
              <a:rPr lang="en-GB" sz="2800" b="0" cap="none" dirty="0"/>
              <a:t>Tuesday 23</a:t>
            </a:r>
            <a:r>
              <a:rPr lang="en-GB" sz="2800" b="0" cap="none" baseline="30000" dirty="0"/>
              <a:t>rd</a:t>
            </a:r>
            <a:r>
              <a:rPr lang="en-GB" sz="2800" b="0" cap="none" dirty="0"/>
              <a:t> May</a:t>
            </a:r>
            <a:r>
              <a:rPr lang="en-GB" sz="2800" b="0" dirty="0"/>
              <a:t> 2023</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4992634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2000" dirty="0"/>
              <a:t>Immune-Related Adverse Events Associated with Immune Checkpoint Blockade</a:t>
            </a:r>
            <a:br>
              <a:rPr lang="en-GB" sz="2000" dirty="0"/>
            </a:br>
            <a:r>
              <a:rPr lang="en-GB" sz="1800" dirty="0">
                <a:solidFill>
                  <a:schemeClr val="accent1"/>
                </a:solidFill>
              </a:rPr>
              <a:t>10 questions relevant to the management of immune related adverse events</a:t>
            </a:r>
            <a:r>
              <a:rPr lang="en-GB" sz="1800" baseline="30000" dirty="0">
                <a:solidFill>
                  <a:schemeClr val="accent1"/>
                </a:solidFill>
              </a:rPr>
              <a:t>1</a:t>
            </a:r>
            <a:endParaRPr lang="en-GB" sz="22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en-US" dirty="0"/>
              <a:t>1. Postow MA, et al. N Engl J Med. 2018;378(2):158-68</a:t>
            </a:r>
          </a:p>
        </p:txBody>
      </p:sp>
      <p:sp>
        <p:nvSpPr>
          <p:cNvPr id="2" name="Content Placeholder 1">
            <a:extLst>
              <a:ext uri="{FF2B5EF4-FFF2-40B4-BE49-F238E27FC236}">
                <a16:creationId xmlns:a16="http://schemas.microsoft.com/office/drawing/2014/main" id="{D0AAF3AC-F9D6-6EBF-6CEE-752AE0DF999F}"/>
              </a:ext>
            </a:extLst>
          </p:cNvPr>
          <p:cNvSpPr>
            <a:spLocks noGrp="1"/>
          </p:cNvSpPr>
          <p:nvPr>
            <p:ph sz="quarter" idx="14"/>
          </p:nvPr>
        </p:nvSpPr>
        <p:spPr>
          <a:xfrm>
            <a:off x="5608874" y="1425600"/>
            <a:ext cx="6247766" cy="4525200"/>
          </a:xfrm>
        </p:spPr>
        <p:txBody>
          <a:bodyPr>
            <a:normAutofit fontScale="92500" lnSpcReduction="10000"/>
          </a:bodyPr>
          <a:lstStyle/>
          <a:p>
            <a:pPr>
              <a:buFont typeface="+mj-lt"/>
              <a:buAutoNum type="arabicPeriod"/>
            </a:pPr>
            <a:r>
              <a:rPr lang="en-GB" sz="1600" i="0" u="none" strike="noStrike" baseline="0" dirty="0"/>
              <a:t>Why </a:t>
            </a:r>
            <a:r>
              <a:rPr lang="en-GB" sz="1600" b="0" i="0" u="none" strike="noStrike" baseline="0" dirty="0"/>
              <a:t>do they occur?</a:t>
            </a:r>
          </a:p>
          <a:p>
            <a:pPr>
              <a:buFont typeface="+mj-lt"/>
              <a:buAutoNum type="arabicPeriod"/>
            </a:pPr>
            <a:r>
              <a:rPr lang="en-GB" sz="1600" i="0" u="none" strike="noStrike" baseline="0" dirty="0"/>
              <a:t>How</a:t>
            </a:r>
            <a:r>
              <a:rPr lang="en-GB" sz="1600" b="0" i="0" u="none" strike="noStrike" baseline="0" dirty="0"/>
              <a:t> are they generally treated?</a:t>
            </a:r>
            <a:endParaRPr lang="en-GB" sz="1600" dirty="0"/>
          </a:p>
          <a:p>
            <a:pPr>
              <a:buFont typeface="+mj-lt"/>
              <a:buAutoNum type="arabicPeriod"/>
            </a:pPr>
            <a:r>
              <a:rPr lang="en-GB" sz="1600" b="0" i="0" u="none" strike="noStrike" baseline="0" dirty="0"/>
              <a:t>When do they occur?</a:t>
            </a:r>
          </a:p>
          <a:p>
            <a:pPr>
              <a:buFont typeface="+mj-lt"/>
              <a:buAutoNum type="arabicPeriod"/>
            </a:pPr>
            <a:r>
              <a:rPr lang="en-GB" sz="1600" dirty="0"/>
              <a:t>Why do they occur in some patients and not others?</a:t>
            </a:r>
          </a:p>
          <a:p>
            <a:pPr algn="l">
              <a:buFont typeface="+mj-lt"/>
              <a:buAutoNum type="arabicPeriod"/>
            </a:pPr>
            <a:r>
              <a:rPr lang="en-GB" sz="1600" b="0" i="0" u="none" strike="noStrike" baseline="0" dirty="0"/>
              <a:t>Are they associated with the efficacy of immune checkpoint blockade?</a:t>
            </a:r>
          </a:p>
          <a:p>
            <a:pPr algn="l">
              <a:buFont typeface="+mj-lt"/>
              <a:buAutoNum type="arabicPeriod"/>
            </a:pPr>
            <a:r>
              <a:rPr lang="en-GB" sz="1600" b="0" i="0" u="none" strike="noStrike" baseline="0" dirty="0"/>
              <a:t>Does immunosuppression to treat such adverse events reduce the antitumor efficacy of treatment?</a:t>
            </a:r>
          </a:p>
          <a:p>
            <a:pPr algn="l">
              <a:buFont typeface="+mj-lt"/>
              <a:buAutoNum type="arabicPeriod"/>
            </a:pPr>
            <a:r>
              <a:rPr lang="en-GB" sz="1600" b="0" i="0" u="none" strike="noStrike" baseline="0" dirty="0"/>
              <a:t>Are there unintended effects of immunosuppression to treat adverse events?</a:t>
            </a:r>
          </a:p>
          <a:p>
            <a:pPr algn="l">
              <a:buFont typeface="+mj-lt"/>
              <a:buAutoNum type="arabicPeriod"/>
            </a:pPr>
            <a:r>
              <a:rPr lang="en-GB" sz="1600" b="0" i="0" u="none" strike="noStrike" baseline="0" dirty="0"/>
              <a:t>Is it safe to restart treatment after a major adverse event?</a:t>
            </a:r>
          </a:p>
          <a:p>
            <a:pPr algn="l">
              <a:buFont typeface="+mj-lt"/>
              <a:buAutoNum type="arabicPeriod"/>
            </a:pPr>
            <a:r>
              <a:rPr lang="en-GB" sz="1600" b="0" i="0" u="none" strike="noStrike" baseline="0" dirty="0"/>
              <a:t>Is it necessary to restart treatment after resolution of an adverse event?</a:t>
            </a:r>
          </a:p>
          <a:p>
            <a:pPr>
              <a:buFont typeface="+mj-lt"/>
              <a:buAutoNum type="arabicPeriod"/>
            </a:pPr>
            <a:r>
              <a:rPr lang="en-GB" sz="1600" dirty="0"/>
              <a:t>Is it safe to treat patients at potentially increased risk for such adverse events?</a:t>
            </a:r>
          </a:p>
        </p:txBody>
      </p:sp>
      <p:sp>
        <p:nvSpPr>
          <p:cNvPr id="51" name="Pijl-rechts 7">
            <a:extLst>
              <a:ext uri="{FF2B5EF4-FFF2-40B4-BE49-F238E27FC236}">
                <a16:creationId xmlns:a16="http://schemas.microsoft.com/office/drawing/2014/main" id="{F75B155D-E02F-36A9-56D5-B869A9543BE6}"/>
              </a:ext>
            </a:extLst>
          </p:cNvPr>
          <p:cNvSpPr/>
          <p:nvPr/>
        </p:nvSpPr>
        <p:spPr>
          <a:xfrm>
            <a:off x="4703017" y="3275563"/>
            <a:ext cx="629965" cy="36125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54" name="TextBox 10">
            <a:extLst>
              <a:ext uri="{FF2B5EF4-FFF2-40B4-BE49-F238E27FC236}">
                <a16:creationId xmlns:a16="http://schemas.microsoft.com/office/drawing/2014/main" id="{5E9CF688-6EE2-44CE-490A-C5841328E461}"/>
              </a:ext>
            </a:extLst>
          </p:cNvPr>
          <p:cNvSpPr>
            <a:spLocks noChangeArrowheads="1"/>
          </p:cNvSpPr>
          <p:nvPr>
            <p:custDataLst>
              <p:tags r:id="rId1"/>
            </p:custDataLst>
          </p:nvPr>
        </p:nvSpPr>
        <p:spPr bwMode="auto">
          <a:xfrm>
            <a:off x="2392826" y="5861802"/>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r>
              <a:rPr lang="nl-BE" altLang="es-ES" sz="1200" i="1" dirty="0">
                <a:latin typeface="Arial" panose="020B0604020202020204" pitchFamily="34" charset="0"/>
              </a:rPr>
              <a:t>Figure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t>
            </a:r>
            <a:r>
              <a:rPr lang="nl-BE" altLang="es-ES" sz="1200" i="1" dirty="0" err="1">
                <a:latin typeface="Arial" panose="020B0604020202020204" pitchFamily="34" charset="0"/>
              </a:rPr>
              <a:t>Postow</a:t>
            </a:r>
            <a:r>
              <a:rPr lang="nl-BE" altLang="es-ES" sz="1200" i="1" dirty="0">
                <a:latin typeface="Arial" panose="020B0604020202020204" pitchFamily="34" charset="0"/>
              </a:rPr>
              <a:t> et al. 2018</a:t>
            </a:r>
            <a:r>
              <a:rPr lang="nl-BE" altLang="es-ES" sz="1200" i="1" baseline="30000" dirty="0">
                <a:latin typeface="Arial" panose="020B0604020202020204" pitchFamily="34" charset="0"/>
              </a:rPr>
              <a:t>1</a:t>
            </a:r>
            <a:endParaRPr lang="en-US" altLang="fr-FR" sz="1200" i="1" baseline="30000" dirty="0">
              <a:latin typeface="Arial" panose="020B0604020202020204" pitchFamily="34" charset="0"/>
            </a:endParaRPr>
          </a:p>
        </p:txBody>
      </p:sp>
      <p:pic>
        <p:nvPicPr>
          <p:cNvPr id="9" name="Picture 8">
            <a:extLst>
              <a:ext uri="{FF2B5EF4-FFF2-40B4-BE49-F238E27FC236}">
                <a16:creationId xmlns:a16="http://schemas.microsoft.com/office/drawing/2014/main" id="{9C808FE5-C90D-5145-A852-362982DE68F3}"/>
              </a:ext>
            </a:extLst>
          </p:cNvPr>
          <p:cNvPicPr>
            <a:picLocks noChangeAspect="1"/>
          </p:cNvPicPr>
          <p:nvPr/>
        </p:nvPicPr>
        <p:blipFill rotWithShape="1">
          <a:blip r:embed="rId4"/>
          <a:srcRect l="14561" r="9704"/>
          <a:stretch/>
        </p:blipFill>
        <p:spPr>
          <a:xfrm>
            <a:off x="955686" y="1104510"/>
            <a:ext cx="3890633" cy="4784772"/>
          </a:xfrm>
          <a:prstGeom prst="rect">
            <a:avLst/>
          </a:prstGeom>
        </p:spPr>
      </p:pic>
      <p:sp>
        <p:nvSpPr>
          <p:cNvPr id="10" name="TextBox 9">
            <a:extLst>
              <a:ext uri="{FF2B5EF4-FFF2-40B4-BE49-F238E27FC236}">
                <a16:creationId xmlns:a16="http://schemas.microsoft.com/office/drawing/2014/main" id="{B50FA1B1-8076-924A-849F-2D89713CFD23}"/>
              </a:ext>
            </a:extLst>
          </p:cNvPr>
          <p:cNvSpPr txBox="1"/>
          <p:nvPr/>
        </p:nvSpPr>
        <p:spPr>
          <a:xfrm>
            <a:off x="3805670" y="1724858"/>
            <a:ext cx="384721"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Uveitis</a:t>
            </a:r>
          </a:p>
        </p:txBody>
      </p:sp>
      <p:sp>
        <p:nvSpPr>
          <p:cNvPr id="16" name="TextBox 15">
            <a:extLst>
              <a:ext uri="{FF2B5EF4-FFF2-40B4-BE49-F238E27FC236}">
                <a16:creationId xmlns:a16="http://schemas.microsoft.com/office/drawing/2014/main" id="{09CD0CAD-BD31-A14A-AF78-9E8FEE02CEC9}"/>
              </a:ext>
            </a:extLst>
          </p:cNvPr>
          <p:cNvSpPr txBox="1"/>
          <p:nvPr/>
        </p:nvSpPr>
        <p:spPr>
          <a:xfrm>
            <a:off x="3764107" y="2290123"/>
            <a:ext cx="1194238"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Dry mouth, mucositis</a:t>
            </a:r>
          </a:p>
        </p:txBody>
      </p:sp>
      <p:sp>
        <p:nvSpPr>
          <p:cNvPr id="17" name="TextBox 16">
            <a:extLst>
              <a:ext uri="{FF2B5EF4-FFF2-40B4-BE49-F238E27FC236}">
                <a16:creationId xmlns:a16="http://schemas.microsoft.com/office/drawing/2014/main" id="{7940C893-3988-3749-A469-7D5BBA79AA2C}"/>
              </a:ext>
            </a:extLst>
          </p:cNvPr>
          <p:cNvSpPr txBox="1"/>
          <p:nvPr/>
        </p:nvSpPr>
        <p:spPr>
          <a:xfrm>
            <a:off x="3946987" y="2747323"/>
            <a:ext cx="724557"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Rash, vitiligo</a:t>
            </a:r>
          </a:p>
        </p:txBody>
      </p:sp>
      <p:sp>
        <p:nvSpPr>
          <p:cNvPr id="18" name="TextBox 17">
            <a:extLst>
              <a:ext uri="{FF2B5EF4-FFF2-40B4-BE49-F238E27FC236}">
                <a16:creationId xmlns:a16="http://schemas.microsoft.com/office/drawing/2014/main" id="{7EDA7413-5FC6-144D-B9C6-4CA628725FE9}"/>
              </a:ext>
            </a:extLst>
          </p:cNvPr>
          <p:cNvSpPr txBox="1"/>
          <p:nvPr/>
        </p:nvSpPr>
        <p:spPr>
          <a:xfrm>
            <a:off x="4354310" y="3827978"/>
            <a:ext cx="647613"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Myocarditis</a:t>
            </a:r>
          </a:p>
        </p:txBody>
      </p:sp>
      <p:sp>
        <p:nvSpPr>
          <p:cNvPr id="19" name="TextBox 18">
            <a:extLst>
              <a:ext uri="{FF2B5EF4-FFF2-40B4-BE49-F238E27FC236}">
                <a16:creationId xmlns:a16="http://schemas.microsoft.com/office/drawing/2014/main" id="{29F01DA8-A49C-AE47-A921-3B9483E369BA}"/>
              </a:ext>
            </a:extLst>
          </p:cNvPr>
          <p:cNvSpPr txBox="1"/>
          <p:nvPr/>
        </p:nvSpPr>
        <p:spPr>
          <a:xfrm>
            <a:off x="4196368" y="5058261"/>
            <a:ext cx="349455"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Colitis</a:t>
            </a:r>
          </a:p>
        </p:txBody>
      </p:sp>
      <p:sp>
        <p:nvSpPr>
          <p:cNvPr id="20" name="TextBox 19">
            <a:extLst>
              <a:ext uri="{FF2B5EF4-FFF2-40B4-BE49-F238E27FC236}">
                <a16:creationId xmlns:a16="http://schemas.microsoft.com/office/drawing/2014/main" id="{A2F5A8FB-1A6E-E548-A980-A24448ABD3C4}"/>
              </a:ext>
            </a:extLst>
          </p:cNvPr>
          <p:cNvSpPr txBox="1"/>
          <p:nvPr/>
        </p:nvSpPr>
        <p:spPr>
          <a:xfrm>
            <a:off x="4204681" y="5415708"/>
            <a:ext cx="461665"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Enteritis</a:t>
            </a:r>
          </a:p>
        </p:txBody>
      </p:sp>
      <p:sp>
        <p:nvSpPr>
          <p:cNvPr id="21" name="TextBox 20">
            <a:extLst>
              <a:ext uri="{FF2B5EF4-FFF2-40B4-BE49-F238E27FC236}">
                <a16:creationId xmlns:a16="http://schemas.microsoft.com/office/drawing/2014/main" id="{7BD68F9E-3626-144B-AE24-158F0D85D40F}"/>
              </a:ext>
            </a:extLst>
          </p:cNvPr>
          <p:cNvSpPr txBox="1"/>
          <p:nvPr/>
        </p:nvSpPr>
        <p:spPr>
          <a:xfrm>
            <a:off x="788150" y="5615213"/>
            <a:ext cx="658835"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Neuropathy</a:t>
            </a:r>
          </a:p>
        </p:txBody>
      </p:sp>
      <p:sp>
        <p:nvSpPr>
          <p:cNvPr id="23" name="TextBox 22">
            <a:extLst>
              <a:ext uri="{FF2B5EF4-FFF2-40B4-BE49-F238E27FC236}">
                <a16:creationId xmlns:a16="http://schemas.microsoft.com/office/drawing/2014/main" id="{74C7C293-0FB1-6247-B04E-BB4768E93AA5}"/>
              </a:ext>
            </a:extLst>
          </p:cNvPr>
          <p:cNvSpPr txBox="1"/>
          <p:nvPr/>
        </p:nvSpPr>
        <p:spPr>
          <a:xfrm>
            <a:off x="621895" y="4817190"/>
            <a:ext cx="504946"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Nephritis</a:t>
            </a:r>
          </a:p>
        </p:txBody>
      </p:sp>
      <p:sp>
        <p:nvSpPr>
          <p:cNvPr id="24" name="TextBox 23">
            <a:extLst>
              <a:ext uri="{FF2B5EF4-FFF2-40B4-BE49-F238E27FC236}">
                <a16:creationId xmlns:a16="http://schemas.microsoft.com/office/drawing/2014/main" id="{BEF2CBDA-4AD5-7D4B-A194-604E0CC00AA7}"/>
              </a:ext>
            </a:extLst>
          </p:cNvPr>
          <p:cNvSpPr txBox="1"/>
          <p:nvPr/>
        </p:nvSpPr>
        <p:spPr>
          <a:xfrm>
            <a:off x="239510" y="4567809"/>
            <a:ext cx="1170192"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Adrenal insufficiency</a:t>
            </a:r>
          </a:p>
        </p:txBody>
      </p:sp>
      <p:sp>
        <p:nvSpPr>
          <p:cNvPr id="25" name="TextBox 24">
            <a:extLst>
              <a:ext uri="{FF2B5EF4-FFF2-40B4-BE49-F238E27FC236}">
                <a16:creationId xmlns:a16="http://schemas.microsoft.com/office/drawing/2014/main" id="{70AF5C2E-2392-214A-88F0-6815EA9DF0D6}"/>
              </a:ext>
            </a:extLst>
          </p:cNvPr>
          <p:cNvSpPr txBox="1"/>
          <p:nvPr/>
        </p:nvSpPr>
        <p:spPr>
          <a:xfrm>
            <a:off x="547080" y="4243614"/>
            <a:ext cx="496931" cy="153888"/>
          </a:xfrm>
          <a:prstGeom prst="rect">
            <a:avLst/>
          </a:prstGeom>
          <a:noFill/>
        </p:spPr>
        <p:txBody>
          <a:bodyPr wrap="none" lIns="0" tIns="0" rIns="0" bIns="0" rtlCol="0">
            <a:spAutoFit/>
          </a:bodyPr>
          <a:lstStyle/>
          <a:p>
            <a:pPr algn="l"/>
            <a:r>
              <a:rPr lang="en-US" sz="1000" dirty="0">
                <a:latin typeface="Arial" panose="020B0604020202020204" pitchFamily="34" charset="0"/>
                <a:ea typeface="Aileron" charset="0"/>
                <a:cs typeface="Arial" panose="020B0604020202020204" pitchFamily="34" charset="0"/>
              </a:rPr>
              <a:t>Hepatitis</a:t>
            </a:r>
          </a:p>
        </p:txBody>
      </p:sp>
      <p:sp>
        <p:nvSpPr>
          <p:cNvPr id="26" name="TextBox 25">
            <a:extLst>
              <a:ext uri="{FF2B5EF4-FFF2-40B4-BE49-F238E27FC236}">
                <a16:creationId xmlns:a16="http://schemas.microsoft.com/office/drawing/2014/main" id="{0673707B-1B92-9C43-999B-102D88445AD4}"/>
              </a:ext>
            </a:extLst>
          </p:cNvPr>
          <p:cNvSpPr txBox="1"/>
          <p:nvPr/>
        </p:nvSpPr>
        <p:spPr>
          <a:xfrm>
            <a:off x="306011" y="3478842"/>
            <a:ext cx="1091646" cy="307777"/>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Thrombocytopenia,</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anaemia</a:t>
            </a:r>
          </a:p>
        </p:txBody>
      </p:sp>
      <p:sp>
        <p:nvSpPr>
          <p:cNvPr id="27" name="TextBox 26">
            <a:extLst>
              <a:ext uri="{FF2B5EF4-FFF2-40B4-BE49-F238E27FC236}">
                <a16:creationId xmlns:a16="http://schemas.microsoft.com/office/drawing/2014/main" id="{6A329B07-5AB3-A84F-B046-C9E988C4BA54}"/>
              </a:ext>
            </a:extLst>
          </p:cNvPr>
          <p:cNvSpPr txBox="1"/>
          <p:nvPr/>
        </p:nvSpPr>
        <p:spPr>
          <a:xfrm>
            <a:off x="783410" y="2830450"/>
            <a:ext cx="702115"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Pneumonitis</a:t>
            </a:r>
          </a:p>
        </p:txBody>
      </p:sp>
      <p:sp>
        <p:nvSpPr>
          <p:cNvPr id="28" name="TextBox 27">
            <a:extLst>
              <a:ext uri="{FF2B5EF4-FFF2-40B4-BE49-F238E27FC236}">
                <a16:creationId xmlns:a16="http://schemas.microsoft.com/office/drawing/2014/main" id="{8320CFA3-F02C-6943-A07B-15DC2DA123AF}"/>
              </a:ext>
            </a:extLst>
          </p:cNvPr>
          <p:cNvSpPr txBox="1"/>
          <p:nvPr/>
        </p:nvSpPr>
        <p:spPr>
          <a:xfrm>
            <a:off x="725984" y="2256872"/>
            <a:ext cx="1548501" cy="307777"/>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Thyroiditis, hypothyroidism,</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hyperthyroidism</a:t>
            </a:r>
          </a:p>
        </p:txBody>
      </p:sp>
      <p:sp>
        <p:nvSpPr>
          <p:cNvPr id="29" name="TextBox 28">
            <a:extLst>
              <a:ext uri="{FF2B5EF4-FFF2-40B4-BE49-F238E27FC236}">
                <a16:creationId xmlns:a16="http://schemas.microsoft.com/office/drawing/2014/main" id="{757A4ADE-24E3-424D-9054-B774412BE571}"/>
              </a:ext>
            </a:extLst>
          </p:cNvPr>
          <p:cNvSpPr txBox="1"/>
          <p:nvPr/>
        </p:nvSpPr>
        <p:spPr>
          <a:xfrm>
            <a:off x="1387339" y="1666668"/>
            <a:ext cx="724557"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Hypophysitis</a:t>
            </a:r>
          </a:p>
        </p:txBody>
      </p:sp>
      <p:sp>
        <p:nvSpPr>
          <p:cNvPr id="30" name="TextBox 29">
            <a:extLst>
              <a:ext uri="{FF2B5EF4-FFF2-40B4-BE49-F238E27FC236}">
                <a16:creationId xmlns:a16="http://schemas.microsoft.com/office/drawing/2014/main" id="{1FB38585-5B60-8A43-8CD9-0389649928DE}"/>
              </a:ext>
            </a:extLst>
          </p:cNvPr>
          <p:cNvSpPr txBox="1"/>
          <p:nvPr/>
        </p:nvSpPr>
        <p:spPr>
          <a:xfrm>
            <a:off x="455353" y="1375722"/>
            <a:ext cx="1772921"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Encephalitis, aseptic meningitis</a:t>
            </a:r>
          </a:p>
        </p:txBody>
      </p:sp>
      <p:sp>
        <p:nvSpPr>
          <p:cNvPr id="11" name="Freeform 10">
            <a:extLst>
              <a:ext uri="{FF2B5EF4-FFF2-40B4-BE49-F238E27FC236}">
                <a16:creationId xmlns:a16="http://schemas.microsoft.com/office/drawing/2014/main" id="{28C8CF21-F0F8-D94A-B712-A94458300286}"/>
              </a:ext>
            </a:extLst>
          </p:cNvPr>
          <p:cNvSpPr/>
          <p:nvPr/>
        </p:nvSpPr>
        <p:spPr>
          <a:xfrm>
            <a:off x="3967364" y="4636943"/>
            <a:ext cx="311150" cy="146050"/>
          </a:xfrm>
          <a:custGeom>
            <a:avLst/>
            <a:gdLst>
              <a:gd name="connsiteX0" fmla="*/ 22225 w 311150"/>
              <a:gd name="connsiteY0" fmla="*/ 19050 h 146050"/>
              <a:gd name="connsiteX1" fmla="*/ 269875 w 311150"/>
              <a:gd name="connsiteY1" fmla="*/ 0 h 146050"/>
              <a:gd name="connsiteX2" fmla="*/ 311150 w 311150"/>
              <a:gd name="connsiteY2" fmla="*/ 12700 h 146050"/>
              <a:gd name="connsiteX3" fmla="*/ 307975 w 311150"/>
              <a:gd name="connsiteY3" fmla="*/ 136525 h 146050"/>
              <a:gd name="connsiteX4" fmla="*/ 31750 w 311150"/>
              <a:gd name="connsiteY4" fmla="*/ 146050 h 146050"/>
              <a:gd name="connsiteX5" fmla="*/ 0 w 311150"/>
              <a:gd name="connsiteY5" fmla="*/ 88900 h 146050"/>
              <a:gd name="connsiteX6" fmla="*/ 22225 w 311150"/>
              <a:gd name="connsiteY6" fmla="*/ 1905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0" h="146050">
                <a:moveTo>
                  <a:pt x="22225" y="19050"/>
                </a:moveTo>
                <a:lnTo>
                  <a:pt x="269875" y="0"/>
                </a:lnTo>
                <a:lnTo>
                  <a:pt x="311150" y="12700"/>
                </a:lnTo>
                <a:cubicBezTo>
                  <a:pt x="310092" y="53975"/>
                  <a:pt x="309033" y="95250"/>
                  <a:pt x="307975" y="136525"/>
                </a:cubicBezTo>
                <a:lnTo>
                  <a:pt x="31750" y="146050"/>
                </a:lnTo>
                <a:lnTo>
                  <a:pt x="0" y="88900"/>
                </a:lnTo>
                <a:lnTo>
                  <a:pt x="22225" y="1905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TextBox 21">
            <a:extLst>
              <a:ext uri="{FF2B5EF4-FFF2-40B4-BE49-F238E27FC236}">
                <a16:creationId xmlns:a16="http://schemas.microsoft.com/office/drawing/2014/main" id="{F4DD8822-62DD-8F48-8382-74FD53523E02}"/>
              </a:ext>
            </a:extLst>
          </p:cNvPr>
          <p:cNvSpPr txBox="1"/>
          <p:nvPr/>
        </p:nvSpPr>
        <p:spPr>
          <a:xfrm>
            <a:off x="4004195" y="4471232"/>
            <a:ext cx="1253548" cy="307777"/>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Pancreatitis,</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autoimmune diabetes</a:t>
            </a:r>
          </a:p>
        </p:txBody>
      </p:sp>
    </p:spTree>
    <p:extLst>
      <p:ext uri="{BB962C8B-B14F-4D97-AF65-F5344CB8AC3E}">
        <p14:creationId xmlns:p14="http://schemas.microsoft.com/office/powerpoint/2010/main" val="241081760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US" dirty="0"/>
              <a:t>Immune-Related Adverse Events</a:t>
            </a:r>
            <a:br>
              <a:rPr lang="en-GB" dirty="0"/>
            </a:br>
            <a:r>
              <a:rPr lang="en-GB" sz="2000" dirty="0">
                <a:solidFill>
                  <a:schemeClr val="accent1"/>
                </a:solidFill>
              </a:rPr>
              <a:t>affected organs and manifestations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en-US" dirty="0"/>
              <a:t>1. </a:t>
            </a:r>
            <a:r>
              <a:rPr lang="en-GB" altLang="nl-BE" dirty="0"/>
              <a:t>Esfahani KH, et al. CMAJ. 2019;191:E40-E46; 2. </a:t>
            </a:r>
            <a:r>
              <a:rPr lang="es-ES" dirty="0"/>
              <a:t>Haanen JBAG, et al. Ann Oncol. 2017;28:iv119-iv142</a:t>
            </a:r>
            <a:endParaRPr lang="en-GB" altLang="nl-BE" dirty="0"/>
          </a:p>
        </p:txBody>
      </p:sp>
      <p:sp>
        <p:nvSpPr>
          <p:cNvPr id="54" name="TextBox 10">
            <a:extLst>
              <a:ext uri="{FF2B5EF4-FFF2-40B4-BE49-F238E27FC236}">
                <a16:creationId xmlns:a16="http://schemas.microsoft.com/office/drawing/2014/main" id="{5E9CF688-6EE2-44CE-490A-C5841328E461}"/>
              </a:ext>
            </a:extLst>
          </p:cNvPr>
          <p:cNvSpPr>
            <a:spLocks noChangeArrowheads="1"/>
          </p:cNvSpPr>
          <p:nvPr>
            <p:custDataLst>
              <p:tags r:id="rId1"/>
            </p:custDataLst>
          </p:nvPr>
        </p:nvSpPr>
        <p:spPr bwMode="auto">
          <a:xfrm>
            <a:off x="2279576" y="5406360"/>
            <a:ext cx="304705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a:latin typeface="Arial" panose="020B0604020202020204" pitchFamily="34" charset="0"/>
              </a:rPr>
              <a:t>Figure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t>
            </a:r>
            <a:r>
              <a:rPr lang="nl-BE" altLang="es-ES" sz="1200" i="1" dirty="0" err="1">
                <a:latin typeface="Arial" panose="020B0604020202020204" pitchFamily="34" charset="0"/>
              </a:rPr>
              <a:t>Esfahani</a:t>
            </a:r>
            <a:r>
              <a:rPr lang="nl-BE" altLang="es-ES" sz="1200" i="1" dirty="0">
                <a:latin typeface="Arial" panose="020B0604020202020204" pitchFamily="34" charset="0"/>
              </a:rPr>
              <a:t> et al. 2019</a:t>
            </a:r>
            <a:r>
              <a:rPr lang="nl-BE" altLang="es-ES" sz="1200" i="1" baseline="30000" dirty="0">
                <a:latin typeface="Arial" panose="020B0604020202020204" pitchFamily="34" charset="0"/>
              </a:rPr>
              <a:t>1</a:t>
            </a:r>
            <a:endParaRPr lang="en-US" altLang="fr-FR" sz="1200" i="1" baseline="30000" dirty="0">
              <a:latin typeface="Arial" panose="020B0604020202020204" pitchFamily="34" charset="0"/>
            </a:endParaRPr>
          </a:p>
        </p:txBody>
      </p:sp>
      <p:grpSp>
        <p:nvGrpSpPr>
          <p:cNvPr id="15" name="Groep 3">
            <a:extLst>
              <a:ext uri="{FF2B5EF4-FFF2-40B4-BE49-F238E27FC236}">
                <a16:creationId xmlns:a16="http://schemas.microsoft.com/office/drawing/2014/main" id="{7EC16EA1-DB6F-7327-DF71-341DBEE2D5C6}"/>
              </a:ext>
            </a:extLst>
          </p:cNvPr>
          <p:cNvGrpSpPr>
            <a:grpSpLocks/>
          </p:cNvGrpSpPr>
          <p:nvPr/>
        </p:nvGrpSpPr>
        <p:grpSpPr bwMode="auto">
          <a:xfrm>
            <a:off x="8184453" y="2066839"/>
            <a:ext cx="1223963" cy="2982528"/>
            <a:chOff x="8327817" y="2102628"/>
            <a:chExt cx="1224784" cy="2982556"/>
          </a:xfrm>
        </p:grpSpPr>
        <p:sp>
          <p:nvSpPr>
            <p:cNvPr id="16" name="Rechthoek 1">
              <a:extLst>
                <a:ext uri="{FF2B5EF4-FFF2-40B4-BE49-F238E27FC236}">
                  <a16:creationId xmlns:a16="http://schemas.microsoft.com/office/drawing/2014/main" id="{528459CF-70B1-0CFA-D54F-A9736AF3FC31}"/>
                </a:ext>
              </a:extLst>
            </p:cNvPr>
            <p:cNvSpPr/>
            <p:nvPr/>
          </p:nvSpPr>
          <p:spPr>
            <a:xfrm>
              <a:off x="8327817" y="2457846"/>
              <a:ext cx="1224784" cy="262733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Tekstvak 2">
              <a:extLst>
                <a:ext uri="{FF2B5EF4-FFF2-40B4-BE49-F238E27FC236}">
                  <a16:creationId xmlns:a16="http://schemas.microsoft.com/office/drawing/2014/main" id="{F9A6CACF-CBB0-CA32-6088-92C4AEE82F67}"/>
                </a:ext>
              </a:extLst>
            </p:cNvPr>
            <p:cNvSpPr txBox="1">
              <a:spLocks noChangeArrowheads="1"/>
            </p:cNvSpPr>
            <p:nvPr/>
          </p:nvSpPr>
          <p:spPr bwMode="auto">
            <a:xfrm>
              <a:off x="8366845" y="2102628"/>
              <a:ext cx="1119967" cy="3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nl-BE" altLang="nl-BE" sz="1600" dirty="0">
                  <a:latin typeface="Arial" panose="020B0604020202020204" pitchFamily="34" charset="0"/>
                </a:rPr>
                <a:t>6-8 weeks</a:t>
              </a:r>
            </a:p>
          </p:txBody>
        </p:sp>
      </p:grpSp>
      <p:sp>
        <p:nvSpPr>
          <p:cNvPr id="18" name="TextBox 10">
            <a:extLst>
              <a:ext uri="{FF2B5EF4-FFF2-40B4-BE49-F238E27FC236}">
                <a16:creationId xmlns:a16="http://schemas.microsoft.com/office/drawing/2014/main" id="{25B4A053-31E8-A02B-4903-63ABBEB8D396}"/>
              </a:ext>
            </a:extLst>
          </p:cNvPr>
          <p:cNvSpPr>
            <a:spLocks noChangeArrowheads="1"/>
          </p:cNvSpPr>
          <p:nvPr>
            <p:custDataLst>
              <p:tags r:id="rId2"/>
            </p:custDataLst>
          </p:nvPr>
        </p:nvSpPr>
        <p:spPr bwMode="auto">
          <a:xfrm>
            <a:off x="8832304" y="5406360"/>
            <a:ext cx="295514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a:latin typeface="Arial" panose="020B0604020202020204" pitchFamily="34" charset="0"/>
              </a:rPr>
              <a:t>Figure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t>
            </a:r>
            <a:r>
              <a:rPr lang="nl-BE" altLang="es-ES" sz="1200" i="1" dirty="0" err="1">
                <a:latin typeface="Arial" panose="020B0604020202020204" pitchFamily="34" charset="0"/>
              </a:rPr>
              <a:t>Haanen</a:t>
            </a:r>
            <a:r>
              <a:rPr lang="nl-BE" altLang="es-ES" sz="1200" i="1" dirty="0">
                <a:latin typeface="Arial" panose="020B0604020202020204" pitchFamily="34" charset="0"/>
              </a:rPr>
              <a:t> et al. 2017</a:t>
            </a:r>
            <a:r>
              <a:rPr lang="nl-BE" altLang="es-ES" sz="1200" i="1" baseline="30000" dirty="0">
                <a:latin typeface="Arial" panose="020B0604020202020204" pitchFamily="34" charset="0"/>
              </a:rPr>
              <a:t>2</a:t>
            </a:r>
            <a:endParaRPr lang="en-US" altLang="fr-FR" sz="1200" i="1" baseline="30000" dirty="0">
              <a:latin typeface="Arial" panose="020B0604020202020204" pitchFamily="34" charset="0"/>
            </a:endParaRPr>
          </a:p>
        </p:txBody>
      </p:sp>
      <p:sp>
        <p:nvSpPr>
          <p:cNvPr id="2" name="TextBox 1">
            <a:extLst>
              <a:ext uri="{FF2B5EF4-FFF2-40B4-BE49-F238E27FC236}">
                <a16:creationId xmlns:a16="http://schemas.microsoft.com/office/drawing/2014/main" id="{6DF59E8F-8DE8-7940-BA5C-794998E0E115}"/>
              </a:ext>
            </a:extLst>
          </p:cNvPr>
          <p:cNvSpPr txBox="1"/>
          <p:nvPr/>
        </p:nvSpPr>
        <p:spPr>
          <a:xfrm>
            <a:off x="6902121" y="2553609"/>
            <a:ext cx="1141338" cy="738664"/>
          </a:xfrm>
          <a:prstGeom prst="rect">
            <a:avLst/>
          </a:prstGeom>
          <a:noFill/>
        </p:spPr>
        <p:txBody>
          <a:bodyPr wrap="none" lIns="0" tIns="0" rIns="0" bIns="0" rtlCol="0">
            <a:spAutoFit/>
          </a:bodyPr>
          <a:lstStyle/>
          <a:p>
            <a:pPr algn="l"/>
            <a:r>
              <a:rPr lang="en-US" sz="1200" dirty="0">
                <a:latin typeface="Arial" panose="020B0604020202020204" pitchFamily="34" charset="0"/>
                <a:ea typeface="Aileron" charset="0"/>
                <a:cs typeface="Arial" panose="020B0604020202020204" pitchFamily="34" charset="0"/>
              </a:rPr>
              <a:t>Rash, pruritis</a:t>
            </a:r>
          </a:p>
          <a:p>
            <a:pPr algn="l"/>
            <a:r>
              <a:rPr lang="en-US" sz="1200" dirty="0" err="1">
                <a:latin typeface="Arial" panose="020B0604020202020204" pitchFamily="34" charset="0"/>
                <a:ea typeface="Aileron" charset="0"/>
                <a:cs typeface="Arial" panose="020B0604020202020204" pitchFamily="34" charset="0"/>
              </a:rPr>
              <a:t>Diarrhoea</a:t>
            </a:r>
            <a:r>
              <a:rPr lang="en-US" sz="1200" dirty="0">
                <a:latin typeface="Arial" panose="020B0604020202020204" pitchFamily="34" charset="0"/>
                <a:ea typeface="Aileron" charset="0"/>
                <a:cs typeface="Arial" panose="020B0604020202020204" pitchFamily="34" charset="0"/>
              </a:rPr>
              <a:t>, colitis</a:t>
            </a:r>
          </a:p>
          <a:p>
            <a:pPr algn="l"/>
            <a:r>
              <a:rPr lang="en-US" sz="1200" dirty="0" err="1">
                <a:latin typeface="Arial" panose="020B0604020202020204" pitchFamily="34" charset="0"/>
                <a:ea typeface="Aileron" charset="0"/>
                <a:cs typeface="Arial" panose="020B0604020202020204" pitchFamily="34" charset="0"/>
              </a:rPr>
              <a:t>Hypophysitis</a:t>
            </a:r>
            <a:endParaRPr lang="en-US" sz="1200" dirty="0">
              <a:latin typeface="Arial" panose="020B0604020202020204" pitchFamily="34" charset="0"/>
              <a:ea typeface="Aileron" charset="0"/>
              <a:cs typeface="Arial" panose="020B0604020202020204" pitchFamily="34" charset="0"/>
            </a:endParaRPr>
          </a:p>
          <a:p>
            <a:pPr algn="l"/>
            <a:r>
              <a:rPr lang="en-US" sz="1200" dirty="0">
                <a:latin typeface="Arial" panose="020B0604020202020204" pitchFamily="34" charset="0"/>
                <a:ea typeface="Aileron" charset="0"/>
                <a:cs typeface="Arial" panose="020B0604020202020204" pitchFamily="34" charset="0"/>
              </a:rPr>
              <a:t>Liver toxicity</a:t>
            </a:r>
          </a:p>
        </p:txBody>
      </p:sp>
      <p:sp>
        <p:nvSpPr>
          <p:cNvPr id="20" name="TextBox 19">
            <a:extLst>
              <a:ext uri="{FF2B5EF4-FFF2-40B4-BE49-F238E27FC236}">
                <a16:creationId xmlns:a16="http://schemas.microsoft.com/office/drawing/2014/main" id="{90D0B3D6-D69F-A443-8DED-58A756BEB974}"/>
              </a:ext>
            </a:extLst>
          </p:cNvPr>
          <p:cNvSpPr txBox="1"/>
          <p:nvPr/>
        </p:nvSpPr>
        <p:spPr>
          <a:xfrm rot="16200000">
            <a:off x="5447395" y="3667515"/>
            <a:ext cx="1198533" cy="215444"/>
          </a:xfrm>
          <a:prstGeom prst="rect">
            <a:avLst/>
          </a:prstGeom>
          <a:noFill/>
        </p:spPr>
        <p:txBody>
          <a:bodyPr wrap="none" lIns="0" tIns="0" rIns="0" bIns="0" rtlCol="0">
            <a:spAutoFit/>
          </a:bodyPr>
          <a:lstStyle/>
          <a:p>
            <a:pPr algn="l"/>
            <a:r>
              <a:rPr lang="en-US" sz="1400" b="1" dirty="0">
                <a:latin typeface="Arial" panose="020B0604020202020204" pitchFamily="34" charset="0"/>
                <a:ea typeface="Aileron" charset="0"/>
                <a:cs typeface="Arial" panose="020B0604020202020204" pitchFamily="34" charset="0"/>
              </a:rPr>
              <a:t>Toxicity grade</a:t>
            </a:r>
          </a:p>
        </p:txBody>
      </p:sp>
      <p:sp>
        <p:nvSpPr>
          <p:cNvPr id="23" name="TextBox 22">
            <a:extLst>
              <a:ext uri="{FF2B5EF4-FFF2-40B4-BE49-F238E27FC236}">
                <a16:creationId xmlns:a16="http://schemas.microsoft.com/office/drawing/2014/main" id="{4F4836B0-CB5C-4747-AE1A-3AE7F39EA4E5}"/>
              </a:ext>
            </a:extLst>
          </p:cNvPr>
          <p:cNvSpPr txBox="1"/>
          <p:nvPr/>
        </p:nvSpPr>
        <p:spPr>
          <a:xfrm>
            <a:off x="6265966" y="4839609"/>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sp>
        <p:nvSpPr>
          <p:cNvPr id="24" name="TextBox 23">
            <a:extLst>
              <a:ext uri="{FF2B5EF4-FFF2-40B4-BE49-F238E27FC236}">
                <a16:creationId xmlns:a16="http://schemas.microsoft.com/office/drawing/2014/main" id="{AD36F57D-6797-AF47-B5CA-64EBD531BD32}"/>
              </a:ext>
            </a:extLst>
          </p:cNvPr>
          <p:cNvSpPr txBox="1"/>
          <p:nvPr/>
        </p:nvSpPr>
        <p:spPr>
          <a:xfrm>
            <a:off x="3789883" y="1851495"/>
            <a:ext cx="1628651" cy="623248"/>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Endocrine system</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Hypo- or hyperthyroidism</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Hypophysitis, hypopituitarism</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Adrenal insufficiency</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Type 1 diabetes</a:t>
            </a:r>
          </a:p>
        </p:txBody>
      </p:sp>
      <p:sp>
        <p:nvSpPr>
          <p:cNvPr id="25" name="TextBox 24">
            <a:extLst>
              <a:ext uri="{FF2B5EF4-FFF2-40B4-BE49-F238E27FC236}">
                <a16:creationId xmlns:a16="http://schemas.microsoft.com/office/drawing/2014/main" id="{FF9CB4FE-E7A0-564F-9FEC-C0356CCEA824}"/>
              </a:ext>
            </a:extLst>
          </p:cNvPr>
          <p:cNvSpPr txBox="1"/>
          <p:nvPr/>
        </p:nvSpPr>
        <p:spPr>
          <a:xfrm>
            <a:off x="3789883" y="2635893"/>
            <a:ext cx="1263166" cy="498598"/>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Cardiovascular system</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Myocarditis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Pericarditis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Vasculitis</a:t>
            </a:r>
          </a:p>
        </p:txBody>
      </p:sp>
      <p:sp>
        <p:nvSpPr>
          <p:cNvPr id="26" name="TextBox 25">
            <a:extLst>
              <a:ext uri="{FF2B5EF4-FFF2-40B4-BE49-F238E27FC236}">
                <a16:creationId xmlns:a16="http://schemas.microsoft.com/office/drawing/2014/main" id="{CF42C721-A94F-7C4C-A612-5BBA30561086}"/>
              </a:ext>
            </a:extLst>
          </p:cNvPr>
          <p:cNvSpPr txBox="1"/>
          <p:nvPr/>
        </p:nvSpPr>
        <p:spPr>
          <a:xfrm>
            <a:off x="620183" y="3298815"/>
            <a:ext cx="583493" cy="249299"/>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Liver</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Hepatitis</a:t>
            </a:r>
          </a:p>
        </p:txBody>
      </p:sp>
      <p:sp>
        <p:nvSpPr>
          <p:cNvPr id="27" name="TextBox 26">
            <a:extLst>
              <a:ext uri="{FF2B5EF4-FFF2-40B4-BE49-F238E27FC236}">
                <a16:creationId xmlns:a16="http://schemas.microsoft.com/office/drawing/2014/main" id="{A5676904-7BA1-234A-B65A-4D3D428CC6A2}"/>
              </a:ext>
            </a:extLst>
          </p:cNvPr>
          <p:cNvSpPr txBox="1"/>
          <p:nvPr/>
        </p:nvSpPr>
        <p:spPr>
          <a:xfrm>
            <a:off x="3789883" y="3271075"/>
            <a:ext cx="1635063" cy="373949"/>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Kidneys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Nephritis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Lupus-like glomerulonephritis</a:t>
            </a:r>
          </a:p>
        </p:txBody>
      </p:sp>
      <p:sp>
        <p:nvSpPr>
          <p:cNvPr id="28" name="TextBox 27">
            <a:extLst>
              <a:ext uri="{FF2B5EF4-FFF2-40B4-BE49-F238E27FC236}">
                <a16:creationId xmlns:a16="http://schemas.microsoft.com/office/drawing/2014/main" id="{0AA6A321-8F39-4543-B37E-818441D4A5F4}"/>
              </a:ext>
            </a:extLst>
          </p:cNvPr>
          <p:cNvSpPr txBox="1"/>
          <p:nvPr/>
        </p:nvSpPr>
        <p:spPr>
          <a:xfrm>
            <a:off x="637654" y="1840598"/>
            <a:ext cx="1814599" cy="747897"/>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Neurologic system</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Neuropathy</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Myelopathy</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Guillain-Barré syndrome</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Myasthenia gravis-like syndrome</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Encephalitis, meningitis</a:t>
            </a:r>
          </a:p>
        </p:txBody>
      </p:sp>
      <p:sp>
        <p:nvSpPr>
          <p:cNvPr id="29" name="TextBox 28">
            <a:extLst>
              <a:ext uri="{FF2B5EF4-FFF2-40B4-BE49-F238E27FC236}">
                <a16:creationId xmlns:a16="http://schemas.microsoft.com/office/drawing/2014/main" id="{38FF0209-3B8A-9E44-B087-994218291759}"/>
              </a:ext>
            </a:extLst>
          </p:cNvPr>
          <p:cNvSpPr txBox="1"/>
          <p:nvPr/>
        </p:nvSpPr>
        <p:spPr>
          <a:xfrm>
            <a:off x="2495600" y="1851495"/>
            <a:ext cx="1179810" cy="623248"/>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Eyes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Conjunctivitis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Uveitis, iritis, retinitis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Scleritis, episcleritis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Blepharitis</a:t>
            </a:r>
          </a:p>
        </p:txBody>
      </p:sp>
      <p:sp>
        <p:nvSpPr>
          <p:cNvPr id="30" name="TextBox 29">
            <a:extLst>
              <a:ext uri="{FF2B5EF4-FFF2-40B4-BE49-F238E27FC236}">
                <a16:creationId xmlns:a16="http://schemas.microsoft.com/office/drawing/2014/main" id="{05D978D2-0568-534E-9362-0C46B5A9E1F5}"/>
              </a:ext>
            </a:extLst>
          </p:cNvPr>
          <p:cNvSpPr txBox="1"/>
          <p:nvPr/>
        </p:nvSpPr>
        <p:spPr>
          <a:xfrm>
            <a:off x="619201" y="4573239"/>
            <a:ext cx="1564531" cy="997196"/>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Skin</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Dermatitis, erythroderma</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Erythema multiforme</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Stevens-Johnson syndrome</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Toxic epidermal necrolysis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Psoriasis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Vitiligo</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Alopecia</a:t>
            </a:r>
          </a:p>
        </p:txBody>
      </p:sp>
      <p:sp>
        <p:nvSpPr>
          <p:cNvPr id="31" name="TextBox 30">
            <a:extLst>
              <a:ext uri="{FF2B5EF4-FFF2-40B4-BE49-F238E27FC236}">
                <a16:creationId xmlns:a16="http://schemas.microsoft.com/office/drawing/2014/main" id="{DEB079CB-8C47-CA47-A5D7-B0DE5C8EC730}"/>
              </a:ext>
            </a:extLst>
          </p:cNvPr>
          <p:cNvSpPr txBox="1"/>
          <p:nvPr/>
        </p:nvSpPr>
        <p:spPr>
          <a:xfrm>
            <a:off x="619201" y="2708920"/>
            <a:ext cx="1308050" cy="498598"/>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Lungs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Pneumonitis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Pleuritis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Interstitial lung disease</a:t>
            </a:r>
          </a:p>
        </p:txBody>
      </p:sp>
      <p:sp>
        <p:nvSpPr>
          <p:cNvPr id="32" name="TextBox 31">
            <a:extLst>
              <a:ext uri="{FF2B5EF4-FFF2-40B4-BE49-F238E27FC236}">
                <a16:creationId xmlns:a16="http://schemas.microsoft.com/office/drawing/2014/main" id="{8340F3BE-1ED2-E748-B573-90F7E57BBE1E}"/>
              </a:ext>
            </a:extLst>
          </p:cNvPr>
          <p:cNvSpPr txBox="1"/>
          <p:nvPr/>
        </p:nvSpPr>
        <p:spPr>
          <a:xfrm>
            <a:off x="619201" y="3629495"/>
            <a:ext cx="1160574" cy="747897"/>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Gastrointestinal tract</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Colitis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Ileitis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Pancreatitis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Gastritis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Perforation</a:t>
            </a:r>
          </a:p>
        </p:txBody>
      </p:sp>
      <p:sp>
        <p:nvSpPr>
          <p:cNvPr id="33" name="TextBox 32">
            <a:extLst>
              <a:ext uri="{FF2B5EF4-FFF2-40B4-BE49-F238E27FC236}">
                <a16:creationId xmlns:a16="http://schemas.microsoft.com/office/drawing/2014/main" id="{9DF16547-3B92-1941-870D-A651DA318143}"/>
              </a:ext>
            </a:extLst>
          </p:cNvPr>
          <p:cNvSpPr txBox="1"/>
          <p:nvPr/>
        </p:nvSpPr>
        <p:spPr>
          <a:xfrm>
            <a:off x="3776872" y="3794498"/>
            <a:ext cx="1320874" cy="498598"/>
          </a:xfrm>
          <a:prstGeom prst="rect">
            <a:avLst/>
          </a:prstGeom>
          <a:solidFill>
            <a:schemeClr val="bg1"/>
          </a:solidFill>
        </p:spPr>
        <p:txBody>
          <a:bodyPr wrap="none" lIns="0" tIns="0" rIns="0" bIns="0" rtlCol="0">
            <a:spAutoFit/>
          </a:bodyPr>
          <a:lstStyle/>
          <a:p>
            <a:pPr algn="l">
              <a:lnSpc>
                <a:spcPct val="90000"/>
              </a:lnSpc>
            </a:pPr>
            <a:r>
              <a:rPr lang="en-US" sz="900" b="1" dirty="0">
                <a:latin typeface="Arial" panose="020B0604020202020204" pitchFamily="34" charset="0"/>
                <a:ea typeface="Aileron" charset="0"/>
                <a:cs typeface="Arial" panose="020B0604020202020204" pitchFamily="34" charset="0"/>
              </a:rPr>
              <a:t>Musculoskeletal system</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Arthralgias, arthritis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Myalgias, myositis</a:t>
            </a:r>
          </a:p>
          <a:p>
            <a:pPr marL="133350" indent="-133350" algn="l">
              <a:lnSpc>
                <a:spcPct val="90000"/>
              </a:lnSpc>
              <a:buClr>
                <a:schemeClr val="accent2"/>
              </a:buClr>
              <a:buFont typeface="Arial" panose="020B0604020202020204" pitchFamily="34" charset="0"/>
              <a:buChar char="•"/>
            </a:pPr>
            <a:r>
              <a:rPr lang="en-US" sz="900" dirty="0">
                <a:latin typeface="Arial" panose="020B0604020202020204" pitchFamily="34" charset="0"/>
                <a:ea typeface="Aileron" charset="0"/>
                <a:cs typeface="Arial" panose="020B0604020202020204" pitchFamily="34" charset="0"/>
              </a:rPr>
              <a:t>Enthesitis</a:t>
            </a:r>
          </a:p>
        </p:txBody>
      </p:sp>
      <p:sp>
        <p:nvSpPr>
          <p:cNvPr id="21" name="Rechthoek 2">
            <a:extLst>
              <a:ext uri="{FF2B5EF4-FFF2-40B4-BE49-F238E27FC236}">
                <a16:creationId xmlns:a16="http://schemas.microsoft.com/office/drawing/2014/main" id="{76523DA4-9D2E-BDED-2330-7B23C8FDA303}"/>
              </a:ext>
            </a:extLst>
          </p:cNvPr>
          <p:cNvSpPr/>
          <p:nvPr/>
        </p:nvSpPr>
        <p:spPr>
          <a:xfrm>
            <a:off x="515412" y="3593726"/>
            <a:ext cx="1491188" cy="84338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9" name="Picture 8">
            <a:extLst>
              <a:ext uri="{FF2B5EF4-FFF2-40B4-BE49-F238E27FC236}">
                <a16:creationId xmlns:a16="http://schemas.microsoft.com/office/drawing/2014/main" id="{B4E57758-ACCB-A048-9672-2012B83F29E3}"/>
              </a:ext>
            </a:extLst>
          </p:cNvPr>
          <p:cNvPicPr>
            <a:picLocks noChangeAspect="1"/>
          </p:cNvPicPr>
          <p:nvPr/>
        </p:nvPicPr>
        <p:blipFill>
          <a:blip r:embed="rId5"/>
          <a:stretch>
            <a:fillRect/>
          </a:stretch>
        </p:blipFill>
        <p:spPr>
          <a:xfrm>
            <a:off x="2409843" y="2547603"/>
            <a:ext cx="976797" cy="2611239"/>
          </a:xfrm>
          <a:prstGeom prst="rect">
            <a:avLst/>
          </a:prstGeom>
        </p:spPr>
      </p:pic>
      <p:cxnSp>
        <p:nvCxnSpPr>
          <p:cNvPr id="34" name="Straight Connector 33">
            <a:extLst>
              <a:ext uri="{FF2B5EF4-FFF2-40B4-BE49-F238E27FC236}">
                <a16:creationId xmlns:a16="http://schemas.microsoft.com/office/drawing/2014/main" id="{C078B1FE-E60F-4348-9C79-1F357EF79013}"/>
              </a:ext>
            </a:extLst>
          </p:cNvPr>
          <p:cNvCxnSpPr>
            <a:cxnSpLocks/>
          </p:cNvCxnSpPr>
          <p:nvPr/>
        </p:nvCxnSpPr>
        <p:spPr>
          <a:xfrm flipV="1">
            <a:off x="1845425" y="3674225"/>
            <a:ext cx="980902" cy="24939"/>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220EB68-58B7-1A42-9F7A-A549BE8C9FA0}"/>
              </a:ext>
            </a:extLst>
          </p:cNvPr>
          <p:cNvCxnSpPr>
            <a:cxnSpLocks/>
          </p:cNvCxnSpPr>
          <p:nvPr/>
        </p:nvCxnSpPr>
        <p:spPr>
          <a:xfrm>
            <a:off x="1779775" y="3042439"/>
            <a:ext cx="1013301" cy="182899"/>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44DEC10-40E7-2C47-A5AF-DC67B248CC2E}"/>
              </a:ext>
            </a:extLst>
          </p:cNvPr>
          <p:cNvCxnSpPr>
            <a:cxnSpLocks/>
          </p:cNvCxnSpPr>
          <p:nvPr/>
        </p:nvCxnSpPr>
        <p:spPr>
          <a:xfrm>
            <a:off x="2675881" y="2494381"/>
            <a:ext cx="208635" cy="232194"/>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39393BD-AD71-CB4A-8F61-183F9E39630C}"/>
              </a:ext>
            </a:extLst>
          </p:cNvPr>
          <p:cNvCxnSpPr>
            <a:cxnSpLocks/>
          </p:cNvCxnSpPr>
          <p:nvPr/>
        </p:nvCxnSpPr>
        <p:spPr>
          <a:xfrm flipH="1">
            <a:off x="2876204" y="2759825"/>
            <a:ext cx="831272" cy="432262"/>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7738F76-C7E9-E041-B0AC-F574DE2A0217}"/>
              </a:ext>
            </a:extLst>
          </p:cNvPr>
          <p:cNvCxnSpPr>
            <a:cxnSpLocks/>
          </p:cNvCxnSpPr>
          <p:nvPr/>
        </p:nvCxnSpPr>
        <p:spPr>
          <a:xfrm flipH="1">
            <a:off x="3050771" y="2410691"/>
            <a:ext cx="665018" cy="282632"/>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1CFAF51-CCDE-B142-A3C6-92A9B98B1B76}"/>
              </a:ext>
            </a:extLst>
          </p:cNvPr>
          <p:cNvCxnSpPr>
            <a:cxnSpLocks/>
          </p:cNvCxnSpPr>
          <p:nvPr/>
        </p:nvCxnSpPr>
        <p:spPr>
          <a:xfrm flipV="1">
            <a:off x="1297673" y="3408218"/>
            <a:ext cx="1536967" cy="27599"/>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D3D8AAE-D697-BD4F-8800-3230EFA48B09}"/>
              </a:ext>
            </a:extLst>
          </p:cNvPr>
          <p:cNvCxnSpPr>
            <a:cxnSpLocks/>
            <a:stCxn id="27" idx="1"/>
          </p:cNvCxnSpPr>
          <p:nvPr/>
        </p:nvCxnSpPr>
        <p:spPr>
          <a:xfrm flipH="1">
            <a:off x="3050771" y="3458050"/>
            <a:ext cx="739112" cy="90013"/>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05A51EF-867F-6241-883E-89425FC51A89}"/>
              </a:ext>
            </a:extLst>
          </p:cNvPr>
          <p:cNvCxnSpPr>
            <a:cxnSpLocks/>
          </p:cNvCxnSpPr>
          <p:nvPr/>
        </p:nvCxnSpPr>
        <p:spPr>
          <a:xfrm flipV="1">
            <a:off x="6305271" y="2560320"/>
            <a:ext cx="0" cy="220766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FEA02FD-C360-7342-B106-2B3C3AF6A21D}"/>
              </a:ext>
            </a:extLst>
          </p:cNvPr>
          <p:cNvCxnSpPr>
            <a:cxnSpLocks/>
          </p:cNvCxnSpPr>
          <p:nvPr/>
        </p:nvCxnSpPr>
        <p:spPr>
          <a:xfrm>
            <a:off x="6297970" y="4769743"/>
            <a:ext cx="5447914"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075B816B-FE63-1744-B3C6-608DEEC9549A}"/>
              </a:ext>
            </a:extLst>
          </p:cNvPr>
          <p:cNvCxnSpPr/>
          <p:nvPr/>
        </p:nvCxnSpPr>
        <p:spPr>
          <a:xfrm>
            <a:off x="7011789"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27F5E9D-3D97-7747-8726-EC44F00C078E}"/>
              </a:ext>
            </a:extLst>
          </p:cNvPr>
          <p:cNvCxnSpPr/>
          <p:nvPr/>
        </p:nvCxnSpPr>
        <p:spPr>
          <a:xfrm>
            <a:off x="6305271"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8E25119F-16B5-824A-978D-75B1131A170B}"/>
              </a:ext>
            </a:extLst>
          </p:cNvPr>
          <p:cNvSpPr txBox="1"/>
          <p:nvPr/>
        </p:nvSpPr>
        <p:spPr>
          <a:xfrm>
            <a:off x="6973991" y="4839609"/>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a:t>
            </a:r>
          </a:p>
        </p:txBody>
      </p:sp>
      <p:cxnSp>
        <p:nvCxnSpPr>
          <p:cNvPr id="68" name="Straight Connector 67">
            <a:extLst>
              <a:ext uri="{FF2B5EF4-FFF2-40B4-BE49-F238E27FC236}">
                <a16:creationId xmlns:a16="http://schemas.microsoft.com/office/drawing/2014/main" id="{7741E811-51FD-9841-8A9F-803A269FA319}"/>
              </a:ext>
            </a:extLst>
          </p:cNvPr>
          <p:cNvCxnSpPr/>
          <p:nvPr/>
        </p:nvCxnSpPr>
        <p:spPr>
          <a:xfrm>
            <a:off x="7722989"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E79334C2-E2CB-1E42-85C3-C621EE5D0D3E}"/>
              </a:ext>
            </a:extLst>
          </p:cNvPr>
          <p:cNvSpPr txBox="1"/>
          <p:nvPr/>
        </p:nvSpPr>
        <p:spPr>
          <a:xfrm>
            <a:off x="7685191" y="4839609"/>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a:t>
            </a:r>
          </a:p>
        </p:txBody>
      </p:sp>
      <p:cxnSp>
        <p:nvCxnSpPr>
          <p:cNvPr id="70" name="Straight Connector 69">
            <a:extLst>
              <a:ext uri="{FF2B5EF4-FFF2-40B4-BE49-F238E27FC236}">
                <a16:creationId xmlns:a16="http://schemas.microsoft.com/office/drawing/2014/main" id="{CE1E2772-57D3-8E4E-9A2C-7F1347A00D11}"/>
              </a:ext>
            </a:extLst>
          </p:cNvPr>
          <p:cNvCxnSpPr/>
          <p:nvPr/>
        </p:nvCxnSpPr>
        <p:spPr>
          <a:xfrm>
            <a:off x="8434189"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507BA46A-D586-7149-A17B-2FB1536F76C9}"/>
              </a:ext>
            </a:extLst>
          </p:cNvPr>
          <p:cNvSpPr txBox="1"/>
          <p:nvPr/>
        </p:nvSpPr>
        <p:spPr>
          <a:xfrm>
            <a:off x="8396391" y="4839609"/>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6</a:t>
            </a:r>
          </a:p>
        </p:txBody>
      </p:sp>
      <p:cxnSp>
        <p:nvCxnSpPr>
          <p:cNvPr id="72" name="Straight Connector 71">
            <a:extLst>
              <a:ext uri="{FF2B5EF4-FFF2-40B4-BE49-F238E27FC236}">
                <a16:creationId xmlns:a16="http://schemas.microsoft.com/office/drawing/2014/main" id="{8D1C99B5-86D5-BD41-95CC-5A44EC9286E5}"/>
              </a:ext>
            </a:extLst>
          </p:cNvPr>
          <p:cNvCxnSpPr/>
          <p:nvPr/>
        </p:nvCxnSpPr>
        <p:spPr>
          <a:xfrm>
            <a:off x="9145389"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A0F1988B-1B18-8543-9DB4-629AC034D37D}"/>
              </a:ext>
            </a:extLst>
          </p:cNvPr>
          <p:cNvSpPr txBox="1"/>
          <p:nvPr/>
        </p:nvSpPr>
        <p:spPr>
          <a:xfrm>
            <a:off x="9107591" y="4839609"/>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8</a:t>
            </a:r>
          </a:p>
        </p:txBody>
      </p:sp>
      <p:cxnSp>
        <p:nvCxnSpPr>
          <p:cNvPr id="74" name="Straight Connector 73">
            <a:extLst>
              <a:ext uri="{FF2B5EF4-FFF2-40B4-BE49-F238E27FC236}">
                <a16:creationId xmlns:a16="http://schemas.microsoft.com/office/drawing/2014/main" id="{35BEBA69-8540-CF42-85CE-2753A4228CFF}"/>
              </a:ext>
            </a:extLst>
          </p:cNvPr>
          <p:cNvCxnSpPr/>
          <p:nvPr/>
        </p:nvCxnSpPr>
        <p:spPr>
          <a:xfrm>
            <a:off x="9856589"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74D390B5-E14F-C243-9BFE-6A2AC83F4C67}"/>
              </a:ext>
            </a:extLst>
          </p:cNvPr>
          <p:cNvSpPr txBox="1"/>
          <p:nvPr/>
        </p:nvSpPr>
        <p:spPr>
          <a:xfrm>
            <a:off x="9776312" y="4839609"/>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cxnSp>
        <p:nvCxnSpPr>
          <p:cNvPr id="76" name="Straight Connector 75">
            <a:extLst>
              <a:ext uri="{FF2B5EF4-FFF2-40B4-BE49-F238E27FC236}">
                <a16:creationId xmlns:a16="http://schemas.microsoft.com/office/drawing/2014/main" id="{2097A6DF-241F-5341-8F42-9A28067765E0}"/>
              </a:ext>
            </a:extLst>
          </p:cNvPr>
          <p:cNvCxnSpPr/>
          <p:nvPr/>
        </p:nvCxnSpPr>
        <p:spPr>
          <a:xfrm>
            <a:off x="10567789"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0FE43A2B-8D09-E843-8C9D-25B8A5704092}"/>
              </a:ext>
            </a:extLst>
          </p:cNvPr>
          <p:cNvSpPr txBox="1"/>
          <p:nvPr/>
        </p:nvSpPr>
        <p:spPr>
          <a:xfrm>
            <a:off x="10487512" y="4839609"/>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12</a:t>
            </a:r>
          </a:p>
        </p:txBody>
      </p:sp>
      <p:cxnSp>
        <p:nvCxnSpPr>
          <p:cNvPr id="78" name="Straight Connector 77">
            <a:extLst>
              <a:ext uri="{FF2B5EF4-FFF2-40B4-BE49-F238E27FC236}">
                <a16:creationId xmlns:a16="http://schemas.microsoft.com/office/drawing/2014/main" id="{9780BDC4-B428-B344-B244-1296C73FD126}"/>
              </a:ext>
            </a:extLst>
          </p:cNvPr>
          <p:cNvCxnSpPr/>
          <p:nvPr/>
        </p:nvCxnSpPr>
        <p:spPr>
          <a:xfrm>
            <a:off x="11282164" y="4763372"/>
            <a:ext cx="0" cy="7215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BECBD353-7A92-E744-B65A-DEB15E38CBE8}"/>
              </a:ext>
            </a:extLst>
          </p:cNvPr>
          <p:cNvSpPr txBox="1"/>
          <p:nvPr/>
        </p:nvSpPr>
        <p:spPr>
          <a:xfrm>
            <a:off x="11201887" y="4839609"/>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14</a:t>
            </a:r>
          </a:p>
        </p:txBody>
      </p:sp>
      <p:sp>
        <p:nvSpPr>
          <p:cNvPr id="80" name="TextBox 79">
            <a:extLst>
              <a:ext uri="{FF2B5EF4-FFF2-40B4-BE49-F238E27FC236}">
                <a16:creationId xmlns:a16="http://schemas.microsoft.com/office/drawing/2014/main" id="{DE037B65-4D5C-8A4D-BF6D-D479D5F90ABF}"/>
              </a:ext>
            </a:extLst>
          </p:cNvPr>
          <p:cNvSpPr txBox="1"/>
          <p:nvPr/>
        </p:nvSpPr>
        <p:spPr>
          <a:xfrm>
            <a:off x="8290349" y="5147180"/>
            <a:ext cx="1120435" cy="215444"/>
          </a:xfrm>
          <a:prstGeom prst="rect">
            <a:avLst/>
          </a:prstGeom>
          <a:noFill/>
        </p:spPr>
        <p:txBody>
          <a:bodyPr wrap="none" lIns="0" tIns="0" rIns="0" bIns="0" rtlCol="0">
            <a:spAutoFit/>
          </a:bodyPr>
          <a:lstStyle/>
          <a:p>
            <a:pPr algn="l"/>
            <a:r>
              <a:rPr lang="en-US" sz="1400" b="1" dirty="0">
                <a:latin typeface="Arial" panose="020B0604020202020204" pitchFamily="34" charset="0"/>
                <a:ea typeface="Aileron" charset="0"/>
                <a:cs typeface="Arial" panose="020B0604020202020204" pitchFamily="34" charset="0"/>
              </a:rPr>
              <a:t>Time (weeks)</a:t>
            </a:r>
          </a:p>
        </p:txBody>
      </p:sp>
      <p:sp>
        <p:nvSpPr>
          <p:cNvPr id="81" name="Freeform 80">
            <a:extLst>
              <a:ext uri="{FF2B5EF4-FFF2-40B4-BE49-F238E27FC236}">
                <a16:creationId xmlns:a16="http://schemas.microsoft.com/office/drawing/2014/main" id="{155962F4-1B85-EB41-912B-99F4942C5D60}"/>
              </a:ext>
            </a:extLst>
          </p:cNvPr>
          <p:cNvSpPr/>
          <p:nvPr/>
        </p:nvSpPr>
        <p:spPr>
          <a:xfrm>
            <a:off x="7556269" y="3148917"/>
            <a:ext cx="2360815" cy="1622588"/>
          </a:xfrm>
          <a:custGeom>
            <a:avLst/>
            <a:gdLst>
              <a:gd name="connsiteX0" fmla="*/ 0 w 2360815"/>
              <a:gd name="connsiteY0" fmla="*/ 1614276 h 1622588"/>
              <a:gd name="connsiteX1" fmla="*/ 166255 w 2360815"/>
              <a:gd name="connsiteY1" fmla="*/ 1024072 h 1622588"/>
              <a:gd name="connsiteX2" fmla="*/ 440575 w 2360815"/>
              <a:gd name="connsiteY2" fmla="*/ 400618 h 1622588"/>
              <a:gd name="connsiteX3" fmla="*/ 723207 w 2360815"/>
              <a:gd name="connsiteY3" fmla="*/ 93047 h 1622588"/>
              <a:gd name="connsiteX4" fmla="*/ 972589 w 2360815"/>
              <a:gd name="connsiteY4" fmla="*/ 1607 h 1622588"/>
              <a:gd name="connsiteX5" fmla="*/ 1321724 w 2360815"/>
              <a:gd name="connsiteY5" fmla="*/ 151236 h 1622588"/>
              <a:gd name="connsiteX6" fmla="*/ 1753986 w 2360815"/>
              <a:gd name="connsiteY6" fmla="*/ 633374 h 1622588"/>
              <a:gd name="connsiteX7" fmla="*/ 2144684 w 2360815"/>
              <a:gd name="connsiteY7" fmla="*/ 1215265 h 1622588"/>
              <a:gd name="connsiteX8" fmla="*/ 2360815 w 2360815"/>
              <a:gd name="connsiteY8" fmla="*/ 1622588 h 162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815" h="1622588">
                <a:moveTo>
                  <a:pt x="0" y="1614276"/>
                </a:moveTo>
                <a:cubicBezTo>
                  <a:pt x="46413" y="1420312"/>
                  <a:pt x="92826" y="1226348"/>
                  <a:pt x="166255" y="1024072"/>
                </a:cubicBezTo>
                <a:cubicBezTo>
                  <a:pt x="239684" y="821796"/>
                  <a:pt x="347750" y="555789"/>
                  <a:pt x="440575" y="400618"/>
                </a:cubicBezTo>
                <a:cubicBezTo>
                  <a:pt x="533400" y="245447"/>
                  <a:pt x="634538" y="159549"/>
                  <a:pt x="723207" y="93047"/>
                </a:cubicBezTo>
                <a:cubicBezTo>
                  <a:pt x="811876" y="26545"/>
                  <a:pt x="872836" y="-8091"/>
                  <a:pt x="972589" y="1607"/>
                </a:cubicBezTo>
                <a:cubicBezTo>
                  <a:pt x="1072342" y="11305"/>
                  <a:pt x="1191491" y="45942"/>
                  <a:pt x="1321724" y="151236"/>
                </a:cubicBezTo>
                <a:cubicBezTo>
                  <a:pt x="1451957" y="256530"/>
                  <a:pt x="1616826" y="456036"/>
                  <a:pt x="1753986" y="633374"/>
                </a:cubicBezTo>
                <a:cubicBezTo>
                  <a:pt x="1891146" y="810712"/>
                  <a:pt x="2043546" y="1050396"/>
                  <a:pt x="2144684" y="1215265"/>
                </a:cubicBezTo>
                <a:cubicBezTo>
                  <a:pt x="2245822" y="1380134"/>
                  <a:pt x="2303318" y="1501361"/>
                  <a:pt x="2360815" y="1622588"/>
                </a:cubicBezTo>
              </a:path>
            </a:pathLst>
          </a:cu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Freeform 81">
            <a:extLst>
              <a:ext uri="{FF2B5EF4-FFF2-40B4-BE49-F238E27FC236}">
                <a16:creationId xmlns:a16="http://schemas.microsoft.com/office/drawing/2014/main" id="{1960F4C9-E4F7-4F46-973B-06D13A11743A}"/>
              </a:ext>
            </a:extLst>
          </p:cNvPr>
          <p:cNvSpPr/>
          <p:nvPr/>
        </p:nvSpPr>
        <p:spPr>
          <a:xfrm>
            <a:off x="8113222" y="2693069"/>
            <a:ext cx="1778610" cy="2082235"/>
          </a:xfrm>
          <a:custGeom>
            <a:avLst/>
            <a:gdLst>
              <a:gd name="connsiteX0" fmla="*/ 0 w 1778610"/>
              <a:gd name="connsiteY0" fmla="*/ 2070124 h 2082235"/>
              <a:gd name="connsiteX1" fmla="*/ 141316 w 1778610"/>
              <a:gd name="connsiteY1" fmla="*/ 1421731 h 2082235"/>
              <a:gd name="connsiteX2" fmla="*/ 357447 w 1778610"/>
              <a:gd name="connsiteY2" fmla="*/ 773338 h 2082235"/>
              <a:gd name="connsiteX3" fmla="*/ 581891 w 1778610"/>
              <a:gd name="connsiteY3" fmla="*/ 349389 h 2082235"/>
              <a:gd name="connsiteX4" fmla="*/ 847898 w 1778610"/>
              <a:gd name="connsiteY4" fmla="*/ 75069 h 2082235"/>
              <a:gd name="connsiteX5" fmla="*/ 1072342 w 1778610"/>
              <a:gd name="connsiteY5" fmla="*/ 255 h 2082235"/>
              <a:gd name="connsiteX6" fmla="*/ 1271847 w 1778610"/>
              <a:gd name="connsiteY6" fmla="*/ 91695 h 2082235"/>
              <a:gd name="connsiteX7" fmla="*/ 1479665 w 1778610"/>
              <a:gd name="connsiteY7" fmla="*/ 515644 h 2082235"/>
              <a:gd name="connsiteX8" fmla="*/ 1604356 w 1778610"/>
              <a:gd name="connsiteY8" fmla="*/ 981156 h 2082235"/>
              <a:gd name="connsiteX9" fmla="*/ 1687483 w 1778610"/>
              <a:gd name="connsiteY9" fmla="*/ 1388480 h 2082235"/>
              <a:gd name="connsiteX10" fmla="*/ 1770611 w 1778610"/>
              <a:gd name="connsiteY10" fmla="*/ 1978684 h 2082235"/>
              <a:gd name="connsiteX11" fmla="*/ 1770611 w 1778610"/>
              <a:gd name="connsiteY11" fmla="*/ 2078436 h 208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8610" h="2082235">
                <a:moveTo>
                  <a:pt x="0" y="2070124"/>
                </a:moveTo>
                <a:cubicBezTo>
                  <a:pt x="40871" y="1853993"/>
                  <a:pt x="81742" y="1637862"/>
                  <a:pt x="141316" y="1421731"/>
                </a:cubicBezTo>
                <a:cubicBezTo>
                  <a:pt x="200890" y="1205600"/>
                  <a:pt x="284018" y="952062"/>
                  <a:pt x="357447" y="773338"/>
                </a:cubicBezTo>
                <a:cubicBezTo>
                  <a:pt x="430876" y="594614"/>
                  <a:pt x="500149" y="465767"/>
                  <a:pt x="581891" y="349389"/>
                </a:cubicBezTo>
                <a:cubicBezTo>
                  <a:pt x="663633" y="233011"/>
                  <a:pt x="766156" y="133258"/>
                  <a:pt x="847898" y="75069"/>
                </a:cubicBezTo>
                <a:cubicBezTo>
                  <a:pt x="929640" y="16880"/>
                  <a:pt x="1001684" y="-2516"/>
                  <a:pt x="1072342" y="255"/>
                </a:cubicBezTo>
                <a:cubicBezTo>
                  <a:pt x="1143000" y="3026"/>
                  <a:pt x="1203960" y="5797"/>
                  <a:pt x="1271847" y="91695"/>
                </a:cubicBezTo>
                <a:cubicBezTo>
                  <a:pt x="1339734" y="177593"/>
                  <a:pt x="1424247" y="367401"/>
                  <a:pt x="1479665" y="515644"/>
                </a:cubicBezTo>
                <a:cubicBezTo>
                  <a:pt x="1535083" y="663887"/>
                  <a:pt x="1569720" y="835683"/>
                  <a:pt x="1604356" y="981156"/>
                </a:cubicBezTo>
                <a:cubicBezTo>
                  <a:pt x="1638992" y="1126629"/>
                  <a:pt x="1659774" y="1222225"/>
                  <a:pt x="1687483" y="1388480"/>
                </a:cubicBezTo>
                <a:cubicBezTo>
                  <a:pt x="1715192" y="1554735"/>
                  <a:pt x="1756756" y="1863691"/>
                  <a:pt x="1770611" y="1978684"/>
                </a:cubicBezTo>
                <a:cubicBezTo>
                  <a:pt x="1784466" y="2093677"/>
                  <a:pt x="1777538" y="2086056"/>
                  <a:pt x="1770611" y="2078436"/>
                </a:cubicBezTo>
              </a:path>
            </a:pathLst>
          </a:custGeom>
          <a:noFill/>
          <a:ln w="38100">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0436C138-DD15-2048-8A12-E0C13296D89E}"/>
              </a:ext>
            </a:extLst>
          </p:cNvPr>
          <p:cNvCxnSpPr>
            <a:cxnSpLocks/>
          </p:cNvCxnSpPr>
          <p:nvPr/>
        </p:nvCxnSpPr>
        <p:spPr>
          <a:xfrm>
            <a:off x="6480850" y="2652424"/>
            <a:ext cx="327274" cy="0"/>
          </a:xfrm>
          <a:prstGeom prst="line">
            <a:avLst/>
          </a:prstGeom>
          <a:ln w="28575">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723EF2F-7B9B-0445-A127-C03B2D18A2C0}"/>
              </a:ext>
            </a:extLst>
          </p:cNvPr>
          <p:cNvCxnSpPr>
            <a:cxnSpLocks/>
          </p:cNvCxnSpPr>
          <p:nvPr/>
        </p:nvCxnSpPr>
        <p:spPr>
          <a:xfrm>
            <a:off x="6480850" y="2826357"/>
            <a:ext cx="327274" cy="0"/>
          </a:xfrm>
          <a:prstGeom prst="line">
            <a:avLst/>
          </a:prstGeom>
          <a:ln w="28575">
            <a:solidFill>
              <a:schemeClr val="tx2"/>
            </a:solidFill>
            <a:prstDash val="sysDot"/>
            <a:tailEnd type="none"/>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6AC57E7-7C05-4349-B351-7D1C564D92C9}"/>
              </a:ext>
            </a:extLst>
          </p:cNvPr>
          <p:cNvCxnSpPr>
            <a:cxnSpLocks/>
          </p:cNvCxnSpPr>
          <p:nvPr/>
        </p:nvCxnSpPr>
        <p:spPr>
          <a:xfrm>
            <a:off x="6480850" y="3029557"/>
            <a:ext cx="327274" cy="0"/>
          </a:xfrm>
          <a:prstGeom prst="line">
            <a:avLst/>
          </a:prstGeom>
          <a:ln w="28575">
            <a:solidFill>
              <a:srgbClr val="7030A0"/>
            </a:solidFill>
            <a:prstDash val="solid"/>
            <a:tailEnd type="non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AECC8C0-6AF1-1F4A-B4F7-EE64F1C52EDB}"/>
              </a:ext>
            </a:extLst>
          </p:cNvPr>
          <p:cNvCxnSpPr>
            <a:cxnSpLocks/>
          </p:cNvCxnSpPr>
          <p:nvPr/>
        </p:nvCxnSpPr>
        <p:spPr>
          <a:xfrm>
            <a:off x="6480850" y="3191482"/>
            <a:ext cx="327274" cy="0"/>
          </a:xfrm>
          <a:prstGeom prst="line">
            <a:avLst/>
          </a:prstGeom>
          <a:ln w="28575">
            <a:solidFill>
              <a:srgbClr val="7030A0"/>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89" name="Freeform 88">
            <a:extLst>
              <a:ext uri="{FF2B5EF4-FFF2-40B4-BE49-F238E27FC236}">
                <a16:creationId xmlns:a16="http://schemas.microsoft.com/office/drawing/2014/main" id="{D285FC69-FA91-5D48-85AB-36C42D97D485}"/>
              </a:ext>
            </a:extLst>
          </p:cNvPr>
          <p:cNvSpPr/>
          <p:nvPr/>
        </p:nvSpPr>
        <p:spPr>
          <a:xfrm>
            <a:off x="8620298" y="3458095"/>
            <a:ext cx="3009207" cy="1296785"/>
          </a:xfrm>
          <a:custGeom>
            <a:avLst/>
            <a:gdLst>
              <a:gd name="connsiteX0" fmla="*/ 0 w 3009207"/>
              <a:gd name="connsiteY0" fmla="*/ 1296785 h 1296785"/>
              <a:gd name="connsiteX1" fmla="*/ 41564 w 3009207"/>
              <a:gd name="connsiteY1" fmla="*/ 1005840 h 1296785"/>
              <a:gd name="connsiteX2" fmla="*/ 191193 w 3009207"/>
              <a:gd name="connsiteY2" fmla="*/ 606829 h 1296785"/>
              <a:gd name="connsiteX3" fmla="*/ 340822 w 3009207"/>
              <a:gd name="connsiteY3" fmla="*/ 349134 h 1296785"/>
              <a:gd name="connsiteX4" fmla="*/ 515389 w 3009207"/>
              <a:gd name="connsiteY4" fmla="*/ 232756 h 1296785"/>
              <a:gd name="connsiteX5" fmla="*/ 773084 w 3009207"/>
              <a:gd name="connsiteY5" fmla="*/ 133003 h 1296785"/>
              <a:gd name="connsiteX6" fmla="*/ 1213658 w 3009207"/>
              <a:gd name="connsiteY6" fmla="*/ 66501 h 1296785"/>
              <a:gd name="connsiteX7" fmla="*/ 2011680 w 3009207"/>
              <a:gd name="connsiteY7" fmla="*/ 24938 h 1296785"/>
              <a:gd name="connsiteX8" fmla="*/ 3009207 w 3009207"/>
              <a:gd name="connsiteY8" fmla="*/ 0 h 12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207" h="1296785">
                <a:moveTo>
                  <a:pt x="0" y="1296785"/>
                </a:moveTo>
                <a:cubicBezTo>
                  <a:pt x="4849" y="1208809"/>
                  <a:pt x="9699" y="1120833"/>
                  <a:pt x="41564" y="1005840"/>
                </a:cubicBezTo>
                <a:cubicBezTo>
                  <a:pt x="73429" y="890847"/>
                  <a:pt x="141317" y="716280"/>
                  <a:pt x="191193" y="606829"/>
                </a:cubicBezTo>
                <a:cubicBezTo>
                  <a:pt x="241069" y="497378"/>
                  <a:pt x="286789" y="411480"/>
                  <a:pt x="340822" y="349134"/>
                </a:cubicBezTo>
                <a:cubicBezTo>
                  <a:pt x="394855" y="286788"/>
                  <a:pt x="443345" y="268778"/>
                  <a:pt x="515389" y="232756"/>
                </a:cubicBezTo>
                <a:cubicBezTo>
                  <a:pt x="587433" y="196734"/>
                  <a:pt x="656706" y="160712"/>
                  <a:pt x="773084" y="133003"/>
                </a:cubicBezTo>
                <a:cubicBezTo>
                  <a:pt x="889462" y="105294"/>
                  <a:pt x="1007225" y="84512"/>
                  <a:pt x="1213658" y="66501"/>
                </a:cubicBezTo>
                <a:cubicBezTo>
                  <a:pt x="1420091" y="48490"/>
                  <a:pt x="1712422" y="36021"/>
                  <a:pt x="2011680" y="24938"/>
                </a:cubicBezTo>
                <a:cubicBezTo>
                  <a:pt x="2310938" y="13855"/>
                  <a:pt x="2660072" y="6927"/>
                  <a:pt x="3009207" y="0"/>
                </a:cubicBezTo>
              </a:path>
            </a:pathLst>
          </a:custGeom>
          <a:noFill/>
          <a:ln w="381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Freeform 89">
            <a:extLst>
              <a:ext uri="{FF2B5EF4-FFF2-40B4-BE49-F238E27FC236}">
                <a16:creationId xmlns:a16="http://schemas.microsoft.com/office/drawing/2014/main" id="{AFD06C3E-888E-8E49-AC87-4CFC555661C3}"/>
              </a:ext>
            </a:extLst>
          </p:cNvPr>
          <p:cNvSpPr/>
          <p:nvPr/>
        </p:nvSpPr>
        <p:spPr>
          <a:xfrm>
            <a:off x="8616299" y="3825180"/>
            <a:ext cx="2755512" cy="929700"/>
          </a:xfrm>
          <a:custGeom>
            <a:avLst/>
            <a:gdLst>
              <a:gd name="connsiteX0" fmla="*/ 2755512 w 2755512"/>
              <a:gd name="connsiteY0" fmla="*/ 821635 h 929700"/>
              <a:gd name="connsiteX1" fmla="*/ 2713948 w 2755512"/>
              <a:gd name="connsiteY1" fmla="*/ 597191 h 929700"/>
              <a:gd name="connsiteX2" fmla="*/ 2531068 w 2755512"/>
              <a:gd name="connsiteY2" fmla="*/ 289620 h 929700"/>
              <a:gd name="connsiteX3" fmla="*/ 2265061 w 2755512"/>
              <a:gd name="connsiteY3" fmla="*/ 81802 h 929700"/>
              <a:gd name="connsiteX4" fmla="*/ 1824486 w 2755512"/>
              <a:gd name="connsiteY4" fmla="*/ 6987 h 929700"/>
              <a:gd name="connsiteX5" fmla="*/ 1192719 w 2755512"/>
              <a:gd name="connsiteY5" fmla="*/ 6987 h 929700"/>
              <a:gd name="connsiteX6" fmla="*/ 760457 w 2755512"/>
              <a:gd name="connsiteY6" fmla="*/ 40238 h 929700"/>
              <a:gd name="connsiteX7" fmla="*/ 361446 w 2755512"/>
              <a:gd name="connsiteY7" fmla="*/ 148304 h 929700"/>
              <a:gd name="connsiteX8" fmla="*/ 161941 w 2755512"/>
              <a:gd name="connsiteY8" fmla="*/ 322871 h 929700"/>
              <a:gd name="connsiteX9" fmla="*/ 45563 w 2755512"/>
              <a:gd name="connsiteY9" fmla="*/ 688631 h 929700"/>
              <a:gd name="connsiteX10" fmla="*/ 3999 w 2755512"/>
              <a:gd name="connsiteY10" fmla="*/ 879824 h 929700"/>
              <a:gd name="connsiteX11" fmla="*/ 3999 w 2755512"/>
              <a:gd name="connsiteY11" fmla="*/ 929700 h 92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512" h="929700">
                <a:moveTo>
                  <a:pt x="2755512" y="821635"/>
                </a:moveTo>
                <a:cubicBezTo>
                  <a:pt x="2753433" y="753747"/>
                  <a:pt x="2751355" y="685860"/>
                  <a:pt x="2713948" y="597191"/>
                </a:cubicBezTo>
                <a:cubicBezTo>
                  <a:pt x="2676541" y="508522"/>
                  <a:pt x="2605882" y="375518"/>
                  <a:pt x="2531068" y="289620"/>
                </a:cubicBezTo>
                <a:cubicBezTo>
                  <a:pt x="2456254" y="203722"/>
                  <a:pt x="2382825" y="128907"/>
                  <a:pt x="2265061" y="81802"/>
                </a:cubicBezTo>
                <a:cubicBezTo>
                  <a:pt x="2147297" y="34697"/>
                  <a:pt x="2003210" y="19456"/>
                  <a:pt x="1824486" y="6987"/>
                </a:cubicBezTo>
                <a:cubicBezTo>
                  <a:pt x="1645762" y="-5482"/>
                  <a:pt x="1370057" y="1445"/>
                  <a:pt x="1192719" y="6987"/>
                </a:cubicBezTo>
                <a:cubicBezTo>
                  <a:pt x="1015381" y="12529"/>
                  <a:pt x="899002" y="16685"/>
                  <a:pt x="760457" y="40238"/>
                </a:cubicBezTo>
                <a:cubicBezTo>
                  <a:pt x="621912" y="63791"/>
                  <a:pt x="461198" y="101199"/>
                  <a:pt x="361446" y="148304"/>
                </a:cubicBezTo>
                <a:cubicBezTo>
                  <a:pt x="261694" y="195409"/>
                  <a:pt x="214588" y="232817"/>
                  <a:pt x="161941" y="322871"/>
                </a:cubicBezTo>
                <a:cubicBezTo>
                  <a:pt x="109294" y="412925"/>
                  <a:pt x="71887" y="595806"/>
                  <a:pt x="45563" y="688631"/>
                </a:cubicBezTo>
                <a:cubicBezTo>
                  <a:pt x="19239" y="781456"/>
                  <a:pt x="10926" y="839646"/>
                  <a:pt x="3999" y="879824"/>
                </a:cubicBezTo>
                <a:cubicBezTo>
                  <a:pt x="-2928" y="920002"/>
                  <a:pt x="535" y="924851"/>
                  <a:pt x="3999" y="929700"/>
                </a:cubicBezTo>
              </a:path>
            </a:pathLst>
          </a:custGeom>
          <a:noFill/>
          <a:ln w="38100">
            <a:solidFill>
              <a:srgbClr val="7030A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41FB9062-DFD5-689E-94A3-AAC22FDAC29C}"/>
              </a:ext>
            </a:extLst>
          </p:cNvPr>
          <p:cNvCxnSpPr>
            <a:cxnSpLocks/>
          </p:cNvCxnSpPr>
          <p:nvPr/>
        </p:nvCxnSpPr>
        <p:spPr>
          <a:xfrm flipH="1" flipV="1">
            <a:off x="3237127" y="3593726"/>
            <a:ext cx="430393" cy="304989"/>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4C61743-7F8B-84B3-9E2E-FBE2E12D9DE0}"/>
              </a:ext>
            </a:extLst>
          </p:cNvPr>
          <p:cNvCxnSpPr>
            <a:cxnSpLocks/>
          </p:cNvCxnSpPr>
          <p:nvPr/>
        </p:nvCxnSpPr>
        <p:spPr>
          <a:xfrm flipV="1">
            <a:off x="2046802" y="4185814"/>
            <a:ext cx="663147" cy="633040"/>
          </a:xfrm>
          <a:prstGeom prst="line">
            <a:avLst/>
          </a:prstGeom>
          <a:ln w="12700">
            <a:solidFill>
              <a:schemeClr val="tx1"/>
            </a:solidFill>
            <a:headEnd type="none" w="med" len="med"/>
            <a:tailEnd type="triangle" w="sm"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22CBAD3-6A00-29CD-F560-0CA9F233C9F8}"/>
              </a:ext>
            </a:extLst>
          </p:cNvPr>
          <p:cNvSpPr txBox="1"/>
          <p:nvPr/>
        </p:nvSpPr>
        <p:spPr>
          <a:xfrm>
            <a:off x="6046661" y="1391965"/>
            <a:ext cx="6160168" cy="584775"/>
          </a:xfrm>
          <a:prstGeom prst="rect">
            <a:avLst/>
          </a:prstGeom>
          <a:noFill/>
        </p:spPr>
        <p:txBody>
          <a:bodyPr wrap="square">
            <a:spAutoFit/>
          </a:bodyPr>
          <a:lstStyle/>
          <a:p>
            <a:pPr algn="ctr"/>
            <a:r>
              <a:rPr lang="en-US" sz="1600" b="1" dirty="0">
                <a:solidFill>
                  <a:schemeClr val="tx2"/>
                </a:solidFill>
                <a:effectLst/>
                <a:latin typeface="Arial" panose="020B0604020202020204" pitchFamily="34" charset="0"/>
                <a:cs typeface="Arial" panose="020B0604020202020204" pitchFamily="34" charset="0"/>
              </a:rPr>
              <a:t>Timing of occurrence of immune-related events following ipilimumab treatment</a:t>
            </a:r>
            <a:endParaRPr lang="nl-NL" sz="1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957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nl-BE" dirty="0"/>
              <a:t>Atezolizumab + bevacizumab (IM</a:t>
            </a:r>
            <a:r>
              <a:rPr lang="nl-BE" cap="none" dirty="0"/>
              <a:t>brave</a:t>
            </a:r>
            <a:r>
              <a:rPr lang="nl-BE" dirty="0"/>
              <a:t>150): </a:t>
            </a:r>
            <a:br>
              <a:rPr lang="nl-BE" dirty="0"/>
            </a:br>
            <a:r>
              <a:rPr lang="nl-BE" sz="2000" dirty="0">
                <a:solidFill>
                  <a:schemeClr val="accent1"/>
                </a:solidFill>
              </a:rPr>
              <a:t>Varices and bleeding risk</a:t>
            </a:r>
            <a:endParaRPr lang="en-GB" sz="20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2" name="Content Placeholder 1">
            <a:extLst>
              <a:ext uri="{FF2B5EF4-FFF2-40B4-BE49-F238E27FC236}">
                <a16:creationId xmlns:a16="http://schemas.microsoft.com/office/drawing/2014/main" id="{04C88CAF-7976-2249-8B73-72BAD3D86FCB}"/>
              </a:ext>
            </a:extLst>
          </p:cNvPr>
          <p:cNvSpPr>
            <a:spLocks noGrp="1"/>
          </p:cNvSpPr>
          <p:nvPr>
            <p:ph sz="quarter" idx="15"/>
          </p:nvPr>
        </p:nvSpPr>
        <p:spPr/>
        <p:txBody>
          <a:bodyPr/>
          <a:lstStyle/>
          <a:p>
            <a:r>
              <a:rPr lang="en-US" dirty="0"/>
              <a:t>Finn R, et al. N Engl J Med. 2020;382(20):1894-905 and supplement; </a:t>
            </a:r>
          </a:p>
        </p:txBody>
      </p:sp>
      <p:pic>
        <p:nvPicPr>
          <p:cNvPr id="7" name="Afbeelding 6">
            <a:extLst>
              <a:ext uri="{FF2B5EF4-FFF2-40B4-BE49-F238E27FC236}">
                <a16:creationId xmlns:a16="http://schemas.microsoft.com/office/drawing/2014/main" id="{7CE6C365-B05D-EAE8-FFC4-E44D5642B8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2913" y="980728"/>
            <a:ext cx="5005615" cy="1537973"/>
          </a:xfrm>
          <a:prstGeom prst="rect">
            <a:avLst/>
          </a:prstGeom>
          <a:ln w="38100">
            <a:solidFill>
              <a:schemeClr val="tx2"/>
            </a:solidFill>
          </a:ln>
        </p:spPr>
      </p:pic>
      <p:graphicFrame>
        <p:nvGraphicFramePr>
          <p:cNvPr id="11" name="Table 10">
            <a:extLst>
              <a:ext uri="{FF2B5EF4-FFF2-40B4-BE49-F238E27FC236}">
                <a16:creationId xmlns:a16="http://schemas.microsoft.com/office/drawing/2014/main" id="{A1DBA889-F98E-7342-B5AC-7EEFA2768989}"/>
              </a:ext>
            </a:extLst>
          </p:cNvPr>
          <p:cNvGraphicFramePr>
            <a:graphicFrameLocks noGrp="1"/>
          </p:cNvGraphicFramePr>
          <p:nvPr>
            <p:extLst>
              <p:ext uri="{D42A27DB-BD31-4B8C-83A1-F6EECF244321}">
                <p14:modId xmlns:p14="http://schemas.microsoft.com/office/powerpoint/2010/main" val="3327984382"/>
              </p:ext>
            </p:extLst>
          </p:nvPr>
        </p:nvGraphicFramePr>
        <p:xfrm>
          <a:off x="619200" y="2636912"/>
          <a:ext cx="10963200" cy="3596640"/>
        </p:xfrm>
        <a:graphic>
          <a:graphicData uri="http://schemas.openxmlformats.org/drawingml/2006/table">
            <a:tbl>
              <a:tblPr firstRow="1" bandRow="1">
                <a:tableStyleId>{5C22544A-7EE6-4342-B048-85BDC9FD1C3A}</a:tableStyleId>
              </a:tblPr>
              <a:tblGrid>
                <a:gridCol w="3748608">
                  <a:extLst>
                    <a:ext uri="{9D8B030D-6E8A-4147-A177-3AD203B41FA5}">
                      <a16:colId xmlns:a16="http://schemas.microsoft.com/office/drawing/2014/main" val="1855014328"/>
                    </a:ext>
                  </a:extLst>
                </a:gridCol>
                <a:gridCol w="1803648">
                  <a:extLst>
                    <a:ext uri="{9D8B030D-6E8A-4147-A177-3AD203B41FA5}">
                      <a16:colId xmlns:a16="http://schemas.microsoft.com/office/drawing/2014/main" val="441614084"/>
                    </a:ext>
                  </a:extLst>
                </a:gridCol>
                <a:gridCol w="1803648">
                  <a:extLst>
                    <a:ext uri="{9D8B030D-6E8A-4147-A177-3AD203B41FA5}">
                      <a16:colId xmlns:a16="http://schemas.microsoft.com/office/drawing/2014/main" val="939278715"/>
                    </a:ext>
                  </a:extLst>
                </a:gridCol>
                <a:gridCol w="1803648">
                  <a:extLst>
                    <a:ext uri="{9D8B030D-6E8A-4147-A177-3AD203B41FA5}">
                      <a16:colId xmlns:a16="http://schemas.microsoft.com/office/drawing/2014/main" val="86068000"/>
                    </a:ext>
                  </a:extLst>
                </a:gridCol>
                <a:gridCol w="1803648">
                  <a:extLst>
                    <a:ext uri="{9D8B030D-6E8A-4147-A177-3AD203B41FA5}">
                      <a16:colId xmlns:a16="http://schemas.microsoft.com/office/drawing/2014/main" val="3609455226"/>
                    </a:ext>
                  </a:extLst>
                </a:gridCol>
              </a:tblGrid>
              <a:tr h="223912">
                <a:tc rowSpan="2">
                  <a:txBody>
                    <a:bodyPr/>
                    <a:lstStyle/>
                    <a:p>
                      <a:r>
                        <a:rPr lang="en-US" sz="1600" dirty="0">
                          <a:latin typeface="Arial" panose="020B0604020202020204" pitchFamily="34" charset="0"/>
                          <a:cs typeface="Arial" panose="020B0604020202020204" pitchFamily="34" charset="0"/>
                        </a:rPr>
                        <a:t>All-causality adverse events of special interest by medical concept</a:t>
                      </a:r>
                    </a:p>
                  </a:txBody>
                  <a:tcPr/>
                </a:tc>
                <a:tc gridSpan="2">
                  <a:txBody>
                    <a:bodyPr/>
                    <a:lstStyle/>
                    <a:p>
                      <a:pPr algn="ctr"/>
                      <a:r>
                        <a:rPr lang="en-US" sz="1600" dirty="0">
                          <a:latin typeface="Arial" panose="020B0604020202020204" pitchFamily="34" charset="0"/>
                          <a:cs typeface="Arial" panose="020B0604020202020204" pitchFamily="34" charset="0"/>
                        </a:rPr>
                        <a:t>Atezolizumab plus bevacizumab</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(N=329)</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US" sz="1600" dirty="0">
                          <a:latin typeface="Arial" panose="020B0604020202020204" pitchFamily="34" charset="0"/>
                          <a:cs typeface="Arial" panose="020B0604020202020204" pitchFamily="34" charset="0"/>
                        </a:rPr>
                        <a:t>Sorafenib</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(N=156)</a:t>
                      </a:r>
                    </a:p>
                  </a:txBody>
                  <a:tcP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8411746"/>
                  </a:ext>
                </a:extLst>
              </a:tr>
              <a:tr h="143382">
                <a:tc vMerge="1">
                  <a:txBody>
                    <a:bodyPr/>
                    <a:lstStyle/>
                    <a:p>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All grade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Grade 3 or 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All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panose="020B0604020202020204" pitchFamily="34" charset="0"/>
                          <a:cs typeface="Arial" panose="020B0604020202020204" pitchFamily="34" charset="0"/>
                        </a:rPr>
                        <a:t>Grade 3 or 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48575949"/>
                  </a:ext>
                </a:extLst>
              </a:tr>
              <a:tr h="143382">
                <a:tc>
                  <a:txBody>
                    <a:bodyPr/>
                    <a:lstStyle/>
                    <a:p>
                      <a:r>
                        <a:rPr lang="en-US" sz="1600" b="1" dirty="0">
                          <a:latin typeface="Arial" panose="020B0604020202020204" pitchFamily="34" charset="0"/>
                          <a:cs typeface="Arial" panose="020B0604020202020204" pitchFamily="34" charset="0"/>
                        </a:rPr>
                        <a:t>Bevacizumab related, n(%)</a:t>
                      </a:r>
                    </a:p>
                  </a:txBody>
                  <a:tcPr/>
                </a:tc>
                <a:tc>
                  <a:txBody>
                    <a:bodyPr/>
                    <a:lstStyle/>
                    <a:p>
                      <a:pPr algn="ctr"/>
                      <a:endParaRPr lang="en-US" sz="16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3143835"/>
                  </a:ext>
                </a:extLst>
              </a:tr>
              <a:tr h="143382">
                <a:tc>
                  <a:txBody>
                    <a:bodyPr/>
                    <a:lstStyle/>
                    <a:p>
                      <a:r>
                        <a:rPr lang="en-US" sz="1600" b="1" dirty="0">
                          <a:latin typeface="Arial" panose="020B0604020202020204" pitchFamily="34" charset="0"/>
                          <a:cs typeface="Arial" panose="020B0604020202020204" pitchFamily="34" charset="0"/>
                        </a:rPr>
                        <a:t>Patients with at least one event</a:t>
                      </a:r>
                    </a:p>
                  </a:txBody>
                  <a:tcPr/>
                </a:tc>
                <a:tc>
                  <a:txBody>
                    <a:bodyPr/>
                    <a:lstStyle/>
                    <a:p>
                      <a:pPr algn="ctr"/>
                      <a:r>
                        <a:rPr lang="en-US" sz="1600" dirty="0">
                          <a:latin typeface="Arial" panose="020B0604020202020204" pitchFamily="34" charset="0"/>
                          <a:cs typeface="Arial" panose="020B0604020202020204" pitchFamily="34" charset="0"/>
                        </a:rPr>
                        <a:t>190 (57.8)</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76 (23.1)</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76 (48.7)</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29 (18.6)</a:t>
                      </a:r>
                    </a:p>
                  </a:txBody>
                  <a:tcP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6399080"/>
                  </a:ext>
                </a:extLst>
              </a:tr>
              <a:tr h="143382">
                <a:tc>
                  <a:txBody>
                    <a:bodyPr/>
                    <a:lstStyle/>
                    <a:p>
                      <a:pPr marL="0" indent="184150">
                        <a:tabLst/>
                      </a:pPr>
                      <a:r>
                        <a:rPr lang="en-US" sz="1600" dirty="0">
                          <a:latin typeface="Arial" panose="020B0604020202020204" pitchFamily="34" charset="0"/>
                          <a:cs typeface="Arial" panose="020B0604020202020204" pitchFamily="34" charset="0"/>
                        </a:rPr>
                        <a:t>Hypertension</a:t>
                      </a:r>
                    </a:p>
                  </a:txBody>
                  <a:tcPr/>
                </a:tc>
                <a:tc>
                  <a:txBody>
                    <a:bodyPr/>
                    <a:lstStyle/>
                    <a:p>
                      <a:pPr algn="ctr"/>
                      <a:r>
                        <a:rPr lang="en-US" sz="1600" dirty="0">
                          <a:latin typeface="Arial" panose="020B0604020202020204" pitchFamily="34" charset="0"/>
                          <a:cs typeface="Arial" panose="020B0604020202020204" pitchFamily="34" charset="0"/>
                        </a:rPr>
                        <a:t>102 (31.0)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50 (15.2)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40 (25.6)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19 (12.2)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0278942"/>
                  </a:ext>
                </a:extLst>
              </a:tr>
              <a:tr h="143382">
                <a:tc>
                  <a:txBody>
                    <a:bodyPr/>
                    <a:lstStyle/>
                    <a:p>
                      <a:pPr marL="0" indent="184150">
                        <a:tabLst/>
                      </a:pPr>
                      <a:r>
                        <a:rPr lang="en-US" sz="1600" dirty="0">
                          <a:latin typeface="Arial" panose="020B0604020202020204" pitchFamily="34" charset="0"/>
                          <a:cs typeface="Arial" panose="020B0604020202020204" pitchFamily="34" charset="0"/>
                        </a:rPr>
                        <a:t>Bleeding/hemorrhage</a:t>
                      </a:r>
                    </a:p>
                  </a:txBody>
                  <a:tcPr>
                    <a:solidFill>
                      <a:srgbClr val="FFFF00">
                        <a:alpha val="38000"/>
                      </a:srgbClr>
                    </a:solidFill>
                  </a:tcPr>
                </a:tc>
                <a:tc>
                  <a:txBody>
                    <a:bodyPr/>
                    <a:lstStyle/>
                    <a:p>
                      <a:pPr algn="ctr"/>
                      <a:r>
                        <a:rPr lang="en-US" sz="1600" dirty="0">
                          <a:latin typeface="Arial" panose="020B0604020202020204" pitchFamily="34" charset="0"/>
                          <a:cs typeface="Arial" panose="020B0604020202020204" pitchFamily="34" charset="0"/>
                        </a:rPr>
                        <a:t>83 (25.2)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tc>
                  <a:txBody>
                    <a:bodyPr/>
                    <a:lstStyle/>
                    <a:p>
                      <a:pPr algn="ctr"/>
                      <a:r>
                        <a:rPr lang="en-US" sz="1600" dirty="0">
                          <a:latin typeface="Arial" panose="020B0604020202020204" pitchFamily="34" charset="0"/>
                          <a:cs typeface="Arial" panose="020B0604020202020204" pitchFamily="34" charset="0"/>
                        </a:rPr>
                        <a:t>21 (6.4)</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tc>
                  <a:txBody>
                    <a:bodyPr/>
                    <a:lstStyle/>
                    <a:p>
                      <a:pPr algn="ctr"/>
                      <a:r>
                        <a:rPr lang="en-US" sz="1600" dirty="0">
                          <a:latin typeface="Arial" panose="020B0604020202020204" pitchFamily="34" charset="0"/>
                          <a:cs typeface="Arial" panose="020B0604020202020204" pitchFamily="34" charset="0"/>
                        </a:rPr>
                        <a:t>27 (17.3)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tc>
                  <a:txBody>
                    <a:bodyPr/>
                    <a:lstStyle/>
                    <a:p>
                      <a:pPr algn="ctr"/>
                      <a:r>
                        <a:rPr lang="en-US" sz="1600" dirty="0">
                          <a:latin typeface="Arial" panose="020B0604020202020204" pitchFamily="34" charset="0"/>
                          <a:cs typeface="Arial" panose="020B0604020202020204" pitchFamily="34" charset="0"/>
                        </a:rPr>
                        <a:t>9 (5.8)</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alpha val="38000"/>
                      </a:srgbClr>
                    </a:solidFill>
                  </a:tcPr>
                </a:tc>
                <a:extLst>
                  <a:ext uri="{0D108BD9-81ED-4DB2-BD59-A6C34878D82A}">
                    <a16:rowId xmlns:a16="http://schemas.microsoft.com/office/drawing/2014/main" val="3140593459"/>
                  </a:ext>
                </a:extLst>
              </a:tr>
              <a:tr h="143382">
                <a:tc>
                  <a:txBody>
                    <a:bodyPr/>
                    <a:lstStyle/>
                    <a:p>
                      <a:pPr marL="0" indent="184150">
                        <a:tabLst/>
                      </a:pPr>
                      <a:r>
                        <a:rPr lang="en-US" sz="1600" dirty="0">
                          <a:latin typeface="Arial" panose="020B0604020202020204" pitchFamily="34" charset="0"/>
                          <a:cs typeface="Arial" panose="020B0604020202020204" pitchFamily="34" charset="0"/>
                        </a:rPr>
                        <a:t>Proteinuria</a:t>
                      </a:r>
                    </a:p>
                  </a:txBody>
                  <a:tcPr/>
                </a:tc>
                <a:tc>
                  <a:txBody>
                    <a:bodyPr/>
                    <a:lstStyle/>
                    <a:p>
                      <a:pPr algn="ctr"/>
                      <a:r>
                        <a:rPr lang="en-US" sz="1600" dirty="0">
                          <a:latin typeface="Arial" panose="020B0604020202020204" pitchFamily="34" charset="0"/>
                          <a:cs typeface="Arial" panose="020B0604020202020204" pitchFamily="34" charset="0"/>
                        </a:rPr>
                        <a:t>70 (21.3)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10 (3.0)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13 (8.3)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1 (0.6)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0593799"/>
                  </a:ext>
                </a:extLst>
              </a:tr>
              <a:tr h="143382">
                <a:tc>
                  <a:txBody>
                    <a:bodyPr/>
                    <a:lstStyle/>
                    <a:p>
                      <a:pPr marL="0" indent="184150">
                        <a:tabLst/>
                      </a:pPr>
                      <a:r>
                        <a:rPr lang="en-US" sz="1600" dirty="0">
                          <a:latin typeface="Arial" panose="020B0604020202020204" pitchFamily="34" charset="0"/>
                          <a:cs typeface="Arial" panose="020B0604020202020204" pitchFamily="34" charset="0"/>
                        </a:rPr>
                        <a:t>Thromboembolic event–venous</a:t>
                      </a:r>
                    </a:p>
                  </a:txBody>
                  <a:tcPr/>
                </a:tc>
                <a:tc>
                  <a:txBody>
                    <a:bodyPr/>
                    <a:lstStyle/>
                    <a:p>
                      <a:pPr algn="ctr"/>
                      <a:r>
                        <a:rPr lang="en-US" sz="1600" dirty="0">
                          <a:latin typeface="Arial" panose="020B0604020202020204" pitchFamily="34" charset="0"/>
                          <a:cs typeface="Arial" panose="020B0604020202020204" pitchFamily="34" charset="0"/>
                        </a:rPr>
                        <a:t>10 (3.0)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5 (1.5)</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5 (3.2)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 (1.3)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5797942"/>
                  </a:ext>
                </a:extLst>
              </a:tr>
              <a:tr h="249281">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Thromboembolic event–arterial</a:t>
                      </a:r>
                    </a:p>
                  </a:txBody>
                  <a:tcPr/>
                </a:tc>
                <a:tc>
                  <a:txBody>
                    <a:bodyPr/>
                    <a:lstStyle/>
                    <a:p>
                      <a:pPr algn="ctr"/>
                      <a:r>
                        <a:rPr lang="en-US" sz="1600" dirty="0">
                          <a:latin typeface="Arial" panose="020B0604020202020204" pitchFamily="34" charset="0"/>
                          <a:cs typeface="Arial" panose="020B0604020202020204" pitchFamily="34" charset="0"/>
                        </a:rPr>
                        <a:t>9 (2.7)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4 (1.2)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 (1.3)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1 (0.6)</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9486985"/>
                  </a:ext>
                </a:extLst>
              </a:tr>
              <a:tr h="143382">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Congestive heart failure</a:t>
                      </a:r>
                    </a:p>
                  </a:txBody>
                  <a:tcPr/>
                </a:tc>
                <a:tc>
                  <a:txBody>
                    <a:bodyPr/>
                    <a:lstStyle/>
                    <a:p>
                      <a:pPr algn="ctr"/>
                      <a:r>
                        <a:rPr lang="en-US" sz="1600" dirty="0">
                          <a:latin typeface="Arial" panose="020B0604020202020204" pitchFamily="34" charset="0"/>
                          <a:cs typeface="Arial" panose="020B0604020202020204" pitchFamily="34" charset="0"/>
                        </a:rPr>
                        <a:t>1 (0.3)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 (1.3)</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0</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6675009"/>
                  </a:ext>
                </a:extLst>
              </a:tr>
            </a:tbl>
          </a:graphicData>
        </a:graphic>
      </p:graphicFrame>
    </p:spTree>
    <p:extLst>
      <p:ext uri="{BB962C8B-B14F-4D97-AF65-F5344CB8AC3E}">
        <p14:creationId xmlns:p14="http://schemas.microsoft.com/office/powerpoint/2010/main" val="2636283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1166400"/>
          </a:xfrm>
        </p:spPr>
        <p:txBody>
          <a:bodyPr>
            <a:normAutofit/>
          </a:bodyPr>
          <a:lstStyle/>
          <a:p>
            <a:r>
              <a:rPr lang="en-GB" dirty="0"/>
              <a:t>Polling question</a:t>
            </a:r>
            <a:br>
              <a:rPr lang="en-GB" dirty="0"/>
            </a:br>
            <a:br>
              <a:rPr lang="en-GB" sz="2000" dirty="0"/>
            </a:br>
            <a:r>
              <a:rPr lang="en-US" sz="2000" dirty="0">
                <a:solidFill>
                  <a:schemeClr val="accent1"/>
                </a:solidFill>
              </a:rPr>
              <a:t>What is the most common immune related adverse event in hcc patients?</a:t>
            </a:r>
            <a:endParaRPr lang="en-GB" sz="2000" dirty="0">
              <a:solidFill>
                <a:schemeClr val="accent1"/>
              </a:solidFill>
            </a:endParaRPr>
          </a:p>
        </p:txBody>
      </p:sp>
      <p:sp>
        <p:nvSpPr>
          <p:cNvPr id="2" name="Content Placeholder 1">
            <a:extLst>
              <a:ext uri="{FF2B5EF4-FFF2-40B4-BE49-F238E27FC236}">
                <a16:creationId xmlns:a16="http://schemas.microsoft.com/office/drawing/2014/main" id="{300990BE-6918-C2CC-FD13-E1BCFD5D5AC7}"/>
              </a:ext>
            </a:extLst>
          </p:cNvPr>
          <p:cNvSpPr>
            <a:spLocks noGrp="1"/>
          </p:cNvSpPr>
          <p:nvPr>
            <p:ph sz="quarter" idx="14"/>
          </p:nvPr>
        </p:nvSpPr>
        <p:spPr>
          <a:xfrm>
            <a:off x="619201" y="1660928"/>
            <a:ext cx="11164448" cy="3515568"/>
          </a:xfrm>
        </p:spPr>
        <p:txBody>
          <a:bodyPr>
            <a:normAutofit/>
          </a:bodyPr>
          <a:lstStyle/>
          <a:p>
            <a:pPr marL="457200" indent="-457200">
              <a:buFont typeface="+mj-lt"/>
              <a:buAutoNum type="alphaUcPeriod"/>
            </a:pPr>
            <a:r>
              <a:rPr lang="en-GB" b="1" dirty="0">
                <a:solidFill>
                  <a:schemeClr val="accent1"/>
                </a:solidFill>
              </a:rPr>
              <a:t>Diarrhoea and colitis </a:t>
            </a:r>
            <a:r>
              <a:rPr lang="en-GB" dirty="0">
                <a:solidFill>
                  <a:schemeClr val="accent2"/>
                </a:solidFill>
              </a:rPr>
              <a:t>✅</a:t>
            </a:r>
            <a:endParaRPr lang="en-GB" b="1" baseline="30000" dirty="0">
              <a:solidFill>
                <a:schemeClr val="accent1"/>
              </a:solidFill>
            </a:endParaRPr>
          </a:p>
          <a:p>
            <a:pPr marL="457200" indent="-457200">
              <a:buFont typeface="+mj-lt"/>
              <a:buAutoNum type="alphaUcPeriod"/>
            </a:pPr>
            <a:r>
              <a:rPr lang="en-GB" dirty="0"/>
              <a:t>Infusion-related reactions</a:t>
            </a:r>
          </a:p>
          <a:p>
            <a:pPr marL="457200" indent="-457200">
              <a:buFont typeface="+mj-lt"/>
              <a:buAutoNum type="alphaUcPeriod"/>
            </a:pPr>
            <a:r>
              <a:rPr lang="en-GB" dirty="0"/>
              <a:t>Hepatic toxicity</a:t>
            </a:r>
          </a:p>
          <a:p>
            <a:pPr marL="457200" indent="-457200">
              <a:buFont typeface="+mj-lt"/>
              <a:buAutoNum type="alphaUcPeriod"/>
            </a:pPr>
            <a:r>
              <a:rPr lang="en-GB" dirty="0"/>
              <a:t>Other</a:t>
            </a:r>
          </a:p>
        </p:txBody>
      </p:sp>
      <p:sp>
        <p:nvSpPr>
          <p:cNvPr id="6" name="Slide Number Placeholder 106">
            <a:extLst>
              <a:ext uri="{FF2B5EF4-FFF2-40B4-BE49-F238E27FC236}">
                <a16:creationId xmlns:a16="http://schemas.microsoft.com/office/drawing/2014/main" id="{D11BFF37-36E5-C895-8D71-4CD5560C767E}"/>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23</a:t>
            </a:fld>
            <a:endParaRPr lang="en-GB" dirty="0"/>
          </a:p>
        </p:txBody>
      </p:sp>
      <p:sp>
        <p:nvSpPr>
          <p:cNvPr id="4" name="Content Placeholder 10">
            <a:extLst>
              <a:ext uri="{FF2B5EF4-FFF2-40B4-BE49-F238E27FC236}">
                <a16:creationId xmlns:a16="http://schemas.microsoft.com/office/drawing/2014/main" id="{4B1D4A30-5454-6081-FFB8-AC43153782E6}"/>
              </a:ext>
            </a:extLst>
          </p:cNvPr>
          <p:cNvSpPr>
            <a:spLocks noGrp="1"/>
          </p:cNvSpPr>
          <p:nvPr>
            <p:ph sz="quarter" idx="15"/>
          </p:nvPr>
        </p:nvSpPr>
        <p:spPr>
          <a:xfrm>
            <a:off x="620183" y="6356351"/>
            <a:ext cx="10180339" cy="365125"/>
          </a:xfrm>
        </p:spPr>
        <p:txBody>
          <a:bodyPr/>
          <a:lstStyle/>
          <a:p>
            <a:r>
              <a:rPr lang="en-US" dirty="0"/>
              <a:t>HCC, hepatocellular carcinoma</a:t>
            </a:r>
          </a:p>
        </p:txBody>
      </p:sp>
      <p:graphicFrame>
        <p:nvGraphicFramePr>
          <p:cNvPr id="8" name="Chart 7">
            <a:extLst>
              <a:ext uri="{FF2B5EF4-FFF2-40B4-BE49-F238E27FC236}">
                <a16:creationId xmlns:a16="http://schemas.microsoft.com/office/drawing/2014/main" id="{EF5392CE-3033-8728-1507-6F3F3BF757EC}"/>
              </a:ext>
            </a:extLst>
          </p:cNvPr>
          <p:cNvGraphicFramePr/>
          <p:nvPr>
            <p:extLst>
              <p:ext uri="{D42A27DB-BD31-4B8C-83A1-F6EECF244321}">
                <p14:modId xmlns:p14="http://schemas.microsoft.com/office/powerpoint/2010/main" val="1196484698"/>
              </p:ext>
            </p:extLst>
          </p:nvPr>
        </p:nvGraphicFramePr>
        <p:xfrm>
          <a:off x="3845339" y="96886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78177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dirty="0"/>
              <a:t>Gastro intestinal and hepatic Immune-Related Adverse Events</a:t>
            </a:r>
            <a:br>
              <a:rPr lang="en-GB" dirty="0"/>
            </a:br>
            <a:r>
              <a:rPr lang="en-GB" sz="2000" dirty="0">
                <a:solidFill>
                  <a:schemeClr val="accent1"/>
                </a:solidFill>
              </a:rPr>
              <a:t>Steroids can be used for most immune-related adverse events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en-GB" dirty="0"/>
              <a:t>HCC, hepatocellular carcinoma; IPI, ipilimumab; NIVO, nivolumab; STRIDE, Single Tremelimumab Regular Interval Durvalumab</a:t>
            </a:r>
          </a:p>
          <a:p>
            <a:r>
              <a:rPr lang="en-GB" dirty="0"/>
              <a:t>1. Martins F, et al. Nat Rev Clin Oncol. 2019;16(9):563-80</a:t>
            </a:r>
            <a:endParaRPr lang="en-GB" altLang="nl-BE" dirty="0"/>
          </a:p>
        </p:txBody>
      </p:sp>
      <p:graphicFrame>
        <p:nvGraphicFramePr>
          <p:cNvPr id="5" name="Tabel 4">
            <a:extLst>
              <a:ext uri="{FF2B5EF4-FFF2-40B4-BE49-F238E27FC236}">
                <a16:creationId xmlns:a16="http://schemas.microsoft.com/office/drawing/2014/main" id="{BAAFDF06-5608-596C-D599-5952C6C230B1}"/>
              </a:ext>
            </a:extLst>
          </p:cNvPr>
          <p:cNvGraphicFramePr>
            <a:graphicFrameLocks noGrp="1"/>
          </p:cNvGraphicFramePr>
          <p:nvPr>
            <p:extLst>
              <p:ext uri="{D42A27DB-BD31-4B8C-83A1-F6EECF244321}">
                <p14:modId xmlns:p14="http://schemas.microsoft.com/office/powerpoint/2010/main" val="4081710399"/>
              </p:ext>
            </p:extLst>
          </p:nvPr>
        </p:nvGraphicFramePr>
        <p:xfrm>
          <a:off x="674633" y="2246346"/>
          <a:ext cx="5853415" cy="3070374"/>
        </p:xfrm>
        <a:graphic>
          <a:graphicData uri="http://schemas.openxmlformats.org/drawingml/2006/table">
            <a:tbl>
              <a:tblPr firstRow="1" bandRow="1">
                <a:tableStyleId>{5C22544A-7EE6-4342-B048-85BDC9FD1C3A}</a:tableStyleId>
              </a:tblPr>
              <a:tblGrid>
                <a:gridCol w="1748959">
                  <a:extLst>
                    <a:ext uri="{9D8B030D-6E8A-4147-A177-3AD203B41FA5}">
                      <a16:colId xmlns:a16="http://schemas.microsoft.com/office/drawing/2014/main" val="3425426243"/>
                    </a:ext>
                  </a:extLst>
                </a:gridCol>
                <a:gridCol w="1368152">
                  <a:extLst>
                    <a:ext uri="{9D8B030D-6E8A-4147-A177-3AD203B41FA5}">
                      <a16:colId xmlns:a16="http://schemas.microsoft.com/office/drawing/2014/main" val="2716890457"/>
                    </a:ext>
                  </a:extLst>
                </a:gridCol>
                <a:gridCol w="1368152">
                  <a:extLst>
                    <a:ext uri="{9D8B030D-6E8A-4147-A177-3AD203B41FA5}">
                      <a16:colId xmlns:a16="http://schemas.microsoft.com/office/drawing/2014/main" val="1640432353"/>
                    </a:ext>
                  </a:extLst>
                </a:gridCol>
                <a:gridCol w="1368152">
                  <a:extLst>
                    <a:ext uri="{9D8B030D-6E8A-4147-A177-3AD203B41FA5}">
                      <a16:colId xmlns:a16="http://schemas.microsoft.com/office/drawing/2014/main" val="3513917443"/>
                    </a:ext>
                  </a:extLst>
                </a:gridCol>
              </a:tblGrid>
              <a:tr h="334122">
                <a:tc>
                  <a:txBody>
                    <a:bodyPr/>
                    <a:lstStyle/>
                    <a:p>
                      <a:pPr algn="ctr"/>
                      <a:r>
                        <a:rPr lang="en-GB" sz="1400" noProof="0" dirty="0">
                          <a:solidFill>
                            <a:schemeClr val="bg1"/>
                          </a:solidFill>
                          <a:latin typeface="Arial" panose="020B0604020202020204" pitchFamily="34" charset="0"/>
                          <a:cs typeface="Arial" panose="020B0604020202020204" pitchFamily="34" charset="0"/>
                        </a:rPr>
                        <a:t>DRUG</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Diarrhoea, %*</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Colitis, %*</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Hepatic, %*</a:t>
                      </a:r>
                    </a:p>
                  </a:txBody>
                  <a:tcPr marL="91439" marR="91439" anchor="ctr"/>
                </a:tc>
                <a:extLst>
                  <a:ext uri="{0D108BD9-81ED-4DB2-BD59-A6C34878D82A}">
                    <a16:rowId xmlns:a16="http://schemas.microsoft.com/office/drawing/2014/main" val="1724487123"/>
                  </a:ext>
                </a:extLst>
              </a:tr>
              <a:tr h="334122">
                <a:tc>
                  <a:txBody>
                    <a:bodyPr/>
                    <a:lstStyle/>
                    <a:p>
                      <a:pPr marL="285750" indent="-285750" algn="l">
                        <a:buClr>
                          <a:schemeClr val="accent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Ipilimumab</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34.0 (7.2)</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11.6 (6.8)</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14.1 (5.5)</a:t>
                      </a:r>
                    </a:p>
                  </a:txBody>
                  <a:tcPr marL="91439" marR="91439" anchor="ctr"/>
                </a:tc>
                <a:extLst>
                  <a:ext uri="{0D108BD9-81ED-4DB2-BD59-A6C34878D82A}">
                    <a16:rowId xmlns:a16="http://schemas.microsoft.com/office/drawing/2014/main" val="1624183776"/>
                  </a:ext>
                </a:extLst>
              </a:tr>
              <a:tr h="334122">
                <a:tc>
                  <a:txBody>
                    <a:bodyPr/>
                    <a:lstStyle/>
                    <a:p>
                      <a:pPr marL="285750" indent="-285750" algn="l">
                        <a:buClr>
                          <a:schemeClr val="accent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Nivolumab</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12.0 (1.0)</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1.0 (0.4)</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7.1 (1.5)</a:t>
                      </a:r>
                    </a:p>
                  </a:txBody>
                  <a:tcPr marL="91439" marR="91439" anchor="ctr"/>
                </a:tc>
                <a:extLst>
                  <a:ext uri="{0D108BD9-81ED-4DB2-BD59-A6C34878D82A}">
                    <a16:rowId xmlns:a16="http://schemas.microsoft.com/office/drawing/2014/main" val="1506366324"/>
                  </a:ext>
                </a:extLst>
              </a:tr>
              <a:tr h="334122">
                <a:tc>
                  <a:txBody>
                    <a:bodyPr/>
                    <a:lstStyle/>
                    <a:p>
                      <a:pPr marL="285750" indent="-285750" algn="l">
                        <a:buClr>
                          <a:schemeClr val="accent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Pembrolizumab</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10.7 (0.6)</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1.9</a:t>
                      </a:r>
                      <a:r>
                        <a:rPr lang="en-GB" sz="1400" baseline="0" noProof="0" dirty="0">
                          <a:latin typeface="Arial" panose="020B0604020202020204" pitchFamily="34" charset="0"/>
                          <a:cs typeface="Arial" panose="020B0604020202020204" pitchFamily="34" charset="0"/>
                        </a:rPr>
                        <a:t> (1.1)</a:t>
                      </a:r>
                      <a:endParaRPr lang="en-GB" sz="1400" noProof="0" dirty="0">
                        <a:latin typeface="Arial" panose="020B0604020202020204" pitchFamily="34" charset="0"/>
                        <a:cs typeface="Arial" panose="020B0604020202020204" pitchFamily="34" charset="0"/>
                      </a:endParaRP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1.0 (0.6)</a:t>
                      </a:r>
                    </a:p>
                  </a:txBody>
                  <a:tcPr marL="91439" marR="91439" anchor="ctr"/>
                </a:tc>
                <a:extLst>
                  <a:ext uri="{0D108BD9-81ED-4DB2-BD59-A6C34878D82A}">
                    <a16:rowId xmlns:a16="http://schemas.microsoft.com/office/drawing/2014/main" val="502464999"/>
                  </a:ext>
                </a:extLst>
              </a:tr>
              <a:tr h="694881">
                <a:tc>
                  <a:txBody>
                    <a:bodyPr/>
                    <a:lstStyle/>
                    <a:p>
                      <a:pPr marL="285750" indent="-285750" algn="l">
                        <a:buClr>
                          <a:schemeClr val="accent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IPI + NIVO</a:t>
                      </a:r>
                    </a:p>
                    <a:p>
                      <a:pPr marL="671513" lvl="1" indent="-214313" algn="l">
                        <a:buClr>
                          <a:schemeClr val="accent1"/>
                        </a:buClr>
                        <a:buFont typeface="System Font Regular"/>
                        <a:buChar char="–"/>
                        <a:tabLst/>
                      </a:pPr>
                      <a:r>
                        <a:rPr lang="en-GB" sz="1400" noProof="0" dirty="0">
                          <a:latin typeface="Arial" panose="020B0604020202020204" pitchFamily="34" charset="0"/>
                          <a:cs typeface="Arial" panose="020B0604020202020204" pitchFamily="34" charset="0"/>
                        </a:rPr>
                        <a:t>High IPI</a:t>
                      </a:r>
                    </a:p>
                    <a:p>
                      <a:pPr marL="671513" lvl="1" indent="-214313" algn="l">
                        <a:buClr>
                          <a:schemeClr val="accent1"/>
                        </a:buClr>
                        <a:buFont typeface="System Font Regular"/>
                        <a:buChar char="–"/>
                        <a:tabLst/>
                      </a:pPr>
                      <a:r>
                        <a:rPr lang="en-GB" sz="1400" noProof="0" dirty="0">
                          <a:latin typeface="Arial" panose="020B0604020202020204" pitchFamily="34" charset="0"/>
                          <a:cs typeface="Arial" panose="020B0604020202020204" pitchFamily="34" charset="0"/>
                        </a:rPr>
                        <a:t>Low IPI</a:t>
                      </a:r>
                    </a:p>
                  </a:txBody>
                  <a:tcPr marL="91439" marR="91439" anchor="ctr"/>
                </a:tc>
                <a:tc>
                  <a:txBody>
                    <a:bodyPr/>
                    <a:lstStyle/>
                    <a:p>
                      <a:pPr algn="ctr"/>
                      <a:endParaRPr lang="en-GB" sz="1400" noProof="0" dirty="0">
                        <a:latin typeface="Arial" panose="020B0604020202020204" pitchFamily="34" charset="0"/>
                        <a:cs typeface="Arial" panose="020B0604020202020204" pitchFamily="34" charset="0"/>
                      </a:endParaRPr>
                    </a:p>
                    <a:p>
                      <a:pPr algn="ctr"/>
                      <a:r>
                        <a:rPr lang="en-GB" sz="1400" noProof="0" dirty="0">
                          <a:latin typeface="Arial" panose="020B0604020202020204" pitchFamily="34" charset="0"/>
                          <a:cs typeface="Arial" panose="020B0604020202020204" pitchFamily="34" charset="0"/>
                        </a:rPr>
                        <a:t>45.0 (9.0)</a:t>
                      </a:r>
                    </a:p>
                    <a:p>
                      <a:pPr algn="ctr"/>
                      <a:r>
                        <a:rPr lang="en-GB" sz="1400" noProof="0" dirty="0">
                          <a:latin typeface="Arial" panose="020B0604020202020204" pitchFamily="34" charset="0"/>
                          <a:cs typeface="Arial" panose="020B0604020202020204" pitchFamily="34" charset="0"/>
                        </a:rPr>
                        <a:t>21.7 (2.8)</a:t>
                      </a:r>
                    </a:p>
                  </a:txBody>
                  <a:tcPr marL="91439" marR="91439" anchor="ctr"/>
                </a:tc>
                <a:tc>
                  <a:txBody>
                    <a:bodyPr/>
                    <a:lstStyle/>
                    <a:p>
                      <a:pPr algn="ctr"/>
                      <a:endParaRPr lang="en-GB" sz="1400" noProof="0" dirty="0">
                        <a:latin typeface="Arial" panose="020B0604020202020204" pitchFamily="34" charset="0"/>
                        <a:cs typeface="Arial" panose="020B0604020202020204" pitchFamily="34" charset="0"/>
                      </a:endParaRPr>
                    </a:p>
                    <a:p>
                      <a:pPr algn="ctr"/>
                      <a:r>
                        <a:rPr lang="en-GB" sz="1400" noProof="0" dirty="0">
                          <a:latin typeface="Arial" panose="020B0604020202020204" pitchFamily="34" charset="0"/>
                          <a:cs typeface="Arial" panose="020B0604020202020204" pitchFamily="34" charset="0"/>
                        </a:rPr>
                        <a:t>13.0</a:t>
                      </a:r>
                      <a:r>
                        <a:rPr lang="en-GB" sz="1400" baseline="0" noProof="0" dirty="0">
                          <a:latin typeface="Arial" panose="020B0604020202020204" pitchFamily="34" charset="0"/>
                          <a:cs typeface="Arial" panose="020B0604020202020204" pitchFamily="34" charset="0"/>
                        </a:rPr>
                        <a:t> (8.0)</a:t>
                      </a:r>
                    </a:p>
                    <a:p>
                      <a:pPr algn="ctr"/>
                      <a:r>
                        <a:rPr lang="en-GB" sz="1400" baseline="0" noProof="0" dirty="0">
                          <a:latin typeface="Arial" panose="020B0604020202020204" pitchFamily="34" charset="0"/>
                          <a:cs typeface="Arial" panose="020B0604020202020204" pitchFamily="34" charset="0"/>
                        </a:rPr>
                        <a:t>1.0 (0.5)</a:t>
                      </a:r>
                      <a:endParaRPr lang="en-GB" sz="1400" noProof="0" dirty="0">
                        <a:latin typeface="Arial" panose="020B0604020202020204" pitchFamily="34" charset="0"/>
                        <a:cs typeface="Arial" panose="020B0604020202020204" pitchFamily="34" charset="0"/>
                      </a:endParaRPr>
                    </a:p>
                  </a:txBody>
                  <a:tcPr marL="91439" marR="91439" anchor="ctr"/>
                </a:tc>
                <a:tc>
                  <a:txBody>
                    <a:bodyPr/>
                    <a:lstStyle/>
                    <a:p>
                      <a:pPr algn="ctr"/>
                      <a:endParaRPr lang="en-GB" sz="1400" noProof="0" dirty="0">
                        <a:latin typeface="Arial" panose="020B0604020202020204" pitchFamily="34" charset="0"/>
                        <a:cs typeface="Arial" panose="020B0604020202020204" pitchFamily="34" charset="0"/>
                      </a:endParaRPr>
                    </a:p>
                    <a:p>
                      <a:pPr algn="ctr"/>
                      <a:r>
                        <a:rPr lang="en-GB" sz="1400" noProof="0" dirty="0">
                          <a:latin typeface="Arial" panose="020B0604020202020204" pitchFamily="34" charset="0"/>
                          <a:cs typeface="Arial" panose="020B0604020202020204" pitchFamily="34" charset="0"/>
                        </a:rPr>
                        <a:t>33.0 (20.0)</a:t>
                      </a:r>
                    </a:p>
                    <a:p>
                      <a:pPr algn="ctr"/>
                      <a:r>
                        <a:rPr lang="en-GB" sz="1400" noProof="0" dirty="0">
                          <a:latin typeface="Arial" panose="020B0604020202020204" pitchFamily="34" charset="0"/>
                          <a:cs typeface="Arial" panose="020B0604020202020204" pitchFamily="34" charset="0"/>
                        </a:rPr>
                        <a:t>3.5 (3.0)</a:t>
                      </a:r>
                    </a:p>
                  </a:txBody>
                  <a:tcPr marL="91439" marR="91439" anchor="ctr"/>
                </a:tc>
                <a:extLst>
                  <a:ext uri="{0D108BD9-81ED-4DB2-BD59-A6C34878D82A}">
                    <a16:rowId xmlns:a16="http://schemas.microsoft.com/office/drawing/2014/main" val="152060923"/>
                  </a:ext>
                </a:extLst>
              </a:tr>
              <a:tr h="334122">
                <a:tc>
                  <a:txBody>
                    <a:bodyPr/>
                    <a:lstStyle/>
                    <a:p>
                      <a:pPr marL="285750" indent="-285750" algn="l">
                        <a:buClr>
                          <a:schemeClr val="accent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Avelumab</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8.5 (0)</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4.2 (1.6)</a:t>
                      </a:r>
                    </a:p>
                  </a:txBody>
                  <a:tcPr marL="91439" marR="91439" anchor="ctr"/>
                </a:tc>
                <a:extLst>
                  <a:ext uri="{0D108BD9-81ED-4DB2-BD59-A6C34878D82A}">
                    <a16:rowId xmlns:a16="http://schemas.microsoft.com/office/drawing/2014/main" val="4145598790"/>
                  </a:ext>
                </a:extLst>
              </a:tr>
              <a:tr h="334122">
                <a:tc>
                  <a:txBody>
                    <a:bodyPr/>
                    <a:lstStyle/>
                    <a:p>
                      <a:pPr marL="285750" indent="-285750" algn="l">
                        <a:buClr>
                          <a:schemeClr val="accent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Atezolizumab</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15.4 (0.7)</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0.3 (0)</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0.3 (0.3)</a:t>
                      </a:r>
                    </a:p>
                  </a:txBody>
                  <a:tcPr marL="91439" marR="91439" anchor="ctr"/>
                </a:tc>
                <a:extLst>
                  <a:ext uri="{0D108BD9-81ED-4DB2-BD59-A6C34878D82A}">
                    <a16:rowId xmlns:a16="http://schemas.microsoft.com/office/drawing/2014/main" val="50627088"/>
                  </a:ext>
                </a:extLst>
              </a:tr>
              <a:tr h="334122">
                <a:tc>
                  <a:txBody>
                    <a:bodyPr/>
                    <a:lstStyle/>
                    <a:p>
                      <a:pPr marL="285750" indent="-285750" algn="l">
                        <a:buClr>
                          <a:schemeClr val="accent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Durvalumab**</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0.7 (0.2)</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0.4 (0)</a:t>
                      </a:r>
                    </a:p>
                  </a:txBody>
                  <a:tcPr marL="91439" marR="91439" anchor="ctr"/>
                </a:tc>
                <a:tc>
                  <a:txBody>
                    <a:bodyPr/>
                    <a:lstStyle/>
                    <a:p>
                      <a:pPr algn="ctr"/>
                      <a:r>
                        <a:rPr lang="en-GB" sz="1400" noProof="0" dirty="0">
                          <a:latin typeface="Arial" panose="020B0604020202020204" pitchFamily="34" charset="0"/>
                          <a:cs typeface="Arial" panose="020B0604020202020204" pitchFamily="34" charset="0"/>
                        </a:rPr>
                        <a:t>0.7 (0.7)</a:t>
                      </a:r>
                    </a:p>
                  </a:txBody>
                  <a:tcPr marL="91439" marR="91439" anchor="ctr"/>
                </a:tc>
                <a:extLst>
                  <a:ext uri="{0D108BD9-81ED-4DB2-BD59-A6C34878D82A}">
                    <a16:rowId xmlns:a16="http://schemas.microsoft.com/office/drawing/2014/main" val="1657551804"/>
                  </a:ext>
                </a:extLst>
              </a:tr>
            </a:tbl>
          </a:graphicData>
        </a:graphic>
      </p:graphicFrame>
      <p:sp>
        <p:nvSpPr>
          <p:cNvPr id="6" name="Tekstvak 7">
            <a:extLst>
              <a:ext uri="{FF2B5EF4-FFF2-40B4-BE49-F238E27FC236}">
                <a16:creationId xmlns:a16="http://schemas.microsoft.com/office/drawing/2014/main" id="{6BEEF0FF-1A2A-9F79-FD89-BE58B70CC85F}"/>
              </a:ext>
            </a:extLst>
          </p:cNvPr>
          <p:cNvSpPr txBox="1">
            <a:spLocks noChangeArrowheads="1"/>
          </p:cNvSpPr>
          <p:nvPr/>
        </p:nvSpPr>
        <p:spPr bwMode="auto">
          <a:xfrm>
            <a:off x="1345917" y="5351575"/>
            <a:ext cx="5259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nl-BE" sz="1200" dirty="0">
                <a:latin typeface="Arial" panose="020B0604020202020204" pitchFamily="34" charset="0"/>
              </a:rPr>
              <a:t>*Any-grade adverse events (grade ≥3 adverse events)</a:t>
            </a:r>
          </a:p>
          <a:p>
            <a:pPr>
              <a:lnSpc>
                <a:spcPct val="100000"/>
              </a:lnSpc>
              <a:spcBef>
                <a:spcPct val="0"/>
              </a:spcBef>
              <a:buFontTx/>
              <a:buNone/>
            </a:pPr>
            <a:r>
              <a:rPr lang="en-US" altLang="nl-BE" sz="1200" dirty="0">
                <a:latin typeface="Arial" panose="020B0604020202020204" pitchFamily="34" charset="0"/>
              </a:rPr>
              <a:t>**percentages reported for durvalumab probably do not reflect the true rate</a:t>
            </a:r>
          </a:p>
          <a:p>
            <a:pPr algn="r">
              <a:lnSpc>
                <a:spcPct val="100000"/>
              </a:lnSpc>
              <a:spcBef>
                <a:spcPct val="0"/>
              </a:spcBef>
              <a:buFontTx/>
              <a:buNone/>
            </a:pPr>
            <a:r>
              <a:rPr lang="en-US" altLang="nl-BE" sz="1200" dirty="0">
                <a:latin typeface="Arial" panose="020B0604020202020204" pitchFamily="34" charset="0"/>
              </a:rPr>
              <a:t>All data have been averaged</a:t>
            </a:r>
            <a:endParaRPr lang="nl-BE" altLang="nl-BE" sz="1200" dirty="0">
              <a:latin typeface="Arial" panose="020B0604020202020204" pitchFamily="34" charset="0"/>
            </a:endParaRPr>
          </a:p>
        </p:txBody>
      </p:sp>
      <p:graphicFrame>
        <p:nvGraphicFramePr>
          <p:cNvPr id="9" name="Table 11">
            <a:extLst>
              <a:ext uri="{FF2B5EF4-FFF2-40B4-BE49-F238E27FC236}">
                <a16:creationId xmlns:a16="http://schemas.microsoft.com/office/drawing/2014/main" id="{680FF837-1B48-C476-ED94-A99B816FA615}"/>
              </a:ext>
            </a:extLst>
          </p:cNvPr>
          <p:cNvGraphicFramePr>
            <a:graphicFrameLocks noGrp="1"/>
          </p:cNvGraphicFramePr>
          <p:nvPr>
            <p:extLst>
              <p:ext uri="{D42A27DB-BD31-4B8C-83A1-F6EECF244321}">
                <p14:modId xmlns:p14="http://schemas.microsoft.com/office/powerpoint/2010/main" val="750879468"/>
              </p:ext>
            </p:extLst>
          </p:nvPr>
        </p:nvGraphicFramePr>
        <p:xfrm>
          <a:off x="6818380" y="2246346"/>
          <a:ext cx="4764020" cy="3070372"/>
        </p:xfrm>
        <a:graphic>
          <a:graphicData uri="http://schemas.openxmlformats.org/drawingml/2006/table">
            <a:tbl>
              <a:tblPr firstRow="1" bandRow="1">
                <a:tableStyleId>{5C22544A-7EE6-4342-B048-85BDC9FD1C3A}</a:tableStyleId>
              </a:tblPr>
              <a:tblGrid>
                <a:gridCol w="1747767">
                  <a:extLst>
                    <a:ext uri="{9D8B030D-6E8A-4147-A177-3AD203B41FA5}">
                      <a16:colId xmlns:a16="http://schemas.microsoft.com/office/drawing/2014/main" val="1650334159"/>
                    </a:ext>
                  </a:extLst>
                </a:gridCol>
                <a:gridCol w="1907855">
                  <a:extLst>
                    <a:ext uri="{9D8B030D-6E8A-4147-A177-3AD203B41FA5}">
                      <a16:colId xmlns:a16="http://schemas.microsoft.com/office/drawing/2014/main" val="3851610589"/>
                    </a:ext>
                  </a:extLst>
                </a:gridCol>
                <a:gridCol w="1108398">
                  <a:extLst>
                    <a:ext uri="{9D8B030D-6E8A-4147-A177-3AD203B41FA5}">
                      <a16:colId xmlns:a16="http://schemas.microsoft.com/office/drawing/2014/main" val="3580716695"/>
                    </a:ext>
                  </a:extLst>
                </a:gridCol>
              </a:tblGrid>
              <a:tr h="673120">
                <a:tc>
                  <a:txBody>
                    <a:bodyPr/>
                    <a:lstStyle/>
                    <a:p>
                      <a:r>
                        <a:rPr lang="nl-NL" sz="1600" dirty="0">
                          <a:latin typeface="Arial" panose="020B0604020202020204" pitchFamily="34" charset="0"/>
                          <a:cs typeface="Arial" panose="020B0604020202020204" pitchFamily="34" charset="0"/>
                        </a:rPr>
                        <a:t>DRUG</a:t>
                      </a:r>
                    </a:p>
                  </a:txBody>
                  <a:tcPr marL="55440" marR="55440"/>
                </a:tc>
                <a:tc>
                  <a:txBody>
                    <a:bodyPr/>
                    <a:lstStyle/>
                    <a:p>
                      <a:r>
                        <a:rPr lang="nl-NL" sz="1600" dirty="0">
                          <a:latin typeface="Arial" panose="020B0604020202020204" pitchFamily="34" charset="0"/>
                          <a:cs typeface="Arial" panose="020B0604020202020204" pitchFamily="34" charset="0"/>
                        </a:rPr>
                        <a:t>Trial</a:t>
                      </a:r>
                    </a:p>
                  </a:txBody>
                  <a:tcPr marL="55440" marR="55440"/>
                </a:tc>
                <a:tc>
                  <a:txBody>
                    <a:bodyPr/>
                    <a:lstStyle/>
                    <a:p>
                      <a:pPr algn="ct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use</a:t>
                      </a:r>
                      <a:r>
                        <a:rPr lang="nl-NL" sz="1600" dirty="0">
                          <a:latin typeface="Arial" panose="020B0604020202020204" pitchFamily="34" charset="0"/>
                          <a:cs typeface="Arial" panose="020B0604020202020204" pitchFamily="34" charset="0"/>
                        </a:rPr>
                        <a:t> of </a:t>
                      </a:r>
                      <a:r>
                        <a:rPr lang="nl-NL" sz="1600" dirty="0" err="1">
                          <a:latin typeface="Arial" panose="020B0604020202020204" pitchFamily="34" charset="0"/>
                          <a:cs typeface="Arial" panose="020B0604020202020204" pitchFamily="34" charset="0"/>
                        </a:rPr>
                        <a:t>steroids</a:t>
                      </a:r>
                      <a:endParaRPr lang="nl-NL" sz="160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val="1447541830"/>
                  </a:ext>
                </a:extLst>
              </a:tr>
              <a:tr h="431033">
                <a:tc>
                  <a:txBody>
                    <a:bodyPr/>
                    <a:lstStyle/>
                    <a:p>
                      <a:r>
                        <a:rPr lang="nl-NL" sz="1600" dirty="0" err="1">
                          <a:latin typeface="Arial" panose="020B0604020202020204" pitchFamily="34" charset="0"/>
                          <a:cs typeface="Arial" panose="020B0604020202020204" pitchFamily="34" charset="0"/>
                        </a:rPr>
                        <a:t>Nivolumab</a:t>
                      </a:r>
                      <a:endParaRPr lang="nl-NL" sz="1600" dirty="0">
                        <a:latin typeface="Arial" panose="020B0604020202020204" pitchFamily="34" charset="0"/>
                        <a:cs typeface="Arial" panose="020B0604020202020204" pitchFamily="34" charset="0"/>
                      </a:endParaRPr>
                    </a:p>
                  </a:txBody>
                  <a:tcPr marL="55440" marR="55440" anchor="ctr"/>
                </a:tc>
                <a:tc>
                  <a:txBody>
                    <a:bodyPr/>
                    <a:lstStyle/>
                    <a:p>
                      <a:r>
                        <a:rPr lang="nl-NL" sz="1600" dirty="0">
                          <a:latin typeface="Arial" panose="020B0604020202020204" pitchFamily="34" charset="0"/>
                          <a:cs typeface="Arial" panose="020B0604020202020204" pitchFamily="34" charset="0"/>
                        </a:rPr>
                        <a:t>Checkmate459</a:t>
                      </a:r>
                    </a:p>
                  </a:txBody>
                  <a:tcPr marL="55440" marR="55440" anchor="ctr"/>
                </a:tc>
                <a:tc>
                  <a:txBody>
                    <a:bodyPr/>
                    <a:lstStyle/>
                    <a:p>
                      <a:pPr algn="ctr"/>
                      <a:r>
                        <a:rPr lang="nl-NL" sz="1600" dirty="0">
                          <a:latin typeface="Arial" panose="020B0604020202020204" pitchFamily="34" charset="0"/>
                          <a:cs typeface="Arial" panose="020B0604020202020204" pitchFamily="34" charset="0"/>
                        </a:rPr>
                        <a:t>11</a:t>
                      </a:r>
                    </a:p>
                  </a:txBody>
                  <a:tcPr marL="55440" marR="55440" anchor="ctr"/>
                </a:tc>
                <a:extLst>
                  <a:ext uri="{0D108BD9-81ED-4DB2-BD59-A6C34878D82A}">
                    <a16:rowId xmlns:a16="http://schemas.microsoft.com/office/drawing/2014/main" val="510473429"/>
                  </a:ext>
                </a:extLst>
              </a:tr>
              <a:tr h="431033">
                <a:tc>
                  <a:txBody>
                    <a:bodyPr/>
                    <a:lstStyle/>
                    <a:p>
                      <a:r>
                        <a:rPr lang="nl-NL" sz="1600" dirty="0" err="1">
                          <a:latin typeface="Arial" panose="020B0604020202020204" pitchFamily="34" charset="0"/>
                          <a:cs typeface="Arial" panose="020B0604020202020204" pitchFamily="34" charset="0"/>
                        </a:rPr>
                        <a:t>Atezolizumab</a:t>
                      </a:r>
                      <a:endParaRPr lang="nl-NL" sz="1600" dirty="0">
                        <a:latin typeface="Arial" panose="020B0604020202020204" pitchFamily="34" charset="0"/>
                        <a:cs typeface="Arial" panose="020B0604020202020204" pitchFamily="34" charset="0"/>
                      </a:endParaRPr>
                    </a:p>
                  </a:txBody>
                  <a:tcPr marL="55440" marR="55440" anchor="ctr"/>
                </a:tc>
                <a:tc>
                  <a:txBody>
                    <a:bodyPr/>
                    <a:lstStyle/>
                    <a:p>
                      <a:r>
                        <a:rPr lang="nl-NL" sz="1600" dirty="0">
                          <a:latin typeface="Arial" panose="020B0604020202020204" pitchFamily="34" charset="0"/>
                          <a:cs typeface="Arial" panose="020B0604020202020204" pitchFamily="34" charset="0"/>
                        </a:rPr>
                        <a:t>IMbrave150</a:t>
                      </a:r>
                    </a:p>
                  </a:txBody>
                  <a:tcPr marL="55440" marR="55440" anchor="ctr"/>
                </a:tc>
                <a:tc>
                  <a:txBody>
                    <a:bodyPr/>
                    <a:lstStyle/>
                    <a:p>
                      <a:pPr algn="ctr"/>
                      <a:r>
                        <a:rPr lang="nl-NL" sz="1600" dirty="0">
                          <a:latin typeface="Arial" panose="020B0604020202020204" pitchFamily="34" charset="0"/>
                          <a:cs typeface="Arial" panose="020B0604020202020204" pitchFamily="34" charset="0"/>
                        </a:rPr>
                        <a:t>12</a:t>
                      </a:r>
                    </a:p>
                  </a:txBody>
                  <a:tcPr marL="55440" marR="55440" anchor="ctr"/>
                </a:tc>
                <a:extLst>
                  <a:ext uri="{0D108BD9-81ED-4DB2-BD59-A6C34878D82A}">
                    <a16:rowId xmlns:a16="http://schemas.microsoft.com/office/drawing/2014/main" val="2533223588"/>
                  </a:ext>
                </a:extLst>
              </a:tr>
              <a:tr h="431033">
                <a:tc>
                  <a:txBody>
                    <a:bodyPr/>
                    <a:lstStyle/>
                    <a:p>
                      <a:r>
                        <a:rPr lang="nl-NL" sz="1600" dirty="0" err="1">
                          <a:latin typeface="Arial" panose="020B0604020202020204" pitchFamily="34" charset="0"/>
                          <a:cs typeface="Arial" panose="020B0604020202020204" pitchFamily="34" charset="0"/>
                        </a:rPr>
                        <a:t>Durvalumab</a:t>
                      </a:r>
                      <a:endParaRPr lang="nl-NL" sz="1600" dirty="0">
                        <a:latin typeface="Arial" panose="020B0604020202020204" pitchFamily="34" charset="0"/>
                        <a:cs typeface="Arial" panose="020B0604020202020204" pitchFamily="34" charset="0"/>
                      </a:endParaRPr>
                    </a:p>
                  </a:txBody>
                  <a:tcPr marL="55440" marR="55440" anchor="ctr"/>
                </a:tc>
                <a:tc>
                  <a:txBody>
                    <a:bodyPr/>
                    <a:lstStyle/>
                    <a:p>
                      <a:r>
                        <a:rPr lang="nl-NL" sz="1600" dirty="0">
                          <a:latin typeface="Arial" panose="020B0604020202020204" pitchFamily="34" charset="0"/>
                          <a:cs typeface="Arial" panose="020B0604020202020204" pitchFamily="34" charset="0"/>
                        </a:rPr>
                        <a:t>HIMALAYA</a:t>
                      </a:r>
                    </a:p>
                  </a:txBody>
                  <a:tcPr marL="55440" marR="55440" anchor="ctr"/>
                </a:tc>
                <a:tc>
                  <a:txBody>
                    <a:bodyPr/>
                    <a:lstStyle/>
                    <a:p>
                      <a:pPr algn="ctr"/>
                      <a:r>
                        <a:rPr lang="nl-NL" sz="1600" dirty="0">
                          <a:latin typeface="Arial" panose="020B0604020202020204" pitchFamily="34" charset="0"/>
                          <a:cs typeface="Arial" panose="020B0604020202020204" pitchFamily="34" charset="0"/>
                        </a:rPr>
                        <a:t>9.5</a:t>
                      </a:r>
                    </a:p>
                  </a:txBody>
                  <a:tcPr marL="55440" marR="55440" anchor="ctr"/>
                </a:tc>
                <a:extLst>
                  <a:ext uri="{0D108BD9-81ED-4DB2-BD59-A6C34878D82A}">
                    <a16:rowId xmlns:a16="http://schemas.microsoft.com/office/drawing/2014/main" val="2677282900"/>
                  </a:ext>
                </a:extLst>
              </a:tr>
              <a:tr h="431033">
                <a:tc>
                  <a:txBody>
                    <a:bodyPr/>
                    <a:lstStyle/>
                    <a:p>
                      <a:r>
                        <a:rPr lang="nl-NL" sz="1600" dirty="0">
                          <a:latin typeface="Arial" panose="020B0604020202020204" pitchFamily="34" charset="0"/>
                          <a:cs typeface="Arial" panose="020B0604020202020204" pitchFamily="34" charset="0"/>
                        </a:rPr>
                        <a:t>STRIDE</a:t>
                      </a:r>
                    </a:p>
                  </a:txBody>
                  <a:tcPr marL="55440" marR="55440" anchor="ctr"/>
                </a:tc>
                <a:tc>
                  <a:txBody>
                    <a:bodyPr/>
                    <a:lstStyle/>
                    <a:p>
                      <a:r>
                        <a:rPr lang="nl-NL" sz="1600" dirty="0">
                          <a:latin typeface="Arial" panose="020B0604020202020204" pitchFamily="34" charset="0"/>
                          <a:cs typeface="Arial" panose="020B0604020202020204" pitchFamily="34" charset="0"/>
                        </a:rPr>
                        <a:t>HIMALAYA</a:t>
                      </a:r>
                    </a:p>
                  </a:txBody>
                  <a:tcPr marL="55440" marR="55440" anchor="ctr"/>
                </a:tc>
                <a:tc>
                  <a:txBody>
                    <a:bodyPr/>
                    <a:lstStyle/>
                    <a:p>
                      <a:pPr algn="ctr"/>
                      <a:r>
                        <a:rPr lang="nl-NL" sz="1600" dirty="0">
                          <a:latin typeface="Arial" panose="020B0604020202020204" pitchFamily="34" charset="0"/>
                          <a:cs typeface="Arial" panose="020B0604020202020204" pitchFamily="34" charset="0"/>
                        </a:rPr>
                        <a:t>20</a:t>
                      </a:r>
                    </a:p>
                  </a:txBody>
                  <a:tcPr marL="55440" marR="55440" anchor="ctr"/>
                </a:tc>
                <a:extLst>
                  <a:ext uri="{0D108BD9-81ED-4DB2-BD59-A6C34878D82A}">
                    <a16:rowId xmlns:a16="http://schemas.microsoft.com/office/drawing/2014/main" val="3249800748"/>
                  </a:ext>
                </a:extLst>
              </a:tr>
              <a:tr h="673120">
                <a:tc>
                  <a:txBody>
                    <a:bodyPr/>
                    <a:lstStyle/>
                    <a:p>
                      <a:r>
                        <a:rPr lang="nl-NL" sz="1600" dirty="0" err="1">
                          <a:latin typeface="Arial" panose="020B0604020202020204" pitchFamily="34" charset="0"/>
                          <a:cs typeface="Arial" panose="020B0604020202020204" pitchFamily="34" charset="0"/>
                        </a:rPr>
                        <a:t>Pembrolizumab</a:t>
                      </a:r>
                      <a:r>
                        <a:rPr lang="nl-NL" sz="1600" dirty="0">
                          <a:latin typeface="Arial" panose="020B0604020202020204" pitchFamily="34" charset="0"/>
                          <a:cs typeface="Arial" panose="020B0604020202020204" pitchFamily="34" charset="0"/>
                        </a:rPr>
                        <a:t>/</a:t>
                      </a:r>
                      <a:br>
                        <a:rPr lang="nl-NL" sz="1600" dirty="0">
                          <a:latin typeface="Arial" panose="020B0604020202020204" pitchFamily="34" charset="0"/>
                          <a:cs typeface="Arial" panose="020B0604020202020204" pitchFamily="34" charset="0"/>
                        </a:rPr>
                      </a:br>
                      <a:r>
                        <a:rPr lang="nl-NL" sz="1600" dirty="0" err="1">
                          <a:latin typeface="Arial" panose="020B0604020202020204" pitchFamily="34" charset="0"/>
                          <a:cs typeface="Arial" panose="020B0604020202020204" pitchFamily="34" charset="0"/>
                        </a:rPr>
                        <a:t>lenvatinib</a:t>
                      </a:r>
                      <a:endParaRPr lang="nl-NL" sz="1600" dirty="0">
                        <a:latin typeface="Arial" panose="020B0604020202020204" pitchFamily="34" charset="0"/>
                        <a:cs typeface="Arial" panose="020B0604020202020204" pitchFamily="34" charset="0"/>
                      </a:endParaRPr>
                    </a:p>
                  </a:txBody>
                  <a:tcPr marL="55440" marR="55440" anchor="ctr"/>
                </a:tc>
                <a:tc>
                  <a:txBody>
                    <a:bodyPr/>
                    <a:lstStyle/>
                    <a:p>
                      <a:r>
                        <a:rPr lang="nl-NL" sz="1600" dirty="0">
                          <a:latin typeface="Arial" panose="020B0604020202020204" pitchFamily="34" charset="0"/>
                          <a:cs typeface="Arial" panose="020B0604020202020204" pitchFamily="34" charset="0"/>
                        </a:rPr>
                        <a:t>LEAP-002</a:t>
                      </a:r>
                    </a:p>
                  </a:txBody>
                  <a:tcPr marL="55440" marR="55440" anchor="ctr"/>
                </a:tc>
                <a:tc>
                  <a:txBody>
                    <a:bodyPr/>
                    <a:lstStyle/>
                    <a:p>
                      <a:pPr algn="ctr"/>
                      <a:r>
                        <a:rPr lang="nl-NL" sz="1600" dirty="0">
                          <a:latin typeface="Arial" panose="020B0604020202020204" pitchFamily="34" charset="0"/>
                          <a:cs typeface="Arial" panose="020B0604020202020204" pitchFamily="34" charset="0"/>
                        </a:rPr>
                        <a:t>9.6</a:t>
                      </a:r>
                    </a:p>
                  </a:txBody>
                  <a:tcPr marL="55440" marR="55440" anchor="ctr"/>
                </a:tc>
                <a:extLst>
                  <a:ext uri="{0D108BD9-81ED-4DB2-BD59-A6C34878D82A}">
                    <a16:rowId xmlns:a16="http://schemas.microsoft.com/office/drawing/2014/main" val="59169939"/>
                  </a:ext>
                </a:extLst>
              </a:tr>
            </a:tbl>
          </a:graphicData>
        </a:graphic>
      </p:graphicFrame>
      <p:sp>
        <p:nvSpPr>
          <p:cNvPr id="14" name="TextBox 7">
            <a:extLst>
              <a:ext uri="{FF2B5EF4-FFF2-40B4-BE49-F238E27FC236}">
                <a16:creationId xmlns:a16="http://schemas.microsoft.com/office/drawing/2014/main" id="{6875FF9F-46AB-5743-BC8A-CA190C8DFEC9}"/>
              </a:ext>
            </a:extLst>
          </p:cNvPr>
          <p:cNvSpPr>
            <a:spLocks noChangeArrowheads="1"/>
          </p:cNvSpPr>
          <p:nvPr>
            <p:custDataLst>
              <p:tags r:id="rId1"/>
            </p:custDataLst>
          </p:nvPr>
        </p:nvSpPr>
        <p:spPr bwMode="auto">
          <a:xfrm>
            <a:off x="674633" y="1696358"/>
            <a:ext cx="585341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br>
              <a:rPr lang="en-GB" altLang="es-ES" sz="1400" b="1" dirty="0">
                <a:latin typeface="Arial" panose="020B0604020202020204" pitchFamily="34" charset="0"/>
              </a:rPr>
            </a:br>
            <a:r>
              <a:rPr lang="en-GB" altLang="es-ES" sz="1400" b="1" dirty="0">
                <a:latin typeface="Arial" panose="020B0604020202020204" pitchFamily="34" charset="0"/>
              </a:rPr>
              <a:t>Different drugs and regimens</a:t>
            </a:r>
            <a:r>
              <a:rPr lang="en-GB" altLang="es-ES" sz="1400" b="1" baseline="30000" dirty="0">
                <a:latin typeface="Arial" panose="020B0604020202020204" pitchFamily="34" charset="0"/>
              </a:rPr>
              <a:t>1</a:t>
            </a:r>
            <a:endParaRPr lang="en-GB" altLang="fr-FR" sz="1400" b="1" baseline="30000" dirty="0">
              <a:latin typeface="Arial" panose="020B0604020202020204" pitchFamily="34" charset="0"/>
            </a:endParaRPr>
          </a:p>
        </p:txBody>
      </p:sp>
      <p:sp>
        <p:nvSpPr>
          <p:cNvPr id="19" name="TextBox 7">
            <a:extLst>
              <a:ext uri="{FF2B5EF4-FFF2-40B4-BE49-F238E27FC236}">
                <a16:creationId xmlns:a16="http://schemas.microsoft.com/office/drawing/2014/main" id="{8E32E8A9-4893-F52B-C82A-B5467C5F454E}"/>
              </a:ext>
            </a:extLst>
          </p:cNvPr>
          <p:cNvSpPr>
            <a:spLocks noChangeArrowheads="1"/>
          </p:cNvSpPr>
          <p:nvPr>
            <p:custDataLst>
              <p:tags r:id="rId2"/>
            </p:custDataLst>
          </p:nvPr>
        </p:nvSpPr>
        <p:spPr bwMode="auto">
          <a:xfrm>
            <a:off x="6779231" y="1696358"/>
            <a:ext cx="483792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r>
              <a:rPr lang="en-GB" altLang="es-ES" sz="1400" b="1" dirty="0">
                <a:latin typeface="Arial" panose="020B0604020202020204" pitchFamily="34" charset="0"/>
              </a:rPr>
              <a:t>Use of steroids for immune related adverse events in </a:t>
            </a:r>
          </a:p>
          <a:p>
            <a:pPr algn="ctr" eaLnBrk="1" hangingPunct="1">
              <a:spcBef>
                <a:spcPct val="0"/>
              </a:spcBef>
              <a:buFontTx/>
              <a:buNone/>
            </a:pPr>
            <a:r>
              <a:rPr lang="en-GB" altLang="fr-FR" sz="1400" b="1" dirty="0">
                <a:latin typeface="Arial" panose="020B0604020202020204" pitchFamily="34" charset="0"/>
              </a:rPr>
              <a:t>advanced HCC patients in randomised controlled trials</a:t>
            </a:r>
          </a:p>
        </p:txBody>
      </p:sp>
    </p:spTree>
    <p:extLst>
      <p:ext uri="{BB962C8B-B14F-4D97-AF65-F5344CB8AC3E}">
        <p14:creationId xmlns:p14="http://schemas.microsoft.com/office/powerpoint/2010/main" val="29321890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Atezolizumab + bevacizumab COMBINATION</a:t>
            </a:r>
            <a:br>
              <a:rPr lang="en-GB" sz="2000" dirty="0"/>
            </a:br>
            <a:r>
              <a:rPr lang="en-US" sz="2200" dirty="0">
                <a:solidFill>
                  <a:schemeClr val="accent1"/>
                </a:solidFill>
              </a:rPr>
              <a:t>SUMMARY OF ADVERSE EVENTS</a:t>
            </a:r>
            <a:br>
              <a:rPr lang="en-US" sz="2200" dirty="0">
                <a:solidFill>
                  <a:schemeClr val="accent1"/>
                </a:solidFill>
              </a:rPr>
            </a:br>
            <a:r>
              <a:rPr lang="en-US" sz="2200" dirty="0">
                <a:solidFill>
                  <a:schemeClr val="accent1"/>
                </a:solidFill>
              </a:rPr>
              <a:t>≥10% frequency of AE</a:t>
            </a:r>
            <a:r>
              <a:rPr lang="en-US" sz="2200" cap="none" dirty="0">
                <a:solidFill>
                  <a:schemeClr val="accent1"/>
                </a:solidFill>
              </a:rPr>
              <a:t>s</a:t>
            </a:r>
            <a:r>
              <a:rPr lang="en-US" sz="2200" dirty="0">
                <a:solidFill>
                  <a:schemeClr val="accent1"/>
                </a:solidFill>
              </a:rPr>
              <a:t> in either arm and &gt;5% difference between arms</a:t>
            </a:r>
            <a:endParaRPr lang="en-GB" sz="22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nn-NO" dirty="0"/>
              <a:t>AE, </a:t>
            </a:r>
            <a:r>
              <a:rPr lang="nn-NO" dirty="0" err="1"/>
              <a:t>adverse</a:t>
            </a:r>
            <a:r>
              <a:rPr lang="nn-NO" dirty="0"/>
              <a:t> </a:t>
            </a:r>
            <a:r>
              <a:rPr lang="nn-NO" dirty="0" err="1"/>
              <a:t>event</a:t>
            </a:r>
            <a:r>
              <a:rPr lang="nn-NO" dirty="0"/>
              <a:t>; ALT, </a:t>
            </a:r>
            <a:r>
              <a:rPr lang="nn-NO" dirty="0" err="1"/>
              <a:t>alanine</a:t>
            </a:r>
            <a:r>
              <a:rPr lang="nn-NO" dirty="0"/>
              <a:t> aminotransferase; PPE, palmar-plantar </a:t>
            </a:r>
            <a:r>
              <a:rPr lang="nn-NO" dirty="0" err="1"/>
              <a:t>erythrodysaesthesia</a:t>
            </a:r>
            <a:r>
              <a:rPr lang="nn-NO" dirty="0"/>
              <a:t> </a:t>
            </a:r>
          </a:p>
          <a:p>
            <a:r>
              <a:rPr lang="en-US" dirty="0"/>
              <a:t>Finn RS, et al. N Engl J Med. 2020;382(20):1894-905</a:t>
            </a:r>
          </a:p>
        </p:txBody>
      </p:sp>
      <p:grpSp>
        <p:nvGrpSpPr>
          <p:cNvPr id="6" name="Group 5">
            <a:extLst>
              <a:ext uri="{FF2B5EF4-FFF2-40B4-BE49-F238E27FC236}">
                <a16:creationId xmlns:a16="http://schemas.microsoft.com/office/drawing/2014/main" id="{EB717A4D-C9A6-730A-C6EC-FDE4BD29D94F}"/>
              </a:ext>
            </a:extLst>
          </p:cNvPr>
          <p:cNvGrpSpPr/>
          <p:nvPr/>
        </p:nvGrpSpPr>
        <p:grpSpPr>
          <a:xfrm>
            <a:off x="1474848" y="1854451"/>
            <a:ext cx="8923920" cy="3624567"/>
            <a:chOff x="-191595" y="952315"/>
            <a:chExt cx="8923920" cy="3826039"/>
          </a:xfrm>
        </p:grpSpPr>
        <p:grpSp>
          <p:nvGrpSpPr>
            <p:cNvPr id="7" name="Group 30">
              <a:extLst>
                <a:ext uri="{FF2B5EF4-FFF2-40B4-BE49-F238E27FC236}">
                  <a16:creationId xmlns:a16="http://schemas.microsoft.com/office/drawing/2014/main" id="{45DAC46F-1D2A-3BDA-309E-DCC768B0DB19}"/>
                </a:ext>
              </a:extLst>
            </p:cNvPr>
            <p:cNvGrpSpPr>
              <a:grpSpLocks/>
            </p:cNvGrpSpPr>
            <p:nvPr/>
          </p:nvGrpSpPr>
          <p:grpSpPr bwMode="auto">
            <a:xfrm>
              <a:off x="1773990" y="4485958"/>
              <a:ext cx="6935487" cy="292396"/>
              <a:chOff x="1709561" y="2900362"/>
              <a:chExt cx="6936233" cy="281847"/>
            </a:xfrm>
          </p:grpSpPr>
          <p:sp>
            <p:nvSpPr>
              <p:cNvPr id="36" name="TextBox 19">
                <a:extLst>
                  <a:ext uri="{FF2B5EF4-FFF2-40B4-BE49-F238E27FC236}">
                    <a16:creationId xmlns:a16="http://schemas.microsoft.com/office/drawing/2014/main" id="{A9823998-C853-3CE7-7427-A3A12E48A91A}"/>
                  </a:ext>
                </a:extLst>
              </p:cNvPr>
              <p:cNvSpPr txBox="1">
                <a:spLocks noChangeArrowheads="1"/>
              </p:cNvSpPr>
              <p:nvPr/>
            </p:nvSpPr>
            <p:spPr bwMode="auto">
              <a:xfrm>
                <a:off x="2809696"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40%</a:t>
                </a:r>
              </a:p>
            </p:txBody>
          </p:sp>
          <p:sp>
            <p:nvSpPr>
              <p:cNvPr id="37" name="TextBox 21">
                <a:extLst>
                  <a:ext uri="{FF2B5EF4-FFF2-40B4-BE49-F238E27FC236}">
                    <a16:creationId xmlns:a16="http://schemas.microsoft.com/office/drawing/2014/main" id="{ADC433C4-A25C-A878-90D6-B6823A2F7B3A}"/>
                  </a:ext>
                </a:extLst>
              </p:cNvPr>
              <p:cNvSpPr txBox="1">
                <a:spLocks noChangeArrowheads="1"/>
              </p:cNvSpPr>
              <p:nvPr/>
            </p:nvSpPr>
            <p:spPr bwMode="auto">
              <a:xfrm>
                <a:off x="3895696"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20%</a:t>
                </a:r>
              </a:p>
            </p:txBody>
          </p:sp>
          <p:sp>
            <p:nvSpPr>
              <p:cNvPr id="38" name="TextBox 23">
                <a:extLst>
                  <a:ext uri="{FF2B5EF4-FFF2-40B4-BE49-F238E27FC236}">
                    <a16:creationId xmlns:a16="http://schemas.microsoft.com/office/drawing/2014/main" id="{EBC58613-00C9-ACFB-E165-D7E00BE38E53}"/>
                  </a:ext>
                </a:extLst>
              </p:cNvPr>
              <p:cNvSpPr txBox="1">
                <a:spLocks noChangeArrowheads="1"/>
              </p:cNvSpPr>
              <p:nvPr/>
            </p:nvSpPr>
            <p:spPr bwMode="auto">
              <a:xfrm>
                <a:off x="5053127" y="2900362"/>
                <a:ext cx="269655"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0</a:t>
                </a:r>
              </a:p>
            </p:txBody>
          </p:sp>
          <p:sp>
            <p:nvSpPr>
              <p:cNvPr id="39" name="TextBox 25">
                <a:extLst>
                  <a:ext uri="{FF2B5EF4-FFF2-40B4-BE49-F238E27FC236}">
                    <a16:creationId xmlns:a16="http://schemas.microsoft.com/office/drawing/2014/main" id="{003C813B-0818-61BE-2EAA-277A063DD82B}"/>
                  </a:ext>
                </a:extLst>
              </p:cNvPr>
              <p:cNvSpPr txBox="1">
                <a:spLocks noChangeArrowheads="1"/>
              </p:cNvSpPr>
              <p:nvPr/>
            </p:nvSpPr>
            <p:spPr bwMode="auto">
              <a:xfrm>
                <a:off x="6010097"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20%</a:t>
                </a:r>
              </a:p>
            </p:txBody>
          </p:sp>
          <p:sp>
            <p:nvSpPr>
              <p:cNvPr id="40" name="TextBox 27">
                <a:extLst>
                  <a:ext uri="{FF2B5EF4-FFF2-40B4-BE49-F238E27FC236}">
                    <a16:creationId xmlns:a16="http://schemas.microsoft.com/office/drawing/2014/main" id="{A3AE1427-8B49-C0B3-5BCC-763F4EF86E01}"/>
                  </a:ext>
                </a:extLst>
              </p:cNvPr>
              <p:cNvSpPr txBox="1">
                <a:spLocks noChangeArrowheads="1"/>
              </p:cNvSpPr>
              <p:nvPr/>
            </p:nvSpPr>
            <p:spPr bwMode="auto">
              <a:xfrm>
                <a:off x="5476697"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10%</a:t>
                </a:r>
              </a:p>
            </p:txBody>
          </p:sp>
          <p:sp>
            <p:nvSpPr>
              <p:cNvPr id="41" name="TextBox 28">
                <a:extLst>
                  <a:ext uri="{FF2B5EF4-FFF2-40B4-BE49-F238E27FC236}">
                    <a16:creationId xmlns:a16="http://schemas.microsoft.com/office/drawing/2014/main" id="{62276D2B-A652-D2FE-5974-AEED20B885F1}"/>
                  </a:ext>
                </a:extLst>
              </p:cNvPr>
              <p:cNvSpPr txBox="1">
                <a:spLocks noChangeArrowheads="1"/>
              </p:cNvSpPr>
              <p:nvPr/>
            </p:nvSpPr>
            <p:spPr bwMode="auto">
              <a:xfrm>
                <a:off x="1709561"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60%</a:t>
                </a:r>
              </a:p>
            </p:txBody>
          </p:sp>
          <p:sp>
            <p:nvSpPr>
              <p:cNvPr id="42" name="TextBox 29">
                <a:extLst>
                  <a:ext uri="{FF2B5EF4-FFF2-40B4-BE49-F238E27FC236}">
                    <a16:creationId xmlns:a16="http://schemas.microsoft.com/office/drawing/2014/main" id="{76FF1985-14D2-1BB3-2AAC-34F6A1218249}"/>
                  </a:ext>
                </a:extLst>
              </p:cNvPr>
              <p:cNvSpPr txBox="1">
                <a:spLocks noChangeArrowheads="1"/>
              </p:cNvSpPr>
              <p:nvPr/>
            </p:nvSpPr>
            <p:spPr bwMode="auto">
              <a:xfrm>
                <a:off x="8154901"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60%</a:t>
                </a:r>
              </a:p>
            </p:txBody>
          </p:sp>
          <p:sp>
            <p:nvSpPr>
              <p:cNvPr id="43" name="TextBox 30">
                <a:extLst>
                  <a:ext uri="{FF2B5EF4-FFF2-40B4-BE49-F238E27FC236}">
                    <a16:creationId xmlns:a16="http://schemas.microsoft.com/office/drawing/2014/main" id="{95B33D09-EA50-6487-9984-A4F430CD3C36}"/>
                  </a:ext>
                </a:extLst>
              </p:cNvPr>
              <p:cNvSpPr txBox="1">
                <a:spLocks noChangeArrowheads="1"/>
              </p:cNvSpPr>
              <p:nvPr/>
            </p:nvSpPr>
            <p:spPr bwMode="auto">
              <a:xfrm>
                <a:off x="7076898"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40%</a:t>
                </a:r>
              </a:p>
            </p:txBody>
          </p:sp>
          <p:sp>
            <p:nvSpPr>
              <p:cNvPr id="44" name="TextBox 30">
                <a:extLst>
                  <a:ext uri="{FF2B5EF4-FFF2-40B4-BE49-F238E27FC236}">
                    <a16:creationId xmlns:a16="http://schemas.microsoft.com/office/drawing/2014/main" id="{742C40CD-8F6C-BDCF-E807-FF88AA3914FE}"/>
                  </a:ext>
                </a:extLst>
              </p:cNvPr>
              <p:cNvSpPr txBox="1">
                <a:spLocks noChangeArrowheads="1"/>
              </p:cNvSpPr>
              <p:nvPr/>
            </p:nvSpPr>
            <p:spPr bwMode="auto">
              <a:xfrm>
                <a:off x="2242108"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50%</a:t>
                </a:r>
              </a:p>
            </p:txBody>
          </p:sp>
          <p:sp>
            <p:nvSpPr>
              <p:cNvPr id="45" name="TextBox 25">
                <a:extLst>
                  <a:ext uri="{FF2B5EF4-FFF2-40B4-BE49-F238E27FC236}">
                    <a16:creationId xmlns:a16="http://schemas.microsoft.com/office/drawing/2014/main" id="{9554BF85-06B2-19CC-44A5-D33F93DE8A7C}"/>
                  </a:ext>
                </a:extLst>
              </p:cNvPr>
              <p:cNvSpPr txBox="1">
                <a:spLocks noChangeArrowheads="1"/>
              </p:cNvSpPr>
              <p:nvPr/>
            </p:nvSpPr>
            <p:spPr bwMode="auto">
              <a:xfrm>
                <a:off x="6574305"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30%</a:t>
                </a:r>
              </a:p>
            </p:txBody>
          </p:sp>
          <p:sp>
            <p:nvSpPr>
              <p:cNvPr id="46" name="TextBox 29">
                <a:extLst>
                  <a:ext uri="{FF2B5EF4-FFF2-40B4-BE49-F238E27FC236}">
                    <a16:creationId xmlns:a16="http://schemas.microsoft.com/office/drawing/2014/main" id="{0755D4FD-0BB3-7BCE-CA0F-39C14A0521D1}"/>
                  </a:ext>
                </a:extLst>
              </p:cNvPr>
              <p:cNvSpPr txBox="1">
                <a:spLocks noChangeArrowheads="1"/>
              </p:cNvSpPr>
              <p:nvPr/>
            </p:nvSpPr>
            <p:spPr bwMode="auto">
              <a:xfrm>
                <a:off x="7653156"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50%</a:t>
                </a:r>
              </a:p>
            </p:txBody>
          </p:sp>
          <p:sp>
            <p:nvSpPr>
              <p:cNvPr id="47" name="TextBox 21">
                <a:extLst>
                  <a:ext uri="{FF2B5EF4-FFF2-40B4-BE49-F238E27FC236}">
                    <a16:creationId xmlns:a16="http://schemas.microsoft.com/office/drawing/2014/main" id="{27E79603-6EB1-56FB-515F-8B2551294B33}"/>
                  </a:ext>
                </a:extLst>
              </p:cNvPr>
              <p:cNvSpPr txBox="1">
                <a:spLocks noChangeArrowheads="1"/>
              </p:cNvSpPr>
              <p:nvPr/>
            </p:nvSpPr>
            <p:spPr bwMode="auto">
              <a:xfrm>
                <a:off x="4414808"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10%</a:t>
                </a:r>
              </a:p>
            </p:txBody>
          </p:sp>
          <p:sp>
            <p:nvSpPr>
              <p:cNvPr id="48" name="TextBox 19">
                <a:extLst>
                  <a:ext uri="{FF2B5EF4-FFF2-40B4-BE49-F238E27FC236}">
                    <a16:creationId xmlns:a16="http://schemas.microsoft.com/office/drawing/2014/main" id="{A1805D9B-6387-223D-85EC-EC3F47F10EAF}"/>
                  </a:ext>
                </a:extLst>
              </p:cNvPr>
              <p:cNvSpPr txBox="1">
                <a:spLocks noChangeArrowheads="1"/>
              </p:cNvSpPr>
              <p:nvPr/>
            </p:nvSpPr>
            <p:spPr bwMode="auto">
              <a:xfrm>
                <a:off x="3343098" y="2900362"/>
                <a:ext cx="490893"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Arial" panose="020B0604020202020204" pitchFamily="34" charset="0"/>
                    <a:cs typeface="Arial" panose="020B0604020202020204" pitchFamily="34" charset="0"/>
                  </a:rPr>
                  <a:t>30%</a:t>
                </a:r>
              </a:p>
            </p:txBody>
          </p:sp>
        </p:grpSp>
        <p:grpSp>
          <p:nvGrpSpPr>
            <p:cNvPr id="8" name="Group 7">
              <a:extLst>
                <a:ext uri="{FF2B5EF4-FFF2-40B4-BE49-F238E27FC236}">
                  <a16:creationId xmlns:a16="http://schemas.microsoft.com/office/drawing/2014/main" id="{81388440-37B2-4AE4-1C48-9EBE92BD9760}"/>
                </a:ext>
              </a:extLst>
            </p:cNvPr>
            <p:cNvGrpSpPr/>
            <p:nvPr/>
          </p:nvGrpSpPr>
          <p:grpSpPr>
            <a:xfrm>
              <a:off x="1854340" y="952315"/>
              <a:ext cx="6877985" cy="3614884"/>
              <a:chOff x="1401700" y="719758"/>
              <a:chExt cx="5199088" cy="2732501"/>
            </a:xfrm>
          </p:grpSpPr>
          <p:graphicFrame>
            <p:nvGraphicFramePr>
              <p:cNvPr id="34" name="Content Placeholder 3">
                <a:extLst>
                  <a:ext uri="{FF2B5EF4-FFF2-40B4-BE49-F238E27FC236}">
                    <a16:creationId xmlns:a16="http://schemas.microsoft.com/office/drawing/2014/main" id="{0A18A91F-6F30-C3A5-24F0-57F9D54A4E72}"/>
                  </a:ext>
                </a:extLst>
              </p:cNvPr>
              <p:cNvGraphicFramePr>
                <a:graphicFrameLocks/>
              </p:cNvGraphicFramePr>
              <p:nvPr>
                <p:extLst>
                  <p:ext uri="{D42A27DB-BD31-4B8C-83A1-F6EECF244321}">
                    <p14:modId xmlns:p14="http://schemas.microsoft.com/office/powerpoint/2010/main" val="53188827"/>
                  </p:ext>
                </p:extLst>
              </p:nvPr>
            </p:nvGraphicFramePr>
            <p:xfrm>
              <a:off x="1401700" y="719758"/>
              <a:ext cx="5114600" cy="2732501"/>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4">
                <a:extLst>
                  <a:ext uri="{FF2B5EF4-FFF2-40B4-BE49-F238E27FC236}">
                    <a16:creationId xmlns:a16="http://schemas.microsoft.com/office/drawing/2014/main" id="{779C074E-C20A-316C-1091-6CC15D1AF259}"/>
                  </a:ext>
                </a:extLst>
              </p:cNvPr>
              <p:cNvSpPr/>
              <p:nvPr/>
            </p:nvSpPr>
            <p:spPr bwMode="auto">
              <a:xfrm>
                <a:off x="1439763" y="845753"/>
                <a:ext cx="5161025" cy="215788"/>
              </a:xfrm>
              <a:prstGeom prst="rect">
                <a:avLst/>
              </a:prstGeom>
              <a:solidFill>
                <a:schemeClr val="bg1"/>
              </a:solidFill>
              <a:ln w="9525" cap="flat" cmpd="sng" algn="ctr">
                <a:noFill/>
                <a:prstDash val="solid"/>
                <a:round/>
                <a:headEnd type="none" w="med" len="med"/>
                <a:tailEnd type="none" w="med" len="med"/>
              </a:ln>
              <a:effectLst/>
            </p:spPr>
            <p:txBody>
              <a:bodyPr vert="horz" wrap="square" lIns="161291" tIns="80645" rIns="161291" bIns="80645" numCol="1" rtlCol="0" anchor="t" anchorCtr="0" compatLnSpc="1">
                <a:prstTxWarp prst="textNoShape">
                  <a:avLst/>
                </a:prstTxWarp>
              </a:bodyPr>
              <a:lstStyle/>
              <a:p>
                <a:pPr defTabSz="604800">
                  <a:lnSpc>
                    <a:spcPct val="93000"/>
                  </a:lnSpc>
                  <a:buClr>
                    <a:srgbClr val="000000"/>
                  </a:buClr>
                  <a:buSzPct val="100000"/>
                  <a:defRPr/>
                </a:pPr>
                <a:endParaRPr lang="en-US" sz="2400"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9" name="TextBox 32">
              <a:extLst>
                <a:ext uri="{FF2B5EF4-FFF2-40B4-BE49-F238E27FC236}">
                  <a16:creationId xmlns:a16="http://schemas.microsoft.com/office/drawing/2014/main" id="{AE6AD747-096C-ACBF-1D0F-536E775163DE}"/>
                </a:ext>
              </a:extLst>
            </p:cNvPr>
            <p:cNvSpPr txBox="1">
              <a:spLocks noChangeArrowheads="1"/>
            </p:cNvSpPr>
            <p:nvPr/>
          </p:nvSpPr>
          <p:spPr bwMode="auto">
            <a:xfrm>
              <a:off x="1969925" y="1066052"/>
              <a:ext cx="3200237" cy="259907"/>
            </a:xfrm>
            <a:prstGeom prst="rect">
              <a:avLst/>
            </a:prstGeom>
            <a:noFill/>
            <a:ln>
              <a:noFill/>
            </a:ln>
          </p:spPr>
          <p:txBody>
            <a:bodyPr lIns="0" tIns="0" rIns="0" bIns="0">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ctr" defTabSz="913108">
                <a:spcBef>
                  <a:spcPct val="0"/>
                </a:spcBef>
                <a:buNone/>
                <a:defRPr/>
              </a:pPr>
              <a:r>
                <a:rPr lang="en-US" altLang="en-US" sz="1600" b="1" dirty="0">
                  <a:cs typeface="Arial" panose="020B0604020202020204" pitchFamily="34" charset="0"/>
                </a:rPr>
                <a:t>Atezolizumab + bevacizumab</a:t>
              </a:r>
            </a:p>
          </p:txBody>
        </p:sp>
        <p:grpSp>
          <p:nvGrpSpPr>
            <p:cNvPr id="10" name="Group 9">
              <a:extLst>
                <a:ext uri="{FF2B5EF4-FFF2-40B4-BE49-F238E27FC236}">
                  <a16:creationId xmlns:a16="http://schemas.microsoft.com/office/drawing/2014/main" id="{10AB267C-97A2-5856-F8E3-26B70A2CE115}"/>
                </a:ext>
              </a:extLst>
            </p:cNvPr>
            <p:cNvGrpSpPr/>
            <p:nvPr/>
          </p:nvGrpSpPr>
          <p:grpSpPr>
            <a:xfrm>
              <a:off x="-191595" y="1408892"/>
              <a:ext cx="2085507" cy="2988337"/>
              <a:chOff x="-144827" y="1064886"/>
              <a:chExt cx="1576440" cy="2258893"/>
            </a:xfrm>
          </p:grpSpPr>
          <p:sp>
            <p:nvSpPr>
              <p:cNvPr id="23" name="TextBox 11">
                <a:extLst>
                  <a:ext uri="{FF2B5EF4-FFF2-40B4-BE49-F238E27FC236}">
                    <a16:creationId xmlns:a16="http://schemas.microsoft.com/office/drawing/2014/main" id="{E4C5AA9C-CDAC-3BDA-934C-ED2407EC1576}"/>
                  </a:ext>
                </a:extLst>
              </p:cNvPr>
              <p:cNvSpPr txBox="1">
                <a:spLocks noChangeArrowheads="1"/>
              </p:cNvSpPr>
              <p:nvPr/>
            </p:nvSpPr>
            <p:spPr bwMode="auto">
              <a:xfrm>
                <a:off x="795892" y="1064886"/>
                <a:ext cx="632516"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Diarrhoea</a:t>
                </a:r>
              </a:p>
            </p:txBody>
          </p:sp>
          <p:sp>
            <p:nvSpPr>
              <p:cNvPr id="24" name="TextBox 12">
                <a:extLst>
                  <a:ext uri="{FF2B5EF4-FFF2-40B4-BE49-F238E27FC236}">
                    <a16:creationId xmlns:a16="http://schemas.microsoft.com/office/drawing/2014/main" id="{DD1E61EE-070A-1EEC-822E-6860D70BB187}"/>
                  </a:ext>
                </a:extLst>
              </p:cNvPr>
              <p:cNvSpPr txBox="1">
                <a:spLocks noChangeArrowheads="1"/>
              </p:cNvSpPr>
              <p:nvPr/>
            </p:nvSpPr>
            <p:spPr bwMode="auto">
              <a:xfrm>
                <a:off x="567660" y="1706246"/>
                <a:ext cx="863953"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Hypertension</a:t>
                </a:r>
              </a:p>
            </p:txBody>
          </p:sp>
          <p:sp>
            <p:nvSpPr>
              <p:cNvPr id="25" name="TextBox 13">
                <a:extLst>
                  <a:ext uri="{FF2B5EF4-FFF2-40B4-BE49-F238E27FC236}">
                    <a16:creationId xmlns:a16="http://schemas.microsoft.com/office/drawing/2014/main" id="{B1051544-24BA-C8D9-20F1-27CC585B62AA}"/>
                  </a:ext>
                </a:extLst>
              </p:cNvPr>
              <p:cNvSpPr txBox="1">
                <a:spLocks noChangeArrowheads="1"/>
              </p:cNvSpPr>
              <p:nvPr/>
            </p:nvSpPr>
            <p:spPr bwMode="auto">
              <a:xfrm>
                <a:off x="1158977" y="1288945"/>
                <a:ext cx="272636"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PPE</a:t>
                </a:r>
              </a:p>
            </p:txBody>
          </p:sp>
          <p:sp>
            <p:nvSpPr>
              <p:cNvPr id="26" name="TextBox 15">
                <a:extLst>
                  <a:ext uri="{FF2B5EF4-FFF2-40B4-BE49-F238E27FC236}">
                    <a16:creationId xmlns:a16="http://schemas.microsoft.com/office/drawing/2014/main" id="{51E5A32A-6137-706C-658C-E821B1082547}"/>
                  </a:ext>
                </a:extLst>
              </p:cNvPr>
              <p:cNvSpPr txBox="1">
                <a:spLocks noChangeArrowheads="1"/>
              </p:cNvSpPr>
              <p:nvPr/>
            </p:nvSpPr>
            <p:spPr bwMode="auto">
              <a:xfrm>
                <a:off x="949351" y="2530367"/>
                <a:ext cx="482262"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Pyrexia</a:t>
                </a:r>
              </a:p>
            </p:txBody>
          </p:sp>
          <p:sp>
            <p:nvSpPr>
              <p:cNvPr id="27" name="TextBox 18">
                <a:extLst>
                  <a:ext uri="{FF2B5EF4-FFF2-40B4-BE49-F238E27FC236}">
                    <a16:creationId xmlns:a16="http://schemas.microsoft.com/office/drawing/2014/main" id="{E929A1FE-9F7E-DF67-26D0-57525BDE6A65}"/>
                  </a:ext>
                </a:extLst>
              </p:cNvPr>
              <p:cNvSpPr txBox="1">
                <a:spLocks noChangeArrowheads="1"/>
              </p:cNvSpPr>
              <p:nvPr/>
            </p:nvSpPr>
            <p:spPr bwMode="auto">
              <a:xfrm>
                <a:off x="509886" y="2740752"/>
                <a:ext cx="921727"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ALT increased</a:t>
                </a:r>
              </a:p>
            </p:txBody>
          </p:sp>
          <p:sp>
            <p:nvSpPr>
              <p:cNvPr id="28" name="TextBox 16">
                <a:extLst>
                  <a:ext uri="{FF2B5EF4-FFF2-40B4-BE49-F238E27FC236}">
                    <a16:creationId xmlns:a16="http://schemas.microsoft.com/office/drawing/2014/main" id="{F38139FD-E7FF-6C97-2F48-8701107DAA6E}"/>
                  </a:ext>
                </a:extLst>
              </p:cNvPr>
              <p:cNvSpPr txBox="1">
                <a:spLocks noChangeArrowheads="1"/>
              </p:cNvSpPr>
              <p:nvPr/>
            </p:nvSpPr>
            <p:spPr bwMode="auto">
              <a:xfrm>
                <a:off x="716702" y="2952503"/>
                <a:ext cx="714911"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Proteinuria</a:t>
                </a:r>
              </a:p>
            </p:txBody>
          </p:sp>
          <p:sp>
            <p:nvSpPr>
              <p:cNvPr id="29" name="TextBox 11">
                <a:extLst>
                  <a:ext uri="{FF2B5EF4-FFF2-40B4-BE49-F238E27FC236}">
                    <a16:creationId xmlns:a16="http://schemas.microsoft.com/office/drawing/2014/main" id="{79D03DA5-2722-AB25-5C1F-465CAD8FF58B}"/>
                  </a:ext>
                </a:extLst>
              </p:cNvPr>
              <p:cNvSpPr txBox="1">
                <a:spLocks noChangeArrowheads="1"/>
              </p:cNvSpPr>
              <p:nvPr/>
            </p:nvSpPr>
            <p:spPr bwMode="auto">
              <a:xfrm>
                <a:off x="864960" y="2127194"/>
                <a:ext cx="563447"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Alopecia</a:t>
                </a:r>
              </a:p>
            </p:txBody>
          </p:sp>
          <p:sp>
            <p:nvSpPr>
              <p:cNvPr id="30" name="TextBox 11">
                <a:extLst>
                  <a:ext uri="{FF2B5EF4-FFF2-40B4-BE49-F238E27FC236}">
                    <a16:creationId xmlns:a16="http://schemas.microsoft.com/office/drawing/2014/main" id="{1166F3DC-B9E9-09C9-AE58-4D7C68593894}"/>
                  </a:ext>
                </a:extLst>
              </p:cNvPr>
              <p:cNvSpPr txBox="1">
                <a:spLocks noChangeArrowheads="1"/>
              </p:cNvSpPr>
              <p:nvPr/>
            </p:nvSpPr>
            <p:spPr bwMode="auto">
              <a:xfrm>
                <a:off x="192029" y="1504971"/>
                <a:ext cx="1239584"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Decreased appetite</a:t>
                </a:r>
              </a:p>
            </p:txBody>
          </p:sp>
          <p:sp>
            <p:nvSpPr>
              <p:cNvPr id="31" name="TextBox 11">
                <a:extLst>
                  <a:ext uri="{FF2B5EF4-FFF2-40B4-BE49-F238E27FC236}">
                    <a16:creationId xmlns:a16="http://schemas.microsoft.com/office/drawing/2014/main" id="{82B3EF53-E19C-168C-890E-D81E3CA4D21C}"/>
                  </a:ext>
                </a:extLst>
              </p:cNvPr>
              <p:cNvSpPr txBox="1">
                <a:spLocks noChangeArrowheads="1"/>
              </p:cNvSpPr>
              <p:nvPr/>
            </p:nvSpPr>
            <p:spPr bwMode="auto">
              <a:xfrm>
                <a:off x="860895" y="2335368"/>
                <a:ext cx="570718"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Asthenia</a:t>
                </a:r>
              </a:p>
            </p:txBody>
          </p:sp>
          <p:sp>
            <p:nvSpPr>
              <p:cNvPr id="32" name="TextBox 11">
                <a:extLst>
                  <a:ext uri="{FF2B5EF4-FFF2-40B4-BE49-F238E27FC236}">
                    <a16:creationId xmlns:a16="http://schemas.microsoft.com/office/drawing/2014/main" id="{6D91F9A2-7F57-84B7-7BBE-15695E4C9D54}"/>
                  </a:ext>
                </a:extLst>
              </p:cNvPr>
              <p:cNvSpPr txBox="1">
                <a:spLocks noChangeArrowheads="1"/>
              </p:cNvSpPr>
              <p:nvPr/>
            </p:nvSpPr>
            <p:spPr bwMode="auto">
              <a:xfrm>
                <a:off x="417408" y="1914613"/>
                <a:ext cx="1014205"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Abdominal pain</a:t>
                </a:r>
              </a:p>
            </p:txBody>
          </p:sp>
          <p:sp>
            <p:nvSpPr>
              <p:cNvPr id="33" name="TextBox 16">
                <a:extLst>
                  <a:ext uri="{FF2B5EF4-FFF2-40B4-BE49-F238E27FC236}">
                    <a16:creationId xmlns:a16="http://schemas.microsoft.com/office/drawing/2014/main" id="{54DE6C06-6ED2-5BC6-157B-6BCE3E798613}"/>
                  </a:ext>
                </a:extLst>
              </p:cNvPr>
              <p:cNvSpPr txBox="1">
                <a:spLocks noChangeArrowheads="1"/>
              </p:cNvSpPr>
              <p:nvPr/>
            </p:nvSpPr>
            <p:spPr bwMode="auto">
              <a:xfrm>
                <a:off x="-144827" y="3151872"/>
                <a:ext cx="1576440"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cs typeface="Arial" panose="020B0604020202020204" pitchFamily="34" charset="0"/>
                  </a:rPr>
                  <a:t>Infusion-related reaction</a:t>
                </a:r>
              </a:p>
            </p:txBody>
          </p:sp>
        </p:grpSp>
        <p:sp>
          <p:nvSpPr>
            <p:cNvPr id="14" name="TextBox 36">
              <a:extLst>
                <a:ext uri="{FF2B5EF4-FFF2-40B4-BE49-F238E27FC236}">
                  <a16:creationId xmlns:a16="http://schemas.microsoft.com/office/drawing/2014/main" id="{F4979AED-2A61-BCEF-7BBB-3DDAECE75981}"/>
                </a:ext>
              </a:extLst>
            </p:cNvPr>
            <p:cNvSpPr txBox="1">
              <a:spLocks noChangeArrowheads="1"/>
            </p:cNvSpPr>
            <p:nvPr/>
          </p:nvSpPr>
          <p:spPr bwMode="auto">
            <a:xfrm>
              <a:off x="2155735" y="3810144"/>
              <a:ext cx="1149225" cy="292396"/>
            </a:xfrm>
            <a:prstGeom prst="rect">
              <a:avLst/>
            </a:prstGeom>
            <a:solidFill>
              <a:schemeClr val="bg1"/>
            </a:solidFill>
            <a:ln w="9525">
              <a:noFill/>
              <a:miter lim="800000"/>
              <a:headEnd/>
              <a:tailEnd/>
            </a:ln>
          </p:spPr>
          <p:txBody>
            <a:bodyPr wrap="none">
              <a:spAutoFit/>
            </a:bodyPr>
            <a:lstStyle/>
            <a:p>
              <a:pPr defTabSz="1217444">
                <a:defRPr/>
              </a:pPr>
              <a:r>
                <a:rPr lang="en-US" altLang="en-US" sz="1200" dirty="0">
                  <a:latin typeface="Arial" panose="020B0604020202020204" pitchFamily="34" charset="0"/>
                  <a:cs typeface="Arial" panose="020B0604020202020204" pitchFamily="34" charset="0"/>
                </a:rPr>
                <a:t>All-Grade AEs</a:t>
              </a:r>
            </a:p>
          </p:txBody>
        </p:sp>
        <p:sp>
          <p:nvSpPr>
            <p:cNvPr id="15" name="TextBox 40">
              <a:extLst>
                <a:ext uri="{FF2B5EF4-FFF2-40B4-BE49-F238E27FC236}">
                  <a16:creationId xmlns:a16="http://schemas.microsoft.com/office/drawing/2014/main" id="{910577A2-F1F5-C738-4713-E83FD0B437AB}"/>
                </a:ext>
              </a:extLst>
            </p:cNvPr>
            <p:cNvSpPr txBox="1">
              <a:spLocks noChangeArrowheads="1"/>
            </p:cNvSpPr>
            <p:nvPr/>
          </p:nvSpPr>
          <p:spPr bwMode="auto">
            <a:xfrm>
              <a:off x="7270289" y="3810143"/>
              <a:ext cx="1211315" cy="306816"/>
            </a:xfrm>
            <a:prstGeom prst="rect">
              <a:avLst/>
            </a:prstGeom>
            <a:solidFill>
              <a:schemeClr val="bg1"/>
            </a:solidFill>
            <a:ln w="9525">
              <a:noFill/>
              <a:miter lim="800000"/>
              <a:headEnd/>
              <a:tailEnd/>
            </a:ln>
          </p:spPr>
          <p:txBody>
            <a:bodyPr wrap="none">
              <a:noAutofit/>
            </a:bodyPr>
            <a:lstStyle/>
            <a:p>
              <a:pPr defTabSz="1217444">
                <a:defRPr/>
              </a:pPr>
              <a:r>
                <a:rPr lang="en-US" altLang="en-US" sz="1200" dirty="0">
                  <a:latin typeface="Arial" panose="020B0604020202020204" pitchFamily="34" charset="0"/>
                  <a:cs typeface="Arial" panose="020B0604020202020204" pitchFamily="34" charset="0"/>
                </a:rPr>
                <a:t>All-Grade AEs</a:t>
              </a:r>
            </a:p>
          </p:txBody>
        </p:sp>
        <p:sp>
          <p:nvSpPr>
            <p:cNvPr id="16" name="TextBox 36">
              <a:extLst>
                <a:ext uri="{FF2B5EF4-FFF2-40B4-BE49-F238E27FC236}">
                  <a16:creationId xmlns:a16="http://schemas.microsoft.com/office/drawing/2014/main" id="{B77A75D1-6C5E-3B72-2432-B745B292CC02}"/>
                </a:ext>
              </a:extLst>
            </p:cNvPr>
            <p:cNvSpPr txBox="1">
              <a:spLocks noChangeArrowheads="1"/>
            </p:cNvSpPr>
            <p:nvPr/>
          </p:nvSpPr>
          <p:spPr bwMode="auto">
            <a:xfrm>
              <a:off x="2156931" y="4090711"/>
              <a:ext cx="1364028" cy="292396"/>
            </a:xfrm>
            <a:prstGeom prst="rect">
              <a:avLst/>
            </a:prstGeom>
            <a:solidFill>
              <a:schemeClr val="bg1"/>
            </a:solidFill>
            <a:ln w="9525">
              <a:noFill/>
              <a:miter lim="800000"/>
              <a:headEnd/>
              <a:tailEnd/>
            </a:ln>
          </p:spPr>
          <p:txBody>
            <a:bodyPr wrap="none">
              <a:spAutoFit/>
            </a:bodyPr>
            <a:lstStyle/>
            <a:p>
              <a:pPr defTabSz="1217444">
                <a:defRPr/>
              </a:pPr>
              <a:r>
                <a:rPr lang="en-US" altLang="en-US" sz="1200" dirty="0">
                  <a:latin typeface="Arial" panose="020B0604020202020204" pitchFamily="34" charset="0"/>
                  <a:cs typeface="Arial" panose="020B0604020202020204" pitchFamily="34" charset="0"/>
                </a:rPr>
                <a:t>Grade 3 or 4 AEs</a:t>
              </a:r>
            </a:p>
          </p:txBody>
        </p:sp>
        <p:sp>
          <p:nvSpPr>
            <p:cNvPr id="17" name="TextBox 36">
              <a:extLst>
                <a:ext uri="{FF2B5EF4-FFF2-40B4-BE49-F238E27FC236}">
                  <a16:creationId xmlns:a16="http://schemas.microsoft.com/office/drawing/2014/main" id="{A6871AD8-C007-347F-3834-C2E440890B41}"/>
                </a:ext>
              </a:extLst>
            </p:cNvPr>
            <p:cNvSpPr txBox="1">
              <a:spLocks noChangeArrowheads="1"/>
            </p:cNvSpPr>
            <p:nvPr/>
          </p:nvSpPr>
          <p:spPr bwMode="auto">
            <a:xfrm>
              <a:off x="7273379" y="4090712"/>
              <a:ext cx="1208225" cy="306816"/>
            </a:xfrm>
            <a:prstGeom prst="rect">
              <a:avLst/>
            </a:prstGeom>
            <a:solidFill>
              <a:schemeClr val="bg1"/>
            </a:solidFill>
            <a:ln w="9525">
              <a:noFill/>
              <a:miter lim="800000"/>
              <a:headEnd/>
              <a:tailEnd/>
            </a:ln>
          </p:spPr>
          <p:txBody>
            <a:bodyPr wrap="none">
              <a:noAutofit/>
            </a:bodyPr>
            <a:lstStyle/>
            <a:p>
              <a:pPr defTabSz="1217444">
                <a:defRPr/>
              </a:pPr>
              <a:r>
                <a:rPr lang="en-US" altLang="en-US" sz="1200" dirty="0">
                  <a:latin typeface="Arial" panose="020B0604020202020204" pitchFamily="34" charset="0"/>
                  <a:cs typeface="Arial" panose="020B0604020202020204" pitchFamily="34" charset="0"/>
                </a:rPr>
                <a:t>Grade 3 or 4 AEs</a:t>
              </a:r>
            </a:p>
          </p:txBody>
        </p:sp>
        <p:sp>
          <p:nvSpPr>
            <p:cNvPr id="18" name="TextBox 31">
              <a:extLst>
                <a:ext uri="{FF2B5EF4-FFF2-40B4-BE49-F238E27FC236}">
                  <a16:creationId xmlns:a16="http://schemas.microsoft.com/office/drawing/2014/main" id="{30DD7AF9-73DC-A216-A96F-EDAA5D7F2E75}"/>
                </a:ext>
              </a:extLst>
            </p:cNvPr>
            <p:cNvSpPr txBox="1">
              <a:spLocks noChangeArrowheads="1"/>
            </p:cNvSpPr>
            <p:nvPr/>
          </p:nvSpPr>
          <p:spPr bwMode="auto">
            <a:xfrm>
              <a:off x="5170163" y="1066052"/>
              <a:ext cx="3276433" cy="259907"/>
            </a:xfrm>
            <a:prstGeom prst="rect">
              <a:avLst/>
            </a:prstGeom>
            <a:noFill/>
            <a:ln>
              <a:noFill/>
            </a:ln>
          </p:spPr>
          <p:txBody>
            <a:bodyPr lIns="0" tIns="0" rIns="0" bIns="0">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ctr" defTabSz="913108">
                <a:spcBef>
                  <a:spcPct val="0"/>
                </a:spcBef>
                <a:buNone/>
                <a:defRPr/>
              </a:pPr>
              <a:r>
                <a:rPr lang="en-US" altLang="en-US" sz="1600" b="1" dirty="0">
                  <a:solidFill>
                    <a:schemeClr val="accent1"/>
                  </a:solidFill>
                  <a:cs typeface="Arial" panose="020B0604020202020204" pitchFamily="34" charset="0"/>
                </a:rPr>
                <a:t>Sorafenib</a:t>
              </a:r>
            </a:p>
          </p:txBody>
        </p:sp>
        <p:sp>
          <p:nvSpPr>
            <p:cNvPr id="19" name="Rectangle 18">
              <a:extLst>
                <a:ext uri="{FF2B5EF4-FFF2-40B4-BE49-F238E27FC236}">
                  <a16:creationId xmlns:a16="http://schemas.microsoft.com/office/drawing/2014/main" id="{4C09A8A4-E7E8-F9CC-D300-1CA65FDA588A}"/>
                </a:ext>
              </a:extLst>
            </p:cNvPr>
            <p:cNvSpPr>
              <a:spLocks noChangeAspect="1"/>
            </p:cNvSpPr>
            <p:nvPr/>
          </p:nvSpPr>
          <p:spPr>
            <a:xfrm>
              <a:off x="2046419" y="3925558"/>
              <a:ext cx="155566" cy="908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4741FA0-C5BB-7B57-B96F-196A3376D5BD}"/>
                </a:ext>
              </a:extLst>
            </p:cNvPr>
            <p:cNvSpPr>
              <a:spLocks noChangeAspect="1"/>
            </p:cNvSpPr>
            <p:nvPr/>
          </p:nvSpPr>
          <p:spPr>
            <a:xfrm>
              <a:off x="2046419" y="4188028"/>
              <a:ext cx="155566" cy="90834"/>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2F9A0C-A5D9-54F3-8514-A476F604E48F}"/>
                </a:ext>
              </a:extLst>
            </p:cNvPr>
            <p:cNvSpPr>
              <a:spLocks noChangeAspect="1"/>
            </p:cNvSpPr>
            <p:nvPr/>
          </p:nvSpPr>
          <p:spPr>
            <a:xfrm>
              <a:off x="7156201" y="3925558"/>
              <a:ext cx="155566" cy="908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6D9F0421-27E6-A063-65F7-EFD9F87E7CC5}"/>
                </a:ext>
              </a:extLst>
            </p:cNvPr>
            <p:cNvSpPr>
              <a:spLocks noChangeAspect="1"/>
            </p:cNvSpPr>
            <p:nvPr/>
          </p:nvSpPr>
          <p:spPr>
            <a:xfrm>
              <a:off x="7156201" y="4198702"/>
              <a:ext cx="155566" cy="9083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4805857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en-US" sz="3100" dirty="0"/>
              <a:t>Re-challenging with Immune checkpoint inhibitor after toxicity</a:t>
            </a:r>
            <a:br>
              <a:rPr lang="en-GB" dirty="0"/>
            </a:br>
            <a:endParaRPr lang="en-GB" dirty="0"/>
          </a:p>
        </p:txBody>
      </p:sp>
      <p:sp>
        <p:nvSpPr>
          <p:cNvPr id="7" name="Content Placeholder 6">
            <a:extLst>
              <a:ext uri="{FF2B5EF4-FFF2-40B4-BE49-F238E27FC236}">
                <a16:creationId xmlns:a16="http://schemas.microsoft.com/office/drawing/2014/main" id="{FEA1AE20-1C07-A645-8305-34DAEC849A0B}"/>
              </a:ext>
            </a:extLst>
          </p:cNvPr>
          <p:cNvSpPr>
            <a:spLocks noGrp="1"/>
          </p:cNvSpPr>
          <p:nvPr>
            <p:ph sz="quarter" idx="14"/>
          </p:nvPr>
        </p:nvSpPr>
        <p:spPr>
          <a:xfrm>
            <a:off x="6236898" y="1425600"/>
            <a:ext cx="5345502" cy="4637556"/>
          </a:xfrm>
        </p:spPr>
        <p:txBody>
          <a:bodyPr>
            <a:normAutofit/>
          </a:bodyPr>
          <a:lstStyle/>
          <a:p>
            <a:pPr marL="0" indent="0">
              <a:spcBef>
                <a:spcPts val="600"/>
              </a:spcBef>
              <a:buNone/>
            </a:pPr>
            <a:r>
              <a:rPr lang="en-GB" sz="1600" b="1" spc="100" dirty="0">
                <a:solidFill>
                  <a:schemeClr val="accent1"/>
                </a:solidFill>
              </a:rPr>
              <a:t>IMMUNE RELATED HEPATOTOXICITY</a:t>
            </a:r>
            <a:r>
              <a:rPr lang="en-GB" sz="1600" b="1" spc="100" baseline="30000" dirty="0">
                <a:solidFill>
                  <a:schemeClr val="accent1"/>
                </a:solidFill>
              </a:rPr>
              <a:t>2</a:t>
            </a:r>
            <a:endParaRPr lang="en-GB" sz="1600" b="1" spc="100" dirty="0">
              <a:solidFill>
                <a:schemeClr val="accent1"/>
              </a:solidFill>
            </a:endParaRPr>
          </a:p>
          <a:p>
            <a:pPr marL="0" indent="0">
              <a:buNone/>
            </a:pPr>
            <a:r>
              <a:rPr lang="en-GB" sz="1600" b="1" dirty="0"/>
              <a:t>ICI-related toxicity: Management of hepatitis</a:t>
            </a:r>
          </a:p>
          <a:p>
            <a:pPr marL="0" indent="0">
              <a:buNone/>
            </a:pPr>
            <a:r>
              <a:rPr lang="en-GB" sz="1500" b="1" dirty="0">
                <a:solidFill>
                  <a:srgbClr val="C6573B"/>
                </a:solidFill>
              </a:rPr>
              <a:t>Steroid wean:</a:t>
            </a:r>
          </a:p>
          <a:p>
            <a:pPr>
              <a:spcBef>
                <a:spcPts val="600"/>
              </a:spcBef>
            </a:pPr>
            <a:r>
              <a:rPr lang="en-GB" sz="1500" dirty="0"/>
              <a:t>Grade 2: Once grade 1, wean over 2 weeks; re-escalate if worsening; treatment may be resumed once prednisolone ≤10 mg</a:t>
            </a:r>
          </a:p>
          <a:p>
            <a:pPr>
              <a:spcBef>
                <a:spcPts val="600"/>
              </a:spcBef>
            </a:pPr>
            <a:r>
              <a:rPr lang="en-GB" sz="1500" dirty="0"/>
              <a:t>Grade 3 or 4: Once improved to grade 2, can change to oral prednisolone and wean over 4 weeks; for grade 3, re‑challenge only at consultant discretion</a:t>
            </a:r>
          </a:p>
          <a:p>
            <a:pPr marL="0" indent="0">
              <a:buNone/>
            </a:pPr>
            <a:r>
              <a:rPr lang="en-GB" sz="1500" b="1" dirty="0">
                <a:solidFill>
                  <a:srgbClr val="C6573B"/>
                </a:solidFill>
              </a:rPr>
              <a:t>Worsening despite steroids:</a:t>
            </a:r>
          </a:p>
          <a:p>
            <a:pPr>
              <a:spcBef>
                <a:spcPts val="600"/>
              </a:spcBef>
            </a:pPr>
            <a:r>
              <a:rPr lang="en-GB" sz="1500" dirty="0"/>
              <a:t>If on oral change to IV (methyl)prednisolone</a:t>
            </a:r>
          </a:p>
          <a:p>
            <a:pPr>
              <a:spcBef>
                <a:spcPts val="600"/>
              </a:spcBef>
            </a:pPr>
            <a:r>
              <a:rPr lang="en-GB" sz="1500" dirty="0"/>
              <a:t>If on IV add MMF 500-1000 mg bid</a:t>
            </a:r>
          </a:p>
          <a:p>
            <a:pPr>
              <a:spcBef>
                <a:spcPts val="600"/>
              </a:spcBef>
            </a:pPr>
            <a:r>
              <a:rPr lang="en-GB" sz="1500" dirty="0"/>
              <a:t>If worse on MMF, consider addition of tacrolimus</a:t>
            </a:r>
          </a:p>
          <a:p>
            <a:pPr>
              <a:spcBef>
                <a:spcPts val="600"/>
              </a:spcBef>
            </a:pPr>
            <a:r>
              <a:rPr lang="en-GB" sz="1500" dirty="0"/>
              <a:t>A case report has described the use of anti-thymocyte globulin in steroid + MMF-refractory fulminant hepatitis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a:xfrm>
            <a:off x="620183" y="6309320"/>
            <a:ext cx="10180339" cy="365125"/>
          </a:xfrm>
        </p:spPr>
        <p:txBody>
          <a:bodyPr anchor="b" anchorCtr="0"/>
          <a:lstStyle/>
          <a:p>
            <a:r>
              <a:rPr lang="es-ES" dirty="0"/>
              <a:t>CS, </a:t>
            </a:r>
            <a:r>
              <a:rPr lang="en-GB" dirty="0"/>
              <a:t>corticosteroid</a:t>
            </a:r>
            <a:r>
              <a:rPr lang="es-ES" dirty="0"/>
              <a:t>; GI, gastrointestinal; </a:t>
            </a:r>
            <a:r>
              <a:rPr lang="en-US" dirty="0"/>
              <a:t>ICI, immune checkpoint inhibitor; irAE, immune related adverse event; IV, intravenous; MMF, mycophenolate mofetil</a:t>
            </a:r>
            <a:endParaRPr lang="pt-BR" dirty="0"/>
          </a:p>
          <a:p>
            <a:r>
              <a:rPr lang="en-US" dirty="0"/>
              <a:t>1. Haanen J, et al. Ann Oncol. 2022;33(12)1217-38; 2. </a:t>
            </a:r>
            <a:r>
              <a:rPr lang="es-ES" dirty="0"/>
              <a:t>Haanen JBAG., et al. Ann Oncol. 2017;28, iv119-iv142.</a:t>
            </a:r>
            <a:endParaRPr lang="en-GB" altLang="nl-BE" dirty="0"/>
          </a:p>
        </p:txBody>
      </p:sp>
      <p:sp>
        <p:nvSpPr>
          <p:cNvPr id="19" name="Content Placeholder 6">
            <a:extLst>
              <a:ext uri="{FF2B5EF4-FFF2-40B4-BE49-F238E27FC236}">
                <a16:creationId xmlns:a16="http://schemas.microsoft.com/office/drawing/2014/main" id="{D7E50884-A427-2C47-9781-842503FF179B}"/>
              </a:ext>
            </a:extLst>
          </p:cNvPr>
          <p:cNvSpPr txBox="1">
            <a:spLocks/>
          </p:cNvSpPr>
          <p:nvPr/>
        </p:nvSpPr>
        <p:spPr>
          <a:xfrm>
            <a:off x="619201" y="1425600"/>
            <a:ext cx="5558408" cy="4637556"/>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GB" sz="1600" b="1" spc="100" dirty="0">
                <a:solidFill>
                  <a:schemeClr val="accent1"/>
                </a:solidFill>
              </a:rPr>
              <a:t>ICI-INDUCED ENTERO-COLITIS</a:t>
            </a:r>
            <a:r>
              <a:rPr lang="en-GB" sz="1600" b="1" spc="100" baseline="30000" dirty="0">
                <a:solidFill>
                  <a:schemeClr val="accent1"/>
                </a:solidFill>
              </a:rPr>
              <a:t>1</a:t>
            </a:r>
            <a:endParaRPr lang="en-GB" sz="1600" b="1" spc="100" dirty="0">
              <a:solidFill>
                <a:schemeClr val="accent1"/>
              </a:solidFill>
            </a:endParaRPr>
          </a:p>
          <a:p>
            <a:pPr marL="0" indent="0">
              <a:buFont typeface="Arial"/>
              <a:buNone/>
            </a:pPr>
            <a:r>
              <a:rPr lang="en-GB" sz="1500" b="1" dirty="0">
                <a:solidFill>
                  <a:srgbClr val="C6573B"/>
                </a:solidFill>
              </a:rPr>
              <a:t>Grade 2-4 response to CSs:</a:t>
            </a:r>
          </a:p>
          <a:p>
            <a:pPr>
              <a:spcBef>
                <a:spcPts val="600"/>
              </a:spcBef>
            </a:pPr>
            <a:r>
              <a:rPr lang="en-GB" sz="1500" dirty="0"/>
              <a:t>Initiate 4-8-weekly CSs tapering programme</a:t>
            </a:r>
          </a:p>
          <a:p>
            <a:pPr>
              <a:spcBef>
                <a:spcPts val="600"/>
              </a:spcBef>
            </a:pPr>
            <a:r>
              <a:rPr lang="en-GB" sz="1500" dirty="0"/>
              <a:t>Upon remission, discuss resuming ICI therapy, </a:t>
            </a:r>
            <a:br>
              <a:rPr lang="en-GB" sz="1500" dirty="0"/>
            </a:br>
            <a:r>
              <a:rPr lang="en-GB" sz="1500" dirty="0"/>
              <a:t>weighing oncological benefit against risk of GI irAE recurrence</a:t>
            </a:r>
          </a:p>
          <a:p>
            <a:pPr>
              <a:spcBef>
                <a:spcPts val="600"/>
              </a:spcBef>
            </a:pPr>
            <a:r>
              <a:rPr lang="en-GB" sz="1500" dirty="0"/>
              <a:t>In the case of relapse, consider infliximab or </a:t>
            </a:r>
            <a:br>
              <a:rPr lang="en-GB" sz="1500" dirty="0"/>
            </a:br>
            <a:r>
              <a:rPr lang="en-GB" sz="1500" dirty="0"/>
              <a:t>vedolizumab as below</a:t>
            </a:r>
          </a:p>
          <a:p>
            <a:pPr marL="0" indent="0">
              <a:buFont typeface="Arial"/>
              <a:buNone/>
            </a:pPr>
            <a:r>
              <a:rPr lang="en-GB" sz="1500" b="1" dirty="0">
                <a:solidFill>
                  <a:srgbClr val="C6573B"/>
                </a:solidFill>
              </a:rPr>
              <a:t>Grade 2-4 refractory to CSs:</a:t>
            </a:r>
          </a:p>
          <a:p>
            <a:pPr>
              <a:spcBef>
                <a:spcPts val="600"/>
              </a:spcBef>
            </a:pPr>
            <a:r>
              <a:rPr lang="en-GB" sz="1500" dirty="0"/>
              <a:t>Infliximab 5 mg/kg IV in the more severe forms or vedolizumab 300 mg in the more moderate forms and </a:t>
            </a:r>
            <a:br>
              <a:rPr lang="en-GB" sz="1500" dirty="0"/>
            </a:br>
            <a:r>
              <a:rPr lang="en-GB" sz="1500" dirty="0"/>
              <a:t>rapid CS tapering</a:t>
            </a:r>
          </a:p>
          <a:p>
            <a:pPr>
              <a:spcBef>
                <a:spcPts val="600"/>
              </a:spcBef>
            </a:pPr>
            <a:r>
              <a:rPr lang="en-GB" sz="1500" dirty="0"/>
              <a:t>If no response, consider switching to the other biologic, higher-dose infliximab, faecal microbiota transplantation, ustekinumab, tofacitinib, extracorporeal photopheresis, colectomy and repeat testing for infections</a:t>
            </a:r>
          </a:p>
        </p:txBody>
      </p:sp>
    </p:spTree>
    <p:extLst>
      <p:ext uri="{BB962C8B-B14F-4D97-AF65-F5344CB8AC3E}">
        <p14:creationId xmlns:p14="http://schemas.microsoft.com/office/powerpoint/2010/main" val="206247193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dirty="0"/>
              <a:t>Progression</a:t>
            </a:r>
            <a:br>
              <a:rPr lang="en-US" dirty="0"/>
            </a:br>
            <a:br>
              <a:rPr lang="en-US" sz="1000" dirty="0"/>
            </a:br>
            <a:r>
              <a:rPr lang="en-US" sz="3000" dirty="0"/>
              <a:t>Time to switch to 2</a:t>
            </a:r>
            <a:r>
              <a:rPr lang="en-US" sz="3000" baseline="30000" dirty="0"/>
              <a:t>nd</a:t>
            </a:r>
            <a:r>
              <a:rPr lang="en-US" sz="3000" dirty="0"/>
              <a:t> line therapy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Tree>
    <p:extLst>
      <p:ext uri="{BB962C8B-B14F-4D97-AF65-F5344CB8AC3E}">
        <p14:creationId xmlns:p14="http://schemas.microsoft.com/office/powerpoint/2010/main" val="21663775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a:bodyPr>
          <a:lstStyle/>
          <a:p>
            <a:r>
              <a:rPr lang="en-GB" dirty="0"/>
              <a:t>Polling question</a:t>
            </a:r>
            <a:br>
              <a:rPr lang="en-GB" dirty="0"/>
            </a:br>
            <a:r>
              <a:rPr lang="en-US" sz="2000" dirty="0">
                <a:solidFill>
                  <a:schemeClr val="accent1"/>
                </a:solidFill>
              </a:rPr>
              <a:t>how would you measure progression in hcc patients?</a:t>
            </a:r>
            <a:endParaRPr lang="en-GB" sz="2000" dirty="0">
              <a:solidFill>
                <a:schemeClr val="accent1"/>
              </a:solidFill>
            </a:endParaRPr>
          </a:p>
        </p:txBody>
      </p:sp>
      <p:sp>
        <p:nvSpPr>
          <p:cNvPr id="2" name="Content Placeholder 1">
            <a:extLst>
              <a:ext uri="{FF2B5EF4-FFF2-40B4-BE49-F238E27FC236}">
                <a16:creationId xmlns:a16="http://schemas.microsoft.com/office/drawing/2014/main" id="{66FE69FA-574A-9646-D750-AF762892CC63}"/>
              </a:ext>
            </a:extLst>
          </p:cNvPr>
          <p:cNvSpPr>
            <a:spLocks noGrp="1"/>
          </p:cNvSpPr>
          <p:nvPr>
            <p:ph sz="quarter" idx="14"/>
          </p:nvPr>
        </p:nvSpPr>
        <p:spPr/>
        <p:txBody>
          <a:bodyPr/>
          <a:lstStyle/>
          <a:p>
            <a:pPr marL="457200" indent="-457200">
              <a:buFont typeface="+mj-lt"/>
              <a:buAutoNum type="alphaUcPeriod"/>
            </a:pPr>
            <a:r>
              <a:rPr lang="en-GB" dirty="0"/>
              <a:t>Choi</a:t>
            </a:r>
          </a:p>
          <a:p>
            <a:pPr marL="457200" indent="-457200">
              <a:buFont typeface="+mj-lt"/>
              <a:buAutoNum type="alphaUcPeriod"/>
            </a:pPr>
            <a:r>
              <a:rPr lang="en-GB" dirty="0"/>
              <a:t>EASL</a:t>
            </a:r>
          </a:p>
          <a:p>
            <a:pPr marL="457200" indent="-457200">
              <a:buFont typeface="+mj-lt"/>
              <a:buAutoNum type="alphaUcPeriod"/>
            </a:pPr>
            <a:r>
              <a:rPr lang="en-GB" dirty="0"/>
              <a:t>RECIST</a:t>
            </a:r>
          </a:p>
          <a:p>
            <a:pPr marL="457200" indent="-457200">
              <a:buFont typeface="+mj-lt"/>
              <a:buAutoNum type="alphaUcPeriod"/>
            </a:pPr>
            <a:r>
              <a:rPr lang="en-GB" b="1" dirty="0" err="1">
                <a:solidFill>
                  <a:schemeClr val="accent2"/>
                </a:solidFill>
              </a:rPr>
              <a:t>mRECIST</a:t>
            </a:r>
            <a:r>
              <a:rPr lang="en-GB" b="1" dirty="0">
                <a:solidFill>
                  <a:schemeClr val="accent2"/>
                </a:solidFill>
              </a:rPr>
              <a:t> </a:t>
            </a:r>
            <a:r>
              <a:rPr lang="en-GB" dirty="0">
                <a:solidFill>
                  <a:schemeClr val="accent2"/>
                </a:solidFill>
              </a:rPr>
              <a:t>✅</a:t>
            </a:r>
            <a:endParaRPr lang="en-GB" b="1" dirty="0">
              <a:solidFill>
                <a:schemeClr val="accent2"/>
              </a:solidFill>
            </a:endParaRPr>
          </a:p>
          <a:p>
            <a:pPr marL="457200" indent="-457200">
              <a:buFont typeface="+mj-lt"/>
              <a:buAutoNum type="alphaUcPeriod"/>
            </a:pPr>
            <a:r>
              <a:rPr lang="en-GB" dirty="0"/>
              <a:t>I am not sure</a:t>
            </a:r>
          </a:p>
          <a:p>
            <a:endParaRPr lang="en-GB" dirty="0"/>
          </a:p>
        </p:txBody>
      </p:sp>
      <p:sp>
        <p:nvSpPr>
          <p:cNvPr id="6" name="Slide Number Placeholder 106">
            <a:extLst>
              <a:ext uri="{FF2B5EF4-FFF2-40B4-BE49-F238E27FC236}">
                <a16:creationId xmlns:a16="http://schemas.microsoft.com/office/drawing/2014/main" id="{1E67F079-3B00-8D56-3FEE-4CCFB094A6DD}"/>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4" name="Content Placeholder 12">
            <a:extLst>
              <a:ext uri="{FF2B5EF4-FFF2-40B4-BE49-F238E27FC236}">
                <a16:creationId xmlns:a16="http://schemas.microsoft.com/office/drawing/2014/main" id="{78BBF204-A17C-2A8C-7C16-7D5D1CAF3D7A}"/>
              </a:ext>
            </a:extLst>
          </p:cNvPr>
          <p:cNvSpPr>
            <a:spLocks noGrp="1"/>
          </p:cNvSpPr>
          <p:nvPr>
            <p:ph sz="quarter" idx="15"/>
          </p:nvPr>
        </p:nvSpPr>
        <p:spPr>
          <a:xfrm>
            <a:off x="620183" y="6309320"/>
            <a:ext cx="10804409" cy="365125"/>
          </a:xfrm>
        </p:spPr>
        <p:txBody>
          <a:bodyPr anchor="b" anchorCtr="0"/>
          <a:lstStyle/>
          <a:p>
            <a:r>
              <a:rPr lang="en-GB" dirty="0">
                <a:solidFill>
                  <a:schemeClr val="tx2"/>
                </a:solidFill>
              </a:rPr>
              <a:t>EASL, European Association for the Study of the Liver (clinical practice guidelines); mRECIST, modified RECIST; RECIST, Response Evaluation Criteria in Solid Tumors</a:t>
            </a:r>
            <a:endParaRPr lang="pt-BR" dirty="0">
              <a:solidFill>
                <a:schemeClr val="tx2"/>
              </a:solidFill>
            </a:endParaRPr>
          </a:p>
        </p:txBody>
      </p:sp>
    </p:spTree>
    <p:extLst>
      <p:ext uri="{BB962C8B-B14F-4D97-AF65-F5344CB8AC3E}">
        <p14:creationId xmlns:p14="http://schemas.microsoft.com/office/powerpoint/2010/main" val="24745559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How to measure progression in hcc?</a:t>
            </a:r>
            <a:br>
              <a:rPr lang="en-GB" dirty="0"/>
            </a:br>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en-GB" dirty="0"/>
              <a:t>HCC, hepatocellular carcinoma</a:t>
            </a:r>
          </a:p>
          <a:p>
            <a:r>
              <a:rPr lang="en-GB" dirty="0"/>
              <a:t>Zhou, et al. Front Oncol. 2021;11:764189</a:t>
            </a:r>
          </a:p>
        </p:txBody>
      </p:sp>
      <p:pic>
        <p:nvPicPr>
          <p:cNvPr id="2" name="Tijdelijke aanduiding voor inhoud 5" descr="Afbeelding met tekst&#10;&#10;Automatisch gegenereerde beschrijving">
            <a:extLst>
              <a:ext uri="{FF2B5EF4-FFF2-40B4-BE49-F238E27FC236}">
                <a16:creationId xmlns:a16="http://schemas.microsoft.com/office/drawing/2014/main" id="{C362840B-9967-4169-36EA-1C3445EF91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9806" y="1616561"/>
            <a:ext cx="7812387" cy="4177001"/>
          </a:xfrm>
          <a:prstGeom prst="rect">
            <a:avLst/>
          </a:prstGeom>
        </p:spPr>
      </p:pic>
      <p:sp>
        <p:nvSpPr>
          <p:cNvPr id="5" name="Tekstvak 6">
            <a:extLst>
              <a:ext uri="{FF2B5EF4-FFF2-40B4-BE49-F238E27FC236}">
                <a16:creationId xmlns:a16="http://schemas.microsoft.com/office/drawing/2014/main" id="{28E86CDA-E0E5-DB7D-433D-2DAE95D59792}"/>
              </a:ext>
            </a:extLst>
          </p:cNvPr>
          <p:cNvSpPr txBox="1"/>
          <p:nvPr/>
        </p:nvSpPr>
        <p:spPr>
          <a:xfrm>
            <a:off x="6744072" y="1260271"/>
            <a:ext cx="2804984"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After immunotherapy</a:t>
            </a:r>
          </a:p>
        </p:txBody>
      </p:sp>
      <p:sp>
        <p:nvSpPr>
          <p:cNvPr id="11" name="Tekstvak 7">
            <a:extLst>
              <a:ext uri="{FF2B5EF4-FFF2-40B4-BE49-F238E27FC236}">
                <a16:creationId xmlns:a16="http://schemas.microsoft.com/office/drawing/2014/main" id="{102EB2F8-9D2B-636E-3BF2-517AF82D5F8C}"/>
              </a:ext>
            </a:extLst>
          </p:cNvPr>
          <p:cNvSpPr txBox="1"/>
          <p:nvPr/>
        </p:nvSpPr>
        <p:spPr>
          <a:xfrm>
            <a:off x="2642944" y="1247229"/>
            <a:ext cx="2804984"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Before start treatment</a:t>
            </a:r>
          </a:p>
        </p:txBody>
      </p:sp>
      <p:sp>
        <p:nvSpPr>
          <p:cNvPr id="50" name="TextBox 10">
            <a:extLst>
              <a:ext uri="{FF2B5EF4-FFF2-40B4-BE49-F238E27FC236}">
                <a16:creationId xmlns:a16="http://schemas.microsoft.com/office/drawing/2014/main" id="{7A1A6F49-AA94-3B84-0B16-E43CA96164A7}"/>
              </a:ext>
            </a:extLst>
          </p:cNvPr>
          <p:cNvSpPr>
            <a:spLocks noChangeArrowheads="1"/>
          </p:cNvSpPr>
          <p:nvPr>
            <p:custDataLst>
              <p:tags r:id="rId1"/>
            </p:custDataLst>
          </p:nvPr>
        </p:nvSpPr>
        <p:spPr bwMode="auto">
          <a:xfrm>
            <a:off x="6764491" y="5802617"/>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err="1">
                <a:latin typeface="Arial" panose="020B0604020202020204" pitchFamily="34" charset="0"/>
              </a:rPr>
              <a:t>Figure</a:t>
            </a:r>
            <a:r>
              <a:rPr lang="nl-BE" altLang="es-ES" sz="1200" i="1" dirty="0">
                <a:latin typeface="Arial" panose="020B0604020202020204" pitchFamily="34" charset="0"/>
              </a:rPr>
              <a:t>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t>
            </a:r>
            <a:r>
              <a:rPr lang="nl-BE" altLang="es-ES" sz="1200" i="1" dirty="0" err="1">
                <a:latin typeface="Arial" panose="020B0604020202020204" pitchFamily="34" charset="0"/>
              </a:rPr>
              <a:t>Zhou</a:t>
            </a:r>
            <a:r>
              <a:rPr lang="nl-BE" altLang="es-ES" sz="1200" i="1" dirty="0">
                <a:latin typeface="Arial" panose="020B0604020202020204" pitchFamily="34" charset="0"/>
              </a:rPr>
              <a:t> et al. 2021</a:t>
            </a:r>
            <a:r>
              <a:rPr lang="nl-BE" altLang="es-ES" sz="1200" i="1" baseline="30000" dirty="0">
                <a:latin typeface="Arial" panose="020B0604020202020204" pitchFamily="34" charset="0"/>
              </a:rPr>
              <a:t>1</a:t>
            </a:r>
            <a:endParaRPr lang="en-US" altLang="fr-FR" sz="1200" i="1" baseline="30000" dirty="0">
              <a:latin typeface="Arial" panose="020B0604020202020204" pitchFamily="34" charset="0"/>
            </a:endParaRPr>
          </a:p>
        </p:txBody>
      </p:sp>
      <p:cxnSp>
        <p:nvCxnSpPr>
          <p:cNvPr id="26" name="Straight Connector 25">
            <a:extLst>
              <a:ext uri="{FF2B5EF4-FFF2-40B4-BE49-F238E27FC236}">
                <a16:creationId xmlns:a16="http://schemas.microsoft.com/office/drawing/2014/main" id="{02ACFF2A-7EA9-6E4D-820B-F2EB0B732945}"/>
              </a:ext>
            </a:extLst>
          </p:cNvPr>
          <p:cNvCxnSpPr>
            <a:cxnSpLocks/>
          </p:cNvCxnSpPr>
          <p:nvPr/>
        </p:nvCxnSpPr>
        <p:spPr>
          <a:xfrm flipV="1">
            <a:off x="7695174" y="3260725"/>
            <a:ext cx="102629" cy="16012"/>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AF82FDE-D3AE-064A-932F-3A4C3B672C4F}"/>
              </a:ext>
            </a:extLst>
          </p:cNvPr>
          <p:cNvCxnSpPr>
            <a:cxnSpLocks/>
          </p:cNvCxnSpPr>
          <p:nvPr/>
        </p:nvCxnSpPr>
        <p:spPr>
          <a:xfrm flipV="1">
            <a:off x="8199999" y="3209925"/>
            <a:ext cx="102626" cy="69987"/>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D7A485A-105E-6D4B-B186-BE90041AF6C2}"/>
              </a:ext>
            </a:extLst>
          </p:cNvPr>
          <p:cNvCxnSpPr>
            <a:cxnSpLocks/>
          </p:cNvCxnSpPr>
          <p:nvPr/>
        </p:nvCxnSpPr>
        <p:spPr>
          <a:xfrm flipV="1">
            <a:off x="7599924" y="2349500"/>
            <a:ext cx="102626" cy="69987"/>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FC5746C-E86A-AE40-98A7-05D5AB4687CA}"/>
              </a:ext>
            </a:extLst>
          </p:cNvPr>
          <p:cNvCxnSpPr>
            <a:cxnSpLocks/>
          </p:cNvCxnSpPr>
          <p:nvPr/>
        </p:nvCxnSpPr>
        <p:spPr>
          <a:xfrm>
            <a:off x="7626350" y="2409825"/>
            <a:ext cx="117475" cy="854075"/>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66CE525-AA46-DA4A-BD0B-768915D98A91}"/>
              </a:ext>
            </a:extLst>
          </p:cNvPr>
          <p:cNvCxnSpPr>
            <a:cxnSpLocks/>
          </p:cNvCxnSpPr>
          <p:nvPr/>
        </p:nvCxnSpPr>
        <p:spPr>
          <a:xfrm>
            <a:off x="7651750" y="2390775"/>
            <a:ext cx="593725" cy="850900"/>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EB408FA-204D-C946-B20B-8E20B286684C}"/>
              </a:ext>
            </a:extLst>
          </p:cNvPr>
          <p:cNvCxnSpPr>
            <a:cxnSpLocks/>
          </p:cNvCxnSpPr>
          <p:nvPr/>
        </p:nvCxnSpPr>
        <p:spPr>
          <a:xfrm flipV="1">
            <a:off x="7574524" y="2393950"/>
            <a:ext cx="102629" cy="16012"/>
          </a:xfrm>
          <a:prstGeom prst="line">
            <a:avLst/>
          </a:prstGeom>
          <a:ln w="2222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2544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dirty="0"/>
              <a:t>Today you will</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en-US" dirty="0"/>
              <a:t>IO, immunotherapy; HCC, hepatocellular carcinoma</a:t>
            </a:r>
          </a:p>
        </p:txBody>
      </p:sp>
      <p:sp>
        <p:nvSpPr>
          <p:cNvPr id="5" name="Content Placeholder 1">
            <a:extLst>
              <a:ext uri="{FF2B5EF4-FFF2-40B4-BE49-F238E27FC236}">
                <a16:creationId xmlns:a16="http://schemas.microsoft.com/office/drawing/2014/main" id="{701FB53A-FFFF-3F24-7233-F1AE693DA952}"/>
              </a:ext>
            </a:extLst>
          </p:cNvPr>
          <p:cNvSpPr txBox="1">
            <a:spLocks/>
          </p:cNvSpPr>
          <p:nvPr/>
        </p:nvSpPr>
        <p:spPr>
          <a:xfrm>
            <a:off x="4898780" y="3530968"/>
            <a:ext cx="3274504" cy="2058272"/>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ct val="0"/>
              </a:spcBef>
              <a:buClrTx/>
              <a:buFont typeface="Arial"/>
              <a:buNone/>
              <a:defRPr/>
            </a:pPr>
            <a:r>
              <a:rPr lang="en-GB" b="1" dirty="0">
                <a:solidFill>
                  <a:schemeClr val="accent1"/>
                </a:solidFill>
                <a:ea typeface="PT Sans" charset="-52"/>
              </a:rPr>
              <a:t>KNOW</a:t>
            </a:r>
            <a:r>
              <a:rPr lang="en-GB" dirty="0">
                <a:ea typeface="PT Sans" charset="-52"/>
              </a:rPr>
              <a:t> the treatment options for patients with advanced HCC not eligible for IO in 1</a:t>
            </a:r>
            <a:r>
              <a:rPr lang="en-GB" baseline="30000" dirty="0">
                <a:ea typeface="PT Sans" charset="-52"/>
              </a:rPr>
              <a:t>st</a:t>
            </a:r>
            <a:r>
              <a:rPr lang="en-GB" dirty="0">
                <a:ea typeface="PT Sans" charset="-52"/>
              </a:rPr>
              <a:t> line</a:t>
            </a:r>
          </a:p>
        </p:txBody>
      </p:sp>
      <p:pic>
        <p:nvPicPr>
          <p:cNvPr id="6" name="Graphic 5" descr="Magnifying glass">
            <a:extLst>
              <a:ext uri="{FF2B5EF4-FFF2-40B4-BE49-F238E27FC236}">
                <a16:creationId xmlns:a16="http://schemas.microsoft.com/office/drawing/2014/main" id="{E6A8D22B-2136-BB0E-C34E-4EF23DDF96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448" y="1377431"/>
            <a:ext cx="2031000" cy="2031000"/>
          </a:xfrm>
          <a:prstGeom prst="rect">
            <a:avLst/>
          </a:prstGeom>
        </p:spPr>
      </p:pic>
      <p:pic>
        <p:nvPicPr>
          <p:cNvPr id="7" name="Graphic 6" descr="Checklist">
            <a:extLst>
              <a:ext uri="{FF2B5EF4-FFF2-40B4-BE49-F238E27FC236}">
                <a16:creationId xmlns:a16="http://schemas.microsoft.com/office/drawing/2014/main" id="{3ACECDF7-01E2-0849-FDFB-DFB8814A72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9916" y="1377431"/>
            <a:ext cx="2031000" cy="2031000"/>
          </a:xfrm>
          <a:prstGeom prst="rect">
            <a:avLst/>
          </a:prstGeom>
        </p:spPr>
      </p:pic>
      <p:pic>
        <p:nvPicPr>
          <p:cNvPr id="8" name="Graphic 7" descr="Presentation with bar chart RTL">
            <a:extLst>
              <a:ext uri="{FF2B5EF4-FFF2-40B4-BE49-F238E27FC236}">
                <a16:creationId xmlns:a16="http://schemas.microsoft.com/office/drawing/2014/main" id="{592A6EBA-E0A1-8C12-A5E9-F7B59DADCE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9104" y="1340768"/>
            <a:ext cx="2031000" cy="2031000"/>
          </a:xfrm>
          <a:prstGeom prst="rect">
            <a:avLst/>
          </a:prstGeom>
        </p:spPr>
      </p:pic>
      <p:sp>
        <p:nvSpPr>
          <p:cNvPr id="9" name="Content Placeholder 1">
            <a:extLst>
              <a:ext uri="{FF2B5EF4-FFF2-40B4-BE49-F238E27FC236}">
                <a16:creationId xmlns:a16="http://schemas.microsoft.com/office/drawing/2014/main" id="{A9FD4514-EE65-EA51-C8F9-AC159E111905}"/>
              </a:ext>
            </a:extLst>
          </p:cNvPr>
          <p:cNvSpPr txBox="1">
            <a:spLocks/>
          </p:cNvSpPr>
          <p:nvPr/>
        </p:nvSpPr>
        <p:spPr>
          <a:xfrm>
            <a:off x="8560240" y="3530968"/>
            <a:ext cx="3028729" cy="2346304"/>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ct val="0"/>
              </a:spcBef>
              <a:buClrTx/>
              <a:buNone/>
              <a:defRPr/>
            </a:pPr>
            <a:r>
              <a:rPr lang="en-GB" b="1" dirty="0">
                <a:solidFill>
                  <a:schemeClr val="accent1"/>
                </a:solidFill>
                <a:ea typeface="PT Sans" charset="-52"/>
              </a:rPr>
              <a:t>UNDERSTAND</a:t>
            </a:r>
            <a:r>
              <a:rPr lang="en-GB" dirty="0">
                <a:ea typeface="PT Sans" charset="-52"/>
              </a:rPr>
              <a:t> the data supporting 2</a:t>
            </a:r>
            <a:r>
              <a:rPr lang="en-GB" baseline="30000" dirty="0">
                <a:ea typeface="PT Sans" charset="-52"/>
              </a:rPr>
              <a:t>nd</a:t>
            </a:r>
            <a:r>
              <a:rPr lang="en-GB" dirty="0">
                <a:ea typeface="PT Sans" charset="-52"/>
              </a:rPr>
              <a:t> line treatment options for patients with advanced HCC, to enable optimal sequencing</a:t>
            </a:r>
          </a:p>
        </p:txBody>
      </p:sp>
      <p:sp>
        <p:nvSpPr>
          <p:cNvPr id="10" name="Content Placeholder 1">
            <a:extLst>
              <a:ext uri="{FF2B5EF4-FFF2-40B4-BE49-F238E27FC236}">
                <a16:creationId xmlns:a16="http://schemas.microsoft.com/office/drawing/2014/main" id="{62211385-88E3-3FD4-F844-E38491BC8DB4}"/>
              </a:ext>
            </a:extLst>
          </p:cNvPr>
          <p:cNvSpPr txBox="1">
            <a:spLocks/>
          </p:cNvSpPr>
          <p:nvPr/>
        </p:nvSpPr>
        <p:spPr>
          <a:xfrm>
            <a:off x="608616" y="3530969"/>
            <a:ext cx="3903208" cy="1698232"/>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ct val="0"/>
              </a:spcBef>
              <a:buClrTx/>
              <a:buNone/>
              <a:defRPr/>
            </a:pPr>
            <a:r>
              <a:rPr lang="en-GB" b="1" dirty="0">
                <a:solidFill>
                  <a:schemeClr val="accent1"/>
                </a:solidFill>
                <a:ea typeface="PT Sans" charset="-52"/>
              </a:rPr>
              <a:t>EXPLORE</a:t>
            </a:r>
            <a:r>
              <a:rPr lang="en-GB" b="1" dirty="0">
                <a:ea typeface="PT Sans" charset="-52"/>
              </a:rPr>
              <a:t> </a:t>
            </a:r>
            <a:r>
              <a:rPr lang="en-GB" dirty="0">
                <a:ea typeface="PT Sans" charset="-52"/>
              </a:rPr>
              <a:t>the outcomes of patients with HCC receiving IO 1</a:t>
            </a:r>
            <a:r>
              <a:rPr lang="en-GB" baseline="30000" dirty="0">
                <a:ea typeface="PT Sans" charset="-52"/>
              </a:rPr>
              <a:t>st</a:t>
            </a:r>
            <a:r>
              <a:rPr lang="en-GB" dirty="0">
                <a:ea typeface="PT Sans" charset="-52"/>
              </a:rPr>
              <a:t> line and determine the right time to switch to 2</a:t>
            </a:r>
            <a:r>
              <a:rPr lang="en-GB" baseline="30000" dirty="0">
                <a:ea typeface="PT Sans" charset="-52"/>
              </a:rPr>
              <a:t>nd</a:t>
            </a:r>
            <a:r>
              <a:rPr lang="en-GB" dirty="0">
                <a:ea typeface="PT Sans" charset="-52"/>
              </a:rPr>
              <a:t> line</a:t>
            </a:r>
            <a:endParaRPr lang="en-GB" i="1" dirty="0">
              <a:ea typeface="PT Sans" charset="-52"/>
            </a:endParaRPr>
          </a:p>
        </p:txBody>
      </p:sp>
    </p:spTree>
    <p:extLst>
      <p:ext uri="{BB962C8B-B14F-4D97-AF65-F5344CB8AC3E}">
        <p14:creationId xmlns:p14="http://schemas.microsoft.com/office/powerpoint/2010/main" val="40627256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How to measure progression in hcc?</a:t>
            </a:r>
            <a:br>
              <a:rPr lang="en-GB" dirty="0"/>
            </a:br>
            <a:r>
              <a:rPr lang="en-US" sz="2200" cap="none" dirty="0">
                <a:solidFill>
                  <a:schemeClr val="accent1"/>
                </a:solidFill>
              </a:rPr>
              <a:t>m</a:t>
            </a:r>
            <a:r>
              <a:rPr lang="en-US" sz="2200" dirty="0">
                <a:solidFill>
                  <a:schemeClr val="accent1"/>
                </a:solidFill>
              </a:rPr>
              <a:t>recist criteria have a powerful ability to discriminate between responders and non responders</a:t>
            </a:r>
            <a:endParaRPr lang="en-GB" sz="2200" baseline="300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a:xfrm>
            <a:off x="620183" y="6263191"/>
            <a:ext cx="10180339" cy="365125"/>
          </a:xfrm>
        </p:spPr>
        <p:txBody>
          <a:bodyPr/>
          <a:lstStyle/>
          <a:p>
            <a:r>
              <a:rPr lang="en-GB" dirty="0"/>
              <a:t>EASL, European Association for the Study of the Liver; HCC, hepatocellular carcinoma; </a:t>
            </a:r>
            <a:r>
              <a:rPr lang="en-GB" dirty="0" err="1"/>
              <a:t>mRECIST</a:t>
            </a:r>
            <a:r>
              <a:rPr lang="en-GB" dirty="0"/>
              <a:t>, modified RECIST; OR, objective response; PD, progressive disease; RECIST, Response Evaluation Criteria in Solid Tumors; SD, stable disease</a:t>
            </a:r>
          </a:p>
          <a:p>
            <a:r>
              <a:rPr lang="en-GB" dirty="0" err="1"/>
              <a:t>Ronot</a:t>
            </a:r>
            <a:r>
              <a:rPr lang="en-GB" dirty="0"/>
              <a:t> M, et al. Oncologist. 2014;19:394-402</a:t>
            </a:r>
          </a:p>
        </p:txBody>
      </p:sp>
      <p:sp>
        <p:nvSpPr>
          <p:cNvPr id="11" name="Tekstvak 7">
            <a:extLst>
              <a:ext uri="{FF2B5EF4-FFF2-40B4-BE49-F238E27FC236}">
                <a16:creationId xmlns:a16="http://schemas.microsoft.com/office/drawing/2014/main" id="{102EB2F8-9D2B-636E-3BF2-517AF82D5F8C}"/>
              </a:ext>
            </a:extLst>
          </p:cNvPr>
          <p:cNvSpPr txBox="1"/>
          <p:nvPr/>
        </p:nvSpPr>
        <p:spPr>
          <a:xfrm>
            <a:off x="1155940" y="1700227"/>
            <a:ext cx="4339087"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Baseline and post-treatment evaluation</a:t>
            </a:r>
          </a:p>
        </p:txBody>
      </p:sp>
      <p:sp>
        <p:nvSpPr>
          <p:cNvPr id="50" name="TextBox 10">
            <a:extLst>
              <a:ext uri="{FF2B5EF4-FFF2-40B4-BE49-F238E27FC236}">
                <a16:creationId xmlns:a16="http://schemas.microsoft.com/office/drawing/2014/main" id="{7A1A6F49-AA94-3B84-0B16-E43CA96164A7}"/>
              </a:ext>
            </a:extLst>
          </p:cNvPr>
          <p:cNvSpPr>
            <a:spLocks noChangeArrowheads="1"/>
          </p:cNvSpPr>
          <p:nvPr>
            <p:custDataLst>
              <p:tags r:id="rId1"/>
            </p:custDataLst>
          </p:nvPr>
        </p:nvSpPr>
        <p:spPr bwMode="auto">
          <a:xfrm>
            <a:off x="7874408" y="5524035"/>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err="1">
                <a:latin typeface="Arial" panose="020B0604020202020204" pitchFamily="34" charset="0"/>
              </a:rPr>
              <a:t>Figures</a:t>
            </a:r>
            <a:r>
              <a:rPr lang="nl-BE" altLang="es-ES" sz="1200" i="1" dirty="0">
                <a:latin typeface="Arial" panose="020B0604020202020204" pitchFamily="34" charset="0"/>
              </a:rPr>
              <a:t>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t>
            </a:r>
            <a:r>
              <a:rPr lang="nl-BE" altLang="es-ES" sz="1200" i="1" dirty="0" err="1">
                <a:latin typeface="Arial" panose="020B0604020202020204" pitchFamily="34" charset="0"/>
              </a:rPr>
              <a:t>Ronot</a:t>
            </a:r>
            <a:r>
              <a:rPr lang="nl-BE" altLang="es-ES" sz="1200" i="1" dirty="0">
                <a:latin typeface="Arial" panose="020B0604020202020204" pitchFamily="34" charset="0"/>
              </a:rPr>
              <a:t> et al. 2014</a:t>
            </a:r>
            <a:endParaRPr lang="en-US" altLang="fr-FR" sz="1200" i="1" baseline="30000" dirty="0">
              <a:latin typeface="Arial" panose="020B0604020202020204" pitchFamily="34" charset="0"/>
            </a:endParaRPr>
          </a:p>
        </p:txBody>
      </p:sp>
      <p:pic>
        <p:nvPicPr>
          <p:cNvPr id="7" name="Afbeelding 6">
            <a:extLst>
              <a:ext uri="{FF2B5EF4-FFF2-40B4-BE49-F238E27FC236}">
                <a16:creationId xmlns:a16="http://schemas.microsoft.com/office/drawing/2014/main" id="{09480D24-BCA8-886A-E60D-E3FDEDE2A6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189" b="9002"/>
          <a:stretch/>
        </p:blipFill>
        <p:spPr>
          <a:xfrm>
            <a:off x="1147314" y="2086086"/>
            <a:ext cx="4494538" cy="3012125"/>
          </a:xfrm>
          <a:prstGeom prst="rect">
            <a:avLst/>
          </a:prstGeom>
        </p:spPr>
      </p:pic>
      <p:sp>
        <p:nvSpPr>
          <p:cNvPr id="5" name="Tekstvak 6">
            <a:extLst>
              <a:ext uri="{FF2B5EF4-FFF2-40B4-BE49-F238E27FC236}">
                <a16:creationId xmlns:a16="http://schemas.microsoft.com/office/drawing/2014/main" id="{28E86CDA-E0E5-DB7D-433D-2DAE95D59792}"/>
              </a:ext>
            </a:extLst>
          </p:cNvPr>
          <p:cNvSpPr txBox="1"/>
          <p:nvPr/>
        </p:nvSpPr>
        <p:spPr>
          <a:xfrm>
            <a:off x="7089128" y="1484784"/>
            <a:ext cx="3768419"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Proportions of patients with OR, SD and PD using alternative response criteria</a:t>
            </a:r>
          </a:p>
        </p:txBody>
      </p:sp>
      <p:sp>
        <p:nvSpPr>
          <p:cNvPr id="12" name="Rectangle 11">
            <a:extLst>
              <a:ext uri="{FF2B5EF4-FFF2-40B4-BE49-F238E27FC236}">
                <a16:creationId xmlns:a16="http://schemas.microsoft.com/office/drawing/2014/main" id="{AEFBAA41-85C5-EF40-B424-847C990A43CD}"/>
              </a:ext>
            </a:extLst>
          </p:cNvPr>
          <p:cNvSpPr/>
          <p:nvPr/>
        </p:nvSpPr>
        <p:spPr>
          <a:xfrm>
            <a:off x="7000214" y="2142319"/>
            <a:ext cx="576000" cy="1776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7FAD786-D0EA-BA4F-8EE1-3F9095807845}"/>
              </a:ext>
            </a:extLst>
          </p:cNvPr>
          <p:cNvSpPr txBox="1"/>
          <p:nvPr/>
        </p:nvSpPr>
        <p:spPr>
          <a:xfrm>
            <a:off x="7006086" y="5253741"/>
            <a:ext cx="564257"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RECIST</a:t>
            </a:r>
          </a:p>
        </p:txBody>
      </p:sp>
      <p:sp>
        <p:nvSpPr>
          <p:cNvPr id="21" name="Rectangle 20">
            <a:extLst>
              <a:ext uri="{FF2B5EF4-FFF2-40B4-BE49-F238E27FC236}">
                <a16:creationId xmlns:a16="http://schemas.microsoft.com/office/drawing/2014/main" id="{EEC1C9EE-A909-8143-A4C6-14B5FA9BC99A}"/>
              </a:ext>
            </a:extLst>
          </p:cNvPr>
          <p:cNvSpPr/>
          <p:nvPr/>
        </p:nvSpPr>
        <p:spPr>
          <a:xfrm>
            <a:off x="7000214" y="3028950"/>
            <a:ext cx="576000" cy="21665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95D400F-F143-5C46-8209-C33CFFA0EBAF}"/>
              </a:ext>
            </a:extLst>
          </p:cNvPr>
          <p:cNvSpPr/>
          <p:nvPr/>
        </p:nvSpPr>
        <p:spPr>
          <a:xfrm>
            <a:off x="7000214" y="5086350"/>
            <a:ext cx="576000" cy="109159"/>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02B9A7C-A2A2-1545-ADBC-7AF65AC70E3F}"/>
              </a:ext>
            </a:extLst>
          </p:cNvPr>
          <p:cNvSpPr txBox="1"/>
          <p:nvPr/>
        </p:nvSpPr>
        <p:spPr>
          <a:xfrm>
            <a:off x="7103067" y="3830383"/>
            <a:ext cx="370294" cy="369332"/>
          </a:xfrm>
          <a:prstGeom prst="rect">
            <a:avLst/>
          </a:prstGeom>
          <a:noFill/>
        </p:spPr>
        <p:txBody>
          <a:bodyPr wrap="none" lIns="0" tIns="0" rIns="0" bIns="0" rtlCol="0">
            <a:spAutoFit/>
          </a:bodyPr>
          <a:lstStyle/>
          <a:p>
            <a:pPr algn="ctr"/>
            <a:r>
              <a:rPr lang="en-US" sz="1200" dirty="0">
                <a:solidFill>
                  <a:schemeClr val="bg1"/>
                </a:solidFill>
                <a:latin typeface="Arial" panose="020B0604020202020204" pitchFamily="34" charset="0"/>
                <a:ea typeface="Aileron" charset="0"/>
                <a:cs typeface="Arial" panose="020B0604020202020204" pitchFamily="34" charset="0"/>
              </a:rPr>
              <a:t>SD</a:t>
            </a:r>
            <a:br>
              <a:rPr lang="en-US" sz="1200" dirty="0">
                <a:solidFill>
                  <a:schemeClr val="bg1"/>
                </a:solidFill>
                <a:latin typeface="Arial" panose="020B0604020202020204" pitchFamily="34" charset="0"/>
                <a:ea typeface="Aileron" charset="0"/>
                <a:cs typeface="Arial" panose="020B0604020202020204" pitchFamily="34" charset="0"/>
              </a:rPr>
            </a:br>
            <a:r>
              <a:rPr lang="en-US" sz="1200" dirty="0">
                <a:solidFill>
                  <a:schemeClr val="bg1"/>
                </a:solidFill>
                <a:latin typeface="Arial" panose="020B0604020202020204" pitchFamily="34" charset="0"/>
                <a:ea typeface="Aileron" charset="0"/>
                <a:cs typeface="Arial" panose="020B0604020202020204" pitchFamily="34" charset="0"/>
              </a:rPr>
              <a:t>N=43</a:t>
            </a:r>
          </a:p>
        </p:txBody>
      </p:sp>
      <p:sp>
        <p:nvSpPr>
          <p:cNvPr id="23" name="Rectangle 22">
            <a:extLst>
              <a:ext uri="{FF2B5EF4-FFF2-40B4-BE49-F238E27FC236}">
                <a16:creationId xmlns:a16="http://schemas.microsoft.com/office/drawing/2014/main" id="{0EAF974F-4342-E74B-B88B-410EC9DD6EF7}"/>
              </a:ext>
            </a:extLst>
          </p:cNvPr>
          <p:cNvSpPr/>
          <p:nvPr/>
        </p:nvSpPr>
        <p:spPr>
          <a:xfrm>
            <a:off x="8320055" y="2142319"/>
            <a:ext cx="576000" cy="1776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3A6A021-4FF5-DF47-8828-7FCB4F9B8790}"/>
              </a:ext>
            </a:extLst>
          </p:cNvPr>
          <p:cNvSpPr txBox="1"/>
          <p:nvPr/>
        </p:nvSpPr>
        <p:spPr>
          <a:xfrm>
            <a:off x="8450962" y="5253741"/>
            <a:ext cx="31418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Choi</a:t>
            </a:r>
          </a:p>
        </p:txBody>
      </p:sp>
      <p:sp>
        <p:nvSpPr>
          <p:cNvPr id="25" name="Rectangle 24">
            <a:extLst>
              <a:ext uri="{FF2B5EF4-FFF2-40B4-BE49-F238E27FC236}">
                <a16:creationId xmlns:a16="http://schemas.microsoft.com/office/drawing/2014/main" id="{9B82B2E5-307F-FD42-81E0-8A5F59B99BEC}"/>
              </a:ext>
            </a:extLst>
          </p:cNvPr>
          <p:cNvSpPr/>
          <p:nvPr/>
        </p:nvSpPr>
        <p:spPr>
          <a:xfrm>
            <a:off x="8320055" y="2212976"/>
            <a:ext cx="576000" cy="29825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912C84A-CB02-3243-B406-9809605FE0AD}"/>
              </a:ext>
            </a:extLst>
          </p:cNvPr>
          <p:cNvSpPr/>
          <p:nvPr/>
        </p:nvSpPr>
        <p:spPr>
          <a:xfrm>
            <a:off x="8320055" y="3001992"/>
            <a:ext cx="576000" cy="219351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2F84585-8337-D040-9BAE-FDF9A0606C1B}"/>
              </a:ext>
            </a:extLst>
          </p:cNvPr>
          <p:cNvSpPr txBox="1"/>
          <p:nvPr/>
        </p:nvSpPr>
        <p:spPr>
          <a:xfrm>
            <a:off x="8428614" y="2458783"/>
            <a:ext cx="358881" cy="369332"/>
          </a:xfrm>
          <a:prstGeom prst="rect">
            <a:avLst/>
          </a:prstGeom>
          <a:noFill/>
        </p:spPr>
        <p:txBody>
          <a:bodyPr wrap="none" lIns="0" tIns="0" rIns="0" bIns="0" rtlCol="0">
            <a:spAutoFit/>
          </a:bodyPr>
          <a:lstStyle/>
          <a:p>
            <a:pPr algn="ctr"/>
            <a:r>
              <a:rPr lang="en-US" sz="1200" dirty="0">
                <a:solidFill>
                  <a:schemeClr val="bg1"/>
                </a:solidFill>
                <a:latin typeface="Arial" panose="020B0604020202020204" pitchFamily="34" charset="0"/>
                <a:ea typeface="Aileron" charset="0"/>
                <a:cs typeface="Arial" panose="020B0604020202020204" pitchFamily="34" charset="0"/>
              </a:rPr>
              <a:t>SD</a:t>
            </a:r>
            <a:br>
              <a:rPr lang="en-US" sz="1200" dirty="0">
                <a:solidFill>
                  <a:schemeClr val="bg1"/>
                </a:solidFill>
                <a:latin typeface="Arial" panose="020B0604020202020204" pitchFamily="34" charset="0"/>
                <a:ea typeface="Aileron" charset="0"/>
                <a:cs typeface="Arial" panose="020B0604020202020204" pitchFamily="34" charset="0"/>
              </a:rPr>
            </a:br>
            <a:r>
              <a:rPr lang="en-US" sz="1200" dirty="0">
                <a:solidFill>
                  <a:schemeClr val="bg1"/>
                </a:solidFill>
                <a:latin typeface="Arial" panose="020B0604020202020204" pitchFamily="34" charset="0"/>
                <a:ea typeface="Aileron" charset="0"/>
                <a:cs typeface="Arial" panose="020B0604020202020204" pitchFamily="34" charset="0"/>
              </a:rPr>
              <a:t>N=11</a:t>
            </a:r>
          </a:p>
        </p:txBody>
      </p:sp>
      <p:sp>
        <p:nvSpPr>
          <p:cNvPr id="28" name="TextBox 27">
            <a:extLst>
              <a:ext uri="{FF2B5EF4-FFF2-40B4-BE49-F238E27FC236}">
                <a16:creationId xmlns:a16="http://schemas.microsoft.com/office/drawing/2014/main" id="{F6FDFAFC-74B1-A54B-8636-58B09FEF9D8A}"/>
              </a:ext>
            </a:extLst>
          </p:cNvPr>
          <p:cNvSpPr txBox="1"/>
          <p:nvPr/>
        </p:nvSpPr>
        <p:spPr>
          <a:xfrm>
            <a:off x="8422908" y="4468738"/>
            <a:ext cx="370294" cy="369332"/>
          </a:xfrm>
          <a:prstGeom prst="rect">
            <a:avLst/>
          </a:prstGeom>
          <a:noFill/>
        </p:spPr>
        <p:txBody>
          <a:bodyPr wrap="none" lIns="0" tIns="0" rIns="0" bIns="0" rtlCol="0">
            <a:spAutoFit/>
          </a:bodyPr>
          <a:lstStyle/>
          <a:p>
            <a:pPr algn="ctr"/>
            <a:r>
              <a:rPr lang="en-US" sz="1200" dirty="0">
                <a:solidFill>
                  <a:schemeClr val="bg1"/>
                </a:solidFill>
                <a:latin typeface="Arial" panose="020B0604020202020204" pitchFamily="34" charset="0"/>
                <a:ea typeface="Aileron" charset="0"/>
                <a:cs typeface="Arial" panose="020B0604020202020204" pitchFamily="34" charset="0"/>
              </a:rPr>
              <a:t>OR</a:t>
            </a:r>
            <a:br>
              <a:rPr lang="en-US" sz="1200" dirty="0">
                <a:solidFill>
                  <a:schemeClr val="bg1"/>
                </a:solidFill>
                <a:latin typeface="Arial" panose="020B0604020202020204" pitchFamily="34" charset="0"/>
                <a:ea typeface="Aileron" charset="0"/>
                <a:cs typeface="Arial" panose="020B0604020202020204" pitchFamily="34" charset="0"/>
              </a:rPr>
            </a:br>
            <a:r>
              <a:rPr lang="en-US" sz="1200" dirty="0">
                <a:solidFill>
                  <a:schemeClr val="bg1"/>
                </a:solidFill>
                <a:latin typeface="Arial" panose="020B0604020202020204" pitchFamily="34" charset="0"/>
                <a:ea typeface="Aileron" charset="0"/>
                <a:cs typeface="Arial" panose="020B0604020202020204" pitchFamily="34" charset="0"/>
              </a:rPr>
              <a:t>N=31</a:t>
            </a:r>
          </a:p>
        </p:txBody>
      </p:sp>
      <p:sp>
        <p:nvSpPr>
          <p:cNvPr id="29" name="Rectangle 28">
            <a:extLst>
              <a:ext uri="{FF2B5EF4-FFF2-40B4-BE49-F238E27FC236}">
                <a16:creationId xmlns:a16="http://schemas.microsoft.com/office/drawing/2014/main" id="{8C69D0E2-BB49-284A-89A4-208AE4FD61CF}"/>
              </a:ext>
            </a:extLst>
          </p:cNvPr>
          <p:cNvSpPr/>
          <p:nvPr/>
        </p:nvSpPr>
        <p:spPr>
          <a:xfrm>
            <a:off x="9389731" y="2142319"/>
            <a:ext cx="576000" cy="1776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9BED8AD-8CCB-0048-8994-91632AEDD208}"/>
              </a:ext>
            </a:extLst>
          </p:cNvPr>
          <p:cNvSpPr txBox="1"/>
          <p:nvPr/>
        </p:nvSpPr>
        <p:spPr>
          <a:xfrm>
            <a:off x="9472737" y="5253741"/>
            <a:ext cx="392736"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EASL</a:t>
            </a:r>
          </a:p>
        </p:txBody>
      </p:sp>
      <p:sp>
        <p:nvSpPr>
          <p:cNvPr id="31" name="Rectangle 30">
            <a:extLst>
              <a:ext uri="{FF2B5EF4-FFF2-40B4-BE49-F238E27FC236}">
                <a16:creationId xmlns:a16="http://schemas.microsoft.com/office/drawing/2014/main" id="{87C2B92E-719C-5C47-B9A0-A1DD83415C33}"/>
              </a:ext>
            </a:extLst>
          </p:cNvPr>
          <p:cNvSpPr/>
          <p:nvPr/>
        </p:nvSpPr>
        <p:spPr>
          <a:xfrm>
            <a:off x="9389731" y="2277374"/>
            <a:ext cx="576000" cy="29181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76C3E5E-AC31-5F48-B6D5-B7EF21B308A9}"/>
              </a:ext>
            </a:extLst>
          </p:cNvPr>
          <p:cNvSpPr/>
          <p:nvPr/>
        </p:nvSpPr>
        <p:spPr>
          <a:xfrm>
            <a:off x="9389731" y="4140678"/>
            <a:ext cx="576000" cy="105483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EA20335-4281-8B47-A1A7-BD3059549FF9}"/>
              </a:ext>
            </a:extLst>
          </p:cNvPr>
          <p:cNvSpPr txBox="1"/>
          <p:nvPr/>
        </p:nvSpPr>
        <p:spPr>
          <a:xfrm>
            <a:off x="9492584" y="2458783"/>
            <a:ext cx="370294" cy="369332"/>
          </a:xfrm>
          <a:prstGeom prst="rect">
            <a:avLst/>
          </a:prstGeom>
          <a:noFill/>
        </p:spPr>
        <p:txBody>
          <a:bodyPr wrap="none" lIns="0" tIns="0" rIns="0" bIns="0" rtlCol="0">
            <a:spAutoFit/>
          </a:bodyPr>
          <a:lstStyle/>
          <a:p>
            <a:pPr algn="ctr"/>
            <a:r>
              <a:rPr lang="en-US" sz="1200" dirty="0">
                <a:solidFill>
                  <a:schemeClr val="bg1"/>
                </a:solidFill>
                <a:latin typeface="Arial" panose="020B0604020202020204" pitchFamily="34" charset="0"/>
                <a:ea typeface="Aileron" charset="0"/>
                <a:cs typeface="Arial" panose="020B0604020202020204" pitchFamily="34" charset="0"/>
              </a:rPr>
              <a:t>SD</a:t>
            </a:r>
            <a:br>
              <a:rPr lang="en-US" sz="1200" dirty="0">
                <a:solidFill>
                  <a:schemeClr val="bg1"/>
                </a:solidFill>
                <a:latin typeface="Arial" panose="020B0604020202020204" pitchFamily="34" charset="0"/>
                <a:ea typeface="Aileron" charset="0"/>
                <a:cs typeface="Arial" panose="020B0604020202020204" pitchFamily="34" charset="0"/>
              </a:rPr>
            </a:br>
            <a:r>
              <a:rPr lang="en-US" sz="1200" dirty="0">
                <a:solidFill>
                  <a:schemeClr val="bg1"/>
                </a:solidFill>
                <a:latin typeface="Arial" panose="020B0604020202020204" pitchFamily="34" charset="0"/>
                <a:ea typeface="Aileron" charset="0"/>
                <a:cs typeface="Arial" panose="020B0604020202020204" pitchFamily="34" charset="0"/>
              </a:rPr>
              <a:t>N=26</a:t>
            </a:r>
          </a:p>
        </p:txBody>
      </p:sp>
      <p:sp>
        <p:nvSpPr>
          <p:cNvPr id="34" name="TextBox 33">
            <a:extLst>
              <a:ext uri="{FF2B5EF4-FFF2-40B4-BE49-F238E27FC236}">
                <a16:creationId xmlns:a16="http://schemas.microsoft.com/office/drawing/2014/main" id="{FC75A6C4-4CAF-3847-9736-9845952E9404}"/>
              </a:ext>
            </a:extLst>
          </p:cNvPr>
          <p:cNvSpPr txBox="1"/>
          <p:nvPr/>
        </p:nvSpPr>
        <p:spPr>
          <a:xfrm>
            <a:off x="9492584" y="4468738"/>
            <a:ext cx="370294" cy="369332"/>
          </a:xfrm>
          <a:prstGeom prst="rect">
            <a:avLst/>
          </a:prstGeom>
          <a:noFill/>
        </p:spPr>
        <p:txBody>
          <a:bodyPr wrap="none" lIns="0" tIns="0" rIns="0" bIns="0" rtlCol="0">
            <a:spAutoFit/>
          </a:bodyPr>
          <a:lstStyle/>
          <a:p>
            <a:pPr algn="ctr"/>
            <a:r>
              <a:rPr lang="en-US" sz="1200" dirty="0">
                <a:solidFill>
                  <a:schemeClr val="bg1"/>
                </a:solidFill>
                <a:latin typeface="Arial" panose="020B0604020202020204" pitchFamily="34" charset="0"/>
                <a:ea typeface="Aileron" charset="0"/>
                <a:cs typeface="Arial" panose="020B0604020202020204" pitchFamily="34" charset="0"/>
              </a:rPr>
              <a:t>OR</a:t>
            </a:r>
            <a:br>
              <a:rPr lang="en-US" sz="1200" dirty="0">
                <a:solidFill>
                  <a:schemeClr val="bg1"/>
                </a:solidFill>
                <a:latin typeface="Arial" panose="020B0604020202020204" pitchFamily="34" charset="0"/>
                <a:ea typeface="Aileron" charset="0"/>
                <a:cs typeface="Arial" panose="020B0604020202020204" pitchFamily="34" charset="0"/>
              </a:rPr>
            </a:br>
            <a:r>
              <a:rPr lang="en-US" sz="1200" dirty="0">
                <a:solidFill>
                  <a:schemeClr val="bg1"/>
                </a:solidFill>
                <a:latin typeface="Arial" panose="020B0604020202020204" pitchFamily="34" charset="0"/>
                <a:ea typeface="Aileron" charset="0"/>
                <a:cs typeface="Arial" panose="020B0604020202020204" pitchFamily="34" charset="0"/>
              </a:rPr>
              <a:t>N=15</a:t>
            </a:r>
          </a:p>
        </p:txBody>
      </p:sp>
      <p:sp>
        <p:nvSpPr>
          <p:cNvPr id="35" name="Rectangle 34">
            <a:extLst>
              <a:ext uri="{FF2B5EF4-FFF2-40B4-BE49-F238E27FC236}">
                <a16:creationId xmlns:a16="http://schemas.microsoft.com/office/drawing/2014/main" id="{7BD7530E-7AA5-8546-8569-A4E694408140}"/>
              </a:ext>
            </a:extLst>
          </p:cNvPr>
          <p:cNvSpPr/>
          <p:nvPr/>
        </p:nvSpPr>
        <p:spPr>
          <a:xfrm>
            <a:off x="10459407" y="2142319"/>
            <a:ext cx="576000" cy="21038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9DCCC18A-AA3A-534F-8CD5-7E37084AFC1D}"/>
              </a:ext>
            </a:extLst>
          </p:cNvPr>
          <p:cNvSpPr txBox="1"/>
          <p:nvPr/>
        </p:nvSpPr>
        <p:spPr>
          <a:xfrm>
            <a:off x="10401161" y="5253741"/>
            <a:ext cx="692497"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mRECIST</a:t>
            </a:r>
          </a:p>
        </p:txBody>
      </p:sp>
      <p:sp>
        <p:nvSpPr>
          <p:cNvPr id="38" name="Rectangle 37">
            <a:extLst>
              <a:ext uri="{FF2B5EF4-FFF2-40B4-BE49-F238E27FC236}">
                <a16:creationId xmlns:a16="http://schemas.microsoft.com/office/drawing/2014/main" id="{B868E648-ACFC-4D46-B1B9-CAF1272D487C}"/>
              </a:ext>
            </a:extLst>
          </p:cNvPr>
          <p:cNvSpPr/>
          <p:nvPr/>
        </p:nvSpPr>
        <p:spPr>
          <a:xfrm>
            <a:off x="10459407" y="4140678"/>
            <a:ext cx="576000" cy="105483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5AF78D8-0297-B743-994F-776BEDD56E7F}"/>
              </a:ext>
            </a:extLst>
          </p:cNvPr>
          <p:cNvSpPr txBox="1"/>
          <p:nvPr/>
        </p:nvSpPr>
        <p:spPr>
          <a:xfrm>
            <a:off x="10562260" y="2458783"/>
            <a:ext cx="370294" cy="369332"/>
          </a:xfrm>
          <a:prstGeom prst="rect">
            <a:avLst/>
          </a:prstGeom>
          <a:noFill/>
        </p:spPr>
        <p:txBody>
          <a:bodyPr wrap="none" lIns="0" tIns="0" rIns="0" bIns="0" rtlCol="0">
            <a:spAutoFit/>
          </a:bodyPr>
          <a:lstStyle/>
          <a:p>
            <a:pPr algn="ctr"/>
            <a:r>
              <a:rPr lang="en-US" sz="1200" dirty="0">
                <a:solidFill>
                  <a:schemeClr val="bg1"/>
                </a:solidFill>
                <a:latin typeface="Arial" panose="020B0604020202020204" pitchFamily="34" charset="0"/>
                <a:ea typeface="Aileron" charset="0"/>
                <a:cs typeface="Arial" panose="020B0604020202020204" pitchFamily="34" charset="0"/>
              </a:rPr>
              <a:t>SD</a:t>
            </a:r>
            <a:br>
              <a:rPr lang="en-US" sz="1200" dirty="0">
                <a:solidFill>
                  <a:schemeClr val="bg1"/>
                </a:solidFill>
                <a:latin typeface="Arial" panose="020B0604020202020204" pitchFamily="34" charset="0"/>
                <a:ea typeface="Aileron" charset="0"/>
                <a:cs typeface="Arial" panose="020B0604020202020204" pitchFamily="34" charset="0"/>
              </a:rPr>
            </a:br>
            <a:r>
              <a:rPr lang="en-US" sz="1200" dirty="0">
                <a:solidFill>
                  <a:schemeClr val="bg1"/>
                </a:solidFill>
                <a:latin typeface="Arial" panose="020B0604020202020204" pitchFamily="34" charset="0"/>
                <a:ea typeface="Aileron" charset="0"/>
                <a:cs typeface="Arial" panose="020B0604020202020204" pitchFamily="34" charset="0"/>
              </a:rPr>
              <a:t>N=28</a:t>
            </a:r>
          </a:p>
        </p:txBody>
      </p:sp>
      <p:sp>
        <p:nvSpPr>
          <p:cNvPr id="40" name="TextBox 39">
            <a:extLst>
              <a:ext uri="{FF2B5EF4-FFF2-40B4-BE49-F238E27FC236}">
                <a16:creationId xmlns:a16="http://schemas.microsoft.com/office/drawing/2014/main" id="{FFB21F9E-DBFF-6C40-8049-BD8CDC73275E}"/>
              </a:ext>
            </a:extLst>
          </p:cNvPr>
          <p:cNvSpPr txBox="1"/>
          <p:nvPr/>
        </p:nvSpPr>
        <p:spPr>
          <a:xfrm>
            <a:off x="10562260" y="4468738"/>
            <a:ext cx="370294" cy="369332"/>
          </a:xfrm>
          <a:prstGeom prst="rect">
            <a:avLst/>
          </a:prstGeom>
          <a:noFill/>
        </p:spPr>
        <p:txBody>
          <a:bodyPr wrap="none" lIns="0" tIns="0" rIns="0" bIns="0" rtlCol="0">
            <a:spAutoFit/>
          </a:bodyPr>
          <a:lstStyle/>
          <a:p>
            <a:pPr algn="ctr"/>
            <a:r>
              <a:rPr lang="en-US" sz="1200" dirty="0">
                <a:solidFill>
                  <a:schemeClr val="bg1"/>
                </a:solidFill>
                <a:latin typeface="Arial" panose="020B0604020202020204" pitchFamily="34" charset="0"/>
                <a:ea typeface="Aileron" charset="0"/>
                <a:cs typeface="Arial" panose="020B0604020202020204" pitchFamily="34" charset="0"/>
              </a:rPr>
              <a:t>OR</a:t>
            </a:r>
            <a:br>
              <a:rPr lang="en-US" sz="1200" dirty="0">
                <a:solidFill>
                  <a:schemeClr val="bg1"/>
                </a:solidFill>
                <a:latin typeface="Arial" panose="020B0604020202020204" pitchFamily="34" charset="0"/>
                <a:ea typeface="Aileron" charset="0"/>
                <a:cs typeface="Arial" panose="020B0604020202020204" pitchFamily="34" charset="0"/>
              </a:rPr>
            </a:br>
            <a:r>
              <a:rPr lang="en-US" sz="1200" dirty="0">
                <a:solidFill>
                  <a:schemeClr val="bg1"/>
                </a:solidFill>
                <a:latin typeface="Arial" panose="020B0604020202020204" pitchFamily="34" charset="0"/>
                <a:ea typeface="Aileron" charset="0"/>
                <a:cs typeface="Arial" panose="020B0604020202020204" pitchFamily="34" charset="0"/>
              </a:rPr>
              <a:t>N=15</a:t>
            </a:r>
          </a:p>
        </p:txBody>
      </p:sp>
      <p:sp>
        <p:nvSpPr>
          <p:cNvPr id="41" name="TextBox 40">
            <a:extLst>
              <a:ext uri="{FF2B5EF4-FFF2-40B4-BE49-F238E27FC236}">
                <a16:creationId xmlns:a16="http://schemas.microsoft.com/office/drawing/2014/main" id="{1E39CF03-BDF8-7441-8D07-1ACEF013D64B}"/>
              </a:ext>
            </a:extLst>
          </p:cNvPr>
          <p:cNvSpPr txBox="1"/>
          <p:nvPr/>
        </p:nvSpPr>
        <p:spPr>
          <a:xfrm>
            <a:off x="9999042" y="2148232"/>
            <a:ext cx="358038" cy="369332"/>
          </a:xfrm>
          <a:prstGeom prst="rect">
            <a:avLst/>
          </a:prstGeom>
          <a:noFill/>
          <a:ln>
            <a:solidFill>
              <a:schemeClr val="accent1"/>
            </a:solidFill>
          </a:ln>
        </p:spPr>
        <p:txBody>
          <a:bodyPr wrap="none" lIns="36000" tIns="0" rIns="36000" bIns="0" rtlCol="0">
            <a:spAutoFit/>
          </a:bodyPr>
          <a:lstStyle/>
          <a:p>
            <a:pPr algn="ctr"/>
            <a:r>
              <a:rPr lang="en-US" sz="1200" dirty="0">
                <a:latin typeface="Arial" panose="020B0604020202020204" pitchFamily="34" charset="0"/>
                <a:ea typeface="Aileron" charset="0"/>
                <a:cs typeface="Arial" panose="020B0604020202020204" pitchFamily="34" charset="0"/>
              </a:rPr>
              <a:t>PD</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N=2</a:t>
            </a:r>
          </a:p>
        </p:txBody>
      </p:sp>
      <p:sp>
        <p:nvSpPr>
          <p:cNvPr id="42" name="TextBox 41">
            <a:extLst>
              <a:ext uri="{FF2B5EF4-FFF2-40B4-BE49-F238E27FC236}">
                <a16:creationId xmlns:a16="http://schemas.microsoft.com/office/drawing/2014/main" id="{B09C6C1D-8656-B441-88A5-F682FBC93DF7}"/>
              </a:ext>
            </a:extLst>
          </p:cNvPr>
          <p:cNvSpPr txBox="1"/>
          <p:nvPr/>
        </p:nvSpPr>
        <p:spPr>
          <a:xfrm>
            <a:off x="8937993" y="2148232"/>
            <a:ext cx="358038" cy="369332"/>
          </a:xfrm>
          <a:prstGeom prst="rect">
            <a:avLst/>
          </a:prstGeom>
          <a:noFill/>
          <a:ln>
            <a:solidFill>
              <a:schemeClr val="accent1"/>
            </a:solidFill>
          </a:ln>
        </p:spPr>
        <p:txBody>
          <a:bodyPr wrap="none" lIns="36000" tIns="0" rIns="36000" bIns="0" rtlCol="0">
            <a:spAutoFit/>
          </a:bodyPr>
          <a:lstStyle/>
          <a:p>
            <a:pPr algn="ctr"/>
            <a:r>
              <a:rPr lang="en-US" sz="1200" dirty="0">
                <a:latin typeface="Arial" panose="020B0604020202020204" pitchFamily="34" charset="0"/>
                <a:ea typeface="Aileron" charset="0"/>
                <a:cs typeface="Arial" panose="020B0604020202020204" pitchFamily="34" charset="0"/>
              </a:rPr>
              <a:t>PD</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N=1</a:t>
            </a:r>
          </a:p>
        </p:txBody>
      </p:sp>
      <p:cxnSp>
        <p:nvCxnSpPr>
          <p:cNvPr id="16" name="Straight Connector 15">
            <a:extLst>
              <a:ext uri="{FF2B5EF4-FFF2-40B4-BE49-F238E27FC236}">
                <a16:creationId xmlns:a16="http://schemas.microsoft.com/office/drawing/2014/main" id="{D2D9FCF3-8593-E542-A214-50D7CCA37075}"/>
              </a:ext>
            </a:extLst>
          </p:cNvPr>
          <p:cNvCxnSpPr>
            <a:cxnSpLocks/>
          </p:cNvCxnSpPr>
          <p:nvPr/>
        </p:nvCxnSpPr>
        <p:spPr>
          <a:xfrm flipV="1">
            <a:off x="7577407" y="2149475"/>
            <a:ext cx="742950" cy="885825"/>
          </a:xfrm>
          <a:prstGeom prst="line">
            <a:avLst/>
          </a:prstGeom>
          <a:ln w="19050">
            <a:gradFill>
              <a:gsLst>
                <a:gs pos="0">
                  <a:schemeClr val="tx2"/>
                </a:gs>
                <a:gs pos="100000">
                  <a:schemeClr val="accent1"/>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47FEC8A-148A-B74F-990F-9C556E0A4F87}"/>
              </a:ext>
            </a:extLst>
          </p:cNvPr>
          <p:cNvCxnSpPr>
            <a:cxnSpLocks/>
          </p:cNvCxnSpPr>
          <p:nvPr/>
        </p:nvCxnSpPr>
        <p:spPr>
          <a:xfrm>
            <a:off x="7560154" y="5097014"/>
            <a:ext cx="763378" cy="87761"/>
          </a:xfrm>
          <a:prstGeom prst="line">
            <a:avLst/>
          </a:prstGeom>
          <a:ln w="19050">
            <a:gradFill>
              <a:gsLst>
                <a:gs pos="0">
                  <a:schemeClr val="tx2"/>
                </a:gs>
                <a:gs pos="100000">
                  <a:srgbClr val="7030A0"/>
                </a:gs>
              </a:gsLst>
              <a:lin ang="5400000" scaled="1"/>
            </a:gra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C9FB0DE1-AB20-5342-AA5C-7A813911CE46}"/>
              </a:ext>
            </a:extLst>
          </p:cNvPr>
          <p:cNvSpPr txBox="1"/>
          <p:nvPr/>
        </p:nvSpPr>
        <p:spPr>
          <a:xfrm>
            <a:off x="1195228" y="5167478"/>
            <a:ext cx="3456074" cy="553998"/>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1 = tumour light/dark gray = viable tumour/necrosis</a:t>
            </a:r>
          </a:p>
          <a:p>
            <a:r>
              <a:rPr lang="en-US" sz="1200" dirty="0">
                <a:latin typeface="Arial" panose="020B0604020202020204" pitchFamily="34" charset="0"/>
                <a:ea typeface="Aileron" charset="0"/>
                <a:cs typeface="Arial" panose="020B0604020202020204" pitchFamily="34" charset="0"/>
              </a:rPr>
              <a:t>2 = inferior vena cava</a:t>
            </a:r>
          </a:p>
          <a:p>
            <a:endParaRPr lang="en-US" sz="120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12041546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Conclusion</a:t>
            </a:r>
            <a:br>
              <a:rPr lang="en-GB" dirty="0"/>
            </a:br>
            <a:r>
              <a:rPr lang="en-GB" sz="2200" dirty="0">
                <a:solidFill>
                  <a:schemeClr val="accent1"/>
                </a:solidFill>
              </a:rPr>
              <a:t>Reviewing the outcomes in HCC with 1</a:t>
            </a:r>
            <a:r>
              <a:rPr lang="en-GB" sz="2200" baseline="30000" dirty="0">
                <a:solidFill>
                  <a:schemeClr val="accent1"/>
                </a:solidFill>
              </a:rPr>
              <a:t>st</a:t>
            </a:r>
            <a:r>
              <a:rPr lang="en-GB" sz="2200" dirty="0">
                <a:solidFill>
                  <a:schemeClr val="accent1"/>
                </a:solidFill>
              </a:rPr>
              <a:t> line IO: when is the right time </a:t>
            </a:r>
            <a:br>
              <a:rPr lang="en-GB" sz="2200" dirty="0">
                <a:solidFill>
                  <a:schemeClr val="accent1"/>
                </a:solidFill>
              </a:rPr>
            </a:br>
            <a:r>
              <a:rPr lang="en-GB" sz="2200" dirty="0">
                <a:solidFill>
                  <a:schemeClr val="accent1"/>
                </a:solidFill>
              </a:rPr>
              <a:t>to switch?</a:t>
            </a:r>
            <a:br>
              <a:rPr lang="en-GB" dirty="0"/>
            </a:br>
            <a:endParaRPr lang="en-GB" dirty="0"/>
          </a:p>
        </p:txBody>
      </p:sp>
      <p:sp>
        <p:nvSpPr>
          <p:cNvPr id="2" name="Content Placeholder 1">
            <a:extLst>
              <a:ext uri="{FF2B5EF4-FFF2-40B4-BE49-F238E27FC236}">
                <a16:creationId xmlns:a16="http://schemas.microsoft.com/office/drawing/2014/main" id="{37C63FBE-DBE6-FAC1-92E0-5F7020B9137B}"/>
              </a:ext>
            </a:extLst>
          </p:cNvPr>
          <p:cNvSpPr>
            <a:spLocks noGrp="1"/>
          </p:cNvSpPr>
          <p:nvPr>
            <p:ph sz="quarter" idx="14"/>
          </p:nvPr>
        </p:nvSpPr>
        <p:spPr/>
        <p:txBody>
          <a:bodyPr/>
          <a:lstStyle/>
          <a:p>
            <a:endParaRPr lang="en-GB" dirty="0"/>
          </a:p>
          <a:p>
            <a:r>
              <a:rPr lang="en-GB" dirty="0"/>
              <a:t>HCC is an increasing </a:t>
            </a:r>
            <a:r>
              <a:rPr lang="en-GB" b="1" dirty="0">
                <a:solidFill>
                  <a:schemeClr val="accent1"/>
                </a:solidFill>
              </a:rPr>
              <a:t>global health care challenge</a:t>
            </a:r>
          </a:p>
          <a:p>
            <a:r>
              <a:rPr lang="en-GB" b="1" dirty="0">
                <a:solidFill>
                  <a:schemeClr val="accent1"/>
                </a:solidFill>
              </a:rPr>
              <a:t>IO</a:t>
            </a:r>
            <a:r>
              <a:rPr lang="en-GB" dirty="0"/>
              <a:t> is an </a:t>
            </a:r>
            <a:r>
              <a:rPr lang="en-GB" b="1" dirty="0">
                <a:solidFill>
                  <a:schemeClr val="accent1"/>
                </a:solidFill>
              </a:rPr>
              <a:t>effective standard-of-care 1</a:t>
            </a:r>
            <a:r>
              <a:rPr lang="en-GB" b="1" baseline="30000" dirty="0">
                <a:solidFill>
                  <a:schemeClr val="accent1"/>
                </a:solidFill>
              </a:rPr>
              <a:t>st</a:t>
            </a:r>
            <a:r>
              <a:rPr lang="en-GB" b="1" dirty="0">
                <a:solidFill>
                  <a:schemeClr val="accent1"/>
                </a:solidFill>
              </a:rPr>
              <a:t> line treatment </a:t>
            </a:r>
            <a:r>
              <a:rPr lang="en-GB" dirty="0"/>
              <a:t>in advanced HCC with rare but potentially dangerous side-effects</a:t>
            </a:r>
          </a:p>
          <a:p>
            <a:r>
              <a:rPr lang="en-US" b="1" dirty="0">
                <a:solidFill>
                  <a:schemeClr val="accent1"/>
                </a:solidFill>
              </a:rPr>
              <a:t>Switching to 2</a:t>
            </a:r>
            <a:r>
              <a:rPr lang="en-US" b="1" baseline="30000" dirty="0">
                <a:solidFill>
                  <a:schemeClr val="accent1"/>
                </a:solidFill>
              </a:rPr>
              <a:t>nd</a:t>
            </a:r>
            <a:r>
              <a:rPr lang="en-US" b="1" dirty="0">
                <a:solidFill>
                  <a:schemeClr val="accent1"/>
                </a:solidFill>
              </a:rPr>
              <a:t> line </a:t>
            </a:r>
            <a:r>
              <a:rPr lang="en-US" dirty="0"/>
              <a:t>after IO 1</a:t>
            </a:r>
            <a:r>
              <a:rPr lang="en-US" baseline="30000" dirty="0"/>
              <a:t>st</a:t>
            </a:r>
            <a:r>
              <a:rPr lang="en-US" dirty="0"/>
              <a:t> line should be considered in case of </a:t>
            </a:r>
            <a:r>
              <a:rPr lang="en-US" b="1" dirty="0">
                <a:solidFill>
                  <a:schemeClr val="accent1"/>
                </a:solidFill>
              </a:rPr>
              <a:t>toxicity</a:t>
            </a:r>
            <a:r>
              <a:rPr lang="en-US" dirty="0"/>
              <a:t> or </a:t>
            </a:r>
            <a:r>
              <a:rPr lang="en-US" b="1" dirty="0">
                <a:solidFill>
                  <a:schemeClr val="accent1"/>
                </a:solidFill>
              </a:rPr>
              <a:t>disease progression</a:t>
            </a:r>
            <a:endParaRPr lang="en-GB" b="1" dirty="0">
              <a:solidFill>
                <a:schemeClr val="accent1"/>
              </a:solidFill>
            </a:endParaRPr>
          </a:p>
          <a:p>
            <a:r>
              <a:rPr lang="en-GB" b="1" dirty="0">
                <a:solidFill>
                  <a:srgbClr val="C6573B"/>
                </a:solidFill>
              </a:rPr>
              <a:t>Measuring disease-progression </a:t>
            </a:r>
            <a:r>
              <a:rPr lang="en-GB" dirty="0"/>
              <a:t>in HCC can be challenging </a:t>
            </a:r>
            <a:r>
              <a:rPr lang="en-US" dirty="0"/>
              <a:t>as there are several methods with different evaluation criteria</a:t>
            </a:r>
          </a:p>
          <a:p>
            <a:pPr lvl="1"/>
            <a:r>
              <a:rPr lang="en-US" dirty="0"/>
              <a:t>mRECIST criteria have a powerful ability to discriminate between responders and non-responders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nn-NO" dirty="0"/>
              <a:t>HCC, hepatocellular carcinoma; IO, immunotherapy; mRECIST, modified </a:t>
            </a:r>
            <a:r>
              <a:rPr lang="en-GB" dirty="0"/>
              <a:t>Response Evaluation Criteria in Solid </a:t>
            </a:r>
            <a:r>
              <a:rPr lang="en-GB" dirty="0" err="1"/>
              <a:t>Tumors</a:t>
            </a:r>
            <a:r>
              <a:rPr lang="nn-NO" dirty="0"/>
              <a:t> </a:t>
            </a:r>
          </a:p>
        </p:txBody>
      </p:sp>
    </p:spTree>
    <p:extLst>
      <p:ext uri="{BB962C8B-B14F-4D97-AF65-F5344CB8AC3E}">
        <p14:creationId xmlns:p14="http://schemas.microsoft.com/office/powerpoint/2010/main" val="24859917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11381549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a:xfrm>
            <a:off x="609600" y="274638"/>
            <a:ext cx="10814992" cy="3730426"/>
          </a:xfrm>
        </p:spPr>
        <p:txBody>
          <a:bodyPr>
            <a:normAutofit/>
          </a:bodyPr>
          <a:lstStyle/>
          <a:p>
            <a:r>
              <a:rPr lang="en-US" dirty="0"/>
              <a:t>Patients with advanced hcc not eligible for IO in 1</a:t>
            </a:r>
            <a:r>
              <a:rPr lang="en-US" baseline="30000" dirty="0"/>
              <a:t>st</a:t>
            </a:r>
            <a:r>
              <a:rPr lang="en-US" dirty="0"/>
              <a:t> line </a:t>
            </a:r>
            <a:br>
              <a:rPr lang="en-US" dirty="0"/>
            </a:br>
            <a:br>
              <a:rPr lang="en-US" dirty="0"/>
            </a:br>
            <a:r>
              <a:rPr lang="en-US" sz="3200" dirty="0"/>
              <a:t>the role of tki</a:t>
            </a:r>
            <a:r>
              <a:rPr lang="en-US" sz="3200" cap="none" dirty="0"/>
              <a:t>s</a:t>
            </a:r>
            <a:r>
              <a:rPr lang="en-US" sz="3200" dirty="0"/>
              <a:t> as the </a:t>
            </a:r>
            <a:br>
              <a:rPr lang="en-US" sz="3200" dirty="0"/>
            </a:br>
            <a:r>
              <a:rPr lang="en-US" sz="3200" dirty="0"/>
              <a:t>primary treatment option</a:t>
            </a:r>
          </a:p>
        </p:txBody>
      </p:sp>
      <p:sp>
        <p:nvSpPr>
          <p:cNvPr id="8" name="Subtitle 7">
            <a:extLst>
              <a:ext uri="{FF2B5EF4-FFF2-40B4-BE49-F238E27FC236}">
                <a16:creationId xmlns:a16="http://schemas.microsoft.com/office/drawing/2014/main" id="{CF297EF4-192D-9144-A2C5-8B3DE13A0880}"/>
              </a:ext>
            </a:extLst>
          </p:cNvPr>
          <p:cNvSpPr>
            <a:spLocks noGrp="1"/>
          </p:cNvSpPr>
          <p:nvPr>
            <p:ph type="subTitle" idx="1"/>
          </p:nvPr>
        </p:nvSpPr>
        <p:spPr>
          <a:xfrm>
            <a:off x="609600" y="6030119"/>
            <a:ext cx="10972800" cy="1655762"/>
          </a:xfrm>
        </p:spPr>
        <p:txBody>
          <a:bodyPr/>
          <a:lstStyle/>
          <a:p>
            <a:r>
              <a:rPr lang="en-US" b="1" dirty="0"/>
              <a:t>Prof. Michel Ducreux</a:t>
            </a:r>
          </a:p>
        </p:txBody>
      </p:sp>
      <p:sp>
        <p:nvSpPr>
          <p:cNvPr id="3" name="Rectangle 2">
            <a:extLst>
              <a:ext uri="{FF2B5EF4-FFF2-40B4-BE49-F238E27FC236}">
                <a16:creationId xmlns:a16="http://schemas.microsoft.com/office/drawing/2014/main" id="{D6F77A60-F71B-F2A2-77FA-F3F99400B4CC}"/>
              </a:ext>
            </a:extLst>
          </p:cNvPr>
          <p:cNvSpPr/>
          <p:nvPr/>
        </p:nvSpPr>
        <p:spPr>
          <a:xfrm>
            <a:off x="5140682" y="3671514"/>
            <a:ext cx="1910636" cy="2327454"/>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Michel Ducreux | Gustave Roussy">
            <a:extLst>
              <a:ext uri="{FF2B5EF4-FFF2-40B4-BE49-F238E27FC236}">
                <a16:creationId xmlns:a16="http://schemas.microsoft.com/office/drawing/2014/main" id="{858C3577-E575-5229-F628-37F92F5DCC0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12533" r="9275" b="1798"/>
          <a:stretch/>
        </p:blipFill>
        <p:spPr bwMode="auto">
          <a:xfrm>
            <a:off x="5216358" y="3750016"/>
            <a:ext cx="1759283" cy="21704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2">
            <a:extLst>
              <a:ext uri="{FF2B5EF4-FFF2-40B4-BE49-F238E27FC236}">
                <a16:creationId xmlns:a16="http://schemas.microsoft.com/office/drawing/2014/main" id="{6D9830D9-7A4E-50DB-5DD4-7E289358FE89}"/>
              </a:ext>
            </a:extLst>
          </p:cNvPr>
          <p:cNvSpPr>
            <a:spLocks noGrp="1"/>
          </p:cNvSpPr>
          <p:nvPr>
            <p:ph sz="quarter" idx="15"/>
          </p:nvPr>
        </p:nvSpPr>
        <p:spPr>
          <a:xfrm>
            <a:off x="620183" y="6448251"/>
            <a:ext cx="10180339" cy="365125"/>
          </a:xfrm>
        </p:spPr>
        <p:txBody>
          <a:bodyPr/>
          <a:lstStyle/>
          <a:p>
            <a:r>
              <a:rPr lang="nn-NO" dirty="0"/>
              <a:t>HCC, hepatocellular carcinoma; IO, immunotherapy; </a:t>
            </a:r>
            <a:r>
              <a:rPr lang="en-GB" dirty="0"/>
              <a:t>TKI, tyrosine kinase inhibitor</a:t>
            </a:r>
            <a:endParaRPr lang="nn-NO" dirty="0"/>
          </a:p>
        </p:txBody>
      </p:sp>
    </p:spTree>
    <p:extLst>
      <p:ext uri="{BB962C8B-B14F-4D97-AF65-F5344CB8AC3E}">
        <p14:creationId xmlns:p14="http://schemas.microsoft.com/office/powerpoint/2010/main" val="11020388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Polling question</a:t>
            </a:r>
            <a:br>
              <a:rPr lang="en-GB" dirty="0"/>
            </a:br>
            <a:r>
              <a:rPr lang="en-US" sz="2200" dirty="0">
                <a:solidFill>
                  <a:schemeClr val="accent1"/>
                </a:solidFill>
              </a:rPr>
              <a:t>Which patient group is eligible for IO 1</a:t>
            </a:r>
            <a:r>
              <a:rPr lang="en-US" sz="2200" baseline="30000" dirty="0">
                <a:solidFill>
                  <a:schemeClr val="accent1"/>
                </a:solidFill>
              </a:rPr>
              <a:t>st</a:t>
            </a:r>
            <a:r>
              <a:rPr lang="en-US" sz="2200" dirty="0">
                <a:solidFill>
                  <a:schemeClr val="accent1"/>
                </a:solidFill>
              </a:rPr>
              <a:t> line?</a:t>
            </a:r>
            <a:br>
              <a:rPr lang="en-US" sz="2200" dirty="0">
                <a:solidFill>
                  <a:schemeClr val="accent1"/>
                </a:solidFill>
              </a:rPr>
            </a:br>
            <a:endParaRPr lang="en-GB" sz="2200" dirty="0">
              <a:solidFill>
                <a:schemeClr val="accent1"/>
              </a:solidFill>
            </a:endParaRPr>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a:xfrm>
            <a:off x="407368" y="1052736"/>
            <a:ext cx="11137605" cy="4525200"/>
          </a:xfrm>
        </p:spPr>
        <p:txBody>
          <a:bodyPr/>
          <a:lstStyle/>
          <a:p>
            <a:pPr marL="457200" indent="-457200">
              <a:buFont typeface="+mj-lt"/>
              <a:buAutoNum type="alphaUcPeriod"/>
            </a:pPr>
            <a:endParaRPr lang="en-GB" dirty="0"/>
          </a:p>
          <a:p>
            <a:pPr marL="457200" indent="-457200">
              <a:buFont typeface="+mj-lt"/>
              <a:buAutoNum type="alphaUcPeriod"/>
            </a:pPr>
            <a:r>
              <a:rPr lang="en-GB" dirty="0"/>
              <a:t>Patients with active or uncontrolled auto-immune disease</a:t>
            </a:r>
          </a:p>
          <a:p>
            <a:pPr marL="457200" indent="-457200">
              <a:buFont typeface="+mj-lt"/>
              <a:buAutoNum type="alphaUcPeriod"/>
            </a:pPr>
            <a:r>
              <a:rPr lang="en-GB" dirty="0"/>
              <a:t>HCC recurrent patients after liver transplantation</a:t>
            </a:r>
          </a:p>
          <a:p>
            <a:pPr marL="457200" indent="-457200">
              <a:buFont typeface="+mj-lt"/>
              <a:buAutoNum type="alphaUcPeriod"/>
            </a:pPr>
            <a:r>
              <a:rPr lang="en-GB" b="1" dirty="0">
                <a:solidFill>
                  <a:srgbClr val="C00000"/>
                </a:solidFill>
              </a:rPr>
              <a:t>Patients with a significant bleeding history  </a:t>
            </a:r>
            <a:r>
              <a:rPr lang="en-GB" dirty="0">
                <a:solidFill>
                  <a:schemeClr val="accent2"/>
                </a:solidFill>
              </a:rPr>
              <a:t>✅</a:t>
            </a:r>
            <a:endParaRPr lang="en-GB" b="1" dirty="0">
              <a:solidFill>
                <a:srgbClr val="C00000"/>
              </a:solidFill>
            </a:endParaRPr>
          </a:p>
          <a:p>
            <a:pPr marL="0" indent="0">
              <a:buNone/>
            </a:pPr>
            <a:r>
              <a:rPr lang="en-GB" b="0" i="0" dirty="0">
                <a:solidFill>
                  <a:srgbClr val="C00000"/>
                </a:solidFill>
                <a:effectLst/>
                <a:latin typeface="Slack-Lato"/>
              </a:rPr>
              <a:t>*These patients are now eligible for durvalumab + </a:t>
            </a:r>
            <a:r>
              <a:rPr lang="en-GB" b="0" i="0" dirty="0" err="1">
                <a:solidFill>
                  <a:srgbClr val="C00000"/>
                </a:solidFill>
                <a:effectLst/>
                <a:latin typeface="Slack-Lato"/>
              </a:rPr>
              <a:t>tremelimumab</a:t>
            </a:r>
            <a:endParaRPr lang="en-GB" b="1" dirty="0">
              <a:solidFill>
                <a:srgbClr val="C00000"/>
              </a:solidFill>
            </a:endParaRPr>
          </a:p>
          <a:p>
            <a:pPr marL="457200" indent="-457200">
              <a:buFont typeface="+mj-lt"/>
              <a:buAutoNum type="alphaUcPeriod"/>
            </a:pPr>
            <a:r>
              <a:rPr lang="en-GB" dirty="0"/>
              <a:t>None of those</a:t>
            </a:r>
          </a:p>
          <a:p>
            <a:pPr marL="457200" indent="-457200">
              <a:buFont typeface="+mj-lt"/>
              <a:buAutoNum type="alphaUcPeriod"/>
            </a:pPr>
            <a:r>
              <a:rPr lang="en-GB" dirty="0"/>
              <a:t>All of those</a:t>
            </a:r>
          </a:p>
          <a:p>
            <a:pPr marL="457200" indent="-457200">
              <a:buFont typeface="+mj-lt"/>
              <a:buAutoNum type="alphaUcPeriod"/>
            </a:pPr>
            <a:r>
              <a:rPr lang="en-GB" dirty="0"/>
              <a:t>I am not sure</a:t>
            </a:r>
          </a:p>
          <a:p>
            <a:endParaRPr lang="en-GB" dirty="0"/>
          </a:p>
        </p:txBody>
      </p:sp>
      <p:sp>
        <p:nvSpPr>
          <p:cNvPr id="6" name="Slide Number Placeholder 106">
            <a:extLst>
              <a:ext uri="{FF2B5EF4-FFF2-40B4-BE49-F238E27FC236}">
                <a16:creationId xmlns:a16="http://schemas.microsoft.com/office/drawing/2014/main" id="{F9FDF150-DA5B-9380-5349-5B79CB1C7FAC}"/>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r>
              <a:rPr lang="nl-NL" dirty="0"/>
              <a:t>HCC, hepatocellular carcinoma; IO, immunotherapy</a:t>
            </a:r>
          </a:p>
        </p:txBody>
      </p:sp>
      <p:graphicFrame>
        <p:nvGraphicFramePr>
          <p:cNvPr id="8" name="Chart 7">
            <a:extLst>
              <a:ext uri="{FF2B5EF4-FFF2-40B4-BE49-F238E27FC236}">
                <a16:creationId xmlns:a16="http://schemas.microsoft.com/office/drawing/2014/main" id="{58C3BC5F-EBEC-B5DD-192D-182680BB777E}"/>
              </a:ext>
            </a:extLst>
          </p:cNvPr>
          <p:cNvGraphicFramePr/>
          <p:nvPr>
            <p:extLst>
              <p:ext uri="{D42A27DB-BD31-4B8C-83A1-F6EECF244321}">
                <p14:modId xmlns:p14="http://schemas.microsoft.com/office/powerpoint/2010/main" val="2789838782"/>
              </p:ext>
            </p:extLst>
          </p:nvPr>
        </p:nvGraphicFramePr>
        <p:xfrm>
          <a:off x="6312024" y="1021294"/>
          <a:ext cx="63278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95735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Polling question</a:t>
            </a:r>
            <a:br>
              <a:rPr lang="en-GB" dirty="0"/>
            </a:br>
            <a:r>
              <a:rPr lang="en-US" sz="2200" dirty="0">
                <a:solidFill>
                  <a:schemeClr val="accent1"/>
                </a:solidFill>
              </a:rPr>
              <a:t>How would you treat a post-liver transplant patient with advanced recurrent </a:t>
            </a:r>
            <a:r>
              <a:rPr lang="en-US" sz="2200" dirty="0" err="1">
                <a:solidFill>
                  <a:schemeClr val="accent1"/>
                </a:solidFill>
              </a:rPr>
              <a:t>hcc</a:t>
            </a:r>
            <a:r>
              <a:rPr lang="en-US" sz="2200" dirty="0">
                <a:solidFill>
                  <a:schemeClr val="accent1"/>
                </a:solidFill>
              </a:rPr>
              <a:t> in 1</a:t>
            </a:r>
            <a:r>
              <a:rPr lang="en-US" sz="2200" baseline="30000" dirty="0">
                <a:solidFill>
                  <a:schemeClr val="accent1"/>
                </a:solidFill>
              </a:rPr>
              <a:t>st</a:t>
            </a:r>
            <a:r>
              <a:rPr lang="en-US" sz="2200" dirty="0">
                <a:solidFill>
                  <a:schemeClr val="accent1"/>
                </a:solidFill>
              </a:rPr>
              <a:t> line?</a:t>
            </a:r>
            <a:br>
              <a:rPr lang="en-US" dirty="0"/>
            </a:br>
            <a:br>
              <a:rPr lang="en-US" dirty="0"/>
            </a:br>
            <a:endParaRPr lang="en-GB" dirty="0"/>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a:xfrm>
            <a:off x="620184" y="1425600"/>
            <a:ext cx="6267904" cy="4525200"/>
          </a:xfrm>
        </p:spPr>
        <p:txBody>
          <a:bodyPr/>
          <a:lstStyle/>
          <a:p>
            <a:pPr marL="457200" indent="-457200">
              <a:buFont typeface="+mj-lt"/>
              <a:buAutoNum type="alphaUcPeriod"/>
            </a:pPr>
            <a:endParaRPr lang="en-GB" dirty="0"/>
          </a:p>
          <a:p>
            <a:pPr marL="457200" indent="-457200">
              <a:buFont typeface="+mj-lt"/>
              <a:buAutoNum type="alphaUcPeriod"/>
            </a:pPr>
            <a:r>
              <a:rPr lang="en-GB" dirty="0"/>
              <a:t>With single agent immunotherapy</a:t>
            </a:r>
          </a:p>
          <a:p>
            <a:pPr marL="457200" indent="-457200">
              <a:buFont typeface="+mj-lt"/>
              <a:buAutoNum type="alphaUcPeriod"/>
            </a:pPr>
            <a:r>
              <a:rPr lang="en-GB" dirty="0"/>
              <a:t>With immunotherapy based combination treatment, such as durvalumab + tremelimumab or atezolizumab + bevacizumab</a:t>
            </a:r>
          </a:p>
          <a:p>
            <a:pPr marL="457200" indent="-457200">
              <a:buFont typeface="+mj-lt"/>
              <a:buAutoNum type="alphaUcPeriod"/>
            </a:pPr>
            <a:r>
              <a:rPr lang="en-GB" b="1" dirty="0">
                <a:solidFill>
                  <a:srgbClr val="C00000"/>
                </a:solidFill>
              </a:rPr>
              <a:t>With TKIs, such as lenvatinib or sorafenib </a:t>
            </a:r>
            <a:r>
              <a:rPr lang="en-GB" dirty="0">
                <a:solidFill>
                  <a:schemeClr val="accent2"/>
                </a:solidFill>
              </a:rPr>
              <a:t>✅</a:t>
            </a:r>
            <a:endParaRPr lang="en-GB" b="1" dirty="0">
              <a:solidFill>
                <a:srgbClr val="C00000"/>
              </a:solidFill>
            </a:endParaRPr>
          </a:p>
          <a:p>
            <a:pPr marL="457200" indent="-457200">
              <a:buFont typeface="+mj-lt"/>
              <a:buAutoNum type="alphaUcPeriod"/>
            </a:pPr>
            <a:r>
              <a:rPr lang="en-GB" dirty="0"/>
              <a:t>With chemotherapy</a:t>
            </a:r>
          </a:p>
          <a:p>
            <a:pPr marL="457200" indent="-457200">
              <a:buFont typeface="+mj-lt"/>
              <a:buAutoNum type="alphaUcPeriod"/>
            </a:pPr>
            <a:r>
              <a:rPr lang="en-GB" dirty="0"/>
              <a:t>I am not sure</a:t>
            </a:r>
          </a:p>
        </p:txBody>
      </p:sp>
      <p:sp>
        <p:nvSpPr>
          <p:cNvPr id="4" name="Slide Number Placeholder 3">
            <a:extLst>
              <a:ext uri="{FF2B5EF4-FFF2-40B4-BE49-F238E27FC236}">
                <a16:creationId xmlns:a16="http://schemas.microsoft.com/office/drawing/2014/main" id="{503C7C00-9009-524F-AE62-150AF80ED976}"/>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r>
              <a:rPr lang="nl-NL" dirty="0"/>
              <a:t>HCC, </a:t>
            </a:r>
            <a:r>
              <a:rPr lang="nl-NL" dirty="0" err="1"/>
              <a:t>hepatocellular</a:t>
            </a:r>
            <a:r>
              <a:rPr lang="nl-NL" dirty="0"/>
              <a:t> carcinoma; TKI, </a:t>
            </a:r>
            <a:r>
              <a:rPr lang="nl-NL" dirty="0" err="1"/>
              <a:t>tyrosine</a:t>
            </a:r>
            <a:r>
              <a:rPr lang="nl-NL" dirty="0"/>
              <a:t> kinase inhibitor</a:t>
            </a:r>
          </a:p>
        </p:txBody>
      </p:sp>
      <p:graphicFrame>
        <p:nvGraphicFramePr>
          <p:cNvPr id="8" name="Chart 7">
            <a:extLst>
              <a:ext uri="{FF2B5EF4-FFF2-40B4-BE49-F238E27FC236}">
                <a16:creationId xmlns:a16="http://schemas.microsoft.com/office/drawing/2014/main" id="{716F9918-16CC-530F-16D4-395E9FB7C171}"/>
              </a:ext>
            </a:extLst>
          </p:cNvPr>
          <p:cNvGraphicFramePr/>
          <p:nvPr>
            <p:extLst>
              <p:ext uri="{D42A27DB-BD31-4B8C-83A1-F6EECF244321}">
                <p14:modId xmlns:p14="http://schemas.microsoft.com/office/powerpoint/2010/main" val="2738039626"/>
              </p:ext>
            </p:extLst>
          </p:nvPr>
        </p:nvGraphicFramePr>
        <p:xfrm>
          <a:off x="5375920" y="1031412"/>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78574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9657B-FB14-4EA2-94FD-069D7C1813CC}"/>
              </a:ext>
            </a:extLst>
          </p:cNvPr>
          <p:cNvSpPr>
            <a:spLocks noGrp="1"/>
          </p:cNvSpPr>
          <p:nvPr>
            <p:ph type="title"/>
          </p:nvPr>
        </p:nvSpPr>
        <p:spPr/>
        <p:txBody>
          <a:bodyPr/>
          <a:lstStyle/>
          <a:p>
            <a:r>
              <a:rPr lang="en-US" dirty="0"/>
              <a:t>The HCC systemic treatment landscape has rapidly evolved since 2017</a:t>
            </a:r>
            <a:endParaRPr lang="en-GB" dirty="0"/>
          </a:p>
        </p:txBody>
      </p:sp>
      <p:sp>
        <p:nvSpPr>
          <p:cNvPr id="30" name="Slide Number Placeholder 29">
            <a:extLst>
              <a:ext uri="{FF2B5EF4-FFF2-40B4-BE49-F238E27FC236}">
                <a16:creationId xmlns:a16="http://schemas.microsoft.com/office/drawing/2014/main" id="{64A1B157-D72E-BB41-BBAC-045314EDF538}"/>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34" name="Content Placeholder 33">
            <a:extLst>
              <a:ext uri="{FF2B5EF4-FFF2-40B4-BE49-F238E27FC236}">
                <a16:creationId xmlns:a16="http://schemas.microsoft.com/office/drawing/2014/main" id="{79BD6387-ECE3-4942-94EB-04475EAA461D}"/>
              </a:ext>
            </a:extLst>
          </p:cNvPr>
          <p:cNvSpPr>
            <a:spLocks noGrp="1"/>
          </p:cNvSpPr>
          <p:nvPr>
            <p:ph sz="quarter" idx="15"/>
          </p:nvPr>
        </p:nvSpPr>
        <p:spPr/>
        <p:txBody>
          <a:bodyPr anchor="b" anchorCtr="0"/>
          <a:lstStyle/>
          <a:p>
            <a:pPr>
              <a:lnSpc>
                <a:spcPct val="90000"/>
              </a:lnSpc>
              <a:spcBef>
                <a:spcPts val="0"/>
              </a:spcBef>
            </a:pPr>
            <a:r>
              <a:rPr lang="en-GB" sz="600" dirty="0"/>
              <a:t>AFP, alpha-fetoprotein; EMA, European Medicines Agency; FDA, Food and Drug Administration; HCC, hepatocellular carcinoma; NMPA, National Medical Products Administration; OS, overall survival; PFS, progression-free survival; uHCC, unresectable HCC</a:t>
            </a:r>
          </a:p>
          <a:p>
            <a:pPr>
              <a:lnSpc>
                <a:spcPct val="90000"/>
              </a:lnSpc>
              <a:spcBef>
                <a:spcPts val="0"/>
              </a:spcBef>
            </a:pPr>
            <a:r>
              <a:rPr lang="en-GB" sz="600" dirty="0"/>
              <a:t>1. Nexavar (sorafenib) Full Prescribing Information. Bayer HealthCare Pharmaceuticals, Whippany, NJ. 2020 (accessed May 2020); 2. FDA regorafenib in HCC press release. Available from: https://www.fda.gov/NewsEvents/Newsroom/PressAnnouncements/ucm555608.htm (accessed May 2020); 3. FDA press release. Available from: https://www.fda.gov/Drugs/InformationOnDrugs/ApprovedDrugs/ucm577166.htm (accessed May 2020); 4. FDA press release. Available from: https://www.fda.gov/Drugs/InformationOnDrugs/ApprovedDrugs/ucm617185.htm (accessed May 2020); 5. Merck press release. Available from: https://investors.merck.com/news/press-release-details/2018/Eisai-and-Merck-Announce-European-Commission-Grants-Marketing-Authorization-for-LENVIMA-lenvatinib-as-First-Line-Treatment-in-Adults-with-Advanced-or-Unresectable-Hepatocellular-Carcinoma/default.aspx (accessed May 2020); 6. FDA press release. Available from: https://www.fda.gov/drugs/fda-grants-accelerated-approval-pembrolizumab-hepatocellular-carcinoma (accessed May 2020): 7. Ipsen press release. Available from: </a:t>
            </a:r>
            <a:r>
              <a:rPr lang="en-GB" sz="600" dirty="0">
                <a:hlinkClick r:id="rId3">
                  <a:extLst>
                    <a:ext uri="{A12FA001-AC4F-418D-AE19-62706E023703}">
                      <ahyp:hlinkClr xmlns:ahyp="http://schemas.microsoft.com/office/drawing/2018/hyperlinkcolor" val="tx"/>
                    </a:ext>
                  </a:extLst>
                </a:hlinkClick>
              </a:rPr>
              <a:t>https://www.ipsen.com/media/press-relases/post_custom_datacustom_datapost_custom_datacustom_dataeuropean-commission-approves-ipsens-cabometyx-cabozantinib-for-the-treatment-of-hepatocellular-carcinoma-in/</a:t>
            </a:r>
            <a:r>
              <a:rPr lang="en-GB" sz="600" dirty="0"/>
              <a:t> (accessed May 2020); 8. FDA press release. Available from: https://www.fda.gov/Drugs/InformationOnDrugs/ApprovedDrugs/ucm629512.htm (accessed May 2020): 9. FDA press release </a:t>
            </a:r>
            <a:r>
              <a:rPr lang="en-GB" sz="600" dirty="0">
                <a:hlinkClick r:id="rId4">
                  <a:extLst>
                    <a:ext uri="{A12FA001-AC4F-418D-AE19-62706E023703}">
                      <ahyp:hlinkClr xmlns:ahyp="http://schemas.microsoft.com/office/drawing/2018/hyperlinkcolor" val="tx"/>
                    </a:ext>
                  </a:extLst>
                </a:hlinkClick>
              </a:rPr>
              <a:t>https://www.fda.gov/drugs/resources-information-approved-drugs/fda-approves-ramucirumab-hepatocellular-carcinoma</a:t>
            </a:r>
            <a:r>
              <a:rPr lang="en-GB" sz="600" dirty="0"/>
              <a:t> (accessed May 2020); 10. Cyramza (ramucirumab) EMA approval. EMA summary of opinion. Available from: </a:t>
            </a:r>
            <a:r>
              <a:rPr lang="en-GB" sz="600" dirty="0">
                <a:hlinkClick r:id="rId5">
                  <a:extLst>
                    <a:ext uri="{A12FA001-AC4F-418D-AE19-62706E023703}">
                      <ahyp:hlinkClr xmlns:ahyp="http://schemas.microsoft.com/office/drawing/2018/hyperlinkcolor" val="tx"/>
                    </a:ext>
                  </a:extLst>
                </a:hlinkClick>
              </a:rPr>
              <a:t>https://www.ema.europa.eu/en/documents/smop/chmp-post-authorisation-summary-positive-opinion-cyramza-ii-27_en.pdf</a:t>
            </a:r>
            <a:r>
              <a:rPr lang="en-GB" sz="600" dirty="0"/>
              <a:t> (accessed May 2020); 11. FDA press release. Available from: </a:t>
            </a:r>
            <a:r>
              <a:rPr lang="en-GB" sz="600" dirty="0">
                <a:hlinkClick r:id="rId6">
                  <a:extLst>
                    <a:ext uri="{A12FA001-AC4F-418D-AE19-62706E023703}">
                      <ahyp:hlinkClr xmlns:ahyp="http://schemas.microsoft.com/office/drawing/2018/hyperlinkcolor" val="tx"/>
                    </a:ext>
                  </a:extLst>
                </a:hlinkClick>
              </a:rPr>
              <a:t>https://www.fda.gov/drugs/resources-information-approved-drugs/fda-grants-accelerated-approval-nivolumab-and-ipilimumab-combination-hepatocellular-carcinoma</a:t>
            </a:r>
            <a:r>
              <a:rPr lang="en-GB" sz="600" dirty="0"/>
              <a:t> (accessed May 2020); 12. ASCO Post press release. Available from: </a:t>
            </a:r>
            <a:r>
              <a:rPr lang="en-GB" sz="600" dirty="0">
                <a:hlinkClick r:id="rId7">
                  <a:extLst>
                    <a:ext uri="{A12FA001-AC4F-418D-AE19-62706E023703}">
                      <ahyp:hlinkClr xmlns:ahyp="http://schemas.microsoft.com/office/drawing/2018/hyperlinkcolor" val="tx"/>
                    </a:ext>
                  </a:extLst>
                </a:hlinkClick>
              </a:rPr>
              <a:t>https://www.ascopost.com/news/may-2020/fda-approves-atezolizumab-plus-bevacizumab-for-patients-with-unresectable-or-metastatic-hcc/</a:t>
            </a:r>
            <a:r>
              <a:rPr lang="en-GB" sz="600" dirty="0"/>
              <a:t> (accessed May 2020); 13. Qin S. et al, Lancet Oncol. 2020;21(4):571-580; 14. Food and Drug Administration. (2022). Available from: </a:t>
            </a:r>
            <a:r>
              <a:rPr lang="en-GB" sz="600" dirty="0">
                <a:hlinkClick r:id="rId8">
                  <a:extLst>
                    <a:ext uri="{A12FA001-AC4F-418D-AE19-62706E023703}">
                      <ahyp:hlinkClr xmlns:ahyp="http://schemas.microsoft.com/office/drawing/2018/hyperlinkcolor" val="tx"/>
                    </a:ext>
                  </a:extLst>
                </a:hlinkClick>
              </a:rPr>
              <a:t>https://www.fda.gov/drugs/resources-information-approved-drugs/fda-approves-tremelimumab-combination-durvalumab-unresectable-hepatocellular-carcinoma</a:t>
            </a:r>
            <a:r>
              <a:rPr lang="en-GB" sz="600" dirty="0"/>
              <a:t>  (accessed March 2023). 15. European Medicines Agency. (2022). Available from: </a:t>
            </a:r>
            <a:r>
              <a:rPr lang="en-GB" sz="600" dirty="0">
                <a:hlinkClick r:id="rId9">
                  <a:extLst>
                    <a:ext uri="{A12FA001-AC4F-418D-AE19-62706E023703}">
                      <ahyp:hlinkClr xmlns:ahyp="http://schemas.microsoft.com/office/drawing/2018/hyperlinkcolor" val="tx"/>
                    </a:ext>
                  </a:extLst>
                </a:hlinkClick>
              </a:rPr>
              <a:t>https://www.ema.europa.eu/en/documents/smop-initial/chmp-summary-positive-opinion-imjudo_en.pdf</a:t>
            </a:r>
            <a:r>
              <a:rPr lang="en-GB" sz="600" dirty="0"/>
              <a:t> (accessed March 2023)</a:t>
            </a:r>
          </a:p>
        </p:txBody>
      </p:sp>
      <p:grpSp>
        <p:nvGrpSpPr>
          <p:cNvPr id="8" name="Group 7">
            <a:extLst>
              <a:ext uri="{FF2B5EF4-FFF2-40B4-BE49-F238E27FC236}">
                <a16:creationId xmlns:a16="http://schemas.microsoft.com/office/drawing/2014/main" id="{1C8CB6EF-6F34-4ADB-BF3F-3C1B7AA1611C}"/>
              </a:ext>
            </a:extLst>
          </p:cNvPr>
          <p:cNvGrpSpPr/>
          <p:nvPr/>
        </p:nvGrpSpPr>
        <p:grpSpPr>
          <a:xfrm>
            <a:off x="468071" y="1655660"/>
            <a:ext cx="1229787" cy="1051444"/>
            <a:chOff x="100980" y="1773972"/>
            <a:chExt cx="1229787" cy="1051444"/>
          </a:xfrm>
        </p:grpSpPr>
        <p:sp>
          <p:nvSpPr>
            <p:cNvPr id="9" name="Text Box 28">
              <a:extLst>
                <a:ext uri="{FF2B5EF4-FFF2-40B4-BE49-F238E27FC236}">
                  <a16:creationId xmlns:a16="http://schemas.microsoft.com/office/drawing/2014/main" id="{CAD7CA2F-A484-49DE-8066-367CE6924054}"/>
                </a:ext>
              </a:extLst>
            </p:cNvPr>
            <p:cNvSpPr txBox="1">
              <a:spLocks noChangeArrowheads="1"/>
            </p:cNvSpPr>
            <p:nvPr/>
          </p:nvSpPr>
          <p:spPr bwMode="auto">
            <a:xfrm>
              <a:off x="100980" y="2117530"/>
              <a:ext cx="1229787" cy="707886"/>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chemeClr val="tx2"/>
                  </a:solidFill>
                  <a:latin typeface="Arial" panose="020B0604020202020204" pitchFamily="34" charset="0"/>
                  <a:ea typeface="ヒラギノ角ゴ Pro W3"/>
                  <a:cs typeface="Arial" panose="020B0604020202020204" pitchFamily="34" charset="0"/>
                </a:rPr>
                <a:t>Sorafenib </a:t>
              </a:r>
              <a:br>
                <a:rPr lang="en-US" sz="1000" b="1" dirty="0">
                  <a:solidFill>
                    <a:srgbClr val="000000"/>
                  </a:solidFill>
                  <a:latin typeface="Arial" panose="020B0604020202020204" pitchFamily="34" charset="0"/>
                  <a:ea typeface="ヒラギノ角ゴ Pro W3"/>
                  <a:cs typeface="Arial" panose="020B0604020202020204" pitchFamily="34" charset="0"/>
                </a:rPr>
              </a:br>
              <a:r>
                <a:rPr lang="en-US" sz="1000" b="1" dirty="0">
                  <a:solidFill>
                    <a:srgbClr val="343333"/>
                  </a:solidFill>
                  <a:latin typeface="Arial" panose="020B0604020202020204" pitchFamily="34" charset="0"/>
                  <a:ea typeface="ヒラギノ角ゴ Pro W3"/>
                  <a:cs typeface="Arial" panose="020B0604020202020204" pitchFamily="34" charset="0"/>
                </a:rPr>
                <a:t>approved for patients with uHCC</a:t>
              </a:r>
            </a:p>
          </p:txBody>
        </p:sp>
        <p:sp>
          <p:nvSpPr>
            <p:cNvPr id="10" name="Rounded Rectangle 47">
              <a:extLst>
                <a:ext uri="{FF2B5EF4-FFF2-40B4-BE49-F238E27FC236}">
                  <a16:creationId xmlns:a16="http://schemas.microsoft.com/office/drawing/2014/main" id="{6FDD1A91-F56D-4976-A3D0-B4B7C1628778}"/>
                </a:ext>
              </a:extLst>
            </p:cNvPr>
            <p:cNvSpPr/>
            <p:nvPr/>
          </p:nvSpPr>
          <p:spPr>
            <a:xfrm>
              <a:off x="250255" y="1773972"/>
              <a:ext cx="931240" cy="253725"/>
            </a:xfrm>
            <a:prstGeom prst="roundRect">
              <a:avLst/>
            </a:prstGeom>
            <a:solidFill>
              <a:srgbClr val="FBFB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Nov 2007</a:t>
              </a:r>
            </a:p>
          </p:txBody>
        </p:sp>
      </p:grpSp>
      <p:grpSp>
        <p:nvGrpSpPr>
          <p:cNvPr id="11" name="Group 10">
            <a:extLst>
              <a:ext uri="{FF2B5EF4-FFF2-40B4-BE49-F238E27FC236}">
                <a16:creationId xmlns:a16="http://schemas.microsoft.com/office/drawing/2014/main" id="{45F2DF22-E6CD-42A9-AC6B-E7B9A93D36E6}"/>
              </a:ext>
            </a:extLst>
          </p:cNvPr>
          <p:cNvGrpSpPr/>
          <p:nvPr/>
        </p:nvGrpSpPr>
        <p:grpSpPr>
          <a:xfrm>
            <a:off x="131884" y="3224817"/>
            <a:ext cx="11959133" cy="432000"/>
            <a:chOff x="110763" y="3359771"/>
            <a:chExt cx="11961893" cy="432000"/>
          </a:xfrm>
        </p:grpSpPr>
        <p:sp>
          <p:nvSpPr>
            <p:cNvPr id="12" name="Notched Right Arrow 34">
              <a:extLst>
                <a:ext uri="{FF2B5EF4-FFF2-40B4-BE49-F238E27FC236}">
                  <a16:creationId xmlns:a16="http://schemas.microsoft.com/office/drawing/2014/main" id="{43360E5A-EC19-4E05-B989-2011C8E440A9}"/>
                </a:ext>
              </a:extLst>
            </p:cNvPr>
            <p:cNvSpPr/>
            <p:nvPr/>
          </p:nvSpPr>
          <p:spPr bwMode="auto">
            <a:xfrm>
              <a:off x="110763" y="3359771"/>
              <a:ext cx="11961893" cy="432000"/>
            </a:xfrm>
            <a:prstGeom prst="notchedRightArrow">
              <a:avLst/>
            </a:prstGeom>
            <a:solidFill>
              <a:schemeClr val="tx2">
                <a:lumMod val="75000"/>
              </a:schemeClr>
            </a:solidFill>
            <a:ln w="25400" algn="ctr">
              <a:noFill/>
              <a:round/>
              <a:headEnd/>
              <a:tailEnd/>
            </a:ln>
            <a:effectLst/>
          </p:spPr>
          <p:txBody>
            <a:bodyPr anchor="ctr"/>
            <a:lstStyle/>
            <a:p>
              <a:pPr defTabSz="457178" eaLnBrk="0" hangingPunct="0">
                <a:defRPr/>
              </a:pPr>
              <a:endParaRPr lang="en-US" sz="1133" b="1" dirty="0">
                <a:solidFill>
                  <a:srgbClr val="FFFFFF"/>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endParaRPr>
            </a:p>
          </p:txBody>
        </p:sp>
        <p:sp>
          <p:nvSpPr>
            <p:cNvPr id="13" name="Arrow: Chevron 12">
              <a:extLst>
                <a:ext uri="{FF2B5EF4-FFF2-40B4-BE49-F238E27FC236}">
                  <a16:creationId xmlns:a16="http://schemas.microsoft.com/office/drawing/2014/main" id="{3A1B9D5A-DCBF-46C5-A1FC-2C510BA6843F}"/>
                </a:ext>
              </a:extLst>
            </p:cNvPr>
            <p:cNvSpPr/>
            <p:nvPr/>
          </p:nvSpPr>
          <p:spPr>
            <a:xfrm>
              <a:off x="1254241" y="3481826"/>
              <a:ext cx="201589" cy="191911"/>
            </a:xfrm>
            <a:prstGeom prst="chevron">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US" dirty="0">
                <a:solidFill>
                  <a:srgbClr val="000000"/>
                </a:solidFill>
                <a:latin typeface="Arial" panose="020B0604020202020204" pitchFamily="34" charset="0"/>
                <a:cs typeface="Arial" panose="020B0604020202020204" pitchFamily="34" charset="0"/>
              </a:endParaRPr>
            </a:p>
          </p:txBody>
        </p:sp>
        <p:sp>
          <p:nvSpPr>
            <p:cNvPr id="14" name="Arrow: Chevron 13">
              <a:extLst>
                <a:ext uri="{FF2B5EF4-FFF2-40B4-BE49-F238E27FC236}">
                  <a16:creationId xmlns:a16="http://schemas.microsoft.com/office/drawing/2014/main" id="{20AC4833-72EA-41FB-AD59-EF9B3C556054}"/>
                </a:ext>
              </a:extLst>
            </p:cNvPr>
            <p:cNvSpPr/>
            <p:nvPr/>
          </p:nvSpPr>
          <p:spPr>
            <a:xfrm>
              <a:off x="1476087" y="3482506"/>
              <a:ext cx="201589" cy="191911"/>
            </a:xfrm>
            <a:prstGeom prst="chevron">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US" dirty="0">
                <a:solidFill>
                  <a:srgbClr val="000000"/>
                </a:solidFill>
                <a:latin typeface="Arial" panose="020B0604020202020204" pitchFamily="34" charset="0"/>
                <a:cs typeface="Arial" panose="020B0604020202020204" pitchFamily="34" charset="0"/>
              </a:endParaRPr>
            </a:p>
          </p:txBody>
        </p:sp>
      </p:grpSp>
      <p:sp>
        <p:nvSpPr>
          <p:cNvPr id="15" name="Text Box 28">
            <a:extLst>
              <a:ext uri="{FF2B5EF4-FFF2-40B4-BE49-F238E27FC236}">
                <a16:creationId xmlns:a16="http://schemas.microsoft.com/office/drawing/2014/main" id="{7ABD9666-61AA-416B-906D-5E7EF4427322}"/>
              </a:ext>
            </a:extLst>
          </p:cNvPr>
          <p:cNvSpPr txBox="1">
            <a:spLocks noChangeArrowheads="1"/>
          </p:cNvSpPr>
          <p:nvPr/>
        </p:nvSpPr>
        <p:spPr bwMode="auto">
          <a:xfrm>
            <a:off x="1502989" y="4136232"/>
            <a:ext cx="1180979" cy="784830"/>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900" b="1" dirty="0">
                <a:solidFill>
                  <a:srgbClr val="03C750"/>
                </a:solidFill>
                <a:latin typeface="Arial" panose="020B0604020202020204" pitchFamily="34" charset="0"/>
                <a:ea typeface="ヒラギノ角ゴ Pro W3"/>
                <a:cs typeface="Arial" panose="020B0604020202020204" pitchFamily="34" charset="0"/>
              </a:rPr>
              <a:t>Regorafenib </a:t>
            </a:r>
            <a:r>
              <a:rPr lang="en-US" sz="900" b="1" dirty="0">
                <a:latin typeface="Arial" panose="020B0604020202020204" pitchFamily="34" charset="0"/>
                <a:ea typeface="ヒラギノ角ゴ Pro W3"/>
                <a:cs typeface="Arial" panose="020B0604020202020204" pitchFamily="34" charset="0"/>
              </a:rPr>
              <a:t>approved for patients with HCC previously treated </a:t>
            </a:r>
            <a:r>
              <a:rPr lang="en-US" sz="900" b="1" dirty="0">
                <a:solidFill>
                  <a:srgbClr val="343333"/>
                </a:solidFill>
                <a:latin typeface="Arial" panose="020B0604020202020204" pitchFamily="34" charset="0"/>
                <a:ea typeface="ヒラギノ角ゴ Pro W3"/>
                <a:cs typeface="Arial" panose="020B0604020202020204" pitchFamily="34" charset="0"/>
              </a:rPr>
              <a:t>with sorafenib</a:t>
            </a:r>
            <a:r>
              <a:rPr lang="en-US" sz="900" b="1" baseline="30000" dirty="0">
                <a:solidFill>
                  <a:srgbClr val="343333"/>
                </a:solidFill>
                <a:latin typeface="Arial" panose="020B0604020202020204" pitchFamily="34" charset="0"/>
                <a:ea typeface="ヒラギノ角ゴ Pro W3"/>
                <a:cs typeface="Arial" panose="020B0604020202020204" pitchFamily="34" charset="0"/>
              </a:rPr>
              <a:t>2</a:t>
            </a:r>
            <a:endParaRPr lang="en-US" sz="900" b="1" dirty="0">
              <a:solidFill>
                <a:srgbClr val="343333"/>
              </a:solidFill>
              <a:latin typeface="Arial" panose="020B0604020202020204" pitchFamily="34" charset="0"/>
              <a:ea typeface="ヒラギノ角ゴ Pro W3"/>
              <a:cs typeface="Arial" panose="020B0604020202020204" pitchFamily="34" charset="0"/>
            </a:endParaRPr>
          </a:p>
        </p:txBody>
      </p:sp>
      <p:sp>
        <p:nvSpPr>
          <p:cNvPr id="16" name="Line 44">
            <a:extLst>
              <a:ext uri="{FF2B5EF4-FFF2-40B4-BE49-F238E27FC236}">
                <a16:creationId xmlns:a16="http://schemas.microsoft.com/office/drawing/2014/main" id="{77548C09-8242-4218-84BB-AB0A481023BB}"/>
              </a:ext>
            </a:extLst>
          </p:cNvPr>
          <p:cNvSpPr>
            <a:spLocks noChangeShapeType="1"/>
          </p:cNvSpPr>
          <p:nvPr/>
        </p:nvSpPr>
        <p:spPr bwMode="auto">
          <a:xfrm>
            <a:off x="2115465"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17" name="Rounded Rectangle 41">
            <a:extLst>
              <a:ext uri="{FF2B5EF4-FFF2-40B4-BE49-F238E27FC236}">
                <a16:creationId xmlns:a16="http://schemas.microsoft.com/office/drawing/2014/main" id="{B69868E3-B1E4-488A-A955-CA0DB6861A45}"/>
              </a:ext>
            </a:extLst>
          </p:cNvPr>
          <p:cNvSpPr/>
          <p:nvPr/>
        </p:nvSpPr>
        <p:spPr>
          <a:xfrm>
            <a:off x="1718191" y="3847084"/>
            <a:ext cx="794549" cy="249039"/>
          </a:xfrm>
          <a:prstGeom prst="roundRect">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Apr 2017</a:t>
            </a:r>
          </a:p>
        </p:txBody>
      </p:sp>
      <p:sp>
        <p:nvSpPr>
          <p:cNvPr id="18" name="Text Box 28">
            <a:extLst>
              <a:ext uri="{FF2B5EF4-FFF2-40B4-BE49-F238E27FC236}">
                <a16:creationId xmlns:a16="http://schemas.microsoft.com/office/drawing/2014/main" id="{8A49E3B1-4B11-49F4-887B-0B0B7876F3A7}"/>
              </a:ext>
            </a:extLst>
          </p:cNvPr>
          <p:cNvSpPr txBox="1">
            <a:spLocks noChangeArrowheads="1"/>
          </p:cNvSpPr>
          <p:nvPr/>
        </p:nvSpPr>
        <p:spPr bwMode="auto">
          <a:xfrm>
            <a:off x="2699538" y="4136232"/>
            <a:ext cx="937596" cy="1200329"/>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900" b="1" dirty="0">
                <a:solidFill>
                  <a:srgbClr val="343333"/>
                </a:solidFill>
                <a:latin typeface="Arial" panose="020B0604020202020204" pitchFamily="34" charset="0"/>
                <a:ea typeface="ヒラギノ角ゴ Pro W3"/>
                <a:cs typeface="Arial" panose="020B0604020202020204" pitchFamily="34" charset="0"/>
              </a:rPr>
              <a:t>Accelerated </a:t>
            </a:r>
            <a:br>
              <a:rPr lang="en-US" sz="900" b="1" dirty="0">
                <a:solidFill>
                  <a:srgbClr val="343333"/>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FDA approval of </a:t>
            </a:r>
            <a:r>
              <a:rPr lang="en-US" sz="900" b="1" dirty="0">
                <a:solidFill>
                  <a:schemeClr val="accent1"/>
                </a:solidFill>
                <a:latin typeface="Arial" panose="020B0604020202020204" pitchFamily="34" charset="0"/>
                <a:ea typeface="ヒラギノ角ゴ Pro W3"/>
                <a:cs typeface="Arial" panose="020B0604020202020204" pitchFamily="34" charset="0"/>
              </a:rPr>
              <a:t>nivolumab*</a:t>
            </a:r>
            <a:r>
              <a:rPr lang="en-US" sz="900" b="1" dirty="0">
                <a:solidFill>
                  <a:srgbClr val="D30F4B"/>
                </a:solidFill>
                <a:latin typeface="Arial" panose="020B0604020202020204" pitchFamily="34" charset="0"/>
                <a:ea typeface="ヒラギノ角ゴ Pro W3"/>
                <a:cs typeface="Arial" panose="020B0604020202020204" pitchFamily="34" charset="0"/>
              </a:rPr>
              <a:t> </a:t>
            </a:r>
            <a:r>
              <a:rPr lang="en-US" sz="900" b="1" dirty="0">
                <a:solidFill>
                  <a:srgbClr val="343333"/>
                </a:solidFill>
                <a:latin typeface="Arial" panose="020B0604020202020204" pitchFamily="34" charset="0"/>
                <a:ea typeface="ヒラギノ角ゴ Pro W3"/>
                <a:cs typeface="Arial" panose="020B0604020202020204" pitchFamily="34" charset="0"/>
              </a:rPr>
              <a:t>for patients with HCC previously treated with sorafenib</a:t>
            </a:r>
            <a:r>
              <a:rPr lang="en-US" sz="900" b="1" baseline="30000" dirty="0">
                <a:solidFill>
                  <a:srgbClr val="343333"/>
                </a:solidFill>
                <a:latin typeface="Arial" panose="020B0604020202020204" pitchFamily="34" charset="0"/>
                <a:ea typeface="ヒラギノ角ゴ Pro W3"/>
                <a:cs typeface="Arial" panose="020B0604020202020204" pitchFamily="34" charset="0"/>
              </a:rPr>
              <a:t>3</a:t>
            </a:r>
          </a:p>
        </p:txBody>
      </p:sp>
      <p:sp>
        <p:nvSpPr>
          <p:cNvPr id="19" name="Line 40">
            <a:extLst>
              <a:ext uri="{FF2B5EF4-FFF2-40B4-BE49-F238E27FC236}">
                <a16:creationId xmlns:a16="http://schemas.microsoft.com/office/drawing/2014/main" id="{2881A45E-D772-41E9-B1B0-EE7659731012}"/>
              </a:ext>
            </a:extLst>
          </p:cNvPr>
          <p:cNvSpPr>
            <a:spLocks noChangeShapeType="1"/>
          </p:cNvSpPr>
          <p:nvPr/>
        </p:nvSpPr>
        <p:spPr bwMode="auto">
          <a:xfrm>
            <a:off x="3185844"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20" name="Rounded Rectangle 43">
            <a:extLst>
              <a:ext uri="{FF2B5EF4-FFF2-40B4-BE49-F238E27FC236}">
                <a16:creationId xmlns:a16="http://schemas.microsoft.com/office/drawing/2014/main" id="{DBB6F596-821F-4924-AE95-8F555FDB0B5F}"/>
              </a:ext>
            </a:extLst>
          </p:cNvPr>
          <p:cNvSpPr/>
          <p:nvPr/>
        </p:nvSpPr>
        <p:spPr>
          <a:xfrm>
            <a:off x="2788571" y="3846802"/>
            <a:ext cx="794549" cy="249600"/>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Sep 2017</a:t>
            </a:r>
          </a:p>
        </p:txBody>
      </p:sp>
      <p:sp>
        <p:nvSpPr>
          <p:cNvPr id="24" name="Line 25">
            <a:extLst>
              <a:ext uri="{FF2B5EF4-FFF2-40B4-BE49-F238E27FC236}">
                <a16:creationId xmlns:a16="http://schemas.microsoft.com/office/drawing/2014/main" id="{62E3C5DA-1BD8-4505-9B83-0EA39D6C1B2A}"/>
              </a:ext>
            </a:extLst>
          </p:cNvPr>
          <p:cNvSpPr>
            <a:spLocks noChangeShapeType="1"/>
          </p:cNvSpPr>
          <p:nvPr/>
        </p:nvSpPr>
        <p:spPr bwMode="auto">
          <a:xfrm>
            <a:off x="1031832" y="3039850"/>
            <a:ext cx="0" cy="347663"/>
          </a:xfrm>
          <a:prstGeom prst="line">
            <a:avLst/>
          </a:prstGeom>
          <a:noFill/>
          <a:ln w="25400">
            <a:solidFill>
              <a:schemeClr val="accent2"/>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28" name="TextBox 27">
            <a:extLst>
              <a:ext uri="{FF2B5EF4-FFF2-40B4-BE49-F238E27FC236}">
                <a16:creationId xmlns:a16="http://schemas.microsoft.com/office/drawing/2014/main" id="{96B7C1BF-96C1-49A2-AAAD-C48B6AFCC229}"/>
              </a:ext>
            </a:extLst>
          </p:cNvPr>
          <p:cNvSpPr txBox="1"/>
          <p:nvPr/>
        </p:nvSpPr>
        <p:spPr>
          <a:xfrm>
            <a:off x="619200" y="1265763"/>
            <a:ext cx="4728788" cy="369332"/>
          </a:xfrm>
          <a:prstGeom prst="rect">
            <a:avLst/>
          </a:prstGeom>
          <a:noFill/>
        </p:spPr>
        <p:txBody>
          <a:bodyPr wrap="square" lIns="0" rtlCol="0" anchor="t">
            <a:spAutoFit/>
          </a:bodyPr>
          <a:lstStyle/>
          <a:p>
            <a:pPr defTabSz="914377">
              <a:defRPr/>
            </a:pPr>
            <a:r>
              <a:rPr lang="en-US" b="1" dirty="0">
                <a:solidFill>
                  <a:schemeClr val="accent1"/>
                </a:solidFill>
                <a:latin typeface="Arial" panose="020B0604020202020204" pitchFamily="34" charset="0"/>
                <a:ea typeface="MS PGothic" pitchFamily="34" charset="-128"/>
                <a:cs typeface="Arial" panose="020B0604020202020204" pitchFamily="34" charset="0"/>
              </a:rPr>
              <a:t>First-line therapies</a:t>
            </a:r>
            <a:endParaRPr lang="en-US" sz="1051" b="1" dirty="0">
              <a:solidFill>
                <a:schemeClr val="accent1"/>
              </a:solidFill>
              <a:latin typeface="Arial" panose="020B0604020202020204" pitchFamily="34" charset="0"/>
              <a:ea typeface="MS PGothic" pitchFamily="34" charset="-128"/>
              <a:cs typeface="Arial" panose="020B0604020202020204" pitchFamily="34" charset="0"/>
            </a:endParaRPr>
          </a:p>
        </p:txBody>
      </p:sp>
      <p:sp>
        <p:nvSpPr>
          <p:cNvPr id="29" name="TextBox 28">
            <a:extLst>
              <a:ext uri="{FF2B5EF4-FFF2-40B4-BE49-F238E27FC236}">
                <a16:creationId xmlns:a16="http://schemas.microsoft.com/office/drawing/2014/main" id="{37844876-DCBE-465A-8FE7-A6091DA3948D}"/>
              </a:ext>
            </a:extLst>
          </p:cNvPr>
          <p:cNvSpPr txBox="1"/>
          <p:nvPr/>
        </p:nvSpPr>
        <p:spPr>
          <a:xfrm>
            <a:off x="619200" y="5317314"/>
            <a:ext cx="2490425" cy="531043"/>
          </a:xfrm>
          <a:prstGeom prst="rect">
            <a:avLst/>
          </a:prstGeom>
          <a:noFill/>
        </p:spPr>
        <p:txBody>
          <a:bodyPr wrap="none" lIns="0" rtlCol="0" anchor="t">
            <a:spAutoFit/>
          </a:bodyPr>
          <a:lstStyle/>
          <a:p>
            <a:pPr defTabSz="914377">
              <a:defRPr/>
            </a:pPr>
            <a:r>
              <a:rPr lang="en-US" b="1" dirty="0">
                <a:solidFill>
                  <a:srgbClr val="03C750"/>
                </a:solidFill>
                <a:latin typeface="Arial" panose="020B0604020202020204" pitchFamily="34" charset="0"/>
                <a:ea typeface="MS PGothic" pitchFamily="34" charset="-128"/>
                <a:cs typeface="Arial" panose="020B0604020202020204" pitchFamily="34" charset="0"/>
              </a:rPr>
              <a:t>Second-line therapies</a:t>
            </a:r>
            <a:endParaRPr lang="en-US" sz="1051" b="1" dirty="0">
              <a:solidFill>
                <a:srgbClr val="03C750"/>
              </a:solidFill>
              <a:latin typeface="Arial" panose="020B0604020202020204" pitchFamily="34" charset="0"/>
              <a:ea typeface="MS PGothic" pitchFamily="34" charset="-128"/>
              <a:cs typeface="Arial" panose="020B0604020202020204" pitchFamily="34" charset="0"/>
            </a:endParaRPr>
          </a:p>
          <a:p>
            <a:pPr defTabSz="914377">
              <a:defRPr/>
            </a:pPr>
            <a:r>
              <a:rPr lang="en-US" sz="1051" b="1" dirty="0">
                <a:solidFill>
                  <a:schemeClr val="accent1"/>
                </a:solidFill>
                <a:latin typeface="Arial" panose="020B0604020202020204" pitchFamily="34" charset="0"/>
                <a:ea typeface="MS PGothic" pitchFamily="34" charset="-128"/>
                <a:cs typeface="Arial" panose="020B0604020202020204" pitchFamily="34" charset="0"/>
              </a:rPr>
              <a:t>Negative phase 3 trials</a:t>
            </a:r>
          </a:p>
        </p:txBody>
      </p:sp>
      <p:sp>
        <p:nvSpPr>
          <p:cNvPr id="42" name="Line 31">
            <a:extLst>
              <a:ext uri="{FF2B5EF4-FFF2-40B4-BE49-F238E27FC236}">
                <a16:creationId xmlns:a16="http://schemas.microsoft.com/office/drawing/2014/main" id="{02A0FF8A-1F57-4F14-ABF3-892B8207A16F}"/>
              </a:ext>
            </a:extLst>
          </p:cNvPr>
          <p:cNvSpPr>
            <a:spLocks noChangeShapeType="1"/>
          </p:cNvSpPr>
          <p:nvPr/>
        </p:nvSpPr>
        <p:spPr bwMode="auto">
          <a:xfrm>
            <a:off x="3888136" y="3039850"/>
            <a:ext cx="0" cy="347663"/>
          </a:xfrm>
          <a:prstGeom prst="line">
            <a:avLst/>
          </a:prstGeom>
          <a:noFill/>
          <a:ln w="25400">
            <a:solidFill>
              <a:schemeClr val="accent2"/>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grpSp>
        <p:nvGrpSpPr>
          <p:cNvPr id="43" name="Group 42">
            <a:extLst>
              <a:ext uri="{FF2B5EF4-FFF2-40B4-BE49-F238E27FC236}">
                <a16:creationId xmlns:a16="http://schemas.microsoft.com/office/drawing/2014/main" id="{FE4F6E96-9A6E-4BB6-92E7-A076956D1A29}"/>
              </a:ext>
            </a:extLst>
          </p:cNvPr>
          <p:cNvGrpSpPr/>
          <p:nvPr/>
        </p:nvGrpSpPr>
        <p:grpSpPr>
          <a:xfrm>
            <a:off x="3287688" y="1655660"/>
            <a:ext cx="1222495" cy="1588309"/>
            <a:chOff x="5615351" y="1772816"/>
            <a:chExt cx="1344745" cy="1588309"/>
          </a:xfrm>
        </p:grpSpPr>
        <p:sp>
          <p:nvSpPr>
            <p:cNvPr id="44" name="Text Box 30">
              <a:extLst>
                <a:ext uri="{FF2B5EF4-FFF2-40B4-BE49-F238E27FC236}">
                  <a16:creationId xmlns:a16="http://schemas.microsoft.com/office/drawing/2014/main" id="{606B3A6B-B6A6-4F0F-882F-82FE5CFDCA2A}"/>
                </a:ext>
              </a:extLst>
            </p:cNvPr>
            <p:cNvSpPr txBox="1">
              <a:spLocks noChangeArrowheads="1"/>
            </p:cNvSpPr>
            <p:nvPr/>
          </p:nvSpPr>
          <p:spPr bwMode="auto">
            <a:xfrm>
              <a:off x="5615351" y="2094111"/>
              <a:ext cx="1344745" cy="1267014"/>
            </a:xfrm>
            <a:prstGeom prst="rect">
              <a:avLst/>
            </a:prstGeom>
            <a:noFill/>
            <a:ln w="9525">
              <a:noFill/>
              <a:miter lim="800000"/>
              <a:headEnd/>
              <a:tailEnd/>
            </a:ln>
          </p:spPr>
          <p:txBody>
            <a:bodyPr wrap="square" lIns="36000" rIns="36000">
              <a:spAutoFit/>
            </a:bodyPr>
            <a:lstStyle/>
            <a:p>
              <a:pPr algn="ctr" defTabSz="914377">
                <a:lnSpc>
                  <a:spcPct val="90000"/>
                </a:lnSpc>
                <a:spcBef>
                  <a:spcPts val="400"/>
                </a:spcBef>
                <a:defRPr/>
              </a:pPr>
              <a:r>
                <a:rPr lang="en-US" sz="1000" b="1" dirty="0">
                  <a:solidFill>
                    <a:schemeClr val="tx2"/>
                  </a:solidFill>
                  <a:latin typeface="Arial" panose="020B0604020202020204" pitchFamily="34" charset="0"/>
                  <a:ea typeface="ヒラギノ角ゴ Pro W3"/>
                  <a:cs typeface="Arial" panose="020B0604020202020204" pitchFamily="34" charset="0"/>
                </a:rPr>
                <a:t>Lenvatinib</a:t>
              </a:r>
              <a:br>
                <a:rPr lang="en-US" sz="1000" b="1" dirty="0">
                  <a:solidFill>
                    <a:srgbClr val="00BCFF"/>
                  </a:solidFill>
                  <a:latin typeface="Arial" panose="020B0604020202020204" pitchFamily="34" charset="0"/>
                  <a:ea typeface="ヒラギノ角ゴ Pro W3"/>
                  <a:cs typeface="Arial" panose="020B0604020202020204" pitchFamily="34" charset="0"/>
                </a:rPr>
              </a:br>
              <a:r>
                <a:rPr lang="en-US" sz="1000" b="1" dirty="0">
                  <a:solidFill>
                    <a:srgbClr val="343333"/>
                  </a:solidFill>
                  <a:latin typeface="Arial" panose="020B0604020202020204" pitchFamily="34" charset="0"/>
                  <a:ea typeface="ヒラギノ角ゴ Pro W3"/>
                  <a:cs typeface="Arial" panose="020B0604020202020204" pitchFamily="34" charset="0"/>
                </a:rPr>
                <a:t> approved by the FDA and EMA for patients with uHCC based </a:t>
              </a:r>
              <a:br>
                <a:rPr lang="en-US" sz="1000" b="1" dirty="0">
                  <a:solidFill>
                    <a:srgbClr val="343333"/>
                  </a:solidFill>
                  <a:latin typeface="Arial" panose="020B0604020202020204" pitchFamily="34" charset="0"/>
                  <a:ea typeface="ヒラギノ角ゴ Pro W3"/>
                  <a:cs typeface="Arial" panose="020B0604020202020204" pitchFamily="34" charset="0"/>
                </a:rPr>
              </a:br>
              <a:r>
                <a:rPr lang="en-US" sz="1000" b="1" dirty="0">
                  <a:solidFill>
                    <a:srgbClr val="343333"/>
                  </a:solidFill>
                  <a:latin typeface="Arial" panose="020B0604020202020204" pitchFamily="34" charset="0"/>
                  <a:ea typeface="ヒラギノ角ゴ Pro W3"/>
                  <a:cs typeface="Arial" panose="020B0604020202020204" pitchFamily="34" charset="0"/>
                </a:rPr>
                <a:t>on the REFLECT </a:t>
              </a:r>
              <a:br>
                <a:rPr lang="en-US" sz="1000" b="1" dirty="0">
                  <a:solidFill>
                    <a:srgbClr val="343333"/>
                  </a:solidFill>
                  <a:latin typeface="Arial" panose="020B0604020202020204" pitchFamily="34" charset="0"/>
                  <a:ea typeface="ヒラギノ角ゴ Pro W3"/>
                  <a:cs typeface="Arial" panose="020B0604020202020204" pitchFamily="34" charset="0"/>
                </a:rPr>
              </a:br>
              <a:r>
                <a:rPr lang="en-US" sz="1000" b="1" dirty="0">
                  <a:solidFill>
                    <a:srgbClr val="343333"/>
                  </a:solidFill>
                  <a:latin typeface="Arial" panose="020B0604020202020204" pitchFamily="34" charset="0"/>
                  <a:ea typeface="ヒラギノ角ゴ Pro W3"/>
                  <a:cs typeface="Arial" panose="020B0604020202020204" pitchFamily="34" charset="0"/>
                </a:rPr>
                <a:t>study results</a:t>
              </a:r>
              <a:r>
                <a:rPr lang="en-US" sz="1000" b="1" baseline="30000" dirty="0">
                  <a:solidFill>
                    <a:srgbClr val="343333"/>
                  </a:solidFill>
                  <a:latin typeface="Arial" panose="020B0604020202020204" pitchFamily="34" charset="0"/>
                  <a:ea typeface="ヒラギノ角ゴ Pro W3"/>
                  <a:cs typeface="Arial" panose="020B0604020202020204" pitchFamily="34" charset="0"/>
                </a:rPr>
                <a:t>4,5</a:t>
              </a:r>
            </a:p>
            <a:p>
              <a:pPr algn="ctr" defTabSz="914377">
                <a:spcBef>
                  <a:spcPts val="400"/>
                </a:spcBef>
                <a:defRPr/>
              </a:pPr>
              <a:endParaRPr lang="en-US" sz="1000" b="1" dirty="0">
                <a:solidFill>
                  <a:prstClr val="black"/>
                </a:solidFill>
                <a:latin typeface="Arial" panose="020B0604020202020204" pitchFamily="34" charset="0"/>
                <a:ea typeface="ヒラギノ角ゴ Pro W3"/>
                <a:cs typeface="Arial" panose="020B0604020202020204" pitchFamily="34" charset="0"/>
              </a:endParaRPr>
            </a:p>
          </p:txBody>
        </p:sp>
        <p:sp>
          <p:nvSpPr>
            <p:cNvPr id="45" name="Rounded Rectangle 37">
              <a:extLst>
                <a:ext uri="{FF2B5EF4-FFF2-40B4-BE49-F238E27FC236}">
                  <a16:creationId xmlns:a16="http://schemas.microsoft.com/office/drawing/2014/main" id="{4087CC53-890C-4BC3-A7B9-41E9CB692BEC}"/>
                </a:ext>
              </a:extLst>
            </p:cNvPr>
            <p:cNvSpPr/>
            <p:nvPr/>
          </p:nvSpPr>
          <p:spPr>
            <a:xfrm>
              <a:off x="5876858" y="1772816"/>
              <a:ext cx="821731" cy="249039"/>
            </a:xfrm>
            <a:prstGeom prst="roundRect">
              <a:avLst/>
            </a:prstGeom>
            <a:solidFill>
              <a:srgbClr val="FBFB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Aug 2018</a:t>
              </a:r>
            </a:p>
          </p:txBody>
        </p:sp>
      </p:grpSp>
      <p:sp>
        <p:nvSpPr>
          <p:cNvPr id="46" name="Text Box 46">
            <a:extLst>
              <a:ext uri="{FF2B5EF4-FFF2-40B4-BE49-F238E27FC236}">
                <a16:creationId xmlns:a16="http://schemas.microsoft.com/office/drawing/2014/main" id="{F26FFBB0-444B-45E6-8574-FEAE359CB7FC}"/>
              </a:ext>
            </a:extLst>
          </p:cNvPr>
          <p:cNvSpPr txBox="1">
            <a:spLocks noChangeArrowheads="1"/>
          </p:cNvSpPr>
          <p:nvPr/>
        </p:nvSpPr>
        <p:spPr bwMode="auto">
          <a:xfrm>
            <a:off x="3647728" y="4136232"/>
            <a:ext cx="1446467" cy="1061829"/>
          </a:xfrm>
          <a:prstGeom prst="rect">
            <a:avLst/>
          </a:prstGeom>
          <a:noFill/>
          <a:ln w="9525">
            <a:noFill/>
            <a:miter lim="800000"/>
            <a:headEnd/>
            <a:tailEnd/>
          </a:ln>
        </p:spPr>
        <p:txBody>
          <a:bodyPr wrap="square">
            <a:spAutoFit/>
          </a:bodyPr>
          <a:lstStyle/>
          <a:p>
            <a:pPr algn="ctr" defTabSz="914377">
              <a:spcBef>
                <a:spcPts val="400"/>
              </a:spcBef>
              <a:defRPr/>
            </a:pPr>
            <a:r>
              <a:rPr lang="en-US" sz="900" b="1" dirty="0">
                <a:solidFill>
                  <a:schemeClr val="accent1"/>
                </a:solidFill>
                <a:latin typeface="Arial" panose="020B0604020202020204" pitchFamily="34" charset="0"/>
                <a:ea typeface="ヒラギノ角ゴ Pro W3"/>
                <a:cs typeface="Arial" panose="020B0604020202020204" pitchFamily="34" charset="0"/>
              </a:rPr>
              <a:t>Pembrolizumab</a:t>
            </a:r>
            <a:r>
              <a:rPr lang="en-US" sz="900" b="1" baseline="30000" dirty="0">
                <a:solidFill>
                  <a:schemeClr val="accent1"/>
                </a:solidFill>
                <a:latin typeface="Arial" panose="020B0604020202020204" pitchFamily="34" charset="0"/>
                <a:ea typeface="ヒラギノ角ゴ Pro W3"/>
                <a:cs typeface="Arial" panose="020B0604020202020204" pitchFamily="34" charset="0"/>
              </a:rPr>
              <a:t>‡</a:t>
            </a:r>
            <a:r>
              <a:rPr lang="en-US" sz="900" b="1" dirty="0">
                <a:solidFill>
                  <a:schemeClr val="accent1"/>
                </a:solidFill>
                <a:latin typeface="Arial" panose="020B0604020202020204" pitchFamily="34" charset="0"/>
                <a:ea typeface="ヒラギノ角ゴ Pro W3"/>
                <a:cs typeface="Arial" panose="020B0604020202020204" pitchFamily="34" charset="0"/>
              </a:rPr>
              <a:t> </a:t>
            </a:r>
            <a:br>
              <a:rPr lang="en-US" sz="900" b="1" dirty="0">
                <a:solidFill>
                  <a:srgbClr val="00BCFF"/>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granted FDA accelerated approval for patients with HCC previously treated with sorafenib based </a:t>
            </a:r>
            <a:br>
              <a:rPr lang="en-US" sz="900" b="1" dirty="0">
                <a:solidFill>
                  <a:srgbClr val="343333"/>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on KEYNOTE-224</a:t>
            </a:r>
            <a:r>
              <a:rPr lang="en-US" sz="900" b="1" baseline="30000" dirty="0">
                <a:solidFill>
                  <a:srgbClr val="343333"/>
                </a:solidFill>
                <a:latin typeface="Arial" panose="020B0604020202020204" pitchFamily="34" charset="0"/>
                <a:ea typeface="ヒラギノ角ゴ Pro W3"/>
                <a:cs typeface="Arial" panose="020B0604020202020204" pitchFamily="34" charset="0"/>
              </a:rPr>
              <a:t>6</a:t>
            </a:r>
          </a:p>
        </p:txBody>
      </p:sp>
      <p:sp>
        <p:nvSpPr>
          <p:cNvPr id="47" name="Line 40">
            <a:extLst>
              <a:ext uri="{FF2B5EF4-FFF2-40B4-BE49-F238E27FC236}">
                <a16:creationId xmlns:a16="http://schemas.microsoft.com/office/drawing/2014/main" id="{8AD760DE-3DA1-410F-A62C-22918EDA3C9A}"/>
              </a:ext>
            </a:extLst>
          </p:cNvPr>
          <p:cNvSpPr>
            <a:spLocks noChangeShapeType="1"/>
          </p:cNvSpPr>
          <p:nvPr/>
        </p:nvSpPr>
        <p:spPr bwMode="auto">
          <a:xfrm>
            <a:off x="4364365"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48" name="Rounded Rectangle 96">
            <a:extLst>
              <a:ext uri="{FF2B5EF4-FFF2-40B4-BE49-F238E27FC236}">
                <a16:creationId xmlns:a16="http://schemas.microsoft.com/office/drawing/2014/main" id="{6CA2CE14-1BDA-43C5-ACDF-B118DFBE68FC}"/>
              </a:ext>
            </a:extLst>
          </p:cNvPr>
          <p:cNvSpPr/>
          <p:nvPr/>
        </p:nvSpPr>
        <p:spPr>
          <a:xfrm>
            <a:off x="5255608" y="3847084"/>
            <a:ext cx="890187" cy="266252"/>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Jan 2019</a:t>
            </a:r>
          </a:p>
        </p:txBody>
      </p:sp>
      <p:sp>
        <p:nvSpPr>
          <p:cNvPr id="49" name="Text Box 46">
            <a:extLst>
              <a:ext uri="{FF2B5EF4-FFF2-40B4-BE49-F238E27FC236}">
                <a16:creationId xmlns:a16="http://schemas.microsoft.com/office/drawing/2014/main" id="{A0E0120D-1B69-4C0F-A98D-89E0DFEC064C}"/>
              </a:ext>
            </a:extLst>
          </p:cNvPr>
          <p:cNvSpPr txBox="1">
            <a:spLocks noChangeArrowheads="1"/>
          </p:cNvSpPr>
          <p:nvPr/>
        </p:nvSpPr>
        <p:spPr bwMode="auto">
          <a:xfrm>
            <a:off x="5096599" y="4136233"/>
            <a:ext cx="1254691" cy="1200329"/>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900" b="1" dirty="0">
                <a:solidFill>
                  <a:srgbClr val="03C750"/>
                </a:solidFill>
                <a:latin typeface="Arial" panose="020B0604020202020204" pitchFamily="34" charset="0"/>
                <a:ea typeface="ヒラギノ角ゴ Pro W3"/>
                <a:cs typeface="Arial" panose="020B0604020202020204" pitchFamily="34" charset="0"/>
              </a:rPr>
              <a:t>Cabozantinib </a:t>
            </a:r>
            <a:r>
              <a:rPr lang="en-US" sz="900" b="1" dirty="0">
                <a:solidFill>
                  <a:srgbClr val="343333"/>
                </a:solidFill>
                <a:latin typeface="Arial" panose="020B0604020202020204" pitchFamily="34" charset="0"/>
                <a:ea typeface="ヒラギノ角ゴ Pro W3"/>
                <a:cs typeface="Arial" panose="020B0604020202020204" pitchFamily="34" charset="0"/>
              </a:rPr>
              <a:t>approved by both </a:t>
            </a:r>
            <a:br>
              <a:rPr lang="en-US" sz="900" b="1" dirty="0">
                <a:solidFill>
                  <a:srgbClr val="343333"/>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the EMA (Nov 2018) and FDA (Jan 2019) for patients with HCC previously treated with sorafenib based </a:t>
            </a:r>
            <a:br>
              <a:rPr lang="en-US" sz="900" b="1" dirty="0">
                <a:solidFill>
                  <a:srgbClr val="343333"/>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on CELESTIAL</a:t>
            </a:r>
            <a:r>
              <a:rPr lang="en-US" sz="900" b="1" baseline="30000" dirty="0">
                <a:solidFill>
                  <a:srgbClr val="343333"/>
                </a:solidFill>
                <a:latin typeface="Arial" panose="020B0604020202020204" pitchFamily="34" charset="0"/>
                <a:ea typeface="ヒラギノ角ゴ Pro W3"/>
                <a:cs typeface="Arial" panose="020B0604020202020204" pitchFamily="34" charset="0"/>
              </a:rPr>
              <a:t>7,8</a:t>
            </a:r>
          </a:p>
        </p:txBody>
      </p:sp>
      <p:sp>
        <p:nvSpPr>
          <p:cNvPr id="50" name="Line 40">
            <a:extLst>
              <a:ext uri="{FF2B5EF4-FFF2-40B4-BE49-F238E27FC236}">
                <a16:creationId xmlns:a16="http://schemas.microsoft.com/office/drawing/2014/main" id="{94E458B9-E2CA-4DA9-8631-70B71579C404}"/>
              </a:ext>
            </a:extLst>
          </p:cNvPr>
          <p:cNvSpPr>
            <a:spLocks noChangeShapeType="1"/>
          </p:cNvSpPr>
          <p:nvPr/>
        </p:nvSpPr>
        <p:spPr bwMode="auto">
          <a:xfrm>
            <a:off x="5723944"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51" name="Oval 50">
            <a:extLst>
              <a:ext uri="{FF2B5EF4-FFF2-40B4-BE49-F238E27FC236}">
                <a16:creationId xmlns:a16="http://schemas.microsoft.com/office/drawing/2014/main" id="{E79F0F60-DA39-4DD0-845C-7673422C8974}"/>
              </a:ext>
            </a:extLst>
          </p:cNvPr>
          <p:cNvSpPr/>
          <p:nvPr/>
        </p:nvSpPr>
        <p:spPr bwMode="gray">
          <a:xfrm>
            <a:off x="969175" y="3272242"/>
            <a:ext cx="125455"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54" name="Oval 53">
            <a:extLst>
              <a:ext uri="{FF2B5EF4-FFF2-40B4-BE49-F238E27FC236}">
                <a16:creationId xmlns:a16="http://schemas.microsoft.com/office/drawing/2014/main" id="{E5AFE2F7-356E-4808-BC06-48BF21813AD0}"/>
              </a:ext>
            </a:extLst>
          </p:cNvPr>
          <p:cNvSpPr/>
          <p:nvPr/>
        </p:nvSpPr>
        <p:spPr bwMode="gray">
          <a:xfrm>
            <a:off x="3841910" y="3272242"/>
            <a:ext cx="114050"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55" name="Oval 54">
            <a:extLst>
              <a:ext uri="{FF2B5EF4-FFF2-40B4-BE49-F238E27FC236}">
                <a16:creationId xmlns:a16="http://schemas.microsoft.com/office/drawing/2014/main" id="{18AFCF5E-E592-4A5C-911A-0D4BD43DC7CC}"/>
              </a:ext>
            </a:extLst>
          </p:cNvPr>
          <p:cNvSpPr/>
          <p:nvPr/>
        </p:nvSpPr>
        <p:spPr bwMode="gray">
          <a:xfrm>
            <a:off x="3123118"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E487B135-8C80-4029-B90A-A3C785BE5446}"/>
              </a:ext>
            </a:extLst>
          </p:cNvPr>
          <p:cNvSpPr/>
          <p:nvPr/>
        </p:nvSpPr>
        <p:spPr bwMode="gray">
          <a:xfrm>
            <a:off x="4301639"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00A996D4-9422-44C6-AFAE-06953A80634A}"/>
              </a:ext>
            </a:extLst>
          </p:cNvPr>
          <p:cNvSpPr/>
          <p:nvPr/>
        </p:nvSpPr>
        <p:spPr bwMode="gray">
          <a:xfrm>
            <a:off x="5661217"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59" name="Line 40">
            <a:extLst>
              <a:ext uri="{FF2B5EF4-FFF2-40B4-BE49-F238E27FC236}">
                <a16:creationId xmlns:a16="http://schemas.microsoft.com/office/drawing/2014/main" id="{A8B6D47E-D840-4DBA-9682-244FDF8F4CBD}"/>
              </a:ext>
            </a:extLst>
          </p:cNvPr>
          <p:cNvSpPr>
            <a:spLocks noChangeShapeType="1"/>
          </p:cNvSpPr>
          <p:nvPr/>
        </p:nvSpPr>
        <p:spPr bwMode="auto">
          <a:xfrm>
            <a:off x="7172677"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60" name="Oval 59">
            <a:extLst>
              <a:ext uri="{FF2B5EF4-FFF2-40B4-BE49-F238E27FC236}">
                <a16:creationId xmlns:a16="http://schemas.microsoft.com/office/drawing/2014/main" id="{12C3317D-8911-4627-923D-588B51AE3873}"/>
              </a:ext>
            </a:extLst>
          </p:cNvPr>
          <p:cNvSpPr/>
          <p:nvPr/>
        </p:nvSpPr>
        <p:spPr bwMode="gray">
          <a:xfrm>
            <a:off x="7109950"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61" name="Rounded Rectangle 96">
            <a:extLst>
              <a:ext uri="{FF2B5EF4-FFF2-40B4-BE49-F238E27FC236}">
                <a16:creationId xmlns:a16="http://schemas.microsoft.com/office/drawing/2014/main" id="{6967BB5D-486F-47EA-8CEB-CE22ABE01438}"/>
              </a:ext>
            </a:extLst>
          </p:cNvPr>
          <p:cNvSpPr/>
          <p:nvPr/>
        </p:nvSpPr>
        <p:spPr>
          <a:xfrm>
            <a:off x="6615189" y="3847084"/>
            <a:ext cx="979339" cy="257348"/>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chemeClr val="tx1"/>
                </a:solidFill>
                <a:latin typeface="Arial" panose="020B0604020202020204" pitchFamily="34" charset="0"/>
                <a:cs typeface="Arial" panose="020B0604020202020204" pitchFamily="34" charset="0"/>
              </a:rPr>
              <a:t>May 2019</a:t>
            </a:r>
          </a:p>
        </p:txBody>
      </p:sp>
      <p:sp>
        <p:nvSpPr>
          <p:cNvPr id="62" name="Text Box 46">
            <a:extLst>
              <a:ext uri="{FF2B5EF4-FFF2-40B4-BE49-F238E27FC236}">
                <a16:creationId xmlns:a16="http://schemas.microsoft.com/office/drawing/2014/main" id="{ADDA890A-E564-44B9-9FE2-35E94B0D64B3}"/>
              </a:ext>
            </a:extLst>
          </p:cNvPr>
          <p:cNvSpPr txBox="1">
            <a:spLocks noChangeArrowheads="1"/>
          </p:cNvSpPr>
          <p:nvPr/>
        </p:nvSpPr>
        <p:spPr bwMode="auto">
          <a:xfrm>
            <a:off x="6385741" y="4136233"/>
            <a:ext cx="1446467" cy="1338828"/>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900" b="1" dirty="0">
                <a:solidFill>
                  <a:srgbClr val="03C750"/>
                </a:solidFill>
                <a:latin typeface="Arial" panose="020B0604020202020204" pitchFamily="34" charset="0"/>
                <a:ea typeface="ヒラギノ角ゴ Pro W3"/>
                <a:cs typeface="Arial" panose="020B0604020202020204" pitchFamily="34" charset="0"/>
              </a:rPr>
              <a:t>Ramucirumab</a:t>
            </a:r>
            <a:br>
              <a:rPr lang="en-US" sz="900" b="1" dirty="0">
                <a:solidFill>
                  <a:prstClr val="black"/>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approved by both  </a:t>
            </a:r>
            <a:br>
              <a:rPr lang="en-US" sz="900" b="1" dirty="0">
                <a:solidFill>
                  <a:srgbClr val="343333"/>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the FDA (May 2019) and </a:t>
            </a:r>
            <a:r>
              <a:rPr lang="en-US" sz="900" b="1" dirty="0">
                <a:latin typeface="Arial" panose="020B0604020202020204" pitchFamily="34" charset="0"/>
                <a:ea typeface="ヒラギノ角ゴ Pro W3"/>
                <a:cs typeface="Arial" panose="020B0604020202020204" pitchFamily="34" charset="0"/>
              </a:rPr>
              <a:t>EMA (July 2019) for patients </a:t>
            </a:r>
            <a:r>
              <a:rPr lang="en-US" sz="900" b="1" dirty="0">
                <a:solidFill>
                  <a:srgbClr val="343333"/>
                </a:solidFill>
                <a:latin typeface="Arial" panose="020B0604020202020204" pitchFamily="34" charset="0"/>
                <a:ea typeface="ヒラギノ角ゴ Pro W3"/>
                <a:cs typeface="Arial" panose="020B0604020202020204" pitchFamily="34" charset="0"/>
              </a:rPr>
              <a:t>with HCC previously treated with sorafenib, with AFP levels ≥400 ng/mL based on REACH-2</a:t>
            </a:r>
            <a:r>
              <a:rPr lang="en-US" sz="900" b="1" baseline="30000" dirty="0">
                <a:solidFill>
                  <a:srgbClr val="343333"/>
                </a:solidFill>
                <a:latin typeface="Arial" panose="020B0604020202020204" pitchFamily="34" charset="0"/>
                <a:ea typeface="ヒラギノ角ゴ Pro W3"/>
                <a:cs typeface="Arial" panose="020B0604020202020204" pitchFamily="34" charset="0"/>
              </a:rPr>
              <a:t>9,10</a:t>
            </a:r>
          </a:p>
        </p:txBody>
      </p:sp>
      <p:sp>
        <p:nvSpPr>
          <p:cNvPr id="63" name="Rounded Rectangle 96">
            <a:extLst>
              <a:ext uri="{FF2B5EF4-FFF2-40B4-BE49-F238E27FC236}">
                <a16:creationId xmlns:a16="http://schemas.microsoft.com/office/drawing/2014/main" id="{3D1AAE24-40B2-4411-A28A-ADC448243249}"/>
              </a:ext>
            </a:extLst>
          </p:cNvPr>
          <p:cNvSpPr/>
          <p:nvPr/>
        </p:nvSpPr>
        <p:spPr>
          <a:xfrm>
            <a:off x="3869539" y="3847085"/>
            <a:ext cx="916676" cy="249037"/>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Nov 2018</a:t>
            </a:r>
          </a:p>
        </p:txBody>
      </p:sp>
      <p:sp>
        <p:nvSpPr>
          <p:cNvPr id="77" name="Line 40">
            <a:extLst>
              <a:ext uri="{FF2B5EF4-FFF2-40B4-BE49-F238E27FC236}">
                <a16:creationId xmlns:a16="http://schemas.microsoft.com/office/drawing/2014/main" id="{DCE7A112-6948-43AC-98D9-AD7D04B5F2DE}"/>
              </a:ext>
            </a:extLst>
          </p:cNvPr>
          <p:cNvSpPr>
            <a:spLocks noChangeShapeType="1"/>
          </p:cNvSpPr>
          <p:nvPr/>
        </p:nvSpPr>
        <p:spPr bwMode="auto">
          <a:xfrm>
            <a:off x="8426528" y="3505166"/>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78" name="Oval 77">
            <a:extLst>
              <a:ext uri="{FF2B5EF4-FFF2-40B4-BE49-F238E27FC236}">
                <a16:creationId xmlns:a16="http://schemas.microsoft.com/office/drawing/2014/main" id="{AAE1B1BD-2FE0-4A0F-BB0D-A04107A754B0}"/>
              </a:ext>
            </a:extLst>
          </p:cNvPr>
          <p:cNvSpPr/>
          <p:nvPr/>
        </p:nvSpPr>
        <p:spPr bwMode="gray">
          <a:xfrm>
            <a:off x="8363800" y="3456297"/>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79" name="Rounded Rectangle 96">
            <a:extLst>
              <a:ext uri="{FF2B5EF4-FFF2-40B4-BE49-F238E27FC236}">
                <a16:creationId xmlns:a16="http://schemas.microsoft.com/office/drawing/2014/main" id="{7F243F19-282B-4CAD-A97F-862551A5EB5D}"/>
              </a:ext>
            </a:extLst>
          </p:cNvPr>
          <p:cNvSpPr/>
          <p:nvPr/>
        </p:nvSpPr>
        <p:spPr>
          <a:xfrm>
            <a:off x="8004679" y="3847084"/>
            <a:ext cx="924297" cy="249039"/>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000000"/>
                </a:solidFill>
                <a:latin typeface="Arial" panose="020B0604020202020204" pitchFamily="34" charset="0"/>
                <a:cs typeface="Arial" panose="020B0604020202020204" pitchFamily="34" charset="0"/>
              </a:rPr>
              <a:t>Mar 2020</a:t>
            </a:r>
          </a:p>
        </p:txBody>
      </p:sp>
      <p:sp>
        <p:nvSpPr>
          <p:cNvPr id="80" name="Text Box 46">
            <a:extLst>
              <a:ext uri="{FF2B5EF4-FFF2-40B4-BE49-F238E27FC236}">
                <a16:creationId xmlns:a16="http://schemas.microsoft.com/office/drawing/2014/main" id="{C890C9A2-951C-45AF-BA91-45DFBE554397}"/>
              </a:ext>
            </a:extLst>
          </p:cNvPr>
          <p:cNvSpPr txBox="1">
            <a:spLocks noChangeArrowheads="1"/>
          </p:cNvSpPr>
          <p:nvPr/>
        </p:nvSpPr>
        <p:spPr bwMode="auto">
          <a:xfrm>
            <a:off x="7665472" y="4136233"/>
            <a:ext cx="1575552" cy="1200329"/>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900" b="1" dirty="0">
                <a:solidFill>
                  <a:srgbClr val="03C750"/>
                </a:solidFill>
                <a:latin typeface="Arial" panose="020B0604020202020204" pitchFamily="34" charset="0"/>
                <a:ea typeface="ヒラギノ角ゴ Pro W3"/>
                <a:cs typeface="Arial" panose="020B0604020202020204" pitchFamily="34" charset="0"/>
              </a:rPr>
              <a:t>Nivolumab + </a:t>
            </a:r>
            <a:br>
              <a:rPr lang="en-US" sz="900" b="1" dirty="0">
                <a:solidFill>
                  <a:srgbClr val="03C750"/>
                </a:solidFill>
                <a:latin typeface="Arial" panose="020B0604020202020204" pitchFamily="34" charset="0"/>
                <a:ea typeface="ヒラギノ角ゴ Pro W3"/>
                <a:cs typeface="Arial" panose="020B0604020202020204" pitchFamily="34" charset="0"/>
              </a:rPr>
            </a:br>
            <a:r>
              <a:rPr lang="en-US" sz="900" b="1" dirty="0">
                <a:solidFill>
                  <a:srgbClr val="03C750"/>
                </a:solidFill>
                <a:latin typeface="Arial" panose="020B0604020202020204" pitchFamily="34" charset="0"/>
                <a:ea typeface="ヒラギノ角ゴ Pro W3"/>
                <a:cs typeface="Arial" panose="020B0604020202020204" pitchFamily="34" charset="0"/>
              </a:rPr>
              <a:t>ipilimumab </a:t>
            </a:r>
            <a:br>
              <a:rPr lang="en-US" sz="900" b="1" dirty="0">
                <a:solidFill>
                  <a:prstClr val="black"/>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received accelerated approval by the FDA </a:t>
            </a:r>
            <a:br>
              <a:rPr lang="en-US" sz="900" b="1" dirty="0">
                <a:solidFill>
                  <a:srgbClr val="343333"/>
                </a:solidFill>
                <a:latin typeface="Arial" panose="020B0604020202020204" pitchFamily="34" charset="0"/>
                <a:ea typeface="ヒラギノ角ゴ Pro W3"/>
                <a:cs typeface="Arial" panose="020B0604020202020204" pitchFamily="34" charset="0"/>
              </a:rPr>
            </a:br>
            <a:r>
              <a:rPr lang="en-US" sz="900" b="1" dirty="0">
                <a:solidFill>
                  <a:srgbClr val="343333"/>
                </a:solidFill>
                <a:latin typeface="Arial" panose="020B0604020202020204" pitchFamily="34" charset="0"/>
                <a:ea typeface="ヒラギノ角ゴ Pro W3"/>
                <a:cs typeface="Arial" panose="020B0604020202020204" pitchFamily="34" charset="0"/>
              </a:rPr>
              <a:t>for patients with HCC previously treated with sorafenib based on CheckMate-040</a:t>
            </a:r>
            <a:r>
              <a:rPr lang="en-US" sz="900" b="1" baseline="30000" dirty="0">
                <a:solidFill>
                  <a:srgbClr val="343333"/>
                </a:solidFill>
                <a:latin typeface="Arial" panose="020B0604020202020204" pitchFamily="34" charset="0"/>
                <a:ea typeface="ヒラギノ角ゴ Pro W3"/>
                <a:cs typeface="Arial" panose="020B0604020202020204" pitchFamily="34" charset="0"/>
              </a:rPr>
              <a:t>11</a:t>
            </a:r>
          </a:p>
        </p:txBody>
      </p:sp>
      <p:sp>
        <p:nvSpPr>
          <p:cNvPr id="82" name="Oval 81">
            <a:extLst>
              <a:ext uri="{FF2B5EF4-FFF2-40B4-BE49-F238E27FC236}">
                <a16:creationId xmlns:a16="http://schemas.microsoft.com/office/drawing/2014/main" id="{79E4C0DC-6C7F-4AF3-8A0D-28DA17E0664E}"/>
              </a:ext>
            </a:extLst>
          </p:cNvPr>
          <p:cNvSpPr/>
          <p:nvPr/>
        </p:nvSpPr>
        <p:spPr bwMode="gray">
          <a:xfrm>
            <a:off x="2052737"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3A149B6A-D2F4-426A-9BA2-B0C8EE9861AA}"/>
              </a:ext>
            </a:extLst>
          </p:cNvPr>
          <p:cNvGrpSpPr/>
          <p:nvPr/>
        </p:nvGrpSpPr>
        <p:grpSpPr>
          <a:xfrm>
            <a:off x="9552384" y="1628800"/>
            <a:ext cx="1363819" cy="1760582"/>
            <a:chOff x="8938852" y="1700809"/>
            <a:chExt cx="1363818" cy="1760582"/>
          </a:xfrm>
        </p:grpSpPr>
        <p:grpSp>
          <p:nvGrpSpPr>
            <p:cNvPr id="84" name="Group 83">
              <a:extLst>
                <a:ext uri="{FF2B5EF4-FFF2-40B4-BE49-F238E27FC236}">
                  <a16:creationId xmlns:a16="http://schemas.microsoft.com/office/drawing/2014/main" id="{E2C54FEB-7505-4148-A07D-5E3B98D0E934}"/>
                </a:ext>
              </a:extLst>
            </p:cNvPr>
            <p:cNvGrpSpPr/>
            <p:nvPr/>
          </p:nvGrpSpPr>
          <p:grpSpPr>
            <a:xfrm>
              <a:off x="8938852" y="1700809"/>
              <a:ext cx="1363818" cy="1646170"/>
              <a:chOff x="8938852" y="1700809"/>
              <a:chExt cx="1363818" cy="1646170"/>
            </a:xfrm>
          </p:grpSpPr>
          <p:sp>
            <p:nvSpPr>
              <p:cNvPr id="87" name="Text Box 30">
                <a:extLst>
                  <a:ext uri="{FF2B5EF4-FFF2-40B4-BE49-F238E27FC236}">
                    <a16:creationId xmlns:a16="http://schemas.microsoft.com/office/drawing/2014/main" id="{8A620517-71A8-4D05-846A-94E9D1142F60}"/>
                  </a:ext>
                </a:extLst>
              </p:cNvPr>
              <p:cNvSpPr txBox="1">
                <a:spLocks noChangeArrowheads="1"/>
              </p:cNvSpPr>
              <p:nvPr/>
            </p:nvSpPr>
            <p:spPr bwMode="auto">
              <a:xfrm>
                <a:off x="8938852" y="1972244"/>
                <a:ext cx="1363818" cy="1374735"/>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chemeClr val="tx2"/>
                    </a:solidFill>
                    <a:latin typeface="Arial" panose="020B0604020202020204" pitchFamily="34" charset="0"/>
                    <a:ea typeface="ヒラギノ角ゴ Pro W3"/>
                    <a:cs typeface="Arial" panose="020B0604020202020204" pitchFamily="34" charset="0"/>
                  </a:rPr>
                  <a:t>Atezolizumab + bevacizumab </a:t>
                </a:r>
                <a:br>
                  <a:rPr lang="en-US" sz="1000" b="1" dirty="0">
                    <a:solidFill>
                      <a:schemeClr val="tx2"/>
                    </a:solidFill>
                    <a:latin typeface="Arial" panose="020B0604020202020204" pitchFamily="34" charset="0"/>
                    <a:ea typeface="ヒラギノ角ゴ Pro W3"/>
                    <a:cs typeface="Arial" panose="020B0604020202020204" pitchFamily="34" charset="0"/>
                  </a:rPr>
                </a:br>
                <a:r>
                  <a:rPr lang="en-US" sz="1000" b="1" dirty="0">
                    <a:solidFill>
                      <a:srgbClr val="343333"/>
                    </a:solidFill>
                    <a:latin typeface="Arial" panose="020B0604020202020204" pitchFamily="34" charset="0"/>
                    <a:ea typeface="ヒラギノ角ゴ Pro W3"/>
                    <a:cs typeface="Arial" panose="020B0604020202020204" pitchFamily="34" charset="0"/>
                  </a:rPr>
                  <a:t>approved by the FDA, EMA, and others for patients with uHCC based on the IMbrave150</a:t>
                </a:r>
                <a:r>
                  <a:rPr lang="en-US" sz="1000" b="1" baseline="30000" dirty="0">
                    <a:solidFill>
                      <a:srgbClr val="343333"/>
                    </a:solidFill>
                    <a:latin typeface="Arial" panose="020B0604020202020204" pitchFamily="34" charset="0"/>
                    <a:ea typeface="ヒラギノ角ゴ Pro W3"/>
                    <a:cs typeface="Arial" panose="020B0604020202020204" pitchFamily="34" charset="0"/>
                  </a:rPr>
                  <a:t>12</a:t>
                </a:r>
              </a:p>
              <a:p>
                <a:pPr algn="ctr" defTabSz="914377">
                  <a:spcBef>
                    <a:spcPts val="400"/>
                  </a:spcBef>
                  <a:defRPr/>
                </a:pPr>
                <a:endParaRPr lang="en-US" sz="1000" b="1" dirty="0">
                  <a:solidFill>
                    <a:prstClr val="black"/>
                  </a:solidFill>
                  <a:latin typeface="Arial" panose="020B0604020202020204" pitchFamily="34" charset="0"/>
                  <a:ea typeface="ヒラギノ角ゴ Pro W3"/>
                  <a:cs typeface="Arial" panose="020B0604020202020204" pitchFamily="34" charset="0"/>
                </a:endParaRPr>
              </a:p>
            </p:txBody>
          </p:sp>
          <p:sp>
            <p:nvSpPr>
              <p:cNvPr id="88" name="Rounded Rectangle 37">
                <a:extLst>
                  <a:ext uri="{FF2B5EF4-FFF2-40B4-BE49-F238E27FC236}">
                    <a16:creationId xmlns:a16="http://schemas.microsoft.com/office/drawing/2014/main" id="{0E33E441-6FF1-4B83-8164-D84C73A823E7}"/>
                  </a:ext>
                </a:extLst>
              </p:cNvPr>
              <p:cNvSpPr/>
              <p:nvPr/>
            </p:nvSpPr>
            <p:spPr>
              <a:xfrm>
                <a:off x="8963236" y="1700809"/>
                <a:ext cx="1149297" cy="242704"/>
              </a:xfrm>
              <a:prstGeom prst="roundRect">
                <a:avLst/>
              </a:prstGeom>
              <a:solidFill>
                <a:srgbClr val="FBFBFB"/>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May/Nov  2020</a:t>
                </a:r>
              </a:p>
            </p:txBody>
          </p:sp>
        </p:grpSp>
        <p:sp>
          <p:nvSpPr>
            <p:cNvPr id="85" name="Line 31">
              <a:extLst>
                <a:ext uri="{FF2B5EF4-FFF2-40B4-BE49-F238E27FC236}">
                  <a16:creationId xmlns:a16="http://schemas.microsoft.com/office/drawing/2014/main" id="{8C4207FD-DA85-4C16-807A-DA630F71235E}"/>
                </a:ext>
              </a:extLst>
            </p:cNvPr>
            <p:cNvSpPr>
              <a:spLocks noChangeShapeType="1"/>
            </p:cNvSpPr>
            <p:nvPr/>
          </p:nvSpPr>
          <p:spPr bwMode="auto">
            <a:xfrm>
              <a:off x="9620762" y="3084997"/>
              <a:ext cx="0" cy="347663"/>
            </a:xfrm>
            <a:prstGeom prst="line">
              <a:avLst/>
            </a:prstGeom>
            <a:noFill/>
            <a:ln w="25400">
              <a:solidFill>
                <a:schemeClr val="accent2"/>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86" name="Oval 85">
              <a:extLst>
                <a:ext uri="{FF2B5EF4-FFF2-40B4-BE49-F238E27FC236}">
                  <a16:creationId xmlns:a16="http://schemas.microsoft.com/office/drawing/2014/main" id="{F4597699-56E2-4C40-B3DB-8365AA2136A3}"/>
                </a:ext>
              </a:extLst>
            </p:cNvPr>
            <p:cNvSpPr/>
            <p:nvPr/>
          </p:nvSpPr>
          <p:spPr bwMode="gray">
            <a:xfrm>
              <a:off x="9558034" y="3317391"/>
              <a:ext cx="125455"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grpSp>
      <p:sp>
        <p:nvSpPr>
          <p:cNvPr id="4" name="ZoneTexte 3">
            <a:extLst>
              <a:ext uri="{FF2B5EF4-FFF2-40B4-BE49-F238E27FC236}">
                <a16:creationId xmlns:a16="http://schemas.microsoft.com/office/drawing/2014/main" id="{0860F416-C1CE-2A4D-9366-5459D8AA832F}"/>
              </a:ext>
            </a:extLst>
          </p:cNvPr>
          <p:cNvSpPr txBox="1"/>
          <p:nvPr/>
        </p:nvSpPr>
        <p:spPr>
          <a:xfrm>
            <a:off x="9085383" y="4136233"/>
            <a:ext cx="1789406" cy="1200329"/>
          </a:xfrm>
          <a:prstGeom prst="rect">
            <a:avLst/>
          </a:prstGeom>
          <a:noFill/>
        </p:spPr>
        <p:txBody>
          <a:bodyPr wrap="square" rtlCol="0">
            <a:spAutoFit/>
          </a:bodyPr>
          <a:lstStyle/>
          <a:p>
            <a:pPr algn="ctr"/>
            <a:r>
              <a:rPr lang="en-GB" sz="900" b="1" dirty="0">
                <a:solidFill>
                  <a:srgbClr val="03C750"/>
                </a:solidFill>
                <a:latin typeface="Arial" panose="020B0604020202020204" pitchFamily="34" charset="0"/>
                <a:ea typeface="ヒラギノ角ゴ Pro W3"/>
                <a:cs typeface="Arial" panose="020B0604020202020204" pitchFamily="34" charset="0"/>
              </a:rPr>
              <a:t>Camrelizumab </a:t>
            </a:r>
          </a:p>
          <a:p>
            <a:pPr algn="ctr"/>
            <a:r>
              <a:rPr lang="en-GB" sz="900" b="1" dirty="0">
                <a:solidFill>
                  <a:srgbClr val="343333"/>
                </a:solidFill>
                <a:latin typeface="Arial" panose="020B0604020202020204" pitchFamily="34" charset="0"/>
                <a:ea typeface="ヒラギノ角ゴ Pro W3"/>
                <a:cs typeface="Arial" panose="020B0604020202020204" pitchFamily="34" charset="0"/>
              </a:rPr>
              <a:t>received NMPA approval for patients with HCC previously treated with sorafenib and/or oxaliplatin systemic chemotherapies based on a phase 2 study (NCT02989922)</a:t>
            </a:r>
            <a:r>
              <a:rPr lang="en-GB" sz="900" b="1" baseline="30000" dirty="0">
                <a:solidFill>
                  <a:srgbClr val="343333"/>
                </a:solidFill>
                <a:latin typeface="Arial" panose="020B0604020202020204" pitchFamily="34" charset="0"/>
                <a:ea typeface="ヒラギノ角ゴ Pro W3"/>
                <a:cs typeface="Arial" panose="020B0604020202020204" pitchFamily="34" charset="0"/>
              </a:rPr>
              <a:t>13</a:t>
            </a:r>
            <a:endParaRPr lang="en-GB" sz="900" b="1" baseline="30000" dirty="0">
              <a:latin typeface="Arial" panose="020B0604020202020204" pitchFamily="34" charset="0"/>
              <a:ea typeface="ヒラギノ角ゴ Pro W3"/>
              <a:cs typeface="Arial" panose="020B0604020202020204" pitchFamily="34" charset="0"/>
            </a:endParaRPr>
          </a:p>
        </p:txBody>
      </p:sp>
      <p:sp>
        <p:nvSpPr>
          <p:cNvPr id="52" name="Oval 77">
            <a:extLst>
              <a:ext uri="{FF2B5EF4-FFF2-40B4-BE49-F238E27FC236}">
                <a16:creationId xmlns:a16="http://schemas.microsoft.com/office/drawing/2014/main" id="{B97687FB-2013-5D45-A339-8016B52796FC}"/>
              </a:ext>
            </a:extLst>
          </p:cNvPr>
          <p:cNvSpPr/>
          <p:nvPr/>
        </p:nvSpPr>
        <p:spPr bwMode="gray">
          <a:xfrm>
            <a:off x="9854806" y="3467710"/>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sp>
        <p:nvSpPr>
          <p:cNvPr id="53" name="Rounded Rectangle 96">
            <a:extLst>
              <a:ext uri="{FF2B5EF4-FFF2-40B4-BE49-F238E27FC236}">
                <a16:creationId xmlns:a16="http://schemas.microsoft.com/office/drawing/2014/main" id="{F80B20B3-A057-134D-9CC2-DD0C0C939AE2}"/>
              </a:ext>
            </a:extLst>
          </p:cNvPr>
          <p:cNvSpPr/>
          <p:nvPr/>
        </p:nvSpPr>
        <p:spPr>
          <a:xfrm>
            <a:off x="9455385" y="3847084"/>
            <a:ext cx="924297" cy="249039"/>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000000"/>
                </a:solidFill>
                <a:latin typeface="Arial" panose="020B0604020202020204" pitchFamily="34" charset="0"/>
                <a:cs typeface="Arial" panose="020B0604020202020204" pitchFamily="34" charset="0"/>
              </a:rPr>
              <a:t>Mar 2020</a:t>
            </a:r>
          </a:p>
        </p:txBody>
      </p:sp>
      <p:sp>
        <p:nvSpPr>
          <p:cNvPr id="56" name="Line 40">
            <a:extLst>
              <a:ext uri="{FF2B5EF4-FFF2-40B4-BE49-F238E27FC236}">
                <a16:creationId xmlns:a16="http://schemas.microsoft.com/office/drawing/2014/main" id="{5E577FB6-5C95-EB40-87B1-8DF4D0848022}"/>
              </a:ext>
            </a:extLst>
          </p:cNvPr>
          <p:cNvSpPr>
            <a:spLocks noChangeShapeType="1"/>
          </p:cNvSpPr>
          <p:nvPr/>
        </p:nvSpPr>
        <p:spPr bwMode="auto">
          <a:xfrm>
            <a:off x="9917533" y="3542477"/>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grpSp>
        <p:nvGrpSpPr>
          <p:cNvPr id="6" name="Group 5">
            <a:extLst>
              <a:ext uri="{FF2B5EF4-FFF2-40B4-BE49-F238E27FC236}">
                <a16:creationId xmlns:a16="http://schemas.microsoft.com/office/drawing/2014/main" id="{341E4D74-8B51-D9DE-416C-1ED3D3F6C52C}"/>
              </a:ext>
            </a:extLst>
          </p:cNvPr>
          <p:cNvGrpSpPr/>
          <p:nvPr/>
        </p:nvGrpSpPr>
        <p:grpSpPr>
          <a:xfrm>
            <a:off x="10840204" y="1628800"/>
            <a:ext cx="1312034" cy="1758713"/>
            <a:chOff x="8938853" y="1702678"/>
            <a:chExt cx="1312033" cy="1758713"/>
          </a:xfrm>
        </p:grpSpPr>
        <p:grpSp>
          <p:nvGrpSpPr>
            <p:cNvPr id="21" name="Group 20">
              <a:extLst>
                <a:ext uri="{FF2B5EF4-FFF2-40B4-BE49-F238E27FC236}">
                  <a16:creationId xmlns:a16="http://schemas.microsoft.com/office/drawing/2014/main" id="{A3D64552-F2C8-2032-C3B4-80FA357CDA30}"/>
                </a:ext>
              </a:extLst>
            </p:cNvPr>
            <p:cNvGrpSpPr/>
            <p:nvPr/>
          </p:nvGrpSpPr>
          <p:grpSpPr>
            <a:xfrm>
              <a:off x="8938853" y="1702678"/>
              <a:ext cx="1312033" cy="1439117"/>
              <a:chOff x="8938853" y="1702678"/>
              <a:chExt cx="1312033" cy="1439117"/>
            </a:xfrm>
          </p:grpSpPr>
          <p:sp>
            <p:nvSpPr>
              <p:cNvPr id="25" name="Text Box 30">
                <a:extLst>
                  <a:ext uri="{FF2B5EF4-FFF2-40B4-BE49-F238E27FC236}">
                    <a16:creationId xmlns:a16="http://schemas.microsoft.com/office/drawing/2014/main" id="{6F3E8E32-EFFE-692E-6A25-F0AE6D705088}"/>
                  </a:ext>
                </a:extLst>
              </p:cNvPr>
              <p:cNvSpPr txBox="1">
                <a:spLocks noChangeArrowheads="1"/>
              </p:cNvSpPr>
              <p:nvPr/>
            </p:nvSpPr>
            <p:spPr bwMode="auto">
              <a:xfrm>
                <a:off x="8938853" y="1972244"/>
                <a:ext cx="1312033" cy="1169551"/>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chemeClr val="tx2"/>
                    </a:solidFill>
                    <a:latin typeface="Arial" panose="020B0604020202020204" pitchFamily="34" charset="0"/>
                    <a:ea typeface="ヒラギノ角ゴ Pro W3"/>
                    <a:cs typeface="Arial" panose="020B0604020202020204" pitchFamily="34" charset="0"/>
                  </a:rPr>
                  <a:t>Durvalumab + tremelimumab </a:t>
                </a:r>
                <a:br>
                  <a:rPr lang="en-US" sz="1000" b="1" dirty="0">
                    <a:solidFill>
                      <a:schemeClr val="tx2"/>
                    </a:solidFill>
                    <a:latin typeface="Arial" panose="020B0604020202020204" pitchFamily="34" charset="0"/>
                    <a:ea typeface="ヒラギノ角ゴ Pro W3"/>
                    <a:cs typeface="Arial" panose="020B0604020202020204" pitchFamily="34" charset="0"/>
                  </a:rPr>
                </a:br>
                <a:r>
                  <a:rPr lang="en-US" sz="1000" b="1" dirty="0">
                    <a:solidFill>
                      <a:srgbClr val="343333"/>
                    </a:solidFill>
                    <a:latin typeface="Arial" panose="020B0604020202020204" pitchFamily="34" charset="0"/>
                    <a:ea typeface="ヒラギノ角ゴ Pro W3"/>
                    <a:cs typeface="Arial" panose="020B0604020202020204" pitchFamily="34" charset="0"/>
                  </a:rPr>
                  <a:t>approved by the FDA and EMA for patients with uHCC based on the HIMALAYA</a:t>
                </a:r>
                <a:r>
                  <a:rPr lang="en-US" sz="1000" b="1" baseline="30000" dirty="0">
                    <a:solidFill>
                      <a:srgbClr val="343333"/>
                    </a:solidFill>
                    <a:latin typeface="Arial" panose="020B0604020202020204" pitchFamily="34" charset="0"/>
                    <a:ea typeface="ヒラギノ角ゴ Pro W3"/>
                    <a:cs typeface="Arial" panose="020B0604020202020204" pitchFamily="34" charset="0"/>
                  </a:rPr>
                  <a:t>14,15</a:t>
                </a:r>
                <a:endParaRPr lang="en-US" sz="1000" b="1" dirty="0">
                  <a:solidFill>
                    <a:prstClr val="black"/>
                  </a:solidFill>
                  <a:latin typeface="Arial" panose="020B0604020202020204" pitchFamily="34" charset="0"/>
                  <a:ea typeface="ヒラギノ角ゴ Pro W3"/>
                  <a:cs typeface="Arial" panose="020B0604020202020204" pitchFamily="34" charset="0"/>
                </a:endParaRPr>
              </a:p>
            </p:txBody>
          </p:sp>
          <p:sp>
            <p:nvSpPr>
              <p:cNvPr id="27" name="Rounded Rectangle 37">
                <a:extLst>
                  <a:ext uri="{FF2B5EF4-FFF2-40B4-BE49-F238E27FC236}">
                    <a16:creationId xmlns:a16="http://schemas.microsoft.com/office/drawing/2014/main" id="{C01FAA56-E8C5-D355-4DE8-C1B197C688B0}"/>
                  </a:ext>
                </a:extLst>
              </p:cNvPr>
              <p:cNvSpPr/>
              <p:nvPr/>
            </p:nvSpPr>
            <p:spPr>
              <a:xfrm>
                <a:off x="9091193" y="1702678"/>
                <a:ext cx="1080119" cy="278016"/>
              </a:xfrm>
              <a:prstGeom prst="roundRect">
                <a:avLst/>
              </a:prstGeom>
              <a:solidFill>
                <a:srgbClr val="FBFBFB"/>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defTabSz="914377">
                  <a:defRPr/>
                </a:pPr>
                <a:r>
                  <a:rPr lang="en-US" sz="1100" b="1" dirty="0">
                    <a:solidFill>
                      <a:srgbClr val="343333"/>
                    </a:solidFill>
                    <a:latin typeface="Arial" panose="020B0604020202020204" pitchFamily="34" charset="0"/>
                    <a:cs typeface="Arial" panose="020B0604020202020204" pitchFamily="34" charset="0"/>
                  </a:rPr>
                  <a:t>Oct  2022</a:t>
                </a:r>
              </a:p>
            </p:txBody>
          </p:sp>
        </p:grpSp>
        <p:sp>
          <p:nvSpPr>
            <p:cNvPr id="22" name="Line 31">
              <a:extLst>
                <a:ext uri="{FF2B5EF4-FFF2-40B4-BE49-F238E27FC236}">
                  <a16:creationId xmlns:a16="http://schemas.microsoft.com/office/drawing/2014/main" id="{308BA1E4-26F8-B2FB-1154-B523C13B6B3C}"/>
                </a:ext>
              </a:extLst>
            </p:cNvPr>
            <p:cNvSpPr>
              <a:spLocks noChangeShapeType="1"/>
            </p:cNvSpPr>
            <p:nvPr/>
          </p:nvSpPr>
          <p:spPr bwMode="auto">
            <a:xfrm>
              <a:off x="9620762" y="3084997"/>
              <a:ext cx="0" cy="347663"/>
            </a:xfrm>
            <a:prstGeom prst="line">
              <a:avLst/>
            </a:prstGeom>
            <a:noFill/>
            <a:ln w="25400">
              <a:solidFill>
                <a:schemeClr val="accent2"/>
              </a:solidFill>
              <a:round/>
              <a:headEnd/>
              <a:tailEnd/>
            </a:ln>
          </p:spPr>
          <p:txBody>
            <a:bodyPr/>
            <a:lstStyle/>
            <a:p>
              <a:pPr defTabSz="914377">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p:txBody>
        </p:sp>
        <p:sp>
          <p:nvSpPr>
            <p:cNvPr id="23" name="Oval 22">
              <a:extLst>
                <a:ext uri="{FF2B5EF4-FFF2-40B4-BE49-F238E27FC236}">
                  <a16:creationId xmlns:a16="http://schemas.microsoft.com/office/drawing/2014/main" id="{91B8B304-9FA9-B9D8-E583-C7611B6870F9}"/>
                </a:ext>
              </a:extLst>
            </p:cNvPr>
            <p:cNvSpPr/>
            <p:nvPr/>
          </p:nvSpPr>
          <p:spPr bwMode="gray">
            <a:xfrm>
              <a:off x="9558034" y="3317391"/>
              <a:ext cx="125455"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80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fr-FR" sz="3100" dirty="0"/>
              <a:t>ESMO HCC guidelines e-update (March 2021)</a:t>
            </a:r>
            <a:br>
              <a:rPr lang="en-GB" sz="3100" dirty="0"/>
            </a:br>
            <a:r>
              <a:rPr lang="en-GB" sz="2200" dirty="0">
                <a:solidFill>
                  <a:schemeClr val="accent1"/>
                </a:solidFill>
              </a:rPr>
              <a:t>optional systemic treatment 1</a:t>
            </a:r>
            <a:r>
              <a:rPr lang="en-GB" sz="2200" baseline="30000" dirty="0">
                <a:solidFill>
                  <a:schemeClr val="accent1"/>
                </a:solidFill>
              </a:rPr>
              <a:t>st</a:t>
            </a:r>
            <a:r>
              <a:rPr lang="en-GB" sz="2200" dirty="0">
                <a:solidFill>
                  <a:schemeClr val="accent1"/>
                </a:solidFill>
              </a:rPr>
              <a:t> line: Lenvatinib and sorafenib</a:t>
            </a:r>
            <a:br>
              <a:rPr lang="en-GB" dirty="0"/>
            </a:br>
            <a:endParaRPr lang="en-GB" dirty="0"/>
          </a:p>
        </p:txBody>
      </p:sp>
      <p:sp>
        <p:nvSpPr>
          <p:cNvPr id="107" name="Slide Number Placeholder 106">
            <a:extLst>
              <a:ext uri="{FF2B5EF4-FFF2-40B4-BE49-F238E27FC236}">
                <a16:creationId xmlns:a16="http://schemas.microsoft.com/office/drawing/2014/main" id="{B9DB6E6B-1905-2F4E-8866-82EC54D88139}"/>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448251"/>
            <a:ext cx="10676056" cy="365125"/>
          </a:xfrm>
        </p:spPr>
        <p:txBody>
          <a:bodyPr anchor="b"/>
          <a:lstStyle/>
          <a:p>
            <a:pPr lvl="0"/>
            <a:r>
              <a:rPr lang="en-US" sz="1100" spc="0" dirty="0">
                <a:solidFill>
                  <a:schemeClr val="tx2"/>
                </a:solidFill>
                <a:latin typeface="Arial" panose="020B0604020202020204"/>
                <a:ea typeface="+mn-ea"/>
                <a:cs typeface="+mn-cs"/>
              </a:rPr>
              <a:t>AFP, alpha fetoprotein; BCLC, Barcelona Clinic Liver Cancer; BSC, best supportive care; EMA, European Medicines Agency; ESMO. European Society for Medical Oncology; HCC, hepatocellular carcinoma; LTx, liver transplantation; MCBS, magnitude of clinical benefit scale; SBRT, stereotactic body radiation therapy; SIRT, selective internal radiation therapy; TACE, </a:t>
            </a:r>
            <a:r>
              <a:rPr lang="en-US" sz="1100" spc="0" dirty="0" err="1">
                <a:solidFill>
                  <a:schemeClr val="tx2"/>
                </a:solidFill>
                <a:latin typeface="Arial" panose="020B0604020202020204"/>
                <a:ea typeface="+mn-ea"/>
                <a:cs typeface="+mn-cs"/>
              </a:rPr>
              <a:t>transarterial</a:t>
            </a:r>
            <a:r>
              <a:rPr lang="en-US" sz="1100" spc="0" dirty="0">
                <a:solidFill>
                  <a:schemeClr val="tx2"/>
                </a:solidFill>
                <a:latin typeface="Arial" panose="020B0604020202020204"/>
                <a:ea typeface="+mn-ea"/>
                <a:cs typeface="+mn-cs"/>
              </a:rPr>
              <a:t> </a:t>
            </a:r>
            <a:r>
              <a:rPr lang="en-US" sz="1100" spc="0" dirty="0" err="1">
                <a:solidFill>
                  <a:schemeClr val="tx2"/>
                </a:solidFill>
                <a:latin typeface="Arial" panose="020B0604020202020204"/>
                <a:ea typeface="+mn-ea"/>
                <a:cs typeface="+mn-cs"/>
              </a:rPr>
              <a:t>chemoembolisation</a:t>
            </a:r>
            <a:r>
              <a:rPr lang="en-US" sz="1100" spc="0" dirty="0">
                <a:solidFill>
                  <a:schemeClr val="tx2"/>
                </a:solidFill>
                <a:latin typeface="Arial" panose="020B0604020202020204"/>
                <a:ea typeface="+mn-ea"/>
                <a:cs typeface="+mn-cs"/>
              </a:rPr>
              <a:t>; TKI, tyrosine kinase inhibitor</a:t>
            </a:r>
          </a:p>
          <a:p>
            <a:pPr lvl="0"/>
            <a:r>
              <a:rPr lang="en-US" sz="1100" spc="0" dirty="0">
                <a:solidFill>
                  <a:schemeClr val="tx2"/>
                </a:solidFill>
                <a:latin typeface="Arial" panose="020B0604020202020204"/>
                <a:ea typeface="+mn-ea"/>
                <a:cs typeface="+mn-cs"/>
              </a:rPr>
              <a:t>1. Vogel A, et al. Ann Oncol. 32(6):801-5</a:t>
            </a:r>
          </a:p>
        </p:txBody>
      </p:sp>
      <p:sp>
        <p:nvSpPr>
          <p:cNvPr id="5" name="Text Placeholder 2">
            <a:extLst>
              <a:ext uri="{FF2B5EF4-FFF2-40B4-BE49-F238E27FC236}">
                <a16:creationId xmlns:a16="http://schemas.microsoft.com/office/drawing/2014/main" id="{3DD9C947-BE53-2CDA-83C3-431C4DB0F3E7}"/>
              </a:ext>
            </a:extLst>
          </p:cNvPr>
          <p:cNvSpPr txBox="1">
            <a:spLocks/>
          </p:cNvSpPr>
          <p:nvPr/>
        </p:nvSpPr>
        <p:spPr>
          <a:xfrm>
            <a:off x="620182" y="5223544"/>
            <a:ext cx="11092441" cy="293688"/>
          </a:xfrm>
          <a:prstGeom prst="rect">
            <a:avLst/>
          </a:prstGeom>
        </p:spPr>
        <p:txBody>
          <a:bodyPr vert="horz" lIns="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a</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Non-standard, alternative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b</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ESMO-MCBS v1.1 score for new therapy/indication approved by the EMA since 1 January 2016. The score has been calculated by the ESMO-MCBS Working Group and validated by the ESMO Guidelines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c</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Non-inferiority to sorafenib established; no evaluable benefit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d</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Regorafenib is not recommended in TKI-naive patients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e</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Ramucirumab is only recommended in patients with an AFP level ≥ 400 ng/mL</a:t>
            </a:r>
          </a:p>
        </p:txBody>
      </p:sp>
      <p:cxnSp>
        <p:nvCxnSpPr>
          <p:cNvPr id="15" name="Straight Connector 14">
            <a:extLst>
              <a:ext uri="{FF2B5EF4-FFF2-40B4-BE49-F238E27FC236}">
                <a16:creationId xmlns:a16="http://schemas.microsoft.com/office/drawing/2014/main" id="{2E988DFF-C7A1-004E-8B49-E606C7D4A525}"/>
              </a:ext>
            </a:extLst>
          </p:cNvPr>
          <p:cNvCxnSpPr>
            <a:cxnSpLocks/>
          </p:cNvCxnSpPr>
          <p:nvPr/>
        </p:nvCxnSpPr>
        <p:spPr>
          <a:xfrm>
            <a:off x="3895743" y="1689323"/>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85993FE-0E21-E845-BDDB-BEB3D3B65E22}"/>
              </a:ext>
            </a:extLst>
          </p:cNvPr>
          <p:cNvCxnSpPr>
            <a:cxnSpLocks/>
          </p:cNvCxnSpPr>
          <p:nvPr/>
        </p:nvCxnSpPr>
        <p:spPr>
          <a:xfrm rot="5400000">
            <a:off x="4294384" y="1461537"/>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0A66256-96C4-4E4D-9AEE-09642C1CD585}"/>
              </a:ext>
            </a:extLst>
          </p:cNvPr>
          <p:cNvSpPr txBox="1"/>
          <p:nvPr/>
        </p:nvSpPr>
        <p:spPr bwMode="auto">
          <a:xfrm>
            <a:off x="3655838" y="1124744"/>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B</a:t>
            </a:r>
          </a:p>
        </p:txBody>
      </p:sp>
      <p:cxnSp>
        <p:nvCxnSpPr>
          <p:cNvPr id="23" name="Straight Connector 22">
            <a:extLst>
              <a:ext uri="{FF2B5EF4-FFF2-40B4-BE49-F238E27FC236}">
                <a16:creationId xmlns:a16="http://schemas.microsoft.com/office/drawing/2014/main" id="{CED9BC1D-2B75-E542-8922-B00F209AA2F1}"/>
              </a:ext>
            </a:extLst>
          </p:cNvPr>
          <p:cNvCxnSpPr>
            <a:cxnSpLocks/>
          </p:cNvCxnSpPr>
          <p:nvPr/>
        </p:nvCxnSpPr>
        <p:spPr>
          <a:xfrm>
            <a:off x="5120694" y="1689323"/>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6C19A9-1020-2840-9293-C36392321717}"/>
              </a:ext>
            </a:extLst>
          </p:cNvPr>
          <p:cNvCxnSpPr>
            <a:cxnSpLocks/>
          </p:cNvCxnSpPr>
          <p:nvPr/>
        </p:nvCxnSpPr>
        <p:spPr>
          <a:xfrm>
            <a:off x="3890891" y="1699662"/>
            <a:ext cx="123990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44D85748-D8AE-994B-8950-DC6DC20B3845}"/>
              </a:ext>
            </a:extLst>
          </p:cNvPr>
          <p:cNvSpPr txBox="1"/>
          <p:nvPr/>
        </p:nvSpPr>
        <p:spPr bwMode="auto">
          <a:xfrm>
            <a:off x="3444131" y="1945630"/>
            <a:ext cx="936709" cy="57415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LTX</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Resection</a:t>
            </a:r>
          </a:p>
          <a:p>
            <a:pPr defTabSz="914332">
              <a:lnSpc>
                <a:spcPct val="100000"/>
              </a:lnSpc>
              <a:spcBef>
                <a:spcPts val="0"/>
              </a:spcBef>
              <a:defRPr/>
            </a:pPr>
            <a:r>
              <a:rPr lang="en-GB" sz="1000" b="0" dirty="0">
                <a:solidFill>
                  <a:srgbClr val="FFFFFF"/>
                </a:solidFill>
                <a:latin typeface="Arial" panose="020B0604020202020204" pitchFamily="34" charset="0"/>
              </a:rPr>
              <a:t>(III, A)</a:t>
            </a:r>
          </a:p>
        </p:txBody>
      </p:sp>
      <p:cxnSp>
        <p:nvCxnSpPr>
          <p:cNvPr id="30" name="Straight Connector 29">
            <a:extLst>
              <a:ext uri="{FF2B5EF4-FFF2-40B4-BE49-F238E27FC236}">
                <a16:creationId xmlns:a16="http://schemas.microsoft.com/office/drawing/2014/main" id="{8FA2FBFA-7F27-E94B-BF4B-BEFA59A2024F}"/>
              </a:ext>
            </a:extLst>
          </p:cNvPr>
          <p:cNvCxnSpPr>
            <a:cxnSpLocks/>
          </p:cNvCxnSpPr>
          <p:nvPr/>
        </p:nvCxnSpPr>
        <p:spPr>
          <a:xfrm>
            <a:off x="5120694" y="2362184"/>
            <a:ext cx="0" cy="1346534"/>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7E79D98-0592-FD4A-8227-9947A4D33A5D}"/>
              </a:ext>
            </a:extLst>
          </p:cNvPr>
          <p:cNvSpPr txBox="1"/>
          <p:nvPr/>
        </p:nvSpPr>
        <p:spPr bwMode="auto">
          <a:xfrm>
            <a:off x="4665128" y="1945630"/>
            <a:ext cx="936709" cy="574157"/>
          </a:xfrm>
          <a:prstGeom prst="roundRect">
            <a:avLst/>
          </a:prstGeom>
          <a:solidFill>
            <a:schemeClr val="accent6"/>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TACE</a:t>
            </a:r>
          </a:p>
          <a:p>
            <a:pPr defTabSz="914332">
              <a:lnSpc>
                <a:spcPct val="100000"/>
              </a:lnSpc>
              <a:spcBef>
                <a:spcPts val="0"/>
              </a:spcBef>
              <a:defRPr/>
            </a:pPr>
            <a:r>
              <a:rPr lang="en-GB" sz="1000" b="0" dirty="0">
                <a:solidFill>
                  <a:srgbClr val="FFFFFF"/>
                </a:solidFill>
                <a:latin typeface="Arial" panose="020B0604020202020204" pitchFamily="34" charset="0"/>
              </a:rPr>
              <a:t>(I, A)</a:t>
            </a:r>
          </a:p>
        </p:txBody>
      </p:sp>
      <p:sp>
        <p:nvSpPr>
          <p:cNvPr id="25" name="TextBox 24">
            <a:extLst>
              <a:ext uri="{FF2B5EF4-FFF2-40B4-BE49-F238E27FC236}">
                <a16:creationId xmlns:a16="http://schemas.microsoft.com/office/drawing/2014/main" id="{0B595243-9C36-1943-B16C-7B407A083908}"/>
              </a:ext>
            </a:extLst>
          </p:cNvPr>
          <p:cNvSpPr txBox="1"/>
          <p:nvPr/>
        </p:nvSpPr>
        <p:spPr>
          <a:xfrm>
            <a:off x="4708014" y="2882903"/>
            <a:ext cx="857606" cy="307777"/>
          </a:xfrm>
          <a:prstGeom prst="rect">
            <a:avLst/>
          </a:prstGeom>
          <a:solidFill>
            <a:schemeClr val="bg1"/>
          </a:solid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Not suitable for</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local therapies</a:t>
            </a:r>
          </a:p>
        </p:txBody>
      </p:sp>
      <p:sp>
        <p:nvSpPr>
          <p:cNvPr id="32" name="TextBox 31">
            <a:extLst>
              <a:ext uri="{FF2B5EF4-FFF2-40B4-BE49-F238E27FC236}">
                <a16:creationId xmlns:a16="http://schemas.microsoft.com/office/drawing/2014/main" id="{9BEE15A6-FF13-F94D-963A-9430A08B2512}"/>
              </a:ext>
            </a:extLst>
          </p:cNvPr>
          <p:cNvSpPr txBox="1"/>
          <p:nvPr/>
        </p:nvSpPr>
        <p:spPr bwMode="auto">
          <a:xfrm>
            <a:off x="4665128" y="3714045"/>
            <a:ext cx="936709" cy="574157"/>
          </a:xfrm>
          <a:prstGeom prst="roundRect">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Systemic</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therapy</a:t>
            </a:r>
          </a:p>
          <a:p>
            <a:pPr defTabSz="914332">
              <a:lnSpc>
                <a:spcPct val="100000"/>
              </a:lnSpc>
              <a:spcBef>
                <a:spcPts val="0"/>
              </a:spcBef>
              <a:defRPr/>
            </a:pPr>
            <a:r>
              <a:rPr lang="en-GB" sz="1000" b="0" dirty="0">
                <a:solidFill>
                  <a:srgbClr val="FFFFFF"/>
                </a:solidFill>
                <a:latin typeface="Arial" panose="020B0604020202020204" pitchFamily="34" charset="0"/>
              </a:rPr>
              <a:t>(I, A)</a:t>
            </a:r>
          </a:p>
        </p:txBody>
      </p:sp>
      <p:sp>
        <p:nvSpPr>
          <p:cNvPr id="33" name="TextBox 32">
            <a:extLst>
              <a:ext uri="{FF2B5EF4-FFF2-40B4-BE49-F238E27FC236}">
                <a16:creationId xmlns:a16="http://schemas.microsoft.com/office/drawing/2014/main" id="{3E033809-7394-3745-9003-4D245EA23A56}"/>
              </a:ext>
            </a:extLst>
          </p:cNvPr>
          <p:cNvSpPr txBox="1"/>
          <p:nvPr/>
        </p:nvSpPr>
        <p:spPr bwMode="auto">
          <a:xfrm>
            <a:off x="3444131" y="2954921"/>
            <a:ext cx="936709" cy="574157"/>
          </a:xfrm>
          <a:prstGeom prst="roundRect">
            <a:avLst/>
          </a:prstGeom>
          <a:solidFill>
            <a:schemeClr val="accent6">
              <a:lumMod val="50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SIRT</a:t>
            </a:r>
            <a:r>
              <a:rPr lang="en-GB" sz="1000" b="0" baseline="30000" dirty="0">
                <a:solidFill>
                  <a:srgbClr val="FFFFFF"/>
                </a:solidFill>
                <a:latin typeface="Arial" panose="020B0604020202020204" pitchFamily="34" charset="0"/>
              </a:rPr>
              <a:t>a</a:t>
            </a:r>
          </a:p>
          <a:p>
            <a:pPr defTabSz="914332">
              <a:lnSpc>
                <a:spcPct val="100000"/>
              </a:lnSpc>
              <a:spcBef>
                <a:spcPts val="0"/>
              </a:spcBef>
              <a:defRPr/>
            </a:pPr>
            <a:r>
              <a:rPr lang="en-GB" sz="1000" b="0" dirty="0">
                <a:solidFill>
                  <a:srgbClr val="FFFFFF"/>
                </a:solidFill>
                <a:latin typeface="Arial" panose="020B0604020202020204" pitchFamily="34" charset="0"/>
              </a:rPr>
              <a:t>(III, C)</a:t>
            </a:r>
          </a:p>
        </p:txBody>
      </p:sp>
      <p:cxnSp>
        <p:nvCxnSpPr>
          <p:cNvPr id="34" name="Straight Connector 33">
            <a:extLst>
              <a:ext uri="{FF2B5EF4-FFF2-40B4-BE49-F238E27FC236}">
                <a16:creationId xmlns:a16="http://schemas.microsoft.com/office/drawing/2014/main" id="{E751E701-CF4E-534B-8E2F-8AD4BCDDD11F}"/>
              </a:ext>
            </a:extLst>
          </p:cNvPr>
          <p:cNvCxnSpPr>
            <a:cxnSpLocks/>
          </p:cNvCxnSpPr>
          <p:nvPr/>
        </p:nvCxnSpPr>
        <p:spPr>
          <a:xfrm>
            <a:off x="1281940" y="1689323"/>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8FDAF67-34A2-AB4F-9F86-A173ED73AAB8}"/>
              </a:ext>
            </a:extLst>
          </p:cNvPr>
          <p:cNvCxnSpPr>
            <a:cxnSpLocks/>
          </p:cNvCxnSpPr>
          <p:nvPr/>
        </p:nvCxnSpPr>
        <p:spPr>
          <a:xfrm rot="5400000">
            <a:off x="1680581" y="1461537"/>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C72FC59-702B-9340-AAD0-3F2A147B29E4}"/>
              </a:ext>
            </a:extLst>
          </p:cNvPr>
          <p:cNvSpPr txBox="1"/>
          <p:nvPr/>
        </p:nvSpPr>
        <p:spPr bwMode="auto">
          <a:xfrm>
            <a:off x="1042035" y="1124744"/>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0-A</a:t>
            </a:r>
          </a:p>
        </p:txBody>
      </p:sp>
      <p:cxnSp>
        <p:nvCxnSpPr>
          <p:cNvPr id="37" name="Straight Connector 36">
            <a:extLst>
              <a:ext uri="{FF2B5EF4-FFF2-40B4-BE49-F238E27FC236}">
                <a16:creationId xmlns:a16="http://schemas.microsoft.com/office/drawing/2014/main" id="{C6403DFD-4433-3848-B809-DAF8FF0D3333}"/>
              </a:ext>
            </a:extLst>
          </p:cNvPr>
          <p:cNvCxnSpPr>
            <a:cxnSpLocks/>
          </p:cNvCxnSpPr>
          <p:nvPr/>
        </p:nvCxnSpPr>
        <p:spPr>
          <a:xfrm>
            <a:off x="2506891" y="1689323"/>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886B59C-EED0-464B-B1E6-85373DDF4C9D}"/>
              </a:ext>
            </a:extLst>
          </p:cNvPr>
          <p:cNvCxnSpPr>
            <a:cxnSpLocks/>
          </p:cNvCxnSpPr>
          <p:nvPr/>
        </p:nvCxnSpPr>
        <p:spPr>
          <a:xfrm>
            <a:off x="1277088" y="1699662"/>
            <a:ext cx="123990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0930ACAA-1E2B-794E-8C11-FCB868D435BB}"/>
              </a:ext>
            </a:extLst>
          </p:cNvPr>
          <p:cNvSpPr txBox="1"/>
          <p:nvPr/>
        </p:nvSpPr>
        <p:spPr bwMode="auto">
          <a:xfrm>
            <a:off x="795402" y="1945630"/>
            <a:ext cx="972000" cy="57415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Resection</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LTX</a:t>
            </a:r>
          </a:p>
          <a:p>
            <a:pPr defTabSz="914332">
              <a:lnSpc>
                <a:spcPct val="100000"/>
              </a:lnSpc>
              <a:spcBef>
                <a:spcPts val="0"/>
              </a:spcBef>
              <a:defRPr/>
            </a:pPr>
            <a:r>
              <a:rPr lang="en-GB" sz="1000" b="0" dirty="0">
                <a:solidFill>
                  <a:srgbClr val="FFFFFF"/>
                </a:solidFill>
                <a:latin typeface="Arial" panose="020B0604020202020204" pitchFamily="34" charset="0"/>
              </a:rPr>
              <a:t>(III, A)</a:t>
            </a:r>
          </a:p>
        </p:txBody>
      </p:sp>
      <p:sp>
        <p:nvSpPr>
          <p:cNvPr id="41" name="TextBox 40">
            <a:extLst>
              <a:ext uri="{FF2B5EF4-FFF2-40B4-BE49-F238E27FC236}">
                <a16:creationId xmlns:a16="http://schemas.microsoft.com/office/drawing/2014/main" id="{06EF5534-A927-444B-968C-DACA03255261}"/>
              </a:ext>
            </a:extLst>
          </p:cNvPr>
          <p:cNvSpPr txBox="1"/>
          <p:nvPr/>
        </p:nvSpPr>
        <p:spPr bwMode="auto">
          <a:xfrm>
            <a:off x="2019574" y="1945630"/>
            <a:ext cx="972000" cy="574157"/>
          </a:xfrm>
          <a:prstGeom prst="roundRect">
            <a:avLst/>
          </a:prstGeom>
          <a:solidFill>
            <a:schemeClr val="accent6"/>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Ablation</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(III, A)</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TACE (I, B)</a:t>
            </a:r>
          </a:p>
        </p:txBody>
      </p:sp>
      <p:sp>
        <p:nvSpPr>
          <p:cNvPr id="44" name="TextBox 43">
            <a:extLst>
              <a:ext uri="{FF2B5EF4-FFF2-40B4-BE49-F238E27FC236}">
                <a16:creationId xmlns:a16="http://schemas.microsoft.com/office/drawing/2014/main" id="{E1CF26A1-C988-2D40-88EB-113EAE9732B7}"/>
              </a:ext>
            </a:extLst>
          </p:cNvPr>
          <p:cNvSpPr txBox="1"/>
          <p:nvPr/>
        </p:nvSpPr>
        <p:spPr bwMode="auto">
          <a:xfrm>
            <a:off x="795402" y="2954921"/>
            <a:ext cx="972000" cy="856500"/>
          </a:xfrm>
          <a:prstGeom prst="roundRect">
            <a:avLst/>
          </a:prstGeom>
          <a:solidFill>
            <a:schemeClr val="accent6">
              <a:lumMod val="50000"/>
            </a:schemeClr>
          </a:solidFill>
          <a:ln w="9525">
            <a:noFill/>
            <a:miter lim="800000"/>
            <a:headEnd/>
            <a:tailEnd/>
          </a:ln>
          <a:effectLst/>
        </p:spPr>
        <p:txBody>
          <a:bodyPr lIns="0" tIns="35999" rIns="0"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SBRT</a:t>
            </a:r>
            <a:r>
              <a:rPr lang="en-GB" sz="1000" b="0" baseline="30000" dirty="0">
                <a:solidFill>
                  <a:srgbClr val="FFFFFF"/>
                </a:solidFill>
                <a:latin typeface="Arial" panose="020B0604020202020204" pitchFamily="34" charset="0"/>
              </a:rPr>
              <a:t>a</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Brachytherapy</a:t>
            </a:r>
            <a:r>
              <a:rPr lang="en-GB" sz="1000" b="0" baseline="30000" dirty="0">
                <a:solidFill>
                  <a:srgbClr val="FFFFFF"/>
                </a:solidFill>
                <a:latin typeface="Arial" panose="020B0604020202020204" pitchFamily="34" charset="0"/>
              </a:rPr>
              <a:t>a</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SIRT</a:t>
            </a:r>
            <a:r>
              <a:rPr lang="en-GB" sz="1000" b="0" baseline="30000" dirty="0">
                <a:solidFill>
                  <a:srgbClr val="FFFFFF"/>
                </a:solidFill>
                <a:latin typeface="Arial" panose="020B0604020202020204" pitchFamily="34" charset="0"/>
              </a:rPr>
              <a:t>a</a:t>
            </a:r>
          </a:p>
          <a:p>
            <a:pPr defTabSz="914332">
              <a:lnSpc>
                <a:spcPct val="100000"/>
              </a:lnSpc>
              <a:spcBef>
                <a:spcPts val="0"/>
              </a:spcBef>
              <a:defRPr/>
            </a:pPr>
            <a:r>
              <a:rPr lang="en-GB" sz="1000" b="0" dirty="0">
                <a:solidFill>
                  <a:srgbClr val="FFFFFF"/>
                </a:solidFill>
                <a:latin typeface="Arial" panose="020B0604020202020204" pitchFamily="34" charset="0"/>
              </a:rPr>
              <a:t>(III, C)</a:t>
            </a:r>
          </a:p>
        </p:txBody>
      </p:sp>
      <p:cxnSp>
        <p:nvCxnSpPr>
          <p:cNvPr id="45" name="Straight Connector 44">
            <a:extLst>
              <a:ext uri="{FF2B5EF4-FFF2-40B4-BE49-F238E27FC236}">
                <a16:creationId xmlns:a16="http://schemas.microsoft.com/office/drawing/2014/main" id="{24580FAC-E3D0-7341-8675-221C8043778D}"/>
              </a:ext>
            </a:extLst>
          </p:cNvPr>
          <p:cNvCxnSpPr>
            <a:cxnSpLocks/>
          </p:cNvCxnSpPr>
          <p:nvPr/>
        </p:nvCxnSpPr>
        <p:spPr>
          <a:xfrm>
            <a:off x="7967744" y="1465036"/>
            <a:ext cx="0" cy="475267"/>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1FB1D96-72A7-234F-9248-3FBC238703A7}"/>
              </a:ext>
            </a:extLst>
          </p:cNvPr>
          <p:cNvSpPr txBox="1"/>
          <p:nvPr/>
        </p:nvSpPr>
        <p:spPr bwMode="auto">
          <a:xfrm>
            <a:off x="7097777" y="1124744"/>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C</a:t>
            </a:r>
          </a:p>
        </p:txBody>
      </p:sp>
      <p:cxnSp>
        <p:nvCxnSpPr>
          <p:cNvPr id="48" name="Straight Connector 47">
            <a:extLst>
              <a:ext uri="{FF2B5EF4-FFF2-40B4-BE49-F238E27FC236}">
                <a16:creationId xmlns:a16="http://schemas.microsoft.com/office/drawing/2014/main" id="{14897FB3-3EF7-A24E-AFFD-89077E2412B9}"/>
              </a:ext>
            </a:extLst>
          </p:cNvPr>
          <p:cNvCxnSpPr>
            <a:cxnSpLocks/>
          </p:cNvCxnSpPr>
          <p:nvPr/>
        </p:nvCxnSpPr>
        <p:spPr>
          <a:xfrm>
            <a:off x="10426272" y="1465036"/>
            <a:ext cx="0" cy="475267"/>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37C1EF53-3CF1-D944-891D-A3CBDD8AFDFB}"/>
              </a:ext>
            </a:extLst>
          </p:cNvPr>
          <p:cNvSpPr txBox="1"/>
          <p:nvPr/>
        </p:nvSpPr>
        <p:spPr bwMode="auto">
          <a:xfrm>
            <a:off x="9957918" y="1945630"/>
            <a:ext cx="936709" cy="574157"/>
          </a:xfrm>
          <a:prstGeom prst="roundRect">
            <a:avLst/>
          </a:prstGeom>
          <a:solidFill>
            <a:schemeClr val="bg1"/>
          </a:solidFill>
          <a:ln w="25400">
            <a:solidFill>
              <a:schemeClr val="accent6">
                <a:lumMod val="50000"/>
              </a:schemeClr>
            </a:solid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chemeClr val="tx1"/>
                </a:solidFill>
                <a:latin typeface="Arial" panose="020B0604020202020204" pitchFamily="34" charset="0"/>
              </a:rPr>
              <a:t>BSC</a:t>
            </a:r>
          </a:p>
          <a:p>
            <a:pPr defTabSz="914332">
              <a:lnSpc>
                <a:spcPct val="100000"/>
              </a:lnSpc>
              <a:spcBef>
                <a:spcPts val="0"/>
              </a:spcBef>
              <a:defRPr/>
            </a:pPr>
            <a:r>
              <a:rPr lang="en-GB" sz="1000" b="0" dirty="0">
                <a:solidFill>
                  <a:schemeClr val="tx1"/>
                </a:solidFill>
                <a:latin typeface="Arial" panose="020B0604020202020204" pitchFamily="34" charset="0"/>
              </a:rPr>
              <a:t>(III, A)</a:t>
            </a:r>
          </a:p>
        </p:txBody>
      </p:sp>
      <p:sp>
        <p:nvSpPr>
          <p:cNvPr id="51" name="TextBox 50">
            <a:extLst>
              <a:ext uri="{FF2B5EF4-FFF2-40B4-BE49-F238E27FC236}">
                <a16:creationId xmlns:a16="http://schemas.microsoft.com/office/drawing/2014/main" id="{E096CDB6-4F36-9240-A0C0-6A0D88E629A4}"/>
              </a:ext>
            </a:extLst>
          </p:cNvPr>
          <p:cNvSpPr txBox="1"/>
          <p:nvPr/>
        </p:nvSpPr>
        <p:spPr bwMode="auto">
          <a:xfrm>
            <a:off x="8049481" y="3714045"/>
            <a:ext cx="1584175" cy="1367787"/>
          </a:xfrm>
          <a:prstGeom prst="roundRect">
            <a:avLst>
              <a:gd name="adj" fmla="val 705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Option after</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Atezolizumab +</a:t>
            </a:r>
          </a:p>
          <a:p>
            <a:pPr defTabSz="914332">
              <a:lnSpc>
                <a:spcPct val="100000"/>
              </a:lnSpc>
              <a:spcBef>
                <a:spcPts val="0"/>
              </a:spcBef>
              <a:defRPr/>
            </a:pPr>
            <a:r>
              <a:rPr lang="en-GB" sz="1000" b="0" dirty="0">
                <a:solidFill>
                  <a:srgbClr val="FFFFFF"/>
                </a:solidFill>
                <a:latin typeface="Arial" panose="020B0604020202020204" pitchFamily="34" charset="0"/>
              </a:rPr>
              <a:t>Bevacizumab/lenvatinib</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Sorafenib (V, C)</a:t>
            </a:r>
          </a:p>
          <a:p>
            <a:pPr defTabSz="914332">
              <a:lnSpc>
                <a:spcPct val="100000"/>
              </a:lnSpc>
              <a:spcBef>
                <a:spcPts val="0"/>
              </a:spcBef>
              <a:defRPr/>
            </a:pPr>
            <a:r>
              <a:rPr lang="en-GB" sz="1000" b="0" dirty="0">
                <a:solidFill>
                  <a:srgbClr val="FFFFFF"/>
                </a:solidFill>
                <a:latin typeface="Arial" panose="020B0604020202020204" pitchFamily="34" charset="0"/>
              </a:rPr>
              <a:t>Lenvatinib (V, C)</a:t>
            </a:r>
          </a:p>
          <a:p>
            <a:pPr defTabSz="914332">
              <a:lnSpc>
                <a:spcPct val="100000"/>
              </a:lnSpc>
              <a:spcBef>
                <a:spcPts val="0"/>
              </a:spcBef>
              <a:defRPr/>
            </a:pPr>
            <a:r>
              <a:rPr lang="en-GB" sz="1000" b="0" dirty="0">
                <a:solidFill>
                  <a:srgbClr val="FFFFFF"/>
                </a:solidFill>
                <a:latin typeface="Arial" panose="020B0604020202020204" pitchFamily="34" charset="0"/>
              </a:rPr>
              <a:t>Cabozantinib (V, C)</a:t>
            </a:r>
          </a:p>
          <a:p>
            <a:pPr defTabSz="914332">
              <a:lnSpc>
                <a:spcPct val="100000"/>
              </a:lnSpc>
              <a:spcBef>
                <a:spcPts val="0"/>
              </a:spcBef>
              <a:defRPr/>
            </a:pPr>
            <a:r>
              <a:rPr lang="en-GB" sz="1000" b="0" dirty="0">
                <a:solidFill>
                  <a:srgbClr val="FFFFFF"/>
                </a:solidFill>
                <a:latin typeface="Arial" panose="020B0604020202020204" pitchFamily="34" charset="0"/>
              </a:rPr>
              <a:t>Regorafenib</a:t>
            </a:r>
            <a:r>
              <a:rPr lang="en-GB" sz="1000" b="0" baseline="30000" dirty="0">
                <a:solidFill>
                  <a:srgbClr val="FFFFFF"/>
                </a:solidFill>
                <a:latin typeface="Arial" panose="020B0604020202020204" pitchFamily="34" charset="0"/>
              </a:rPr>
              <a:t>d</a:t>
            </a:r>
            <a:r>
              <a:rPr lang="en-GB" sz="1000" b="0" dirty="0">
                <a:solidFill>
                  <a:srgbClr val="FFFFFF"/>
                </a:solidFill>
                <a:latin typeface="Arial" panose="020B0604020202020204" pitchFamily="34" charset="0"/>
              </a:rPr>
              <a:t> (V, C)</a:t>
            </a:r>
          </a:p>
          <a:p>
            <a:pPr defTabSz="914332">
              <a:lnSpc>
                <a:spcPct val="100000"/>
              </a:lnSpc>
              <a:spcBef>
                <a:spcPts val="0"/>
              </a:spcBef>
              <a:defRPr/>
            </a:pPr>
            <a:r>
              <a:rPr lang="en-GB" sz="1000" b="0" dirty="0">
                <a:solidFill>
                  <a:srgbClr val="FFFFFF"/>
                </a:solidFill>
                <a:latin typeface="Arial" panose="020B0604020202020204" pitchFamily="34" charset="0"/>
              </a:rPr>
              <a:t>Ramucirumab</a:t>
            </a:r>
            <a:r>
              <a:rPr lang="en-GB" sz="1000" b="0" baseline="30000" dirty="0">
                <a:solidFill>
                  <a:srgbClr val="FFFFFF"/>
                </a:solidFill>
                <a:latin typeface="Arial" panose="020B0604020202020204" pitchFamily="34" charset="0"/>
              </a:rPr>
              <a:t>e</a:t>
            </a:r>
            <a:r>
              <a:rPr lang="en-GB" sz="1000" b="0" dirty="0">
                <a:solidFill>
                  <a:srgbClr val="FFFFFF"/>
                </a:solidFill>
                <a:latin typeface="Arial" panose="020B0604020202020204" pitchFamily="34" charset="0"/>
              </a:rPr>
              <a:t> (V, C)</a:t>
            </a:r>
          </a:p>
        </p:txBody>
      </p:sp>
      <p:sp>
        <p:nvSpPr>
          <p:cNvPr id="52" name="TextBox 51">
            <a:extLst>
              <a:ext uri="{FF2B5EF4-FFF2-40B4-BE49-F238E27FC236}">
                <a16:creationId xmlns:a16="http://schemas.microsoft.com/office/drawing/2014/main" id="{0862E377-27F9-8445-A420-DA49C55E576B}"/>
              </a:ext>
            </a:extLst>
          </p:cNvPr>
          <p:cNvSpPr txBox="1"/>
          <p:nvPr/>
        </p:nvSpPr>
        <p:spPr bwMode="auto">
          <a:xfrm>
            <a:off x="5987769" y="3714045"/>
            <a:ext cx="1917245" cy="744357"/>
          </a:xfrm>
          <a:prstGeom prst="roundRect">
            <a:avLst>
              <a:gd name="adj" fmla="val 10528"/>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Standard after sorafenib Cabozantinib (I, A; MCBS 3)</a:t>
            </a:r>
            <a:r>
              <a:rPr lang="en-GB" sz="1000" b="0" baseline="30000" dirty="0">
                <a:solidFill>
                  <a:srgbClr val="FFFFFF"/>
                </a:solidFill>
                <a:latin typeface="Arial" panose="020B0604020202020204" pitchFamily="34" charset="0"/>
              </a:rPr>
              <a:t>b</a:t>
            </a:r>
          </a:p>
          <a:p>
            <a:pPr defTabSz="914332">
              <a:lnSpc>
                <a:spcPct val="100000"/>
              </a:lnSpc>
              <a:spcBef>
                <a:spcPts val="0"/>
              </a:spcBef>
              <a:defRPr/>
            </a:pPr>
            <a:r>
              <a:rPr lang="en-GB" sz="1000" b="0" dirty="0">
                <a:solidFill>
                  <a:srgbClr val="FFFFFF"/>
                </a:solidFill>
                <a:latin typeface="Arial" panose="020B0604020202020204" pitchFamily="34" charset="0"/>
              </a:rPr>
              <a:t>Regorafenib</a:t>
            </a:r>
            <a:r>
              <a:rPr lang="en-GB" sz="1000" b="0" baseline="30000" dirty="0">
                <a:solidFill>
                  <a:srgbClr val="FFFFFF"/>
                </a:solidFill>
                <a:latin typeface="Arial" panose="020B0604020202020204" pitchFamily="34" charset="0"/>
              </a:rPr>
              <a:t>d</a:t>
            </a:r>
            <a:r>
              <a:rPr lang="en-GB" sz="1000" b="0" dirty="0">
                <a:solidFill>
                  <a:srgbClr val="FFFFFF"/>
                </a:solidFill>
                <a:latin typeface="Arial" panose="020B0604020202020204" pitchFamily="34" charset="0"/>
              </a:rPr>
              <a:t> (I, A; MCBS 4)</a:t>
            </a:r>
            <a:r>
              <a:rPr lang="en-GB" sz="1000" b="0" baseline="30000" dirty="0">
                <a:solidFill>
                  <a:srgbClr val="FFFFFF"/>
                </a:solidFill>
                <a:latin typeface="Arial" panose="020B0604020202020204" pitchFamily="34" charset="0"/>
              </a:rPr>
              <a:t>b </a:t>
            </a:r>
            <a:r>
              <a:rPr lang="en-GB" sz="1000" b="0" dirty="0">
                <a:solidFill>
                  <a:srgbClr val="FFFFFF"/>
                </a:solidFill>
                <a:latin typeface="Arial" panose="020B0604020202020204" pitchFamily="34" charset="0"/>
              </a:rPr>
              <a:t>Ramucirumab</a:t>
            </a:r>
            <a:r>
              <a:rPr lang="en-GB" sz="1000" b="0" baseline="30000" dirty="0">
                <a:solidFill>
                  <a:srgbClr val="FFFFFF"/>
                </a:solidFill>
                <a:latin typeface="Arial" panose="020B0604020202020204" pitchFamily="34" charset="0"/>
              </a:rPr>
              <a:t>e</a:t>
            </a:r>
            <a:r>
              <a:rPr lang="en-GB" sz="1000" b="0" dirty="0">
                <a:solidFill>
                  <a:srgbClr val="FFFFFF"/>
                </a:solidFill>
                <a:latin typeface="Arial" panose="020B0604020202020204" pitchFamily="34" charset="0"/>
              </a:rPr>
              <a:t> (I, A; MCBS 1)</a:t>
            </a:r>
            <a:r>
              <a:rPr lang="en-GB" sz="1000" b="0" baseline="30000" dirty="0">
                <a:solidFill>
                  <a:srgbClr val="FFFFFF"/>
                </a:solidFill>
                <a:latin typeface="Arial" panose="020B0604020202020204" pitchFamily="34" charset="0"/>
              </a:rPr>
              <a:t>b</a:t>
            </a:r>
            <a:endParaRPr lang="en-GB" sz="1000" b="0" dirty="0">
              <a:solidFill>
                <a:srgbClr val="FFFFFF"/>
              </a:solidFill>
              <a:latin typeface="Arial" panose="020B0604020202020204" pitchFamily="34" charset="0"/>
            </a:endParaRPr>
          </a:p>
        </p:txBody>
      </p:sp>
      <p:cxnSp>
        <p:nvCxnSpPr>
          <p:cNvPr id="53" name="Straight Connector 52">
            <a:extLst>
              <a:ext uri="{FF2B5EF4-FFF2-40B4-BE49-F238E27FC236}">
                <a16:creationId xmlns:a16="http://schemas.microsoft.com/office/drawing/2014/main" id="{AC4BEA17-D8AD-E04F-B077-7C10C414A16F}"/>
              </a:ext>
            </a:extLst>
          </p:cNvPr>
          <p:cNvCxnSpPr>
            <a:cxnSpLocks/>
          </p:cNvCxnSpPr>
          <p:nvPr/>
        </p:nvCxnSpPr>
        <p:spPr>
          <a:xfrm>
            <a:off x="7187931" y="3457738"/>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C951368-219A-274C-836B-8FBFE5AA2829}"/>
              </a:ext>
            </a:extLst>
          </p:cNvPr>
          <p:cNvCxnSpPr>
            <a:cxnSpLocks/>
          </p:cNvCxnSpPr>
          <p:nvPr/>
        </p:nvCxnSpPr>
        <p:spPr>
          <a:xfrm rot="5400000">
            <a:off x="7744950" y="3229952"/>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D8A9C00-E9CB-9040-90B5-0E84879A5E98}"/>
              </a:ext>
            </a:extLst>
          </p:cNvPr>
          <p:cNvCxnSpPr>
            <a:cxnSpLocks/>
          </p:cNvCxnSpPr>
          <p:nvPr/>
        </p:nvCxnSpPr>
        <p:spPr>
          <a:xfrm>
            <a:off x="9083108" y="3457738"/>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24B4895-A548-0B4E-9652-0DD58512620D}"/>
              </a:ext>
            </a:extLst>
          </p:cNvPr>
          <p:cNvCxnSpPr>
            <a:cxnSpLocks/>
          </p:cNvCxnSpPr>
          <p:nvPr/>
        </p:nvCxnSpPr>
        <p:spPr>
          <a:xfrm>
            <a:off x="7177555" y="3468077"/>
            <a:ext cx="1909295"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423039F-3685-2F44-8C20-34BADBC45951}"/>
              </a:ext>
            </a:extLst>
          </p:cNvPr>
          <p:cNvSpPr txBox="1"/>
          <p:nvPr/>
        </p:nvSpPr>
        <p:spPr bwMode="auto">
          <a:xfrm>
            <a:off x="6860759" y="1945630"/>
            <a:ext cx="2246711" cy="1343391"/>
          </a:xfrm>
          <a:prstGeom prst="roundRect">
            <a:avLst>
              <a:gd name="adj" fmla="val 8476"/>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Standard:</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Atezolizumab + bevacizumab </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(I, A; MCBS 5)</a:t>
            </a:r>
            <a:r>
              <a:rPr lang="en-GB" sz="1000" b="0" baseline="30000" dirty="0">
                <a:solidFill>
                  <a:srgbClr val="FFFFFF"/>
                </a:solidFill>
                <a:latin typeface="Arial" panose="020B0604020202020204" pitchFamily="34" charset="0"/>
              </a:rPr>
              <a:t>b</a:t>
            </a:r>
          </a:p>
          <a:p>
            <a:pPr defTabSz="914332">
              <a:lnSpc>
                <a:spcPct val="100000"/>
              </a:lnSpc>
              <a:spcBef>
                <a:spcPts val="0"/>
              </a:spcBef>
              <a:defRPr/>
            </a:pP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Option:</a:t>
            </a:r>
          </a:p>
          <a:p>
            <a:pPr defTabSz="914332">
              <a:lnSpc>
                <a:spcPct val="100000"/>
              </a:lnSpc>
              <a:spcBef>
                <a:spcPts val="0"/>
              </a:spcBef>
              <a:defRPr/>
            </a:pPr>
            <a:r>
              <a:rPr lang="en-GB" sz="1000" b="0" dirty="0">
                <a:solidFill>
                  <a:srgbClr val="FFFFFF"/>
                </a:solidFill>
                <a:latin typeface="Arial" panose="020B0604020202020204" pitchFamily="34" charset="0"/>
              </a:rPr>
              <a:t>Sorafenib (I, A; MCBS 4)</a:t>
            </a:r>
            <a:r>
              <a:rPr lang="en-GB" sz="1000" b="0" baseline="30000" dirty="0">
                <a:solidFill>
                  <a:srgbClr val="FFFFFF"/>
                </a:solidFill>
                <a:latin typeface="Arial" panose="020B0604020202020204" pitchFamily="34" charset="0"/>
              </a:rPr>
              <a:t>b</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Lenvatinib (I, A)</a:t>
            </a:r>
            <a:r>
              <a:rPr lang="en-GB" sz="1000" b="0" baseline="30000" dirty="0">
                <a:solidFill>
                  <a:srgbClr val="FFFFFF"/>
                </a:solidFill>
                <a:latin typeface="Arial" panose="020B0604020202020204" pitchFamily="34" charset="0"/>
              </a:rPr>
              <a:t>c</a:t>
            </a:r>
          </a:p>
        </p:txBody>
      </p:sp>
      <p:sp>
        <p:nvSpPr>
          <p:cNvPr id="6" name="Ellipse 2">
            <a:extLst>
              <a:ext uri="{FF2B5EF4-FFF2-40B4-BE49-F238E27FC236}">
                <a16:creationId xmlns:a16="http://schemas.microsoft.com/office/drawing/2014/main" id="{0012A1D4-F89D-BD96-041F-5D000F2275F5}"/>
              </a:ext>
            </a:extLst>
          </p:cNvPr>
          <p:cNvSpPr/>
          <p:nvPr/>
        </p:nvSpPr>
        <p:spPr>
          <a:xfrm>
            <a:off x="7195671" y="2657357"/>
            <a:ext cx="1579910" cy="5809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TextBox 20">
            <a:extLst>
              <a:ext uri="{FF2B5EF4-FFF2-40B4-BE49-F238E27FC236}">
                <a16:creationId xmlns:a16="http://schemas.microsoft.com/office/drawing/2014/main" id="{8A4E260A-56B7-7145-8661-5078059330E5}"/>
              </a:ext>
            </a:extLst>
          </p:cNvPr>
          <p:cNvSpPr txBox="1"/>
          <p:nvPr/>
        </p:nvSpPr>
        <p:spPr bwMode="auto">
          <a:xfrm>
            <a:off x="9556305" y="1287103"/>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D</a:t>
            </a:r>
          </a:p>
        </p:txBody>
      </p:sp>
    </p:spTree>
    <p:extLst>
      <p:ext uri="{BB962C8B-B14F-4D97-AF65-F5344CB8AC3E}">
        <p14:creationId xmlns:p14="http://schemas.microsoft.com/office/powerpoint/2010/main" val="369337031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1" y="259200"/>
            <a:ext cx="11165431" cy="864000"/>
          </a:xfrm>
        </p:spPr>
        <p:txBody>
          <a:bodyPr>
            <a:normAutofit fontScale="90000"/>
          </a:bodyPr>
          <a:lstStyle/>
          <a:p>
            <a:r>
              <a:rPr lang="en-GB" sz="2900" dirty="0"/>
              <a:t>1</a:t>
            </a:r>
            <a:r>
              <a:rPr lang="en-GB" sz="2900" baseline="30000" dirty="0"/>
              <a:t>st</a:t>
            </a:r>
            <a:r>
              <a:rPr lang="en-GB" sz="2900" dirty="0"/>
              <a:t>-line treatment options for patients not eligible for IO</a:t>
            </a:r>
            <a:br>
              <a:rPr lang="en-GB" dirty="0"/>
            </a:br>
            <a:r>
              <a:rPr lang="en-GB" sz="2200" dirty="0">
                <a:solidFill>
                  <a:schemeClr val="accent1"/>
                </a:solidFill>
              </a:rPr>
              <a:t>Tki</a:t>
            </a:r>
            <a:r>
              <a:rPr lang="en-GB" sz="2200" cap="none" dirty="0">
                <a:solidFill>
                  <a:schemeClr val="accent1"/>
                </a:solidFill>
              </a:rPr>
              <a:t>s</a:t>
            </a:r>
            <a:r>
              <a:rPr lang="en-GB" sz="2200" dirty="0"/>
              <a:t> </a:t>
            </a:r>
            <a:r>
              <a:rPr lang="en-GB" sz="2200" dirty="0">
                <a:solidFill>
                  <a:schemeClr val="accent1"/>
                </a:solidFill>
              </a:rPr>
              <a:t>Sorafenib and lenvatinib</a:t>
            </a:r>
            <a:br>
              <a:rPr lang="en-GB" dirty="0"/>
            </a:br>
            <a:r>
              <a:rPr lang="en-GB" dirty="0"/>
              <a:t> </a:t>
            </a:r>
          </a:p>
        </p:txBody>
      </p:sp>
      <p:sp>
        <p:nvSpPr>
          <p:cNvPr id="14" name="Slide Number Placeholder 13">
            <a:extLst>
              <a:ext uri="{FF2B5EF4-FFF2-40B4-BE49-F238E27FC236}">
                <a16:creationId xmlns:a16="http://schemas.microsoft.com/office/drawing/2014/main" id="{20CC50D5-C69B-3043-8127-96555EBCE7F7}"/>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
        <p:nvSpPr>
          <p:cNvPr id="4" name="Content Placeholder 3">
            <a:extLst>
              <a:ext uri="{FF2B5EF4-FFF2-40B4-BE49-F238E27FC236}">
                <a16:creationId xmlns:a16="http://schemas.microsoft.com/office/drawing/2014/main" id="{EBAC35ED-D722-E54C-A170-BE740A0FA142}"/>
              </a:ext>
            </a:extLst>
          </p:cNvPr>
          <p:cNvSpPr>
            <a:spLocks noGrp="1"/>
          </p:cNvSpPr>
          <p:nvPr>
            <p:ph sz="quarter" idx="15"/>
          </p:nvPr>
        </p:nvSpPr>
        <p:spPr>
          <a:xfrm>
            <a:off x="620183" y="6244207"/>
            <a:ext cx="10180339" cy="365125"/>
          </a:xfrm>
        </p:spPr>
        <p:txBody>
          <a:bodyPr/>
          <a:lstStyle/>
          <a:p>
            <a:r>
              <a:rPr lang="en-GB" dirty="0">
                <a:solidFill>
                  <a:schemeClr val="tx2"/>
                </a:solidFill>
                <a:ea typeface="Aileron" charset="0"/>
                <a:cs typeface="Aileron" charset="0"/>
              </a:rPr>
              <a:t>*REFLECT is a randomised phase 3 non-inferiority trial </a:t>
            </a:r>
          </a:p>
          <a:p>
            <a:r>
              <a:rPr lang="en-GB" dirty="0"/>
              <a:t>CI, confidence interval; HR, hazard ratio; IO, immunotherapy; OS, overall survival; TKI, tyrosine kinase inhibitor</a:t>
            </a:r>
          </a:p>
          <a:p>
            <a:r>
              <a:rPr lang="en-GB" dirty="0"/>
              <a:t>1. Llovet JM, et al. N Engl J Med. 2008;359(4):378-90; 2. Kudo M, et al. Lancet. 2018;391(10126):1163-73</a:t>
            </a:r>
          </a:p>
        </p:txBody>
      </p:sp>
      <p:sp>
        <p:nvSpPr>
          <p:cNvPr id="40" name="TextBox 39"/>
          <p:cNvSpPr txBox="1"/>
          <p:nvPr/>
        </p:nvSpPr>
        <p:spPr>
          <a:xfrm>
            <a:off x="1569153" y="1412776"/>
            <a:ext cx="4022896" cy="369332"/>
          </a:xfrm>
          <a:prstGeom prst="rect">
            <a:avLst/>
          </a:prstGeom>
          <a:noFill/>
        </p:spPr>
        <p:txBody>
          <a:bodyPr wrap="none" rtlCol="0">
            <a:spAutoFit/>
          </a:bodyPr>
          <a:lstStyle/>
          <a:p>
            <a:pPr lvl="0" defTabSz="685800">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Overall survival in </a:t>
            </a:r>
            <a:r>
              <a:rPr lang="en-GB" b="1" dirty="0">
                <a:latin typeface="Arial" panose="020B0604020202020204" pitchFamily="34" charset="0"/>
                <a:cs typeface="Arial" panose="020B0604020202020204" pitchFamily="34" charset="0"/>
              </a:rPr>
              <a:t>the SHARP </a:t>
            </a: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trial</a:t>
            </a:r>
            <a:r>
              <a:rPr kumimoji="0" lang="en-GB" b="1" i="0" u="none" strike="noStrike" kern="1200" cap="none" spc="0" normalizeH="0" baseline="30000" noProof="0" dirty="0">
                <a:ln>
                  <a:noFill/>
                </a:ln>
                <a:effectLst/>
                <a:uLnTx/>
                <a:uFillTx/>
                <a:latin typeface="Arial" panose="020B0604020202020204" pitchFamily="34" charset="0"/>
                <a:cs typeface="Arial" panose="020B0604020202020204" pitchFamily="34" charset="0"/>
              </a:rPr>
              <a:t>1</a:t>
            </a:r>
          </a:p>
        </p:txBody>
      </p:sp>
      <p:sp>
        <p:nvSpPr>
          <p:cNvPr id="41" name="TextBox 40"/>
          <p:cNvSpPr txBox="1"/>
          <p:nvPr/>
        </p:nvSpPr>
        <p:spPr>
          <a:xfrm>
            <a:off x="974608" y="1855351"/>
            <a:ext cx="4938714" cy="584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685800"/>
            <a:r>
              <a:rPr lang="en-GB" sz="1600" b="1" dirty="0">
                <a:solidFill>
                  <a:schemeClr val="tx1"/>
                </a:solidFill>
                <a:latin typeface="Arial" panose="020B0604020202020204" pitchFamily="34" charset="0"/>
                <a:cs typeface="Arial" panose="020B0604020202020204" pitchFamily="34" charset="0"/>
              </a:rPr>
              <a:t>Median OS: 10.7 months sorafenib </a:t>
            </a:r>
            <a:r>
              <a:rPr lang="en-GB" sz="1600" b="1" i="1" dirty="0">
                <a:solidFill>
                  <a:schemeClr val="tx1"/>
                </a:solidFill>
                <a:latin typeface="Arial" panose="020B0604020202020204" pitchFamily="34" charset="0"/>
                <a:cs typeface="Arial" panose="020B0604020202020204" pitchFamily="34" charset="0"/>
              </a:rPr>
              <a:t>vs</a:t>
            </a:r>
            <a:r>
              <a:rPr lang="en-GB" sz="1600" b="1" dirty="0">
                <a:solidFill>
                  <a:schemeClr val="tx1"/>
                </a:solidFill>
                <a:latin typeface="Arial" panose="020B0604020202020204" pitchFamily="34" charset="0"/>
                <a:cs typeface="Arial" panose="020B0604020202020204" pitchFamily="34" charset="0"/>
              </a:rPr>
              <a:t> 7.9 months placebo HR 0.69 (95% CI 0.55-0.87), p&lt;0.001</a:t>
            </a:r>
            <a:r>
              <a:rPr lang="en-GB" sz="1600" b="1" baseline="30000" dirty="0">
                <a:solidFill>
                  <a:schemeClr val="tx1"/>
                </a:solidFill>
                <a:latin typeface="Arial" panose="020B0604020202020204" pitchFamily="34" charset="0"/>
                <a:cs typeface="Arial" panose="020B0604020202020204" pitchFamily="34" charset="0"/>
              </a:rPr>
              <a:t>1</a:t>
            </a:r>
          </a:p>
        </p:txBody>
      </p:sp>
      <p:grpSp>
        <p:nvGrpSpPr>
          <p:cNvPr id="43" name="Group 42"/>
          <p:cNvGrpSpPr/>
          <p:nvPr/>
        </p:nvGrpSpPr>
        <p:grpSpPr>
          <a:xfrm>
            <a:off x="5742056" y="1417328"/>
            <a:ext cx="5723289" cy="4484723"/>
            <a:chOff x="5717201" y="1487237"/>
            <a:chExt cx="5749402" cy="4700936"/>
          </a:xfrm>
        </p:grpSpPr>
        <p:sp>
          <p:nvSpPr>
            <p:cNvPr id="44" name="TextBox 43"/>
            <p:cNvSpPr txBox="1"/>
            <p:nvPr/>
          </p:nvSpPr>
          <p:spPr>
            <a:xfrm>
              <a:off x="6652268" y="1487237"/>
              <a:ext cx="4393266" cy="387138"/>
            </a:xfrm>
            <a:prstGeom prst="rect">
              <a:avLst/>
            </a:prstGeom>
            <a:noFill/>
          </p:spPr>
          <p:txBody>
            <a:bodyPr wrap="none" rtlCol="0">
              <a:spAutoFit/>
            </a:bodyPr>
            <a:lstStyle/>
            <a:p>
              <a:pPr lvl="0" defTabSz="685800">
                <a:defRPr/>
              </a:pP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Overall survival in </a:t>
              </a:r>
              <a:r>
                <a:rPr lang="en-GB" b="1" dirty="0">
                  <a:latin typeface="Arial" panose="020B0604020202020204" pitchFamily="34" charset="0"/>
                  <a:cs typeface="Arial" panose="020B0604020202020204" pitchFamily="34" charset="0"/>
                </a:rPr>
                <a:t>the REFLECT* </a:t>
              </a:r>
              <a:r>
                <a:rPr kumimoji="0" lang="en-GB" b="1" i="0" u="none" strike="noStrike" kern="1200" cap="none" spc="0" normalizeH="0" baseline="0" noProof="0" dirty="0">
                  <a:ln>
                    <a:noFill/>
                  </a:ln>
                  <a:effectLst/>
                  <a:uLnTx/>
                  <a:uFillTx/>
                  <a:latin typeface="Arial" panose="020B0604020202020204" pitchFamily="34" charset="0"/>
                  <a:cs typeface="Arial" panose="020B0604020202020204" pitchFamily="34" charset="0"/>
                </a:rPr>
                <a:t>trial</a:t>
              </a:r>
              <a:r>
                <a:rPr kumimoji="0" lang="en-GB" b="1" i="0" u="none" strike="noStrike" kern="1200" cap="none" spc="0" normalizeH="0" baseline="30000" noProof="0" dirty="0">
                  <a:ln>
                    <a:noFill/>
                  </a:ln>
                  <a:effectLst/>
                  <a:uLnTx/>
                  <a:uFillTx/>
                  <a:latin typeface="Arial" panose="020B0604020202020204" pitchFamily="34" charset="0"/>
                  <a:cs typeface="Arial" panose="020B0604020202020204" pitchFamily="34" charset="0"/>
                </a:rPr>
                <a:t>2</a:t>
              </a:r>
            </a:p>
          </p:txBody>
        </p:sp>
        <p:grpSp>
          <p:nvGrpSpPr>
            <p:cNvPr id="45" name="Group 44"/>
            <p:cNvGrpSpPr>
              <a:grpSpLocks noChangeAspect="1"/>
            </p:cNvGrpSpPr>
            <p:nvPr/>
          </p:nvGrpSpPr>
          <p:grpSpPr>
            <a:xfrm>
              <a:off x="6012615" y="2813538"/>
              <a:ext cx="5453988" cy="3109154"/>
              <a:chOff x="1124783" y="1560925"/>
              <a:chExt cx="4656517" cy="2342745"/>
            </a:xfrm>
          </p:grpSpPr>
          <p:sp>
            <p:nvSpPr>
              <p:cNvPr id="49" name="Rectangle 48">
                <a:extLst>
                  <a:ext uri="{FF2B5EF4-FFF2-40B4-BE49-F238E27FC236}">
                    <a16:creationId xmlns:a16="http://schemas.microsoft.com/office/drawing/2014/main" id="{F8834E63-A4BC-4675-9510-CBC77C3EEBF3}"/>
                  </a:ext>
                </a:extLst>
              </p:cNvPr>
              <p:cNvSpPr/>
              <p:nvPr/>
            </p:nvSpPr>
            <p:spPr>
              <a:xfrm>
                <a:off x="1409398" y="3750196"/>
                <a:ext cx="72868"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50" name="Rectangle 49">
                <a:extLst>
                  <a:ext uri="{FF2B5EF4-FFF2-40B4-BE49-F238E27FC236}">
                    <a16:creationId xmlns:a16="http://schemas.microsoft.com/office/drawing/2014/main" id="{8C41FFC9-3DFE-43A5-B970-4CB764CD8E6C}"/>
                  </a:ext>
                </a:extLst>
              </p:cNvPr>
              <p:cNvSpPr/>
              <p:nvPr/>
            </p:nvSpPr>
            <p:spPr>
              <a:xfrm>
                <a:off x="1710965" y="3750196"/>
                <a:ext cx="72868"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a:t>
                </a:r>
              </a:p>
            </p:txBody>
          </p:sp>
          <p:sp>
            <p:nvSpPr>
              <p:cNvPr id="51" name="Rectangle 50">
                <a:extLst>
                  <a:ext uri="{FF2B5EF4-FFF2-40B4-BE49-F238E27FC236}">
                    <a16:creationId xmlns:a16="http://schemas.microsoft.com/office/drawing/2014/main" id="{9906E1EA-5E53-4185-95A1-FBD8D38DF673}"/>
                  </a:ext>
                </a:extLst>
              </p:cNvPr>
              <p:cNvSpPr/>
              <p:nvPr/>
            </p:nvSpPr>
            <p:spPr>
              <a:xfrm>
                <a:off x="2002911" y="3750196"/>
                <a:ext cx="72868"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a:t>
                </a:r>
              </a:p>
            </p:txBody>
          </p:sp>
          <p:sp>
            <p:nvSpPr>
              <p:cNvPr id="52" name="Rectangle 51">
                <a:extLst>
                  <a:ext uri="{FF2B5EF4-FFF2-40B4-BE49-F238E27FC236}">
                    <a16:creationId xmlns:a16="http://schemas.microsoft.com/office/drawing/2014/main" id="{A557C6E0-7E54-4BA8-8899-52D53547931D}"/>
                  </a:ext>
                </a:extLst>
              </p:cNvPr>
              <p:cNvSpPr/>
              <p:nvPr/>
            </p:nvSpPr>
            <p:spPr>
              <a:xfrm>
                <a:off x="2294852" y="3750196"/>
                <a:ext cx="72868"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9</a:t>
                </a:r>
              </a:p>
            </p:txBody>
          </p:sp>
          <p:sp>
            <p:nvSpPr>
              <p:cNvPr id="53" name="Rectangle 52">
                <a:extLst>
                  <a:ext uri="{FF2B5EF4-FFF2-40B4-BE49-F238E27FC236}">
                    <a16:creationId xmlns:a16="http://schemas.microsoft.com/office/drawing/2014/main" id="{8A4BEAFD-CB71-4566-BAF4-F28325A68D70}"/>
                  </a:ext>
                </a:extLst>
              </p:cNvPr>
              <p:cNvSpPr/>
              <p:nvPr/>
            </p:nvSpPr>
            <p:spPr>
              <a:xfrm>
                <a:off x="2556961"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12</a:t>
                </a:r>
              </a:p>
            </p:txBody>
          </p:sp>
          <p:sp>
            <p:nvSpPr>
              <p:cNvPr id="54" name="Rectangle 53">
                <a:extLst>
                  <a:ext uri="{FF2B5EF4-FFF2-40B4-BE49-F238E27FC236}">
                    <a16:creationId xmlns:a16="http://schemas.microsoft.com/office/drawing/2014/main" id="{F3B75873-742B-4551-A6A5-69803B66AF2B}"/>
                  </a:ext>
                </a:extLst>
              </p:cNvPr>
              <p:cNvSpPr/>
              <p:nvPr/>
            </p:nvSpPr>
            <p:spPr>
              <a:xfrm>
                <a:off x="2850663"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15</a:t>
                </a:r>
              </a:p>
            </p:txBody>
          </p:sp>
          <p:sp>
            <p:nvSpPr>
              <p:cNvPr id="55" name="Rectangle 54">
                <a:extLst>
                  <a:ext uri="{FF2B5EF4-FFF2-40B4-BE49-F238E27FC236}">
                    <a16:creationId xmlns:a16="http://schemas.microsoft.com/office/drawing/2014/main" id="{6D46B739-DD7B-489A-ADAD-A98B88558F26}"/>
                  </a:ext>
                </a:extLst>
              </p:cNvPr>
              <p:cNvSpPr/>
              <p:nvPr/>
            </p:nvSpPr>
            <p:spPr>
              <a:xfrm>
                <a:off x="3144368"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18</a:t>
                </a:r>
              </a:p>
            </p:txBody>
          </p:sp>
          <p:sp>
            <p:nvSpPr>
              <p:cNvPr id="56" name="Rectangle 55">
                <a:extLst>
                  <a:ext uri="{FF2B5EF4-FFF2-40B4-BE49-F238E27FC236}">
                    <a16:creationId xmlns:a16="http://schemas.microsoft.com/office/drawing/2014/main" id="{D24D889E-FAA1-47BE-AF2D-23AC63C713E3}"/>
                  </a:ext>
                </a:extLst>
              </p:cNvPr>
              <p:cNvSpPr/>
              <p:nvPr/>
            </p:nvSpPr>
            <p:spPr>
              <a:xfrm>
                <a:off x="3735588"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24</a:t>
                </a:r>
              </a:p>
            </p:txBody>
          </p:sp>
          <p:sp>
            <p:nvSpPr>
              <p:cNvPr id="57" name="Rectangle 56">
                <a:extLst>
                  <a:ext uri="{FF2B5EF4-FFF2-40B4-BE49-F238E27FC236}">
                    <a16:creationId xmlns:a16="http://schemas.microsoft.com/office/drawing/2014/main" id="{3E516C87-0972-4025-A21C-0E64A92A9C57}"/>
                  </a:ext>
                </a:extLst>
              </p:cNvPr>
              <p:cNvSpPr/>
              <p:nvPr/>
            </p:nvSpPr>
            <p:spPr>
              <a:xfrm>
                <a:off x="3438073"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21</a:t>
                </a:r>
              </a:p>
            </p:txBody>
          </p:sp>
          <p:sp>
            <p:nvSpPr>
              <p:cNvPr id="58" name="Rectangle 57">
                <a:extLst>
                  <a:ext uri="{FF2B5EF4-FFF2-40B4-BE49-F238E27FC236}">
                    <a16:creationId xmlns:a16="http://schemas.microsoft.com/office/drawing/2014/main" id="{1A828B61-1D9D-4E1C-9678-65EDB9053548}"/>
                  </a:ext>
                </a:extLst>
              </p:cNvPr>
              <p:cNvSpPr/>
              <p:nvPr/>
            </p:nvSpPr>
            <p:spPr>
              <a:xfrm>
                <a:off x="4906591"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36</a:t>
                </a:r>
              </a:p>
            </p:txBody>
          </p:sp>
          <p:sp>
            <p:nvSpPr>
              <p:cNvPr id="59" name="Rectangle 58">
                <a:extLst>
                  <a:ext uri="{FF2B5EF4-FFF2-40B4-BE49-F238E27FC236}">
                    <a16:creationId xmlns:a16="http://schemas.microsoft.com/office/drawing/2014/main" id="{061655B4-99AC-42D0-B8AC-943F3D1FC8F4}"/>
                  </a:ext>
                </a:extLst>
              </p:cNvPr>
              <p:cNvSpPr/>
              <p:nvPr/>
            </p:nvSpPr>
            <p:spPr>
              <a:xfrm>
                <a:off x="4319183"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30</a:t>
                </a:r>
              </a:p>
            </p:txBody>
          </p:sp>
          <p:sp>
            <p:nvSpPr>
              <p:cNvPr id="60" name="Rectangle 59">
                <a:extLst>
                  <a:ext uri="{FF2B5EF4-FFF2-40B4-BE49-F238E27FC236}">
                    <a16:creationId xmlns:a16="http://schemas.microsoft.com/office/drawing/2014/main" id="{D83FBD99-0B9A-4A41-8FD1-7ED6EA6DFEE9}"/>
                  </a:ext>
                </a:extLst>
              </p:cNvPr>
              <p:cNvSpPr/>
              <p:nvPr/>
            </p:nvSpPr>
            <p:spPr>
              <a:xfrm>
                <a:off x="5490192" y="375019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42</a:t>
                </a:r>
              </a:p>
            </p:txBody>
          </p:sp>
          <p:grpSp>
            <p:nvGrpSpPr>
              <p:cNvPr id="61" name="Group 60">
                <a:extLst>
                  <a:ext uri="{FF2B5EF4-FFF2-40B4-BE49-F238E27FC236}">
                    <a16:creationId xmlns:a16="http://schemas.microsoft.com/office/drawing/2014/main" id="{F8383B70-BA84-4DD3-9B9B-67864278CCD3}"/>
                  </a:ext>
                </a:extLst>
              </p:cNvPr>
              <p:cNvGrpSpPr/>
              <p:nvPr/>
            </p:nvGrpSpPr>
            <p:grpSpPr>
              <a:xfrm>
                <a:off x="1124783" y="1560925"/>
                <a:ext cx="258191" cy="2219158"/>
                <a:chOff x="-101862" y="1673808"/>
                <a:chExt cx="889633" cy="3212301"/>
              </a:xfrm>
            </p:grpSpPr>
            <p:sp>
              <p:nvSpPr>
                <p:cNvPr id="100" name="Rectangle 99">
                  <a:extLst>
                    <a:ext uri="{FF2B5EF4-FFF2-40B4-BE49-F238E27FC236}">
                      <a16:creationId xmlns:a16="http://schemas.microsoft.com/office/drawing/2014/main" id="{867B2878-C19C-4D21-A8AC-F42344F6EE73}"/>
                    </a:ext>
                  </a:extLst>
                </p:cNvPr>
                <p:cNvSpPr/>
                <p:nvPr>
                  <p:custDataLst>
                    <p:tags r:id="rId21"/>
                  </p:custDataLst>
                </p:nvPr>
              </p:nvSpPr>
              <p:spPr>
                <a:xfrm>
                  <a:off x="-101862" y="2429441"/>
                  <a:ext cx="881134"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latin typeface="Arial" panose="020B0604020202020204" pitchFamily="34" charset="0"/>
                      <a:ea typeface="ＭＳ Ｐゴシック" pitchFamily="127" charset="-128"/>
                      <a:cs typeface="Arial" panose="020B0604020202020204" pitchFamily="34" charset="0"/>
                    </a:rPr>
                    <a:t>0.75</a:t>
                  </a:r>
                </a:p>
              </p:txBody>
            </p:sp>
            <p:sp>
              <p:nvSpPr>
                <p:cNvPr id="102" name="Rectangle 101">
                  <a:extLst>
                    <a:ext uri="{FF2B5EF4-FFF2-40B4-BE49-F238E27FC236}">
                      <a16:creationId xmlns:a16="http://schemas.microsoft.com/office/drawing/2014/main" id="{97E417ED-9529-4AD6-BF63-5ED4365A829F}"/>
                    </a:ext>
                  </a:extLst>
                </p:cNvPr>
                <p:cNvSpPr/>
                <p:nvPr>
                  <p:custDataLst>
                    <p:tags r:id="rId22"/>
                  </p:custDataLst>
                </p:nvPr>
              </p:nvSpPr>
              <p:spPr>
                <a:xfrm>
                  <a:off x="-101862" y="3179553"/>
                  <a:ext cx="881134"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latin typeface="Arial" panose="020B0604020202020204" pitchFamily="34" charset="0"/>
                      <a:ea typeface="ＭＳ Ｐゴシック" pitchFamily="127" charset="-128"/>
                      <a:cs typeface="Arial" panose="020B0604020202020204" pitchFamily="34" charset="0"/>
                    </a:rPr>
                    <a:t>0.50</a:t>
                  </a:r>
                </a:p>
              </p:txBody>
            </p:sp>
            <p:sp>
              <p:nvSpPr>
                <p:cNvPr id="105" name="Rectangle 104">
                  <a:extLst>
                    <a:ext uri="{FF2B5EF4-FFF2-40B4-BE49-F238E27FC236}">
                      <a16:creationId xmlns:a16="http://schemas.microsoft.com/office/drawing/2014/main" id="{7655AE3F-ABF9-4313-B928-D6F40F833A8B}"/>
                    </a:ext>
                  </a:extLst>
                </p:cNvPr>
                <p:cNvSpPr/>
                <p:nvPr>
                  <p:custDataLst>
                    <p:tags r:id="rId23"/>
                  </p:custDataLst>
                </p:nvPr>
              </p:nvSpPr>
              <p:spPr>
                <a:xfrm>
                  <a:off x="-93363" y="3894681"/>
                  <a:ext cx="881134"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latin typeface="Arial" panose="020B0604020202020204" pitchFamily="34" charset="0"/>
                      <a:ea typeface="ＭＳ Ｐゴシック" pitchFamily="127" charset="-128"/>
                      <a:cs typeface="Arial" panose="020B0604020202020204" pitchFamily="34" charset="0"/>
                    </a:rPr>
                    <a:t>0.25</a:t>
                  </a:r>
                </a:p>
              </p:txBody>
            </p:sp>
            <p:sp>
              <p:nvSpPr>
                <p:cNvPr id="107" name="Rectangle 106">
                  <a:extLst>
                    <a:ext uri="{FF2B5EF4-FFF2-40B4-BE49-F238E27FC236}">
                      <a16:creationId xmlns:a16="http://schemas.microsoft.com/office/drawing/2014/main" id="{FB95CF16-F678-471E-9D8E-6437875B8CFB}"/>
                    </a:ext>
                  </a:extLst>
                </p:cNvPr>
                <p:cNvSpPr/>
                <p:nvPr>
                  <p:custDataLst>
                    <p:tags r:id="rId24"/>
                  </p:custDataLst>
                </p:nvPr>
              </p:nvSpPr>
              <p:spPr>
                <a:xfrm>
                  <a:off x="-101862" y="4674981"/>
                  <a:ext cx="881134"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latin typeface="Arial" panose="020B0604020202020204" pitchFamily="34" charset="0"/>
                      <a:ea typeface="ＭＳ Ｐゴシック" pitchFamily="127" charset="-128"/>
                      <a:cs typeface="Arial" panose="020B0604020202020204" pitchFamily="34" charset="0"/>
                    </a:rPr>
                    <a:t>0.00</a:t>
                  </a:r>
                </a:p>
              </p:txBody>
            </p:sp>
            <p:sp>
              <p:nvSpPr>
                <p:cNvPr id="108" name="Rectangle 107">
                  <a:extLst>
                    <a:ext uri="{FF2B5EF4-FFF2-40B4-BE49-F238E27FC236}">
                      <a16:creationId xmlns:a16="http://schemas.microsoft.com/office/drawing/2014/main" id="{902151B3-5D77-458D-8670-81CBFB0C88BF}"/>
                    </a:ext>
                  </a:extLst>
                </p:cNvPr>
                <p:cNvSpPr/>
                <p:nvPr>
                  <p:custDataLst>
                    <p:tags r:id="rId25"/>
                  </p:custDataLst>
                </p:nvPr>
              </p:nvSpPr>
              <p:spPr>
                <a:xfrm>
                  <a:off x="-101862" y="1673808"/>
                  <a:ext cx="881134"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latin typeface="Arial" panose="020B0604020202020204" pitchFamily="34" charset="0"/>
                      <a:ea typeface="ＭＳ Ｐゴシック" pitchFamily="127" charset="-128"/>
                      <a:cs typeface="Arial" panose="020B0604020202020204" pitchFamily="34" charset="0"/>
                    </a:rPr>
                    <a:t>1.00</a:t>
                  </a:r>
                </a:p>
              </p:txBody>
            </p:sp>
          </p:grpSp>
          <p:grpSp>
            <p:nvGrpSpPr>
              <p:cNvPr id="62" name="Group 61">
                <a:extLst>
                  <a:ext uri="{FF2B5EF4-FFF2-40B4-BE49-F238E27FC236}">
                    <a16:creationId xmlns:a16="http://schemas.microsoft.com/office/drawing/2014/main" id="{9A1E8219-677F-44A6-A9E3-FA389B74BFD3}"/>
                  </a:ext>
                </a:extLst>
              </p:cNvPr>
              <p:cNvGrpSpPr/>
              <p:nvPr/>
            </p:nvGrpSpPr>
            <p:grpSpPr>
              <a:xfrm>
                <a:off x="1412343" y="1621735"/>
                <a:ext cx="30219" cy="2108287"/>
                <a:chOff x="6558804" y="318531"/>
                <a:chExt cx="43798" cy="3051810"/>
              </a:xfrm>
            </p:grpSpPr>
            <p:cxnSp>
              <p:nvCxnSpPr>
                <p:cNvPr id="87" name="Straight Connector 86">
                  <a:extLst>
                    <a:ext uri="{FF2B5EF4-FFF2-40B4-BE49-F238E27FC236}">
                      <a16:creationId xmlns:a16="http://schemas.microsoft.com/office/drawing/2014/main" id="{0072A576-7B0D-4CBC-AA33-3A249EB305D0}"/>
                    </a:ext>
                  </a:extLst>
                </p:cNvPr>
                <p:cNvCxnSpPr/>
                <p:nvPr>
                  <p:custDataLst>
                    <p:tags r:id="rId16"/>
                  </p:custDataLst>
                </p:nvPr>
              </p:nvCxnSpPr>
              <p:spPr>
                <a:xfrm>
                  <a:off x="6602602" y="318531"/>
                  <a:ext cx="0" cy="30518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130552-CA1A-4491-80DD-A49D36CD4A45}"/>
                    </a:ext>
                  </a:extLst>
                </p:cNvPr>
                <p:cNvCxnSpPr/>
                <p:nvPr>
                  <p:custDataLst>
                    <p:tags r:id="rId17"/>
                  </p:custDataLst>
                </p:nvPr>
              </p:nvCxnSpPr>
              <p:spPr>
                <a:xfrm flipH="1">
                  <a:off x="6568146" y="318531"/>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FBA67AC-AA33-4A63-9DCE-871C95544477}"/>
                    </a:ext>
                  </a:extLst>
                </p:cNvPr>
                <p:cNvCxnSpPr/>
                <p:nvPr>
                  <p:custDataLst>
                    <p:tags r:id="rId18"/>
                  </p:custDataLst>
                </p:nvPr>
              </p:nvCxnSpPr>
              <p:spPr>
                <a:xfrm flipH="1">
                  <a:off x="6567836" y="1085933"/>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0F225CA-8F8D-4AEA-ABAB-113B9A411598}"/>
                    </a:ext>
                  </a:extLst>
                </p:cNvPr>
                <p:cNvCxnSpPr/>
                <p:nvPr>
                  <p:custDataLst>
                    <p:tags r:id="rId19"/>
                  </p:custDataLst>
                </p:nvPr>
              </p:nvCxnSpPr>
              <p:spPr>
                <a:xfrm flipH="1">
                  <a:off x="6568146" y="1822576"/>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5A05A90-A34F-4827-877D-10A6B1093E28}"/>
                    </a:ext>
                  </a:extLst>
                </p:cNvPr>
                <p:cNvCxnSpPr/>
                <p:nvPr>
                  <p:custDataLst>
                    <p:tags r:id="rId20"/>
                  </p:custDataLst>
                </p:nvPr>
              </p:nvCxnSpPr>
              <p:spPr>
                <a:xfrm flipH="1">
                  <a:off x="6558804" y="2565586"/>
                  <a:ext cx="372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A740AB1C-FAE9-44CB-AB40-97B2A35CA1BF}"/>
                  </a:ext>
                </a:extLst>
              </p:cNvPr>
              <p:cNvSpPr/>
              <p:nvPr/>
            </p:nvSpPr>
            <p:spPr>
              <a:xfrm>
                <a:off x="4025480" y="375781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27</a:t>
                </a:r>
              </a:p>
            </p:txBody>
          </p:sp>
          <p:sp>
            <p:nvSpPr>
              <p:cNvPr id="64" name="Rectangle 63">
                <a:extLst>
                  <a:ext uri="{FF2B5EF4-FFF2-40B4-BE49-F238E27FC236}">
                    <a16:creationId xmlns:a16="http://schemas.microsoft.com/office/drawing/2014/main" id="{EACC3AF0-899B-4019-9B48-6B5CA684CF9B}"/>
                  </a:ext>
                </a:extLst>
              </p:cNvPr>
              <p:cNvSpPr/>
              <p:nvPr/>
            </p:nvSpPr>
            <p:spPr>
              <a:xfrm>
                <a:off x="5200294" y="375781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39</a:t>
                </a:r>
              </a:p>
            </p:txBody>
          </p:sp>
          <p:sp>
            <p:nvSpPr>
              <p:cNvPr id="65" name="Rectangle 64">
                <a:extLst>
                  <a:ext uri="{FF2B5EF4-FFF2-40B4-BE49-F238E27FC236}">
                    <a16:creationId xmlns:a16="http://schemas.microsoft.com/office/drawing/2014/main" id="{73DC40E0-2E3C-438E-A44A-7348632FC25B}"/>
                  </a:ext>
                </a:extLst>
              </p:cNvPr>
              <p:cNvSpPr/>
              <p:nvPr/>
            </p:nvSpPr>
            <p:spPr>
              <a:xfrm>
                <a:off x="4612887" y="3757816"/>
                <a:ext cx="145735"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33</a:t>
                </a:r>
              </a:p>
            </p:txBody>
          </p:sp>
          <p:sp>
            <p:nvSpPr>
              <p:cNvPr id="66" name="Freeform: Shape 12">
                <a:extLst>
                  <a:ext uri="{FF2B5EF4-FFF2-40B4-BE49-F238E27FC236}">
                    <a16:creationId xmlns:a16="http://schemas.microsoft.com/office/drawing/2014/main" id="{14EB013C-2E9F-425D-BAC8-595FF8E713AB}"/>
                  </a:ext>
                </a:extLst>
              </p:cNvPr>
              <p:cNvSpPr/>
              <p:nvPr/>
            </p:nvSpPr>
            <p:spPr>
              <a:xfrm>
                <a:off x="1442471" y="1627262"/>
                <a:ext cx="3971925" cy="1745933"/>
              </a:xfrm>
              <a:custGeom>
                <a:avLst/>
                <a:gdLst>
                  <a:gd name="connsiteX0" fmla="*/ 0 w 5295900"/>
                  <a:gd name="connsiteY0" fmla="*/ 0 h 2327910"/>
                  <a:gd name="connsiteX1" fmla="*/ 121920 w 5295900"/>
                  <a:gd name="connsiteY1" fmla="*/ 0 h 2327910"/>
                  <a:gd name="connsiteX2" fmla="*/ 121920 w 5295900"/>
                  <a:gd name="connsiteY2" fmla="*/ 15240 h 2327910"/>
                  <a:gd name="connsiteX3" fmla="*/ 205740 w 5295900"/>
                  <a:gd name="connsiteY3" fmla="*/ 15240 h 2327910"/>
                  <a:gd name="connsiteX4" fmla="*/ 205740 w 5295900"/>
                  <a:gd name="connsiteY4" fmla="*/ 45720 h 2327910"/>
                  <a:gd name="connsiteX5" fmla="*/ 251460 w 5295900"/>
                  <a:gd name="connsiteY5" fmla="*/ 45720 h 2327910"/>
                  <a:gd name="connsiteX6" fmla="*/ 251460 w 5295900"/>
                  <a:gd name="connsiteY6" fmla="*/ 99060 h 2327910"/>
                  <a:gd name="connsiteX7" fmla="*/ 297180 w 5295900"/>
                  <a:gd name="connsiteY7" fmla="*/ 99060 h 2327910"/>
                  <a:gd name="connsiteX8" fmla="*/ 316230 w 5295900"/>
                  <a:gd name="connsiteY8" fmla="*/ 118110 h 2327910"/>
                  <a:gd name="connsiteX9" fmla="*/ 358140 w 5295900"/>
                  <a:gd name="connsiteY9" fmla="*/ 118110 h 2327910"/>
                  <a:gd name="connsiteX10" fmla="*/ 358140 w 5295900"/>
                  <a:gd name="connsiteY10" fmla="*/ 160020 h 2327910"/>
                  <a:gd name="connsiteX11" fmla="*/ 392430 w 5295900"/>
                  <a:gd name="connsiteY11" fmla="*/ 160020 h 2327910"/>
                  <a:gd name="connsiteX12" fmla="*/ 392430 w 5295900"/>
                  <a:gd name="connsiteY12" fmla="*/ 201930 h 2327910"/>
                  <a:gd name="connsiteX13" fmla="*/ 430530 w 5295900"/>
                  <a:gd name="connsiteY13" fmla="*/ 201930 h 2327910"/>
                  <a:gd name="connsiteX14" fmla="*/ 430530 w 5295900"/>
                  <a:gd name="connsiteY14" fmla="*/ 228600 h 2327910"/>
                  <a:gd name="connsiteX15" fmla="*/ 480060 w 5295900"/>
                  <a:gd name="connsiteY15" fmla="*/ 228600 h 2327910"/>
                  <a:gd name="connsiteX16" fmla="*/ 480060 w 5295900"/>
                  <a:gd name="connsiteY16" fmla="*/ 316230 h 2327910"/>
                  <a:gd name="connsiteX17" fmla="*/ 510540 w 5295900"/>
                  <a:gd name="connsiteY17" fmla="*/ 316230 h 2327910"/>
                  <a:gd name="connsiteX18" fmla="*/ 510540 w 5295900"/>
                  <a:gd name="connsiteY18" fmla="*/ 339090 h 2327910"/>
                  <a:gd name="connsiteX19" fmla="*/ 533400 w 5295900"/>
                  <a:gd name="connsiteY19" fmla="*/ 339090 h 2327910"/>
                  <a:gd name="connsiteX20" fmla="*/ 533400 w 5295900"/>
                  <a:gd name="connsiteY20" fmla="*/ 361950 h 2327910"/>
                  <a:gd name="connsiteX21" fmla="*/ 575310 w 5295900"/>
                  <a:gd name="connsiteY21" fmla="*/ 361950 h 2327910"/>
                  <a:gd name="connsiteX22" fmla="*/ 575310 w 5295900"/>
                  <a:gd name="connsiteY22" fmla="*/ 384810 h 2327910"/>
                  <a:gd name="connsiteX23" fmla="*/ 598170 w 5295900"/>
                  <a:gd name="connsiteY23" fmla="*/ 384810 h 2327910"/>
                  <a:gd name="connsiteX24" fmla="*/ 598170 w 5295900"/>
                  <a:gd name="connsiteY24" fmla="*/ 411480 h 2327910"/>
                  <a:gd name="connsiteX25" fmla="*/ 617220 w 5295900"/>
                  <a:gd name="connsiteY25" fmla="*/ 411480 h 2327910"/>
                  <a:gd name="connsiteX26" fmla="*/ 617220 w 5295900"/>
                  <a:gd name="connsiteY26" fmla="*/ 472440 h 2327910"/>
                  <a:gd name="connsiteX27" fmla="*/ 640080 w 5295900"/>
                  <a:gd name="connsiteY27" fmla="*/ 472440 h 2327910"/>
                  <a:gd name="connsiteX28" fmla="*/ 640080 w 5295900"/>
                  <a:gd name="connsiteY28" fmla="*/ 499110 h 2327910"/>
                  <a:gd name="connsiteX29" fmla="*/ 666750 w 5295900"/>
                  <a:gd name="connsiteY29" fmla="*/ 499110 h 2327910"/>
                  <a:gd name="connsiteX30" fmla="*/ 666750 w 5295900"/>
                  <a:gd name="connsiteY30" fmla="*/ 521970 h 2327910"/>
                  <a:gd name="connsiteX31" fmla="*/ 678180 w 5295900"/>
                  <a:gd name="connsiteY31" fmla="*/ 521970 h 2327910"/>
                  <a:gd name="connsiteX32" fmla="*/ 678180 w 5295900"/>
                  <a:gd name="connsiteY32" fmla="*/ 541020 h 2327910"/>
                  <a:gd name="connsiteX33" fmla="*/ 693420 w 5295900"/>
                  <a:gd name="connsiteY33" fmla="*/ 541020 h 2327910"/>
                  <a:gd name="connsiteX34" fmla="*/ 693420 w 5295900"/>
                  <a:gd name="connsiteY34" fmla="*/ 579120 h 2327910"/>
                  <a:gd name="connsiteX35" fmla="*/ 739140 w 5295900"/>
                  <a:gd name="connsiteY35" fmla="*/ 579120 h 2327910"/>
                  <a:gd name="connsiteX36" fmla="*/ 739140 w 5295900"/>
                  <a:gd name="connsiteY36" fmla="*/ 632460 h 2327910"/>
                  <a:gd name="connsiteX37" fmla="*/ 773430 w 5295900"/>
                  <a:gd name="connsiteY37" fmla="*/ 632460 h 2327910"/>
                  <a:gd name="connsiteX38" fmla="*/ 773430 w 5295900"/>
                  <a:gd name="connsiteY38" fmla="*/ 659130 h 2327910"/>
                  <a:gd name="connsiteX39" fmla="*/ 788670 w 5295900"/>
                  <a:gd name="connsiteY39" fmla="*/ 659130 h 2327910"/>
                  <a:gd name="connsiteX40" fmla="*/ 788670 w 5295900"/>
                  <a:gd name="connsiteY40" fmla="*/ 681990 h 2327910"/>
                  <a:gd name="connsiteX41" fmla="*/ 826770 w 5295900"/>
                  <a:gd name="connsiteY41" fmla="*/ 681990 h 2327910"/>
                  <a:gd name="connsiteX42" fmla="*/ 826770 w 5295900"/>
                  <a:gd name="connsiteY42" fmla="*/ 731520 h 2327910"/>
                  <a:gd name="connsiteX43" fmla="*/ 883920 w 5295900"/>
                  <a:gd name="connsiteY43" fmla="*/ 731520 h 2327910"/>
                  <a:gd name="connsiteX44" fmla="*/ 883920 w 5295900"/>
                  <a:gd name="connsiteY44" fmla="*/ 769620 h 2327910"/>
                  <a:gd name="connsiteX45" fmla="*/ 918210 w 5295900"/>
                  <a:gd name="connsiteY45" fmla="*/ 769620 h 2327910"/>
                  <a:gd name="connsiteX46" fmla="*/ 918210 w 5295900"/>
                  <a:gd name="connsiteY46" fmla="*/ 815340 h 2327910"/>
                  <a:gd name="connsiteX47" fmla="*/ 952500 w 5295900"/>
                  <a:gd name="connsiteY47" fmla="*/ 815340 h 2327910"/>
                  <a:gd name="connsiteX48" fmla="*/ 952500 w 5295900"/>
                  <a:gd name="connsiteY48" fmla="*/ 842010 h 2327910"/>
                  <a:gd name="connsiteX49" fmla="*/ 979170 w 5295900"/>
                  <a:gd name="connsiteY49" fmla="*/ 842010 h 2327910"/>
                  <a:gd name="connsiteX50" fmla="*/ 979170 w 5295900"/>
                  <a:gd name="connsiteY50" fmla="*/ 880110 h 2327910"/>
                  <a:gd name="connsiteX51" fmla="*/ 994410 w 5295900"/>
                  <a:gd name="connsiteY51" fmla="*/ 880110 h 2327910"/>
                  <a:gd name="connsiteX52" fmla="*/ 994410 w 5295900"/>
                  <a:gd name="connsiteY52" fmla="*/ 906780 h 2327910"/>
                  <a:gd name="connsiteX53" fmla="*/ 1024890 w 5295900"/>
                  <a:gd name="connsiteY53" fmla="*/ 906780 h 2327910"/>
                  <a:gd name="connsiteX54" fmla="*/ 1024890 w 5295900"/>
                  <a:gd name="connsiteY54" fmla="*/ 929640 h 2327910"/>
                  <a:gd name="connsiteX55" fmla="*/ 1074420 w 5295900"/>
                  <a:gd name="connsiteY55" fmla="*/ 929640 h 2327910"/>
                  <a:gd name="connsiteX56" fmla="*/ 1074420 w 5295900"/>
                  <a:gd name="connsiteY56" fmla="*/ 982980 h 2327910"/>
                  <a:gd name="connsiteX57" fmla="*/ 1127760 w 5295900"/>
                  <a:gd name="connsiteY57" fmla="*/ 982980 h 2327910"/>
                  <a:gd name="connsiteX58" fmla="*/ 1127760 w 5295900"/>
                  <a:gd name="connsiteY58" fmla="*/ 1024890 h 2327910"/>
                  <a:gd name="connsiteX59" fmla="*/ 1154430 w 5295900"/>
                  <a:gd name="connsiteY59" fmla="*/ 1024890 h 2327910"/>
                  <a:gd name="connsiteX60" fmla="*/ 1154430 w 5295900"/>
                  <a:gd name="connsiteY60" fmla="*/ 1043940 h 2327910"/>
                  <a:gd name="connsiteX61" fmla="*/ 1200150 w 5295900"/>
                  <a:gd name="connsiteY61" fmla="*/ 1043940 h 2327910"/>
                  <a:gd name="connsiteX62" fmla="*/ 1200150 w 5295900"/>
                  <a:gd name="connsiteY62" fmla="*/ 1074420 h 2327910"/>
                  <a:gd name="connsiteX63" fmla="*/ 1230630 w 5295900"/>
                  <a:gd name="connsiteY63" fmla="*/ 1074420 h 2327910"/>
                  <a:gd name="connsiteX64" fmla="*/ 1230630 w 5295900"/>
                  <a:gd name="connsiteY64" fmla="*/ 1093470 h 2327910"/>
                  <a:gd name="connsiteX65" fmla="*/ 1257300 w 5295900"/>
                  <a:gd name="connsiteY65" fmla="*/ 1093470 h 2327910"/>
                  <a:gd name="connsiteX66" fmla="*/ 1257300 w 5295900"/>
                  <a:gd name="connsiteY66" fmla="*/ 1135380 h 2327910"/>
                  <a:gd name="connsiteX67" fmla="*/ 1287780 w 5295900"/>
                  <a:gd name="connsiteY67" fmla="*/ 1135380 h 2327910"/>
                  <a:gd name="connsiteX68" fmla="*/ 1287780 w 5295900"/>
                  <a:gd name="connsiteY68" fmla="*/ 1154430 h 2327910"/>
                  <a:gd name="connsiteX69" fmla="*/ 1329690 w 5295900"/>
                  <a:gd name="connsiteY69" fmla="*/ 1154430 h 2327910"/>
                  <a:gd name="connsiteX70" fmla="*/ 1329690 w 5295900"/>
                  <a:gd name="connsiteY70" fmla="*/ 1215390 h 2327910"/>
                  <a:gd name="connsiteX71" fmla="*/ 1383030 w 5295900"/>
                  <a:gd name="connsiteY71" fmla="*/ 1215390 h 2327910"/>
                  <a:gd name="connsiteX72" fmla="*/ 1383030 w 5295900"/>
                  <a:gd name="connsiteY72" fmla="*/ 1253490 h 2327910"/>
                  <a:gd name="connsiteX73" fmla="*/ 1424940 w 5295900"/>
                  <a:gd name="connsiteY73" fmla="*/ 1253490 h 2327910"/>
                  <a:gd name="connsiteX74" fmla="*/ 1424940 w 5295900"/>
                  <a:gd name="connsiteY74" fmla="*/ 1272540 h 2327910"/>
                  <a:gd name="connsiteX75" fmla="*/ 1531620 w 5295900"/>
                  <a:gd name="connsiteY75" fmla="*/ 1272540 h 2327910"/>
                  <a:gd name="connsiteX76" fmla="*/ 1531620 w 5295900"/>
                  <a:gd name="connsiteY76" fmla="*/ 1306830 h 2327910"/>
                  <a:gd name="connsiteX77" fmla="*/ 1565910 w 5295900"/>
                  <a:gd name="connsiteY77" fmla="*/ 1306830 h 2327910"/>
                  <a:gd name="connsiteX78" fmla="*/ 1565910 w 5295900"/>
                  <a:gd name="connsiteY78" fmla="*/ 1363980 h 2327910"/>
                  <a:gd name="connsiteX79" fmla="*/ 1642110 w 5295900"/>
                  <a:gd name="connsiteY79" fmla="*/ 1363980 h 2327910"/>
                  <a:gd name="connsiteX80" fmla="*/ 1642110 w 5295900"/>
                  <a:gd name="connsiteY80" fmla="*/ 1417320 h 2327910"/>
                  <a:gd name="connsiteX81" fmla="*/ 1684020 w 5295900"/>
                  <a:gd name="connsiteY81" fmla="*/ 1417320 h 2327910"/>
                  <a:gd name="connsiteX82" fmla="*/ 1684020 w 5295900"/>
                  <a:gd name="connsiteY82" fmla="*/ 1447800 h 2327910"/>
                  <a:gd name="connsiteX83" fmla="*/ 1741170 w 5295900"/>
                  <a:gd name="connsiteY83" fmla="*/ 1447800 h 2327910"/>
                  <a:gd name="connsiteX84" fmla="*/ 1741170 w 5295900"/>
                  <a:gd name="connsiteY84" fmla="*/ 1466850 h 2327910"/>
                  <a:gd name="connsiteX85" fmla="*/ 1783080 w 5295900"/>
                  <a:gd name="connsiteY85" fmla="*/ 1466850 h 2327910"/>
                  <a:gd name="connsiteX86" fmla="*/ 1783080 w 5295900"/>
                  <a:gd name="connsiteY86" fmla="*/ 1489710 h 2327910"/>
                  <a:gd name="connsiteX87" fmla="*/ 1855470 w 5295900"/>
                  <a:gd name="connsiteY87" fmla="*/ 1489710 h 2327910"/>
                  <a:gd name="connsiteX88" fmla="*/ 1855470 w 5295900"/>
                  <a:gd name="connsiteY88" fmla="*/ 1524000 h 2327910"/>
                  <a:gd name="connsiteX89" fmla="*/ 1885950 w 5295900"/>
                  <a:gd name="connsiteY89" fmla="*/ 1524000 h 2327910"/>
                  <a:gd name="connsiteX90" fmla="*/ 1885950 w 5295900"/>
                  <a:gd name="connsiteY90" fmla="*/ 1565910 h 2327910"/>
                  <a:gd name="connsiteX91" fmla="*/ 1920240 w 5295900"/>
                  <a:gd name="connsiteY91" fmla="*/ 1565910 h 2327910"/>
                  <a:gd name="connsiteX92" fmla="*/ 1920240 w 5295900"/>
                  <a:gd name="connsiteY92" fmla="*/ 1577340 h 2327910"/>
                  <a:gd name="connsiteX93" fmla="*/ 2019300 w 5295900"/>
                  <a:gd name="connsiteY93" fmla="*/ 1577340 h 2327910"/>
                  <a:gd name="connsiteX94" fmla="*/ 2019300 w 5295900"/>
                  <a:gd name="connsiteY94" fmla="*/ 1607820 h 2327910"/>
                  <a:gd name="connsiteX95" fmla="*/ 2068830 w 5295900"/>
                  <a:gd name="connsiteY95" fmla="*/ 1607820 h 2327910"/>
                  <a:gd name="connsiteX96" fmla="*/ 2068830 w 5295900"/>
                  <a:gd name="connsiteY96" fmla="*/ 1638300 h 2327910"/>
                  <a:gd name="connsiteX97" fmla="*/ 2087880 w 5295900"/>
                  <a:gd name="connsiteY97" fmla="*/ 1638300 h 2327910"/>
                  <a:gd name="connsiteX98" fmla="*/ 2087880 w 5295900"/>
                  <a:gd name="connsiteY98" fmla="*/ 1672590 h 2327910"/>
                  <a:gd name="connsiteX99" fmla="*/ 2228850 w 5295900"/>
                  <a:gd name="connsiteY99" fmla="*/ 1672590 h 2327910"/>
                  <a:gd name="connsiteX100" fmla="*/ 2228850 w 5295900"/>
                  <a:gd name="connsiteY100" fmla="*/ 1695450 h 2327910"/>
                  <a:gd name="connsiteX101" fmla="*/ 2259330 w 5295900"/>
                  <a:gd name="connsiteY101" fmla="*/ 1695450 h 2327910"/>
                  <a:gd name="connsiteX102" fmla="*/ 2259330 w 5295900"/>
                  <a:gd name="connsiteY102" fmla="*/ 1706880 h 2327910"/>
                  <a:gd name="connsiteX103" fmla="*/ 2335530 w 5295900"/>
                  <a:gd name="connsiteY103" fmla="*/ 1706880 h 2327910"/>
                  <a:gd name="connsiteX104" fmla="*/ 2335530 w 5295900"/>
                  <a:gd name="connsiteY104" fmla="*/ 1741170 h 2327910"/>
                  <a:gd name="connsiteX105" fmla="*/ 2415540 w 5295900"/>
                  <a:gd name="connsiteY105" fmla="*/ 1741170 h 2327910"/>
                  <a:gd name="connsiteX106" fmla="*/ 2415540 w 5295900"/>
                  <a:gd name="connsiteY106" fmla="*/ 1764030 h 2327910"/>
                  <a:gd name="connsiteX107" fmla="*/ 2438400 w 5295900"/>
                  <a:gd name="connsiteY107" fmla="*/ 1764030 h 2327910"/>
                  <a:gd name="connsiteX108" fmla="*/ 2438400 w 5295900"/>
                  <a:gd name="connsiteY108" fmla="*/ 1786890 h 2327910"/>
                  <a:gd name="connsiteX109" fmla="*/ 2476500 w 5295900"/>
                  <a:gd name="connsiteY109" fmla="*/ 1786890 h 2327910"/>
                  <a:gd name="connsiteX110" fmla="*/ 2476500 w 5295900"/>
                  <a:gd name="connsiteY110" fmla="*/ 1809750 h 2327910"/>
                  <a:gd name="connsiteX111" fmla="*/ 2571750 w 5295900"/>
                  <a:gd name="connsiteY111" fmla="*/ 1809750 h 2327910"/>
                  <a:gd name="connsiteX112" fmla="*/ 2571750 w 5295900"/>
                  <a:gd name="connsiteY112" fmla="*/ 1866900 h 2327910"/>
                  <a:gd name="connsiteX113" fmla="*/ 2651760 w 5295900"/>
                  <a:gd name="connsiteY113" fmla="*/ 1866900 h 2327910"/>
                  <a:gd name="connsiteX114" fmla="*/ 2651760 w 5295900"/>
                  <a:gd name="connsiteY114" fmla="*/ 1885950 h 2327910"/>
                  <a:gd name="connsiteX115" fmla="*/ 2705100 w 5295900"/>
                  <a:gd name="connsiteY115" fmla="*/ 1885950 h 2327910"/>
                  <a:gd name="connsiteX116" fmla="*/ 2705100 w 5295900"/>
                  <a:gd name="connsiteY116" fmla="*/ 1905000 h 2327910"/>
                  <a:gd name="connsiteX117" fmla="*/ 2747010 w 5295900"/>
                  <a:gd name="connsiteY117" fmla="*/ 1905000 h 2327910"/>
                  <a:gd name="connsiteX118" fmla="*/ 2747010 w 5295900"/>
                  <a:gd name="connsiteY118" fmla="*/ 1935480 h 2327910"/>
                  <a:gd name="connsiteX119" fmla="*/ 2838450 w 5295900"/>
                  <a:gd name="connsiteY119" fmla="*/ 1935480 h 2327910"/>
                  <a:gd name="connsiteX120" fmla="*/ 2838450 w 5295900"/>
                  <a:gd name="connsiteY120" fmla="*/ 1943100 h 2327910"/>
                  <a:gd name="connsiteX121" fmla="*/ 2971800 w 5295900"/>
                  <a:gd name="connsiteY121" fmla="*/ 1943100 h 2327910"/>
                  <a:gd name="connsiteX122" fmla="*/ 2971800 w 5295900"/>
                  <a:gd name="connsiteY122" fmla="*/ 1962150 h 2327910"/>
                  <a:gd name="connsiteX123" fmla="*/ 3036570 w 5295900"/>
                  <a:gd name="connsiteY123" fmla="*/ 1962150 h 2327910"/>
                  <a:gd name="connsiteX124" fmla="*/ 3036570 w 5295900"/>
                  <a:gd name="connsiteY124" fmla="*/ 2000250 h 2327910"/>
                  <a:gd name="connsiteX125" fmla="*/ 3093720 w 5295900"/>
                  <a:gd name="connsiteY125" fmla="*/ 2000250 h 2327910"/>
                  <a:gd name="connsiteX126" fmla="*/ 3093720 w 5295900"/>
                  <a:gd name="connsiteY126" fmla="*/ 2015490 h 2327910"/>
                  <a:gd name="connsiteX127" fmla="*/ 3120390 w 5295900"/>
                  <a:gd name="connsiteY127" fmla="*/ 2015490 h 2327910"/>
                  <a:gd name="connsiteX128" fmla="*/ 3120390 w 5295900"/>
                  <a:gd name="connsiteY128" fmla="*/ 2023110 h 2327910"/>
                  <a:gd name="connsiteX129" fmla="*/ 3147060 w 5295900"/>
                  <a:gd name="connsiteY129" fmla="*/ 2023110 h 2327910"/>
                  <a:gd name="connsiteX130" fmla="*/ 3147060 w 5295900"/>
                  <a:gd name="connsiteY130" fmla="*/ 2045970 h 2327910"/>
                  <a:gd name="connsiteX131" fmla="*/ 3177540 w 5295900"/>
                  <a:gd name="connsiteY131" fmla="*/ 2045970 h 2327910"/>
                  <a:gd name="connsiteX132" fmla="*/ 3169920 w 5295900"/>
                  <a:gd name="connsiteY132" fmla="*/ 2053590 h 2327910"/>
                  <a:gd name="connsiteX133" fmla="*/ 3402330 w 5295900"/>
                  <a:gd name="connsiteY133" fmla="*/ 2053590 h 2327910"/>
                  <a:gd name="connsiteX134" fmla="*/ 3402330 w 5295900"/>
                  <a:gd name="connsiteY134" fmla="*/ 2076450 h 2327910"/>
                  <a:gd name="connsiteX135" fmla="*/ 3459480 w 5295900"/>
                  <a:gd name="connsiteY135" fmla="*/ 2076450 h 2327910"/>
                  <a:gd name="connsiteX136" fmla="*/ 3459480 w 5295900"/>
                  <a:gd name="connsiteY136" fmla="*/ 2106930 h 2327910"/>
                  <a:gd name="connsiteX137" fmla="*/ 3516630 w 5295900"/>
                  <a:gd name="connsiteY137" fmla="*/ 2106930 h 2327910"/>
                  <a:gd name="connsiteX138" fmla="*/ 3516630 w 5295900"/>
                  <a:gd name="connsiteY138" fmla="*/ 2133600 h 2327910"/>
                  <a:gd name="connsiteX139" fmla="*/ 3733800 w 5295900"/>
                  <a:gd name="connsiteY139" fmla="*/ 2133600 h 2327910"/>
                  <a:gd name="connsiteX140" fmla="*/ 3733800 w 5295900"/>
                  <a:gd name="connsiteY140" fmla="*/ 2179320 h 2327910"/>
                  <a:gd name="connsiteX141" fmla="*/ 3981450 w 5295900"/>
                  <a:gd name="connsiteY141" fmla="*/ 2179320 h 2327910"/>
                  <a:gd name="connsiteX142" fmla="*/ 3981450 w 5295900"/>
                  <a:gd name="connsiteY142" fmla="*/ 2221230 h 2327910"/>
                  <a:gd name="connsiteX143" fmla="*/ 4667250 w 5295900"/>
                  <a:gd name="connsiteY143" fmla="*/ 2221230 h 2327910"/>
                  <a:gd name="connsiteX144" fmla="*/ 4667250 w 5295900"/>
                  <a:gd name="connsiteY144" fmla="*/ 2286000 h 2327910"/>
                  <a:gd name="connsiteX145" fmla="*/ 4671060 w 5295900"/>
                  <a:gd name="connsiteY145" fmla="*/ 2286000 h 2327910"/>
                  <a:gd name="connsiteX146" fmla="*/ 4671060 w 5295900"/>
                  <a:gd name="connsiteY146" fmla="*/ 2327910 h 2327910"/>
                  <a:gd name="connsiteX147" fmla="*/ 5295900 w 5295900"/>
                  <a:gd name="connsiteY147" fmla="*/ 2327910 h 232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295900" h="2327910">
                    <a:moveTo>
                      <a:pt x="0" y="0"/>
                    </a:moveTo>
                    <a:lnTo>
                      <a:pt x="121920" y="0"/>
                    </a:lnTo>
                    <a:lnTo>
                      <a:pt x="121920" y="15240"/>
                    </a:lnTo>
                    <a:lnTo>
                      <a:pt x="205740" y="15240"/>
                    </a:lnTo>
                    <a:lnTo>
                      <a:pt x="205740" y="45720"/>
                    </a:lnTo>
                    <a:lnTo>
                      <a:pt x="251460" y="45720"/>
                    </a:lnTo>
                    <a:lnTo>
                      <a:pt x="251460" y="99060"/>
                    </a:lnTo>
                    <a:lnTo>
                      <a:pt x="297180" y="99060"/>
                    </a:lnTo>
                    <a:lnTo>
                      <a:pt x="316230" y="118110"/>
                    </a:lnTo>
                    <a:lnTo>
                      <a:pt x="358140" y="118110"/>
                    </a:lnTo>
                    <a:lnTo>
                      <a:pt x="358140" y="160020"/>
                    </a:lnTo>
                    <a:lnTo>
                      <a:pt x="392430" y="160020"/>
                    </a:lnTo>
                    <a:lnTo>
                      <a:pt x="392430" y="201930"/>
                    </a:lnTo>
                    <a:lnTo>
                      <a:pt x="430530" y="201930"/>
                    </a:lnTo>
                    <a:lnTo>
                      <a:pt x="430530" y="228600"/>
                    </a:lnTo>
                    <a:lnTo>
                      <a:pt x="480060" y="228600"/>
                    </a:lnTo>
                    <a:lnTo>
                      <a:pt x="480060" y="316230"/>
                    </a:lnTo>
                    <a:lnTo>
                      <a:pt x="510540" y="316230"/>
                    </a:lnTo>
                    <a:lnTo>
                      <a:pt x="510540" y="339090"/>
                    </a:lnTo>
                    <a:lnTo>
                      <a:pt x="533400" y="339090"/>
                    </a:lnTo>
                    <a:lnTo>
                      <a:pt x="533400" y="361950"/>
                    </a:lnTo>
                    <a:lnTo>
                      <a:pt x="575310" y="361950"/>
                    </a:lnTo>
                    <a:lnTo>
                      <a:pt x="575310" y="384810"/>
                    </a:lnTo>
                    <a:lnTo>
                      <a:pt x="598170" y="384810"/>
                    </a:lnTo>
                    <a:lnTo>
                      <a:pt x="598170" y="411480"/>
                    </a:lnTo>
                    <a:lnTo>
                      <a:pt x="617220" y="411480"/>
                    </a:lnTo>
                    <a:lnTo>
                      <a:pt x="617220" y="472440"/>
                    </a:lnTo>
                    <a:lnTo>
                      <a:pt x="640080" y="472440"/>
                    </a:lnTo>
                    <a:lnTo>
                      <a:pt x="640080" y="499110"/>
                    </a:lnTo>
                    <a:lnTo>
                      <a:pt x="666750" y="499110"/>
                    </a:lnTo>
                    <a:lnTo>
                      <a:pt x="666750" y="521970"/>
                    </a:lnTo>
                    <a:lnTo>
                      <a:pt x="678180" y="521970"/>
                    </a:lnTo>
                    <a:lnTo>
                      <a:pt x="678180" y="541020"/>
                    </a:lnTo>
                    <a:lnTo>
                      <a:pt x="693420" y="541020"/>
                    </a:lnTo>
                    <a:lnTo>
                      <a:pt x="693420" y="579120"/>
                    </a:lnTo>
                    <a:lnTo>
                      <a:pt x="739140" y="579120"/>
                    </a:lnTo>
                    <a:lnTo>
                      <a:pt x="739140" y="632460"/>
                    </a:lnTo>
                    <a:lnTo>
                      <a:pt x="773430" y="632460"/>
                    </a:lnTo>
                    <a:lnTo>
                      <a:pt x="773430" y="659130"/>
                    </a:lnTo>
                    <a:lnTo>
                      <a:pt x="788670" y="659130"/>
                    </a:lnTo>
                    <a:lnTo>
                      <a:pt x="788670" y="681990"/>
                    </a:lnTo>
                    <a:lnTo>
                      <a:pt x="826770" y="681990"/>
                    </a:lnTo>
                    <a:lnTo>
                      <a:pt x="826770" y="731520"/>
                    </a:lnTo>
                    <a:lnTo>
                      <a:pt x="883920" y="731520"/>
                    </a:lnTo>
                    <a:lnTo>
                      <a:pt x="883920" y="769620"/>
                    </a:lnTo>
                    <a:lnTo>
                      <a:pt x="918210" y="769620"/>
                    </a:lnTo>
                    <a:lnTo>
                      <a:pt x="918210" y="815340"/>
                    </a:lnTo>
                    <a:lnTo>
                      <a:pt x="952500" y="815340"/>
                    </a:lnTo>
                    <a:lnTo>
                      <a:pt x="952500" y="842010"/>
                    </a:lnTo>
                    <a:lnTo>
                      <a:pt x="979170" y="842010"/>
                    </a:lnTo>
                    <a:lnTo>
                      <a:pt x="979170" y="880110"/>
                    </a:lnTo>
                    <a:lnTo>
                      <a:pt x="994410" y="880110"/>
                    </a:lnTo>
                    <a:lnTo>
                      <a:pt x="994410" y="906780"/>
                    </a:lnTo>
                    <a:lnTo>
                      <a:pt x="1024890" y="906780"/>
                    </a:lnTo>
                    <a:lnTo>
                      <a:pt x="1024890" y="929640"/>
                    </a:lnTo>
                    <a:lnTo>
                      <a:pt x="1074420" y="929640"/>
                    </a:lnTo>
                    <a:lnTo>
                      <a:pt x="1074420" y="982980"/>
                    </a:lnTo>
                    <a:lnTo>
                      <a:pt x="1127760" y="982980"/>
                    </a:lnTo>
                    <a:lnTo>
                      <a:pt x="1127760" y="1024890"/>
                    </a:lnTo>
                    <a:lnTo>
                      <a:pt x="1154430" y="1024890"/>
                    </a:lnTo>
                    <a:lnTo>
                      <a:pt x="1154430" y="1043940"/>
                    </a:lnTo>
                    <a:lnTo>
                      <a:pt x="1200150" y="1043940"/>
                    </a:lnTo>
                    <a:lnTo>
                      <a:pt x="1200150" y="1074420"/>
                    </a:lnTo>
                    <a:lnTo>
                      <a:pt x="1230630" y="1074420"/>
                    </a:lnTo>
                    <a:lnTo>
                      <a:pt x="1230630" y="1093470"/>
                    </a:lnTo>
                    <a:lnTo>
                      <a:pt x="1257300" y="1093470"/>
                    </a:lnTo>
                    <a:lnTo>
                      <a:pt x="1257300" y="1135380"/>
                    </a:lnTo>
                    <a:lnTo>
                      <a:pt x="1287780" y="1135380"/>
                    </a:lnTo>
                    <a:lnTo>
                      <a:pt x="1287780" y="1154430"/>
                    </a:lnTo>
                    <a:lnTo>
                      <a:pt x="1329690" y="1154430"/>
                    </a:lnTo>
                    <a:lnTo>
                      <a:pt x="1329690" y="1215390"/>
                    </a:lnTo>
                    <a:lnTo>
                      <a:pt x="1383030" y="1215390"/>
                    </a:lnTo>
                    <a:lnTo>
                      <a:pt x="1383030" y="1253490"/>
                    </a:lnTo>
                    <a:lnTo>
                      <a:pt x="1424940" y="1253490"/>
                    </a:lnTo>
                    <a:lnTo>
                      <a:pt x="1424940" y="1272540"/>
                    </a:lnTo>
                    <a:lnTo>
                      <a:pt x="1531620" y="1272540"/>
                    </a:lnTo>
                    <a:lnTo>
                      <a:pt x="1531620" y="1306830"/>
                    </a:lnTo>
                    <a:lnTo>
                      <a:pt x="1565910" y="1306830"/>
                    </a:lnTo>
                    <a:lnTo>
                      <a:pt x="1565910" y="1363980"/>
                    </a:lnTo>
                    <a:lnTo>
                      <a:pt x="1642110" y="1363980"/>
                    </a:lnTo>
                    <a:lnTo>
                      <a:pt x="1642110" y="1417320"/>
                    </a:lnTo>
                    <a:lnTo>
                      <a:pt x="1684020" y="1417320"/>
                    </a:lnTo>
                    <a:lnTo>
                      <a:pt x="1684020" y="1447800"/>
                    </a:lnTo>
                    <a:lnTo>
                      <a:pt x="1741170" y="1447800"/>
                    </a:lnTo>
                    <a:lnTo>
                      <a:pt x="1741170" y="1466850"/>
                    </a:lnTo>
                    <a:lnTo>
                      <a:pt x="1783080" y="1466850"/>
                    </a:lnTo>
                    <a:lnTo>
                      <a:pt x="1783080" y="1489710"/>
                    </a:lnTo>
                    <a:lnTo>
                      <a:pt x="1855470" y="1489710"/>
                    </a:lnTo>
                    <a:lnTo>
                      <a:pt x="1855470" y="1524000"/>
                    </a:lnTo>
                    <a:lnTo>
                      <a:pt x="1885950" y="1524000"/>
                    </a:lnTo>
                    <a:lnTo>
                      <a:pt x="1885950" y="1565910"/>
                    </a:lnTo>
                    <a:lnTo>
                      <a:pt x="1920240" y="1565910"/>
                    </a:lnTo>
                    <a:lnTo>
                      <a:pt x="1920240" y="1577340"/>
                    </a:lnTo>
                    <a:lnTo>
                      <a:pt x="2019300" y="1577340"/>
                    </a:lnTo>
                    <a:lnTo>
                      <a:pt x="2019300" y="1607820"/>
                    </a:lnTo>
                    <a:lnTo>
                      <a:pt x="2068830" y="1607820"/>
                    </a:lnTo>
                    <a:lnTo>
                      <a:pt x="2068830" y="1638300"/>
                    </a:lnTo>
                    <a:lnTo>
                      <a:pt x="2087880" y="1638300"/>
                    </a:lnTo>
                    <a:lnTo>
                      <a:pt x="2087880" y="1672590"/>
                    </a:lnTo>
                    <a:lnTo>
                      <a:pt x="2228850" y="1672590"/>
                    </a:lnTo>
                    <a:lnTo>
                      <a:pt x="2228850" y="1695450"/>
                    </a:lnTo>
                    <a:lnTo>
                      <a:pt x="2259330" y="1695450"/>
                    </a:lnTo>
                    <a:lnTo>
                      <a:pt x="2259330" y="1706880"/>
                    </a:lnTo>
                    <a:lnTo>
                      <a:pt x="2335530" y="1706880"/>
                    </a:lnTo>
                    <a:lnTo>
                      <a:pt x="2335530" y="1741170"/>
                    </a:lnTo>
                    <a:lnTo>
                      <a:pt x="2415540" y="1741170"/>
                    </a:lnTo>
                    <a:lnTo>
                      <a:pt x="2415540" y="1764030"/>
                    </a:lnTo>
                    <a:lnTo>
                      <a:pt x="2438400" y="1764030"/>
                    </a:lnTo>
                    <a:lnTo>
                      <a:pt x="2438400" y="1786890"/>
                    </a:lnTo>
                    <a:lnTo>
                      <a:pt x="2476500" y="1786890"/>
                    </a:lnTo>
                    <a:lnTo>
                      <a:pt x="2476500" y="1809750"/>
                    </a:lnTo>
                    <a:lnTo>
                      <a:pt x="2571750" y="1809750"/>
                    </a:lnTo>
                    <a:lnTo>
                      <a:pt x="2571750" y="1866900"/>
                    </a:lnTo>
                    <a:lnTo>
                      <a:pt x="2651760" y="1866900"/>
                    </a:lnTo>
                    <a:lnTo>
                      <a:pt x="2651760" y="1885950"/>
                    </a:lnTo>
                    <a:lnTo>
                      <a:pt x="2705100" y="1885950"/>
                    </a:lnTo>
                    <a:lnTo>
                      <a:pt x="2705100" y="1905000"/>
                    </a:lnTo>
                    <a:lnTo>
                      <a:pt x="2747010" y="1905000"/>
                    </a:lnTo>
                    <a:lnTo>
                      <a:pt x="2747010" y="1935480"/>
                    </a:lnTo>
                    <a:lnTo>
                      <a:pt x="2838450" y="1935480"/>
                    </a:lnTo>
                    <a:lnTo>
                      <a:pt x="2838450" y="1943100"/>
                    </a:lnTo>
                    <a:lnTo>
                      <a:pt x="2971800" y="1943100"/>
                    </a:lnTo>
                    <a:lnTo>
                      <a:pt x="2971800" y="1962150"/>
                    </a:lnTo>
                    <a:lnTo>
                      <a:pt x="3036570" y="1962150"/>
                    </a:lnTo>
                    <a:lnTo>
                      <a:pt x="3036570" y="2000250"/>
                    </a:lnTo>
                    <a:lnTo>
                      <a:pt x="3093720" y="2000250"/>
                    </a:lnTo>
                    <a:lnTo>
                      <a:pt x="3093720" y="2015490"/>
                    </a:lnTo>
                    <a:lnTo>
                      <a:pt x="3120390" y="2015490"/>
                    </a:lnTo>
                    <a:lnTo>
                      <a:pt x="3120390" y="2023110"/>
                    </a:lnTo>
                    <a:lnTo>
                      <a:pt x="3147060" y="2023110"/>
                    </a:lnTo>
                    <a:lnTo>
                      <a:pt x="3147060" y="2045970"/>
                    </a:lnTo>
                    <a:lnTo>
                      <a:pt x="3177540" y="2045970"/>
                    </a:lnTo>
                    <a:lnTo>
                      <a:pt x="3169920" y="2053590"/>
                    </a:lnTo>
                    <a:lnTo>
                      <a:pt x="3402330" y="2053590"/>
                    </a:lnTo>
                    <a:lnTo>
                      <a:pt x="3402330" y="2076450"/>
                    </a:lnTo>
                    <a:lnTo>
                      <a:pt x="3459480" y="2076450"/>
                    </a:lnTo>
                    <a:lnTo>
                      <a:pt x="3459480" y="2106930"/>
                    </a:lnTo>
                    <a:lnTo>
                      <a:pt x="3516630" y="2106930"/>
                    </a:lnTo>
                    <a:lnTo>
                      <a:pt x="3516630" y="2133600"/>
                    </a:lnTo>
                    <a:lnTo>
                      <a:pt x="3733800" y="2133600"/>
                    </a:lnTo>
                    <a:lnTo>
                      <a:pt x="3733800" y="2179320"/>
                    </a:lnTo>
                    <a:lnTo>
                      <a:pt x="3981450" y="2179320"/>
                    </a:lnTo>
                    <a:lnTo>
                      <a:pt x="3981450" y="2221230"/>
                    </a:lnTo>
                    <a:lnTo>
                      <a:pt x="4667250" y="2221230"/>
                    </a:lnTo>
                    <a:lnTo>
                      <a:pt x="4667250" y="2286000"/>
                    </a:lnTo>
                    <a:lnTo>
                      <a:pt x="4671060" y="2286000"/>
                    </a:lnTo>
                    <a:lnTo>
                      <a:pt x="4671060" y="2327910"/>
                    </a:lnTo>
                    <a:lnTo>
                      <a:pt x="5295900" y="232791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200" dirty="0">
                  <a:solidFill>
                    <a:schemeClr val="tx1"/>
                  </a:solidFill>
                  <a:latin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a16="http://schemas.microsoft.com/office/drawing/2014/main" id="{F5D42DC7-A7FB-48AF-B721-8817DC7EBDF1}"/>
                  </a:ext>
                </a:extLst>
              </p:cNvPr>
              <p:cNvCxnSpPr/>
              <p:nvPr/>
            </p:nvCxnSpPr>
            <p:spPr>
              <a:xfrm>
                <a:off x="4071974" y="2023851"/>
                <a:ext cx="1569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6326DD8-1ED1-43B2-9479-AF9615958134}"/>
                  </a:ext>
                </a:extLst>
              </p:cNvPr>
              <p:cNvCxnSpPr/>
              <p:nvPr/>
            </p:nvCxnSpPr>
            <p:spPr>
              <a:xfrm>
                <a:off x="4071974" y="1838398"/>
                <a:ext cx="1569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Freeform: Shape 5">
                <a:extLst>
                  <a:ext uri="{FF2B5EF4-FFF2-40B4-BE49-F238E27FC236}">
                    <a16:creationId xmlns:a16="http://schemas.microsoft.com/office/drawing/2014/main" id="{46E45C2B-B8C8-4815-B52D-F9B03C6668CC}"/>
                  </a:ext>
                </a:extLst>
              </p:cNvPr>
              <p:cNvSpPr/>
              <p:nvPr/>
            </p:nvSpPr>
            <p:spPr>
              <a:xfrm>
                <a:off x="1445329" y="1624405"/>
                <a:ext cx="3926205" cy="2065973"/>
              </a:xfrm>
              <a:custGeom>
                <a:avLst/>
                <a:gdLst>
                  <a:gd name="connsiteX0" fmla="*/ 0 w 5234940"/>
                  <a:gd name="connsiteY0" fmla="*/ 0 h 2754630"/>
                  <a:gd name="connsiteX1" fmla="*/ 148590 w 5234940"/>
                  <a:gd name="connsiteY1" fmla="*/ 0 h 2754630"/>
                  <a:gd name="connsiteX2" fmla="*/ 148590 w 5234940"/>
                  <a:gd name="connsiteY2" fmla="*/ 38100 h 2754630"/>
                  <a:gd name="connsiteX3" fmla="*/ 175260 w 5234940"/>
                  <a:gd name="connsiteY3" fmla="*/ 38100 h 2754630"/>
                  <a:gd name="connsiteX4" fmla="*/ 175260 w 5234940"/>
                  <a:gd name="connsiteY4" fmla="*/ 49530 h 2754630"/>
                  <a:gd name="connsiteX5" fmla="*/ 228600 w 5234940"/>
                  <a:gd name="connsiteY5" fmla="*/ 49530 h 2754630"/>
                  <a:gd name="connsiteX6" fmla="*/ 228600 w 5234940"/>
                  <a:gd name="connsiteY6" fmla="*/ 68580 h 2754630"/>
                  <a:gd name="connsiteX7" fmla="*/ 259080 w 5234940"/>
                  <a:gd name="connsiteY7" fmla="*/ 68580 h 2754630"/>
                  <a:gd name="connsiteX8" fmla="*/ 259080 w 5234940"/>
                  <a:gd name="connsiteY8" fmla="*/ 99060 h 2754630"/>
                  <a:gd name="connsiteX9" fmla="*/ 285750 w 5234940"/>
                  <a:gd name="connsiteY9" fmla="*/ 99060 h 2754630"/>
                  <a:gd name="connsiteX10" fmla="*/ 285750 w 5234940"/>
                  <a:gd name="connsiteY10" fmla="*/ 106680 h 2754630"/>
                  <a:gd name="connsiteX11" fmla="*/ 308610 w 5234940"/>
                  <a:gd name="connsiteY11" fmla="*/ 106680 h 2754630"/>
                  <a:gd name="connsiteX12" fmla="*/ 308610 w 5234940"/>
                  <a:gd name="connsiteY12" fmla="*/ 148590 h 2754630"/>
                  <a:gd name="connsiteX13" fmla="*/ 339090 w 5234940"/>
                  <a:gd name="connsiteY13" fmla="*/ 148590 h 2754630"/>
                  <a:gd name="connsiteX14" fmla="*/ 339090 w 5234940"/>
                  <a:gd name="connsiteY14" fmla="*/ 171450 h 2754630"/>
                  <a:gd name="connsiteX15" fmla="*/ 384810 w 5234940"/>
                  <a:gd name="connsiteY15" fmla="*/ 171450 h 2754630"/>
                  <a:gd name="connsiteX16" fmla="*/ 384810 w 5234940"/>
                  <a:gd name="connsiteY16" fmla="*/ 198120 h 2754630"/>
                  <a:gd name="connsiteX17" fmla="*/ 426720 w 5234940"/>
                  <a:gd name="connsiteY17" fmla="*/ 198120 h 2754630"/>
                  <a:gd name="connsiteX18" fmla="*/ 426720 w 5234940"/>
                  <a:gd name="connsiteY18" fmla="*/ 224790 h 2754630"/>
                  <a:gd name="connsiteX19" fmla="*/ 468630 w 5234940"/>
                  <a:gd name="connsiteY19" fmla="*/ 224790 h 2754630"/>
                  <a:gd name="connsiteX20" fmla="*/ 468630 w 5234940"/>
                  <a:gd name="connsiteY20" fmla="*/ 259080 h 2754630"/>
                  <a:gd name="connsiteX21" fmla="*/ 491490 w 5234940"/>
                  <a:gd name="connsiteY21" fmla="*/ 259080 h 2754630"/>
                  <a:gd name="connsiteX22" fmla="*/ 491490 w 5234940"/>
                  <a:gd name="connsiteY22" fmla="*/ 285750 h 2754630"/>
                  <a:gd name="connsiteX23" fmla="*/ 544830 w 5234940"/>
                  <a:gd name="connsiteY23" fmla="*/ 285750 h 2754630"/>
                  <a:gd name="connsiteX24" fmla="*/ 544830 w 5234940"/>
                  <a:gd name="connsiteY24" fmla="*/ 339090 h 2754630"/>
                  <a:gd name="connsiteX25" fmla="*/ 544830 w 5234940"/>
                  <a:gd name="connsiteY25" fmla="*/ 339090 h 2754630"/>
                  <a:gd name="connsiteX26" fmla="*/ 560070 w 5234940"/>
                  <a:gd name="connsiteY26" fmla="*/ 354330 h 2754630"/>
                  <a:gd name="connsiteX27" fmla="*/ 601980 w 5234940"/>
                  <a:gd name="connsiteY27" fmla="*/ 354330 h 2754630"/>
                  <a:gd name="connsiteX28" fmla="*/ 601980 w 5234940"/>
                  <a:gd name="connsiteY28" fmla="*/ 392430 h 2754630"/>
                  <a:gd name="connsiteX29" fmla="*/ 662940 w 5234940"/>
                  <a:gd name="connsiteY29" fmla="*/ 392430 h 2754630"/>
                  <a:gd name="connsiteX30" fmla="*/ 662940 w 5234940"/>
                  <a:gd name="connsiteY30" fmla="*/ 426720 h 2754630"/>
                  <a:gd name="connsiteX31" fmla="*/ 712470 w 5234940"/>
                  <a:gd name="connsiteY31" fmla="*/ 426720 h 2754630"/>
                  <a:gd name="connsiteX32" fmla="*/ 712470 w 5234940"/>
                  <a:gd name="connsiteY32" fmla="*/ 453390 h 2754630"/>
                  <a:gd name="connsiteX33" fmla="*/ 731520 w 5234940"/>
                  <a:gd name="connsiteY33" fmla="*/ 453390 h 2754630"/>
                  <a:gd name="connsiteX34" fmla="*/ 731520 w 5234940"/>
                  <a:gd name="connsiteY34" fmla="*/ 472440 h 2754630"/>
                  <a:gd name="connsiteX35" fmla="*/ 769620 w 5234940"/>
                  <a:gd name="connsiteY35" fmla="*/ 472440 h 2754630"/>
                  <a:gd name="connsiteX36" fmla="*/ 769620 w 5234940"/>
                  <a:gd name="connsiteY36" fmla="*/ 518160 h 2754630"/>
                  <a:gd name="connsiteX37" fmla="*/ 792480 w 5234940"/>
                  <a:gd name="connsiteY37" fmla="*/ 518160 h 2754630"/>
                  <a:gd name="connsiteX38" fmla="*/ 792480 w 5234940"/>
                  <a:gd name="connsiteY38" fmla="*/ 537210 h 2754630"/>
                  <a:gd name="connsiteX39" fmla="*/ 800100 w 5234940"/>
                  <a:gd name="connsiteY39" fmla="*/ 537210 h 2754630"/>
                  <a:gd name="connsiteX40" fmla="*/ 800100 w 5234940"/>
                  <a:gd name="connsiteY40" fmla="*/ 582930 h 2754630"/>
                  <a:gd name="connsiteX41" fmla="*/ 830580 w 5234940"/>
                  <a:gd name="connsiteY41" fmla="*/ 582930 h 2754630"/>
                  <a:gd name="connsiteX42" fmla="*/ 830580 w 5234940"/>
                  <a:gd name="connsiteY42" fmla="*/ 613410 h 2754630"/>
                  <a:gd name="connsiteX43" fmla="*/ 853440 w 5234940"/>
                  <a:gd name="connsiteY43" fmla="*/ 613410 h 2754630"/>
                  <a:gd name="connsiteX44" fmla="*/ 853440 w 5234940"/>
                  <a:gd name="connsiteY44" fmla="*/ 647700 h 2754630"/>
                  <a:gd name="connsiteX45" fmla="*/ 891540 w 5234940"/>
                  <a:gd name="connsiteY45" fmla="*/ 647700 h 2754630"/>
                  <a:gd name="connsiteX46" fmla="*/ 891540 w 5234940"/>
                  <a:gd name="connsiteY46" fmla="*/ 647700 h 2754630"/>
                  <a:gd name="connsiteX47" fmla="*/ 910590 w 5234940"/>
                  <a:gd name="connsiteY47" fmla="*/ 666750 h 2754630"/>
                  <a:gd name="connsiteX48" fmla="*/ 910590 w 5234940"/>
                  <a:gd name="connsiteY48" fmla="*/ 704850 h 2754630"/>
                  <a:gd name="connsiteX49" fmla="*/ 948690 w 5234940"/>
                  <a:gd name="connsiteY49" fmla="*/ 704850 h 2754630"/>
                  <a:gd name="connsiteX50" fmla="*/ 948690 w 5234940"/>
                  <a:gd name="connsiteY50" fmla="*/ 731520 h 2754630"/>
                  <a:gd name="connsiteX51" fmla="*/ 1002030 w 5234940"/>
                  <a:gd name="connsiteY51" fmla="*/ 731520 h 2754630"/>
                  <a:gd name="connsiteX52" fmla="*/ 1002030 w 5234940"/>
                  <a:gd name="connsiteY52" fmla="*/ 765810 h 2754630"/>
                  <a:gd name="connsiteX53" fmla="*/ 1032510 w 5234940"/>
                  <a:gd name="connsiteY53" fmla="*/ 765810 h 2754630"/>
                  <a:gd name="connsiteX54" fmla="*/ 1032510 w 5234940"/>
                  <a:gd name="connsiteY54" fmla="*/ 803910 h 2754630"/>
                  <a:gd name="connsiteX55" fmla="*/ 1047750 w 5234940"/>
                  <a:gd name="connsiteY55" fmla="*/ 803910 h 2754630"/>
                  <a:gd name="connsiteX56" fmla="*/ 1047750 w 5234940"/>
                  <a:gd name="connsiteY56" fmla="*/ 819150 h 2754630"/>
                  <a:gd name="connsiteX57" fmla="*/ 1062990 w 5234940"/>
                  <a:gd name="connsiteY57" fmla="*/ 819150 h 2754630"/>
                  <a:gd name="connsiteX58" fmla="*/ 1062990 w 5234940"/>
                  <a:gd name="connsiteY58" fmla="*/ 845820 h 2754630"/>
                  <a:gd name="connsiteX59" fmla="*/ 1089660 w 5234940"/>
                  <a:gd name="connsiteY59" fmla="*/ 845820 h 2754630"/>
                  <a:gd name="connsiteX60" fmla="*/ 1089660 w 5234940"/>
                  <a:gd name="connsiteY60" fmla="*/ 883920 h 2754630"/>
                  <a:gd name="connsiteX61" fmla="*/ 1112520 w 5234940"/>
                  <a:gd name="connsiteY61" fmla="*/ 883920 h 2754630"/>
                  <a:gd name="connsiteX62" fmla="*/ 1112520 w 5234940"/>
                  <a:gd name="connsiteY62" fmla="*/ 929640 h 2754630"/>
                  <a:gd name="connsiteX63" fmla="*/ 1162050 w 5234940"/>
                  <a:gd name="connsiteY63" fmla="*/ 929640 h 2754630"/>
                  <a:gd name="connsiteX64" fmla="*/ 1162050 w 5234940"/>
                  <a:gd name="connsiteY64" fmla="*/ 975360 h 2754630"/>
                  <a:gd name="connsiteX65" fmla="*/ 1207770 w 5234940"/>
                  <a:gd name="connsiteY65" fmla="*/ 975360 h 2754630"/>
                  <a:gd name="connsiteX66" fmla="*/ 1207770 w 5234940"/>
                  <a:gd name="connsiteY66" fmla="*/ 998220 h 2754630"/>
                  <a:gd name="connsiteX67" fmla="*/ 1238250 w 5234940"/>
                  <a:gd name="connsiteY67" fmla="*/ 998220 h 2754630"/>
                  <a:gd name="connsiteX68" fmla="*/ 1238250 w 5234940"/>
                  <a:gd name="connsiteY68" fmla="*/ 1021080 h 2754630"/>
                  <a:gd name="connsiteX69" fmla="*/ 1303020 w 5234940"/>
                  <a:gd name="connsiteY69" fmla="*/ 1021080 h 2754630"/>
                  <a:gd name="connsiteX70" fmla="*/ 1303020 w 5234940"/>
                  <a:gd name="connsiteY70" fmla="*/ 1055370 h 2754630"/>
                  <a:gd name="connsiteX71" fmla="*/ 1348740 w 5234940"/>
                  <a:gd name="connsiteY71" fmla="*/ 1055370 h 2754630"/>
                  <a:gd name="connsiteX72" fmla="*/ 1348740 w 5234940"/>
                  <a:gd name="connsiteY72" fmla="*/ 1078230 h 2754630"/>
                  <a:gd name="connsiteX73" fmla="*/ 1413510 w 5234940"/>
                  <a:gd name="connsiteY73" fmla="*/ 1078230 h 2754630"/>
                  <a:gd name="connsiteX74" fmla="*/ 1413510 w 5234940"/>
                  <a:gd name="connsiteY74" fmla="*/ 1116330 h 2754630"/>
                  <a:gd name="connsiteX75" fmla="*/ 1443990 w 5234940"/>
                  <a:gd name="connsiteY75" fmla="*/ 1116330 h 2754630"/>
                  <a:gd name="connsiteX76" fmla="*/ 1443990 w 5234940"/>
                  <a:gd name="connsiteY76" fmla="*/ 1135380 h 2754630"/>
                  <a:gd name="connsiteX77" fmla="*/ 1485900 w 5234940"/>
                  <a:gd name="connsiteY77" fmla="*/ 1135380 h 2754630"/>
                  <a:gd name="connsiteX78" fmla="*/ 1485900 w 5234940"/>
                  <a:gd name="connsiteY78" fmla="*/ 1181100 h 2754630"/>
                  <a:gd name="connsiteX79" fmla="*/ 1520190 w 5234940"/>
                  <a:gd name="connsiteY79" fmla="*/ 1181100 h 2754630"/>
                  <a:gd name="connsiteX80" fmla="*/ 1520190 w 5234940"/>
                  <a:gd name="connsiteY80" fmla="*/ 1211580 h 2754630"/>
                  <a:gd name="connsiteX81" fmla="*/ 1569720 w 5234940"/>
                  <a:gd name="connsiteY81" fmla="*/ 1211580 h 2754630"/>
                  <a:gd name="connsiteX82" fmla="*/ 1569720 w 5234940"/>
                  <a:gd name="connsiteY82" fmla="*/ 1245870 h 2754630"/>
                  <a:gd name="connsiteX83" fmla="*/ 1592580 w 5234940"/>
                  <a:gd name="connsiteY83" fmla="*/ 1245870 h 2754630"/>
                  <a:gd name="connsiteX84" fmla="*/ 1592580 w 5234940"/>
                  <a:gd name="connsiteY84" fmla="*/ 1276350 h 2754630"/>
                  <a:gd name="connsiteX85" fmla="*/ 1645920 w 5234940"/>
                  <a:gd name="connsiteY85" fmla="*/ 1276350 h 2754630"/>
                  <a:gd name="connsiteX86" fmla="*/ 1645920 w 5234940"/>
                  <a:gd name="connsiteY86" fmla="*/ 1295400 h 2754630"/>
                  <a:gd name="connsiteX87" fmla="*/ 1725930 w 5234940"/>
                  <a:gd name="connsiteY87" fmla="*/ 1295400 h 2754630"/>
                  <a:gd name="connsiteX88" fmla="*/ 1725930 w 5234940"/>
                  <a:gd name="connsiteY88" fmla="*/ 1333500 h 2754630"/>
                  <a:gd name="connsiteX89" fmla="*/ 1748790 w 5234940"/>
                  <a:gd name="connsiteY89" fmla="*/ 1333500 h 2754630"/>
                  <a:gd name="connsiteX90" fmla="*/ 1748790 w 5234940"/>
                  <a:gd name="connsiteY90" fmla="*/ 1356360 h 2754630"/>
                  <a:gd name="connsiteX91" fmla="*/ 1775460 w 5234940"/>
                  <a:gd name="connsiteY91" fmla="*/ 1356360 h 2754630"/>
                  <a:gd name="connsiteX92" fmla="*/ 1775460 w 5234940"/>
                  <a:gd name="connsiteY92" fmla="*/ 1394460 h 2754630"/>
                  <a:gd name="connsiteX93" fmla="*/ 1821180 w 5234940"/>
                  <a:gd name="connsiteY93" fmla="*/ 1394460 h 2754630"/>
                  <a:gd name="connsiteX94" fmla="*/ 1821180 w 5234940"/>
                  <a:gd name="connsiteY94" fmla="*/ 1417320 h 2754630"/>
                  <a:gd name="connsiteX95" fmla="*/ 1847850 w 5234940"/>
                  <a:gd name="connsiteY95" fmla="*/ 1417320 h 2754630"/>
                  <a:gd name="connsiteX96" fmla="*/ 1847850 w 5234940"/>
                  <a:gd name="connsiteY96" fmla="*/ 1447800 h 2754630"/>
                  <a:gd name="connsiteX97" fmla="*/ 1874520 w 5234940"/>
                  <a:gd name="connsiteY97" fmla="*/ 1447800 h 2754630"/>
                  <a:gd name="connsiteX98" fmla="*/ 1874520 w 5234940"/>
                  <a:gd name="connsiteY98" fmla="*/ 1482090 h 2754630"/>
                  <a:gd name="connsiteX99" fmla="*/ 1958340 w 5234940"/>
                  <a:gd name="connsiteY99" fmla="*/ 1482090 h 2754630"/>
                  <a:gd name="connsiteX100" fmla="*/ 1958340 w 5234940"/>
                  <a:gd name="connsiteY100" fmla="*/ 1512570 h 2754630"/>
                  <a:gd name="connsiteX101" fmla="*/ 2030730 w 5234940"/>
                  <a:gd name="connsiteY101" fmla="*/ 1512570 h 2754630"/>
                  <a:gd name="connsiteX102" fmla="*/ 2030730 w 5234940"/>
                  <a:gd name="connsiteY102" fmla="*/ 1543050 h 2754630"/>
                  <a:gd name="connsiteX103" fmla="*/ 2106930 w 5234940"/>
                  <a:gd name="connsiteY103" fmla="*/ 1543050 h 2754630"/>
                  <a:gd name="connsiteX104" fmla="*/ 2106930 w 5234940"/>
                  <a:gd name="connsiteY104" fmla="*/ 1588770 h 2754630"/>
                  <a:gd name="connsiteX105" fmla="*/ 2270760 w 5234940"/>
                  <a:gd name="connsiteY105" fmla="*/ 1588770 h 2754630"/>
                  <a:gd name="connsiteX106" fmla="*/ 2270760 w 5234940"/>
                  <a:gd name="connsiteY106" fmla="*/ 1607820 h 2754630"/>
                  <a:gd name="connsiteX107" fmla="*/ 2312670 w 5234940"/>
                  <a:gd name="connsiteY107" fmla="*/ 1607820 h 2754630"/>
                  <a:gd name="connsiteX108" fmla="*/ 2312670 w 5234940"/>
                  <a:gd name="connsiteY108" fmla="*/ 1623060 h 2754630"/>
                  <a:gd name="connsiteX109" fmla="*/ 2366010 w 5234940"/>
                  <a:gd name="connsiteY109" fmla="*/ 1623060 h 2754630"/>
                  <a:gd name="connsiteX110" fmla="*/ 2366010 w 5234940"/>
                  <a:gd name="connsiteY110" fmla="*/ 1657350 h 2754630"/>
                  <a:gd name="connsiteX111" fmla="*/ 2434590 w 5234940"/>
                  <a:gd name="connsiteY111" fmla="*/ 1657350 h 2754630"/>
                  <a:gd name="connsiteX112" fmla="*/ 2434590 w 5234940"/>
                  <a:gd name="connsiteY112" fmla="*/ 1676400 h 2754630"/>
                  <a:gd name="connsiteX113" fmla="*/ 2487930 w 5234940"/>
                  <a:gd name="connsiteY113" fmla="*/ 1676400 h 2754630"/>
                  <a:gd name="connsiteX114" fmla="*/ 2487930 w 5234940"/>
                  <a:gd name="connsiteY114" fmla="*/ 1714500 h 2754630"/>
                  <a:gd name="connsiteX115" fmla="*/ 2586990 w 5234940"/>
                  <a:gd name="connsiteY115" fmla="*/ 1714500 h 2754630"/>
                  <a:gd name="connsiteX116" fmla="*/ 2586990 w 5234940"/>
                  <a:gd name="connsiteY116" fmla="*/ 1737360 h 2754630"/>
                  <a:gd name="connsiteX117" fmla="*/ 2640330 w 5234940"/>
                  <a:gd name="connsiteY117" fmla="*/ 1737360 h 2754630"/>
                  <a:gd name="connsiteX118" fmla="*/ 2640330 w 5234940"/>
                  <a:gd name="connsiteY118" fmla="*/ 1771650 h 2754630"/>
                  <a:gd name="connsiteX119" fmla="*/ 2708910 w 5234940"/>
                  <a:gd name="connsiteY119" fmla="*/ 1771650 h 2754630"/>
                  <a:gd name="connsiteX120" fmla="*/ 2708910 w 5234940"/>
                  <a:gd name="connsiteY120" fmla="*/ 1813560 h 2754630"/>
                  <a:gd name="connsiteX121" fmla="*/ 2754630 w 5234940"/>
                  <a:gd name="connsiteY121" fmla="*/ 1813560 h 2754630"/>
                  <a:gd name="connsiteX122" fmla="*/ 2766060 w 5234940"/>
                  <a:gd name="connsiteY122" fmla="*/ 1824990 h 2754630"/>
                  <a:gd name="connsiteX123" fmla="*/ 2785110 w 5234940"/>
                  <a:gd name="connsiteY123" fmla="*/ 1824990 h 2754630"/>
                  <a:gd name="connsiteX124" fmla="*/ 2785110 w 5234940"/>
                  <a:gd name="connsiteY124" fmla="*/ 1840230 h 2754630"/>
                  <a:gd name="connsiteX125" fmla="*/ 2907030 w 5234940"/>
                  <a:gd name="connsiteY125" fmla="*/ 1840230 h 2754630"/>
                  <a:gd name="connsiteX126" fmla="*/ 2907030 w 5234940"/>
                  <a:gd name="connsiteY126" fmla="*/ 1859280 h 2754630"/>
                  <a:gd name="connsiteX127" fmla="*/ 2994660 w 5234940"/>
                  <a:gd name="connsiteY127" fmla="*/ 1859280 h 2754630"/>
                  <a:gd name="connsiteX128" fmla="*/ 2994660 w 5234940"/>
                  <a:gd name="connsiteY128" fmla="*/ 1905000 h 2754630"/>
                  <a:gd name="connsiteX129" fmla="*/ 3063240 w 5234940"/>
                  <a:gd name="connsiteY129" fmla="*/ 1905000 h 2754630"/>
                  <a:gd name="connsiteX130" fmla="*/ 3063240 w 5234940"/>
                  <a:gd name="connsiteY130" fmla="*/ 1939290 h 2754630"/>
                  <a:gd name="connsiteX131" fmla="*/ 3185160 w 5234940"/>
                  <a:gd name="connsiteY131" fmla="*/ 1939290 h 2754630"/>
                  <a:gd name="connsiteX132" fmla="*/ 3200400 w 5234940"/>
                  <a:gd name="connsiteY132" fmla="*/ 1954530 h 2754630"/>
                  <a:gd name="connsiteX133" fmla="*/ 3345180 w 5234940"/>
                  <a:gd name="connsiteY133" fmla="*/ 1954530 h 2754630"/>
                  <a:gd name="connsiteX134" fmla="*/ 3345180 w 5234940"/>
                  <a:gd name="connsiteY134" fmla="*/ 2004060 h 2754630"/>
                  <a:gd name="connsiteX135" fmla="*/ 3409950 w 5234940"/>
                  <a:gd name="connsiteY135" fmla="*/ 2004060 h 2754630"/>
                  <a:gd name="connsiteX136" fmla="*/ 3409950 w 5234940"/>
                  <a:gd name="connsiteY136" fmla="*/ 2034540 h 2754630"/>
                  <a:gd name="connsiteX137" fmla="*/ 3470910 w 5234940"/>
                  <a:gd name="connsiteY137" fmla="*/ 2034540 h 2754630"/>
                  <a:gd name="connsiteX138" fmla="*/ 3470910 w 5234940"/>
                  <a:gd name="connsiteY138" fmla="*/ 2053590 h 2754630"/>
                  <a:gd name="connsiteX139" fmla="*/ 3524250 w 5234940"/>
                  <a:gd name="connsiteY139" fmla="*/ 2053590 h 2754630"/>
                  <a:gd name="connsiteX140" fmla="*/ 3524250 w 5234940"/>
                  <a:gd name="connsiteY140" fmla="*/ 2072640 h 2754630"/>
                  <a:gd name="connsiteX141" fmla="*/ 3638550 w 5234940"/>
                  <a:gd name="connsiteY141" fmla="*/ 2072640 h 2754630"/>
                  <a:gd name="connsiteX142" fmla="*/ 3638550 w 5234940"/>
                  <a:gd name="connsiteY142" fmla="*/ 2106930 h 2754630"/>
                  <a:gd name="connsiteX143" fmla="*/ 3657600 w 5234940"/>
                  <a:gd name="connsiteY143" fmla="*/ 2106930 h 2754630"/>
                  <a:gd name="connsiteX144" fmla="*/ 3657600 w 5234940"/>
                  <a:gd name="connsiteY144" fmla="*/ 2137410 h 2754630"/>
                  <a:gd name="connsiteX145" fmla="*/ 3733800 w 5234940"/>
                  <a:gd name="connsiteY145" fmla="*/ 2137410 h 2754630"/>
                  <a:gd name="connsiteX146" fmla="*/ 3733800 w 5234940"/>
                  <a:gd name="connsiteY146" fmla="*/ 2179320 h 2754630"/>
                  <a:gd name="connsiteX147" fmla="*/ 3950970 w 5234940"/>
                  <a:gd name="connsiteY147" fmla="*/ 2179320 h 2754630"/>
                  <a:gd name="connsiteX148" fmla="*/ 3950970 w 5234940"/>
                  <a:gd name="connsiteY148" fmla="*/ 2221230 h 2754630"/>
                  <a:gd name="connsiteX149" fmla="*/ 4244340 w 5234940"/>
                  <a:gd name="connsiteY149" fmla="*/ 2221230 h 2754630"/>
                  <a:gd name="connsiteX150" fmla="*/ 4244340 w 5234940"/>
                  <a:gd name="connsiteY150" fmla="*/ 2251710 h 2754630"/>
                  <a:gd name="connsiteX151" fmla="*/ 4423410 w 5234940"/>
                  <a:gd name="connsiteY151" fmla="*/ 2251710 h 2754630"/>
                  <a:gd name="connsiteX152" fmla="*/ 4423410 w 5234940"/>
                  <a:gd name="connsiteY152" fmla="*/ 2305050 h 2754630"/>
                  <a:gd name="connsiteX153" fmla="*/ 4526280 w 5234940"/>
                  <a:gd name="connsiteY153" fmla="*/ 2305050 h 2754630"/>
                  <a:gd name="connsiteX154" fmla="*/ 4526280 w 5234940"/>
                  <a:gd name="connsiteY154" fmla="*/ 2339340 h 2754630"/>
                  <a:gd name="connsiteX155" fmla="*/ 4796790 w 5234940"/>
                  <a:gd name="connsiteY155" fmla="*/ 2339340 h 2754630"/>
                  <a:gd name="connsiteX156" fmla="*/ 4796790 w 5234940"/>
                  <a:gd name="connsiteY156" fmla="*/ 2411730 h 2754630"/>
                  <a:gd name="connsiteX157" fmla="*/ 5234940 w 5234940"/>
                  <a:gd name="connsiteY157" fmla="*/ 2411730 h 2754630"/>
                  <a:gd name="connsiteX158" fmla="*/ 5234940 w 5234940"/>
                  <a:gd name="connsiteY158" fmla="*/ 2754630 h 275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5234940" h="2754630">
                    <a:moveTo>
                      <a:pt x="0" y="0"/>
                    </a:moveTo>
                    <a:lnTo>
                      <a:pt x="148590" y="0"/>
                    </a:lnTo>
                    <a:lnTo>
                      <a:pt x="148590" y="38100"/>
                    </a:lnTo>
                    <a:lnTo>
                      <a:pt x="175260" y="38100"/>
                    </a:lnTo>
                    <a:lnTo>
                      <a:pt x="175260" y="49530"/>
                    </a:lnTo>
                    <a:lnTo>
                      <a:pt x="228600" y="49530"/>
                    </a:lnTo>
                    <a:lnTo>
                      <a:pt x="228600" y="68580"/>
                    </a:lnTo>
                    <a:lnTo>
                      <a:pt x="259080" y="68580"/>
                    </a:lnTo>
                    <a:lnTo>
                      <a:pt x="259080" y="99060"/>
                    </a:lnTo>
                    <a:lnTo>
                      <a:pt x="285750" y="99060"/>
                    </a:lnTo>
                    <a:lnTo>
                      <a:pt x="285750" y="106680"/>
                    </a:lnTo>
                    <a:lnTo>
                      <a:pt x="308610" y="106680"/>
                    </a:lnTo>
                    <a:lnTo>
                      <a:pt x="308610" y="148590"/>
                    </a:lnTo>
                    <a:lnTo>
                      <a:pt x="339090" y="148590"/>
                    </a:lnTo>
                    <a:lnTo>
                      <a:pt x="339090" y="171450"/>
                    </a:lnTo>
                    <a:lnTo>
                      <a:pt x="384810" y="171450"/>
                    </a:lnTo>
                    <a:lnTo>
                      <a:pt x="384810" y="198120"/>
                    </a:lnTo>
                    <a:lnTo>
                      <a:pt x="426720" y="198120"/>
                    </a:lnTo>
                    <a:lnTo>
                      <a:pt x="426720" y="224790"/>
                    </a:lnTo>
                    <a:lnTo>
                      <a:pt x="468630" y="224790"/>
                    </a:lnTo>
                    <a:lnTo>
                      <a:pt x="468630" y="259080"/>
                    </a:lnTo>
                    <a:lnTo>
                      <a:pt x="491490" y="259080"/>
                    </a:lnTo>
                    <a:lnTo>
                      <a:pt x="491490" y="285750"/>
                    </a:lnTo>
                    <a:lnTo>
                      <a:pt x="544830" y="285750"/>
                    </a:lnTo>
                    <a:lnTo>
                      <a:pt x="544830" y="339090"/>
                    </a:lnTo>
                    <a:lnTo>
                      <a:pt x="544830" y="339090"/>
                    </a:lnTo>
                    <a:lnTo>
                      <a:pt x="560070" y="354330"/>
                    </a:lnTo>
                    <a:lnTo>
                      <a:pt x="601980" y="354330"/>
                    </a:lnTo>
                    <a:lnTo>
                      <a:pt x="601980" y="392430"/>
                    </a:lnTo>
                    <a:lnTo>
                      <a:pt x="662940" y="392430"/>
                    </a:lnTo>
                    <a:lnTo>
                      <a:pt x="662940" y="426720"/>
                    </a:lnTo>
                    <a:lnTo>
                      <a:pt x="712470" y="426720"/>
                    </a:lnTo>
                    <a:lnTo>
                      <a:pt x="712470" y="453390"/>
                    </a:lnTo>
                    <a:lnTo>
                      <a:pt x="731520" y="453390"/>
                    </a:lnTo>
                    <a:lnTo>
                      <a:pt x="731520" y="472440"/>
                    </a:lnTo>
                    <a:lnTo>
                      <a:pt x="769620" y="472440"/>
                    </a:lnTo>
                    <a:lnTo>
                      <a:pt x="769620" y="518160"/>
                    </a:lnTo>
                    <a:lnTo>
                      <a:pt x="792480" y="518160"/>
                    </a:lnTo>
                    <a:lnTo>
                      <a:pt x="792480" y="537210"/>
                    </a:lnTo>
                    <a:lnTo>
                      <a:pt x="800100" y="537210"/>
                    </a:lnTo>
                    <a:lnTo>
                      <a:pt x="800100" y="582930"/>
                    </a:lnTo>
                    <a:lnTo>
                      <a:pt x="830580" y="582930"/>
                    </a:lnTo>
                    <a:lnTo>
                      <a:pt x="830580" y="613410"/>
                    </a:lnTo>
                    <a:lnTo>
                      <a:pt x="853440" y="613410"/>
                    </a:lnTo>
                    <a:lnTo>
                      <a:pt x="853440" y="647700"/>
                    </a:lnTo>
                    <a:lnTo>
                      <a:pt x="891540" y="647700"/>
                    </a:lnTo>
                    <a:lnTo>
                      <a:pt x="891540" y="647700"/>
                    </a:lnTo>
                    <a:lnTo>
                      <a:pt x="910590" y="666750"/>
                    </a:lnTo>
                    <a:lnTo>
                      <a:pt x="910590" y="704850"/>
                    </a:lnTo>
                    <a:lnTo>
                      <a:pt x="948690" y="704850"/>
                    </a:lnTo>
                    <a:lnTo>
                      <a:pt x="948690" y="731520"/>
                    </a:lnTo>
                    <a:lnTo>
                      <a:pt x="1002030" y="731520"/>
                    </a:lnTo>
                    <a:lnTo>
                      <a:pt x="1002030" y="765810"/>
                    </a:lnTo>
                    <a:lnTo>
                      <a:pt x="1032510" y="765810"/>
                    </a:lnTo>
                    <a:lnTo>
                      <a:pt x="1032510" y="803910"/>
                    </a:lnTo>
                    <a:lnTo>
                      <a:pt x="1047750" y="803910"/>
                    </a:lnTo>
                    <a:lnTo>
                      <a:pt x="1047750" y="819150"/>
                    </a:lnTo>
                    <a:lnTo>
                      <a:pt x="1062990" y="819150"/>
                    </a:lnTo>
                    <a:lnTo>
                      <a:pt x="1062990" y="845820"/>
                    </a:lnTo>
                    <a:lnTo>
                      <a:pt x="1089660" y="845820"/>
                    </a:lnTo>
                    <a:lnTo>
                      <a:pt x="1089660" y="883920"/>
                    </a:lnTo>
                    <a:lnTo>
                      <a:pt x="1112520" y="883920"/>
                    </a:lnTo>
                    <a:lnTo>
                      <a:pt x="1112520" y="929640"/>
                    </a:lnTo>
                    <a:lnTo>
                      <a:pt x="1162050" y="929640"/>
                    </a:lnTo>
                    <a:lnTo>
                      <a:pt x="1162050" y="975360"/>
                    </a:lnTo>
                    <a:lnTo>
                      <a:pt x="1207770" y="975360"/>
                    </a:lnTo>
                    <a:lnTo>
                      <a:pt x="1207770" y="998220"/>
                    </a:lnTo>
                    <a:lnTo>
                      <a:pt x="1238250" y="998220"/>
                    </a:lnTo>
                    <a:lnTo>
                      <a:pt x="1238250" y="1021080"/>
                    </a:lnTo>
                    <a:lnTo>
                      <a:pt x="1303020" y="1021080"/>
                    </a:lnTo>
                    <a:lnTo>
                      <a:pt x="1303020" y="1055370"/>
                    </a:lnTo>
                    <a:lnTo>
                      <a:pt x="1348740" y="1055370"/>
                    </a:lnTo>
                    <a:lnTo>
                      <a:pt x="1348740" y="1078230"/>
                    </a:lnTo>
                    <a:lnTo>
                      <a:pt x="1413510" y="1078230"/>
                    </a:lnTo>
                    <a:lnTo>
                      <a:pt x="1413510" y="1116330"/>
                    </a:lnTo>
                    <a:lnTo>
                      <a:pt x="1443990" y="1116330"/>
                    </a:lnTo>
                    <a:lnTo>
                      <a:pt x="1443990" y="1135380"/>
                    </a:lnTo>
                    <a:lnTo>
                      <a:pt x="1485900" y="1135380"/>
                    </a:lnTo>
                    <a:lnTo>
                      <a:pt x="1485900" y="1181100"/>
                    </a:lnTo>
                    <a:lnTo>
                      <a:pt x="1520190" y="1181100"/>
                    </a:lnTo>
                    <a:lnTo>
                      <a:pt x="1520190" y="1211580"/>
                    </a:lnTo>
                    <a:lnTo>
                      <a:pt x="1569720" y="1211580"/>
                    </a:lnTo>
                    <a:lnTo>
                      <a:pt x="1569720" y="1245870"/>
                    </a:lnTo>
                    <a:lnTo>
                      <a:pt x="1592580" y="1245870"/>
                    </a:lnTo>
                    <a:lnTo>
                      <a:pt x="1592580" y="1276350"/>
                    </a:lnTo>
                    <a:lnTo>
                      <a:pt x="1645920" y="1276350"/>
                    </a:lnTo>
                    <a:lnTo>
                      <a:pt x="1645920" y="1295400"/>
                    </a:lnTo>
                    <a:lnTo>
                      <a:pt x="1725930" y="1295400"/>
                    </a:lnTo>
                    <a:lnTo>
                      <a:pt x="1725930" y="1333500"/>
                    </a:lnTo>
                    <a:lnTo>
                      <a:pt x="1748790" y="1333500"/>
                    </a:lnTo>
                    <a:lnTo>
                      <a:pt x="1748790" y="1356360"/>
                    </a:lnTo>
                    <a:lnTo>
                      <a:pt x="1775460" y="1356360"/>
                    </a:lnTo>
                    <a:lnTo>
                      <a:pt x="1775460" y="1394460"/>
                    </a:lnTo>
                    <a:lnTo>
                      <a:pt x="1821180" y="1394460"/>
                    </a:lnTo>
                    <a:lnTo>
                      <a:pt x="1821180" y="1417320"/>
                    </a:lnTo>
                    <a:lnTo>
                      <a:pt x="1847850" y="1417320"/>
                    </a:lnTo>
                    <a:lnTo>
                      <a:pt x="1847850" y="1447800"/>
                    </a:lnTo>
                    <a:lnTo>
                      <a:pt x="1874520" y="1447800"/>
                    </a:lnTo>
                    <a:lnTo>
                      <a:pt x="1874520" y="1482090"/>
                    </a:lnTo>
                    <a:lnTo>
                      <a:pt x="1958340" y="1482090"/>
                    </a:lnTo>
                    <a:lnTo>
                      <a:pt x="1958340" y="1512570"/>
                    </a:lnTo>
                    <a:lnTo>
                      <a:pt x="2030730" y="1512570"/>
                    </a:lnTo>
                    <a:lnTo>
                      <a:pt x="2030730" y="1543050"/>
                    </a:lnTo>
                    <a:lnTo>
                      <a:pt x="2106930" y="1543050"/>
                    </a:lnTo>
                    <a:lnTo>
                      <a:pt x="2106930" y="1588770"/>
                    </a:lnTo>
                    <a:lnTo>
                      <a:pt x="2270760" y="1588770"/>
                    </a:lnTo>
                    <a:lnTo>
                      <a:pt x="2270760" y="1607820"/>
                    </a:lnTo>
                    <a:lnTo>
                      <a:pt x="2312670" y="1607820"/>
                    </a:lnTo>
                    <a:lnTo>
                      <a:pt x="2312670" y="1623060"/>
                    </a:lnTo>
                    <a:lnTo>
                      <a:pt x="2366010" y="1623060"/>
                    </a:lnTo>
                    <a:lnTo>
                      <a:pt x="2366010" y="1657350"/>
                    </a:lnTo>
                    <a:lnTo>
                      <a:pt x="2434590" y="1657350"/>
                    </a:lnTo>
                    <a:lnTo>
                      <a:pt x="2434590" y="1676400"/>
                    </a:lnTo>
                    <a:lnTo>
                      <a:pt x="2487930" y="1676400"/>
                    </a:lnTo>
                    <a:lnTo>
                      <a:pt x="2487930" y="1714500"/>
                    </a:lnTo>
                    <a:lnTo>
                      <a:pt x="2586990" y="1714500"/>
                    </a:lnTo>
                    <a:lnTo>
                      <a:pt x="2586990" y="1737360"/>
                    </a:lnTo>
                    <a:lnTo>
                      <a:pt x="2640330" y="1737360"/>
                    </a:lnTo>
                    <a:lnTo>
                      <a:pt x="2640330" y="1771650"/>
                    </a:lnTo>
                    <a:lnTo>
                      <a:pt x="2708910" y="1771650"/>
                    </a:lnTo>
                    <a:lnTo>
                      <a:pt x="2708910" y="1813560"/>
                    </a:lnTo>
                    <a:lnTo>
                      <a:pt x="2754630" y="1813560"/>
                    </a:lnTo>
                    <a:lnTo>
                      <a:pt x="2766060" y="1824990"/>
                    </a:lnTo>
                    <a:lnTo>
                      <a:pt x="2785110" y="1824990"/>
                    </a:lnTo>
                    <a:lnTo>
                      <a:pt x="2785110" y="1840230"/>
                    </a:lnTo>
                    <a:lnTo>
                      <a:pt x="2907030" y="1840230"/>
                    </a:lnTo>
                    <a:lnTo>
                      <a:pt x="2907030" y="1859280"/>
                    </a:lnTo>
                    <a:lnTo>
                      <a:pt x="2994660" y="1859280"/>
                    </a:lnTo>
                    <a:lnTo>
                      <a:pt x="2994660" y="1905000"/>
                    </a:lnTo>
                    <a:lnTo>
                      <a:pt x="3063240" y="1905000"/>
                    </a:lnTo>
                    <a:lnTo>
                      <a:pt x="3063240" y="1939290"/>
                    </a:lnTo>
                    <a:lnTo>
                      <a:pt x="3185160" y="1939290"/>
                    </a:lnTo>
                    <a:lnTo>
                      <a:pt x="3200400" y="1954530"/>
                    </a:lnTo>
                    <a:lnTo>
                      <a:pt x="3345180" y="1954530"/>
                    </a:lnTo>
                    <a:lnTo>
                      <a:pt x="3345180" y="2004060"/>
                    </a:lnTo>
                    <a:lnTo>
                      <a:pt x="3409950" y="2004060"/>
                    </a:lnTo>
                    <a:lnTo>
                      <a:pt x="3409950" y="2034540"/>
                    </a:lnTo>
                    <a:lnTo>
                      <a:pt x="3470910" y="2034540"/>
                    </a:lnTo>
                    <a:lnTo>
                      <a:pt x="3470910" y="2053590"/>
                    </a:lnTo>
                    <a:lnTo>
                      <a:pt x="3524250" y="2053590"/>
                    </a:lnTo>
                    <a:lnTo>
                      <a:pt x="3524250" y="2072640"/>
                    </a:lnTo>
                    <a:lnTo>
                      <a:pt x="3638550" y="2072640"/>
                    </a:lnTo>
                    <a:lnTo>
                      <a:pt x="3638550" y="2106930"/>
                    </a:lnTo>
                    <a:lnTo>
                      <a:pt x="3657600" y="2106930"/>
                    </a:lnTo>
                    <a:lnTo>
                      <a:pt x="3657600" y="2137410"/>
                    </a:lnTo>
                    <a:lnTo>
                      <a:pt x="3733800" y="2137410"/>
                    </a:lnTo>
                    <a:lnTo>
                      <a:pt x="3733800" y="2179320"/>
                    </a:lnTo>
                    <a:lnTo>
                      <a:pt x="3950970" y="2179320"/>
                    </a:lnTo>
                    <a:lnTo>
                      <a:pt x="3950970" y="2221230"/>
                    </a:lnTo>
                    <a:lnTo>
                      <a:pt x="4244340" y="2221230"/>
                    </a:lnTo>
                    <a:lnTo>
                      <a:pt x="4244340" y="2251710"/>
                    </a:lnTo>
                    <a:lnTo>
                      <a:pt x="4423410" y="2251710"/>
                    </a:lnTo>
                    <a:lnTo>
                      <a:pt x="4423410" y="2305050"/>
                    </a:lnTo>
                    <a:lnTo>
                      <a:pt x="4526280" y="2305050"/>
                    </a:lnTo>
                    <a:lnTo>
                      <a:pt x="4526280" y="2339340"/>
                    </a:lnTo>
                    <a:lnTo>
                      <a:pt x="4796790" y="2339340"/>
                    </a:lnTo>
                    <a:lnTo>
                      <a:pt x="4796790" y="2411730"/>
                    </a:lnTo>
                    <a:lnTo>
                      <a:pt x="5234940" y="2411730"/>
                    </a:lnTo>
                    <a:lnTo>
                      <a:pt x="5234940" y="275463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200" dirty="0">
                  <a:solidFill>
                    <a:schemeClr val="tx1"/>
                  </a:solidFill>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0BABE8C8-84D2-451B-A272-38F4D55890F2}"/>
                  </a:ext>
                </a:extLst>
              </p:cNvPr>
              <p:cNvGrpSpPr/>
              <p:nvPr/>
            </p:nvGrpSpPr>
            <p:grpSpPr>
              <a:xfrm>
                <a:off x="1418911" y="3692328"/>
                <a:ext cx="4362389" cy="34639"/>
                <a:chOff x="2894666" y="4342190"/>
                <a:chExt cx="5816518" cy="46185"/>
              </a:xfrm>
            </p:grpSpPr>
            <p:cxnSp>
              <p:nvCxnSpPr>
                <p:cNvPr id="72" name="Straight Connector 71">
                  <a:extLst>
                    <a:ext uri="{FF2B5EF4-FFF2-40B4-BE49-F238E27FC236}">
                      <a16:creationId xmlns:a16="http://schemas.microsoft.com/office/drawing/2014/main" id="{67583267-F622-4027-9066-674CE6C30400}"/>
                    </a:ext>
                  </a:extLst>
                </p:cNvPr>
                <p:cNvCxnSpPr>
                  <a:cxnSpLocks/>
                </p:cNvCxnSpPr>
                <p:nvPr>
                  <p:custDataLst>
                    <p:tags r:id="rId1"/>
                  </p:custDataLst>
                </p:nvPr>
              </p:nvCxnSpPr>
              <p:spPr>
                <a:xfrm flipH="1">
                  <a:off x="2894666" y="4342190"/>
                  <a:ext cx="5816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533FD84-1CEC-4B93-9A58-025C4A2B3573}"/>
                    </a:ext>
                  </a:extLst>
                </p:cNvPr>
                <p:cNvCxnSpPr/>
                <p:nvPr>
                  <p:custDataLst>
                    <p:tags r:id="rId2"/>
                  </p:custDataLst>
                </p:nvPr>
              </p:nvCxnSpPr>
              <p:spPr>
                <a:xfrm flipV="1">
                  <a:off x="371953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46A3F59-00CB-406C-82C2-BEE8AFA44360}"/>
                    </a:ext>
                  </a:extLst>
                </p:cNvPr>
                <p:cNvCxnSpPr/>
                <p:nvPr>
                  <p:custDataLst>
                    <p:tags r:id="rId3"/>
                  </p:custDataLst>
                </p:nvPr>
              </p:nvCxnSpPr>
              <p:spPr>
                <a:xfrm flipV="1">
                  <a:off x="4504106"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3B6DC6-5AA4-4411-BE27-F581CD1D76F6}"/>
                    </a:ext>
                  </a:extLst>
                </p:cNvPr>
                <p:cNvCxnSpPr/>
                <p:nvPr>
                  <p:custDataLst>
                    <p:tags r:id="rId4"/>
                  </p:custDataLst>
                </p:nvPr>
              </p:nvCxnSpPr>
              <p:spPr>
                <a:xfrm flipV="1">
                  <a:off x="5288674"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8541C3E-C5D6-4CC0-A8E0-E23AE65C46B8}"/>
                    </a:ext>
                  </a:extLst>
                </p:cNvPr>
                <p:cNvCxnSpPr/>
                <p:nvPr>
                  <p:custDataLst>
                    <p:tags r:id="rId5"/>
                  </p:custDataLst>
                </p:nvPr>
              </p:nvCxnSpPr>
              <p:spPr>
                <a:xfrm flipV="1">
                  <a:off x="607324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61096D0-7777-4BE5-ACAB-84934EBC71D0}"/>
                    </a:ext>
                  </a:extLst>
                </p:cNvPr>
                <p:cNvCxnSpPr/>
                <p:nvPr>
                  <p:custDataLst>
                    <p:tags r:id="rId6"/>
                  </p:custDataLst>
                </p:nvPr>
              </p:nvCxnSpPr>
              <p:spPr>
                <a:xfrm flipV="1">
                  <a:off x="764237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A5B51BC-1E6C-4B39-B11E-C22B8B95B38B}"/>
                    </a:ext>
                  </a:extLst>
                </p:cNvPr>
                <p:cNvCxnSpPr/>
                <p:nvPr>
                  <p:custDataLst>
                    <p:tags r:id="rId7"/>
                  </p:custDataLst>
                </p:nvPr>
              </p:nvCxnSpPr>
              <p:spPr>
                <a:xfrm flipV="1">
                  <a:off x="3327254"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BBB8F8-DAE7-4338-8779-FF99701ACB02}"/>
                    </a:ext>
                  </a:extLst>
                </p:cNvPr>
                <p:cNvCxnSpPr/>
                <p:nvPr>
                  <p:custDataLst>
                    <p:tags r:id="rId8"/>
                  </p:custDataLst>
                </p:nvPr>
              </p:nvCxnSpPr>
              <p:spPr>
                <a:xfrm flipV="1">
                  <a:off x="411182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C039EAC-A66A-4EA5-8E6A-491E5CA2492A}"/>
                    </a:ext>
                  </a:extLst>
                </p:cNvPr>
                <p:cNvCxnSpPr/>
                <p:nvPr>
                  <p:custDataLst>
                    <p:tags r:id="rId9"/>
                  </p:custDataLst>
                </p:nvPr>
              </p:nvCxnSpPr>
              <p:spPr>
                <a:xfrm flipV="1">
                  <a:off x="4896390"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74732D-1432-49ED-A1F3-D1A4D3EA66E5}"/>
                    </a:ext>
                  </a:extLst>
                </p:cNvPr>
                <p:cNvCxnSpPr/>
                <p:nvPr>
                  <p:custDataLst>
                    <p:tags r:id="rId10"/>
                  </p:custDataLst>
                </p:nvPr>
              </p:nvCxnSpPr>
              <p:spPr>
                <a:xfrm flipV="1">
                  <a:off x="568095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4523E3B-8E32-4B6C-9D5B-FBBCEDB28B76}"/>
                    </a:ext>
                  </a:extLst>
                </p:cNvPr>
                <p:cNvCxnSpPr/>
                <p:nvPr>
                  <p:custDataLst>
                    <p:tags r:id="rId11"/>
                  </p:custDataLst>
                </p:nvPr>
              </p:nvCxnSpPr>
              <p:spPr>
                <a:xfrm flipV="1">
                  <a:off x="6857810"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E5242F8-3595-437E-A659-1F6D3E8593CE}"/>
                    </a:ext>
                  </a:extLst>
                </p:cNvPr>
                <p:cNvCxnSpPr/>
                <p:nvPr>
                  <p:custDataLst>
                    <p:tags r:id="rId12"/>
                  </p:custDataLst>
                </p:nvPr>
              </p:nvCxnSpPr>
              <p:spPr>
                <a:xfrm flipV="1">
                  <a:off x="842695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3C5AD7D-B37E-429C-BF38-2FD7D34F6F9F}"/>
                    </a:ext>
                  </a:extLst>
                </p:cNvPr>
                <p:cNvCxnSpPr/>
                <p:nvPr>
                  <p:custDataLst>
                    <p:tags r:id="rId13"/>
                  </p:custDataLst>
                </p:nvPr>
              </p:nvCxnSpPr>
              <p:spPr>
                <a:xfrm flipV="1">
                  <a:off x="6465526"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9A31D36-F9F9-4427-B269-F1D0DB177250}"/>
                    </a:ext>
                  </a:extLst>
                </p:cNvPr>
                <p:cNvCxnSpPr/>
                <p:nvPr>
                  <p:custDataLst>
                    <p:tags r:id="rId14"/>
                  </p:custDataLst>
                </p:nvPr>
              </p:nvCxnSpPr>
              <p:spPr>
                <a:xfrm flipV="1">
                  <a:off x="8034662"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E8C389-3765-4460-AA38-D62757F403DD}"/>
                    </a:ext>
                  </a:extLst>
                </p:cNvPr>
                <p:cNvCxnSpPr/>
                <p:nvPr>
                  <p:custDataLst>
                    <p:tags r:id="rId15"/>
                  </p:custDataLst>
                </p:nvPr>
              </p:nvCxnSpPr>
              <p:spPr>
                <a:xfrm flipV="1">
                  <a:off x="7250094"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D6FD511E-99DF-4003-806C-09BEB731FB0B}"/>
                  </a:ext>
                </a:extLst>
              </p:cNvPr>
              <p:cNvSpPr/>
              <p:nvPr/>
            </p:nvSpPr>
            <p:spPr>
              <a:xfrm>
                <a:off x="4292115" y="1743130"/>
                <a:ext cx="800168" cy="388944"/>
              </a:xfrm>
              <a:prstGeom prst="rect">
                <a:avLst/>
              </a:prstGeom>
              <a:ln>
                <a:noFill/>
              </a:ln>
            </p:spPr>
            <p:txBody>
              <a:bodyPr wrap="none" lIns="0" tIns="0" rIns="0" bIns="0">
                <a:spAutoFit/>
              </a:bodyPr>
              <a:lstStyle/>
              <a:p>
                <a:pPr marL="0" lvl="1" defTabSz="914354" fontAlgn="base">
                  <a:spcAft>
                    <a:spcPct val="0"/>
                  </a:spcAft>
                  <a:buClr>
                    <a:srgbClr val="E69A30"/>
                  </a:buClr>
                  <a:defRPr/>
                </a:pPr>
                <a:r>
                  <a:rPr lang="en-GB" sz="1600" dirty="0">
                    <a:latin typeface="Arial" panose="020B0604020202020204" pitchFamily="34" charset="0"/>
                    <a:ea typeface="ＭＳ Ｐゴシック" pitchFamily="127" charset="-128"/>
                    <a:cs typeface="Arial" panose="020B0604020202020204" pitchFamily="34" charset="0"/>
                  </a:rPr>
                  <a:t>Sorafenib</a:t>
                </a:r>
              </a:p>
              <a:p>
                <a:pPr marL="0" lvl="1" defTabSz="914354" fontAlgn="base">
                  <a:spcAft>
                    <a:spcPct val="0"/>
                  </a:spcAft>
                  <a:buClr>
                    <a:srgbClr val="E69A30"/>
                  </a:buClr>
                  <a:defRPr/>
                </a:pPr>
                <a:r>
                  <a:rPr lang="en-GB" sz="1600" dirty="0">
                    <a:latin typeface="Arial" panose="020B0604020202020204" pitchFamily="34" charset="0"/>
                    <a:ea typeface="ＭＳ Ｐゴシック" pitchFamily="127" charset="-128"/>
                    <a:cs typeface="Arial" panose="020B0604020202020204" pitchFamily="34" charset="0"/>
                  </a:rPr>
                  <a:t>Lenvatinib</a:t>
                </a:r>
              </a:p>
            </p:txBody>
          </p:sp>
        </p:grpSp>
        <p:sp>
          <p:nvSpPr>
            <p:cNvPr id="46" name="TextBox 45"/>
            <p:cNvSpPr txBox="1"/>
            <p:nvPr/>
          </p:nvSpPr>
          <p:spPr>
            <a:xfrm>
              <a:off x="6377526" y="1944961"/>
              <a:ext cx="4747286" cy="612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685800"/>
              <a:r>
                <a:rPr lang="en-GB" sz="1600" b="1" dirty="0">
                  <a:solidFill>
                    <a:schemeClr val="tx1"/>
                  </a:solidFill>
                  <a:latin typeface="Arial" panose="020B0604020202020204" pitchFamily="34" charset="0"/>
                  <a:cs typeface="Arial" panose="020B0604020202020204" pitchFamily="34" charset="0"/>
                </a:rPr>
                <a:t>Median OS: 13.6 months lenvatinib </a:t>
              </a:r>
              <a:r>
                <a:rPr lang="en-GB" sz="1600" b="1" i="1" dirty="0">
                  <a:solidFill>
                    <a:schemeClr val="tx1"/>
                  </a:solidFill>
                  <a:latin typeface="Arial" panose="020B0604020202020204" pitchFamily="34" charset="0"/>
                  <a:cs typeface="Arial" panose="020B0604020202020204" pitchFamily="34" charset="0"/>
                </a:rPr>
                <a:t>vs</a:t>
              </a:r>
              <a:r>
                <a:rPr lang="en-GB" sz="1600" b="1" dirty="0">
                  <a:solidFill>
                    <a:schemeClr val="tx1"/>
                  </a:solidFill>
                  <a:latin typeface="Arial" panose="020B0604020202020204" pitchFamily="34" charset="0"/>
                  <a:cs typeface="Arial" panose="020B0604020202020204" pitchFamily="34" charset="0"/>
                </a:rPr>
                <a:t> 12.3 months sorafenib HR 0.92 (95% CI 0.79-1.06)</a:t>
              </a:r>
              <a:r>
                <a:rPr lang="en-GB" sz="1600" b="1" baseline="30000" dirty="0">
                  <a:solidFill>
                    <a:schemeClr val="tx1"/>
                  </a:solidFill>
                  <a:latin typeface="Arial" panose="020B0604020202020204" pitchFamily="34" charset="0"/>
                  <a:cs typeface="Arial" panose="020B0604020202020204" pitchFamily="34" charset="0"/>
                </a:rPr>
                <a:t>2</a:t>
              </a:r>
            </a:p>
          </p:txBody>
        </p:sp>
        <p:sp>
          <p:nvSpPr>
            <p:cNvPr id="47" name="Rectangle 46">
              <a:extLst>
                <a:ext uri="{FF2B5EF4-FFF2-40B4-BE49-F238E27FC236}">
                  <a16:creationId xmlns:a16="http://schemas.microsoft.com/office/drawing/2014/main" id="{22D07D7D-7225-499A-85E4-1DCEF1EB005B}"/>
                </a:ext>
              </a:extLst>
            </p:cNvPr>
            <p:cNvSpPr/>
            <p:nvPr/>
          </p:nvSpPr>
          <p:spPr>
            <a:xfrm>
              <a:off x="7605409" y="5962342"/>
              <a:ext cx="2434799" cy="225831"/>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400" b="1" dirty="0">
                  <a:latin typeface="Arial" panose="020B0604020202020204" pitchFamily="34" charset="0"/>
                  <a:ea typeface="ＭＳ Ｐゴシック" pitchFamily="127" charset="-128"/>
                  <a:cs typeface="Arial" panose="020B0604020202020204" pitchFamily="34" charset="0"/>
                </a:rPr>
                <a:t>Months since randomisation</a:t>
              </a:r>
            </a:p>
          </p:txBody>
        </p:sp>
        <p:sp>
          <p:nvSpPr>
            <p:cNvPr id="48" name="Rectangle 47">
              <a:extLst>
                <a:ext uri="{FF2B5EF4-FFF2-40B4-BE49-F238E27FC236}">
                  <a16:creationId xmlns:a16="http://schemas.microsoft.com/office/drawing/2014/main" id="{070C52F4-A60C-4987-BDF4-9494149F3D50}"/>
                </a:ext>
              </a:extLst>
            </p:cNvPr>
            <p:cNvSpPr/>
            <p:nvPr/>
          </p:nvSpPr>
          <p:spPr>
            <a:xfrm rot="16200000">
              <a:off x="4819764" y="4123625"/>
              <a:ext cx="2011301" cy="21642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400" b="1" dirty="0">
                  <a:latin typeface="Arial" panose="020B0604020202020204" pitchFamily="34" charset="0"/>
                  <a:ea typeface="ＭＳ Ｐゴシック" pitchFamily="127" charset="-128"/>
                  <a:cs typeface="Arial" panose="020B0604020202020204" pitchFamily="34" charset="0"/>
                </a:rPr>
                <a:t>Probability of  survival</a:t>
              </a:r>
            </a:p>
          </p:txBody>
        </p:sp>
      </p:grpSp>
      <p:grpSp>
        <p:nvGrpSpPr>
          <p:cNvPr id="109" name="Group 108"/>
          <p:cNvGrpSpPr/>
          <p:nvPr/>
        </p:nvGrpSpPr>
        <p:grpSpPr>
          <a:xfrm>
            <a:off x="502141" y="2400938"/>
            <a:ext cx="4978970" cy="3520530"/>
            <a:chOff x="674039" y="1517120"/>
            <a:chExt cx="4607890" cy="3780360"/>
          </a:xfrm>
        </p:grpSpPr>
        <p:grpSp>
          <p:nvGrpSpPr>
            <p:cNvPr id="110" name="Group 109">
              <a:extLst>
                <a:ext uri="{FF2B5EF4-FFF2-40B4-BE49-F238E27FC236}">
                  <a16:creationId xmlns:a16="http://schemas.microsoft.com/office/drawing/2014/main" id="{AD9FEBEA-5930-4858-8AA6-8162B0CEC721}"/>
                </a:ext>
              </a:extLst>
            </p:cNvPr>
            <p:cNvGrpSpPr/>
            <p:nvPr/>
          </p:nvGrpSpPr>
          <p:grpSpPr>
            <a:xfrm>
              <a:off x="674039" y="1517120"/>
              <a:ext cx="4607890" cy="3780360"/>
              <a:chOff x="775638" y="1821919"/>
              <a:chExt cx="4607892" cy="3780360"/>
            </a:xfrm>
          </p:grpSpPr>
          <p:grpSp>
            <p:nvGrpSpPr>
              <p:cNvPr id="117" name="Group 116">
                <a:extLst>
                  <a:ext uri="{FF2B5EF4-FFF2-40B4-BE49-F238E27FC236}">
                    <a16:creationId xmlns:a16="http://schemas.microsoft.com/office/drawing/2014/main" id="{E942FEFF-534E-4C92-9721-19081B93EF6B}"/>
                  </a:ext>
                </a:extLst>
              </p:cNvPr>
              <p:cNvGrpSpPr/>
              <p:nvPr/>
            </p:nvGrpSpPr>
            <p:grpSpPr>
              <a:xfrm>
                <a:off x="1556436" y="2216835"/>
                <a:ext cx="56799" cy="2865795"/>
                <a:chOff x="1556436" y="2216835"/>
                <a:chExt cx="56799" cy="2865795"/>
              </a:xfrm>
            </p:grpSpPr>
            <p:cxnSp>
              <p:nvCxnSpPr>
                <p:cNvPr id="146" name="Straight Connector 145">
                  <a:extLst>
                    <a:ext uri="{FF2B5EF4-FFF2-40B4-BE49-F238E27FC236}">
                      <a16:creationId xmlns:a16="http://schemas.microsoft.com/office/drawing/2014/main" id="{F8D22097-4876-4BF1-B3DB-C44B79253DD1}"/>
                    </a:ext>
                  </a:extLst>
                </p:cNvPr>
                <p:cNvCxnSpPr/>
                <p:nvPr/>
              </p:nvCxnSpPr>
              <p:spPr>
                <a:xfrm>
                  <a:off x="1613235" y="2216835"/>
                  <a:ext cx="0" cy="2865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A3159BB-F3FD-46BD-AF1B-9244C78F49B1}"/>
                    </a:ext>
                  </a:extLst>
                </p:cNvPr>
                <p:cNvCxnSpPr/>
                <p:nvPr/>
              </p:nvCxnSpPr>
              <p:spPr>
                <a:xfrm>
                  <a:off x="1556436" y="2314232"/>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8EE86E-0930-4898-9635-34FDF32BA6D1}"/>
                    </a:ext>
                  </a:extLst>
                </p:cNvPr>
                <p:cNvCxnSpPr/>
                <p:nvPr/>
              </p:nvCxnSpPr>
              <p:spPr>
                <a:xfrm>
                  <a:off x="1556436" y="2995131"/>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F38DAB0-336A-43BD-9353-D939450BFA78}"/>
                    </a:ext>
                  </a:extLst>
                </p:cNvPr>
                <p:cNvCxnSpPr/>
                <p:nvPr/>
              </p:nvCxnSpPr>
              <p:spPr>
                <a:xfrm>
                  <a:off x="1556436" y="3676030"/>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B257FFC-114D-4044-B22E-9892D218ADC7}"/>
                    </a:ext>
                  </a:extLst>
                </p:cNvPr>
                <p:cNvCxnSpPr/>
                <p:nvPr/>
              </p:nvCxnSpPr>
              <p:spPr>
                <a:xfrm>
                  <a:off x="1556436" y="4356929"/>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6797EEA6-ECA3-4120-9DF9-08C53C751415}"/>
                  </a:ext>
                </a:extLst>
              </p:cNvPr>
              <p:cNvGrpSpPr/>
              <p:nvPr/>
            </p:nvGrpSpPr>
            <p:grpSpPr>
              <a:xfrm>
                <a:off x="775638" y="1821919"/>
                <a:ext cx="739739" cy="3306132"/>
                <a:chOff x="1293834" y="758322"/>
                <a:chExt cx="578908" cy="2587342"/>
              </a:xfrm>
            </p:grpSpPr>
            <p:sp>
              <p:nvSpPr>
                <p:cNvPr id="140" name="Rectangle 139">
                  <a:extLst>
                    <a:ext uri="{FF2B5EF4-FFF2-40B4-BE49-F238E27FC236}">
                      <a16:creationId xmlns:a16="http://schemas.microsoft.com/office/drawing/2014/main" id="{0E5FB981-2F99-42C5-A078-8726AC982DB1}"/>
                    </a:ext>
                  </a:extLst>
                </p:cNvPr>
                <p:cNvSpPr/>
                <p:nvPr/>
              </p:nvSpPr>
              <p:spPr>
                <a:xfrm>
                  <a:off x="1574583" y="1063148"/>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1.00</a:t>
                  </a:r>
                </a:p>
              </p:txBody>
            </p:sp>
            <p:sp>
              <p:nvSpPr>
                <p:cNvPr id="141" name="Rectangle 140">
                  <a:extLst>
                    <a:ext uri="{FF2B5EF4-FFF2-40B4-BE49-F238E27FC236}">
                      <a16:creationId xmlns:a16="http://schemas.microsoft.com/office/drawing/2014/main" id="{F2300C9E-F35F-4A73-A2AD-59866CCA77A4}"/>
                    </a:ext>
                  </a:extLst>
                </p:cNvPr>
                <p:cNvSpPr/>
                <p:nvPr/>
              </p:nvSpPr>
              <p:spPr>
                <a:xfrm>
                  <a:off x="1574583" y="1601660"/>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0.75</a:t>
                  </a:r>
                </a:p>
              </p:txBody>
            </p:sp>
            <p:sp>
              <p:nvSpPr>
                <p:cNvPr id="142" name="Rectangle 141">
                  <a:extLst>
                    <a:ext uri="{FF2B5EF4-FFF2-40B4-BE49-F238E27FC236}">
                      <a16:creationId xmlns:a16="http://schemas.microsoft.com/office/drawing/2014/main" id="{066D9671-BEDB-472F-B205-7CABC9E7297A}"/>
                    </a:ext>
                  </a:extLst>
                </p:cNvPr>
                <p:cNvSpPr/>
                <p:nvPr/>
              </p:nvSpPr>
              <p:spPr>
                <a:xfrm>
                  <a:off x="1574583" y="2131512"/>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0.50</a:t>
                  </a:r>
                </a:p>
              </p:txBody>
            </p:sp>
            <p:sp>
              <p:nvSpPr>
                <p:cNvPr id="143" name="Rectangle 142">
                  <a:extLst>
                    <a:ext uri="{FF2B5EF4-FFF2-40B4-BE49-F238E27FC236}">
                      <a16:creationId xmlns:a16="http://schemas.microsoft.com/office/drawing/2014/main" id="{FCE9FC32-7831-4BDF-999F-E612C95154CD}"/>
                    </a:ext>
                  </a:extLst>
                </p:cNvPr>
                <p:cNvSpPr/>
                <p:nvPr/>
              </p:nvSpPr>
              <p:spPr>
                <a:xfrm>
                  <a:off x="1574583" y="2666999"/>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0.25</a:t>
                  </a:r>
                </a:p>
              </p:txBody>
            </p:sp>
            <p:sp>
              <p:nvSpPr>
                <p:cNvPr id="144" name="Rectangle 143">
                  <a:extLst>
                    <a:ext uri="{FF2B5EF4-FFF2-40B4-BE49-F238E27FC236}">
                      <a16:creationId xmlns:a16="http://schemas.microsoft.com/office/drawing/2014/main" id="{839C54EE-0789-4F05-8E4F-69BC29ED8A48}"/>
                    </a:ext>
                  </a:extLst>
                </p:cNvPr>
                <p:cNvSpPr/>
                <p:nvPr/>
              </p:nvSpPr>
              <p:spPr>
                <a:xfrm>
                  <a:off x="1574583" y="3199999"/>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0.00</a:t>
                  </a:r>
                </a:p>
              </p:txBody>
            </p:sp>
            <p:sp>
              <p:nvSpPr>
                <p:cNvPr id="145" name="Rectangle 144">
                  <a:extLst>
                    <a:ext uri="{FF2B5EF4-FFF2-40B4-BE49-F238E27FC236}">
                      <a16:creationId xmlns:a16="http://schemas.microsoft.com/office/drawing/2014/main" id="{070C52F4-A60C-4987-BDF4-9494149F3D50}"/>
                    </a:ext>
                  </a:extLst>
                </p:cNvPr>
                <p:cNvSpPr/>
                <p:nvPr/>
              </p:nvSpPr>
              <p:spPr>
                <a:xfrm rot="16200000">
                  <a:off x="1371825" y="680331"/>
                  <a:ext cx="55" cy="156037"/>
                </a:xfrm>
                <a:prstGeom prst="rect">
                  <a:avLst/>
                </a:prstGeom>
                <a:ln>
                  <a:noFill/>
                </a:ln>
              </p:spPr>
              <p:txBody>
                <a:bodyPr wrap="none" lIns="0" tIns="0" rIns="0" bIns="0">
                  <a:spAutoFit/>
                </a:bodyPr>
                <a:lstStyle/>
                <a:p>
                  <a:pPr marL="0" lvl="1" algn="ctr" defTabSz="914377" fontAlgn="base">
                    <a:spcAft>
                      <a:spcPct val="0"/>
                    </a:spcAft>
                    <a:buClr>
                      <a:srgbClr val="E69A30"/>
                    </a:buClr>
                    <a:defRPr/>
                  </a:pPr>
                  <a:endParaRPr lang="en-GB" sz="1400" b="1" dirty="0">
                    <a:latin typeface="Arial" panose="020B0604020202020204" pitchFamily="34" charset="0"/>
                    <a:ea typeface="ＭＳ Ｐゴシック" pitchFamily="127" charset="-128"/>
                    <a:cs typeface="Arial" panose="020B0604020202020204" pitchFamily="34" charset="0"/>
                  </a:endParaRPr>
                </a:p>
              </p:txBody>
            </p:sp>
          </p:grpSp>
          <p:grpSp>
            <p:nvGrpSpPr>
              <p:cNvPr id="119" name="Group 118">
                <a:extLst>
                  <a:ext uri="{FF2B5EF4-FFF2-40B4-BE49-F238E27FC236}">
                    <a16:creationId xmlns:a16="http://schemas.microsoft.com/office/drawing/2014/main" id="{846228DA-F6B8-4E9E-9E27-DA781DC21282}"/>
                  </a:ext>
                </a:extLst>
              </p:cNvPr>
              <p:cNvGrpSpPr/>
              <p:nvPr/>
            </p:nvGrpSpPr>
            <p:grpSpPr>
              <a:xfrm>
                <a:off x="1556436" y="5037827"/>
                <a:ext cx="3827094" cy="564452"/>
                <a:chOff x="1556436" y="5037827"/>
                <a:chExt cx="3827094" cy="564452"/>
              </a:xfrm>
            </p:grpSpPr>
            <p:sp>
              <p:nvSpPr>
                <p:cNvPr id="120" name="Rectangle 119">
                  <a:extLst>
                    <a:ext uri="{FF2B5EF4-FFF2-40B4-BE49-F238E27FC236}">
                      <a16:creationId xmlns:a16="http://schemas.microsoft.com/office/drawing/2014/main" id="{22D07D7D-7225-499A-85E4-1DCEF1EB005B}"/>
                    </a:ext>
                  </a:extLst>
                </p:cNvPr>
                <p:cNvSpPr/>
                <p:nvPr/>
              </p:nvSpPr>
              <p:spPr>
                <a:xfrm>
                  <a:off x="2247893" y="5370934"/>
                  <a:ext cx="2243101" cy="23134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400" b="1" dirty="0">
                      <a:latin typeface="Arial" panose="020B0604020202020204" pitchFamily="34" charset="0"/>
                      <a:ea typeface="ＭＳ Ｐゴシック" pitchFamily="127" charset="-128"/>
                      <a:cs typeface="Arial" panose="020B0604020202020204" pitchFamily="34" charset="0"/>
                    </a:rPr>
                    <a:t>Months since randomisation</a:t>
                  </a:r>
                </a:p>
              </p:txBody>
            </p:sp>
            <p:sp>
              <p:nvSpPr>
                <p:cNvPr id="121" name="Rectangle 120">
                  <a:extLst>
                    <a:ext uri="{FF2B5EF4-FFF2-40B4-BE49-F238E27FC236}">
                      <a16:creationId xmlns:a16="http://schemas.microsoft.com/office/drawing/2014/main" id="{DC1FB509-4E76-4B78-862C-C95DB2F51E40}"/>
                    </a:ext>
                  </a:extLst>
                </p:cNvPr>
                <p:cNvSpPr/>
                <p:nvPr/>
              </p:nvSpPr>
              <p:spPr>
                <a:xfrm>
                  <a:off x="1574417" y="5131124"/>
                  <a:ext cx="78628"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122" name="Rectangle 121">
                  <a:extLst>
                    <a:ext uri="{FF2B5EF4-FFF2-40B4-BE49-F238E27FC236}">
                      <a16:creationId xmlns:a16="http://schemas.microsoft.com/office/drawing/2014/main" id="{DA2089F6-1981-46B9-B94E-87ABCA982070}"/>
                    </a:ext>
                  </a:extLst>
                </p:cNvPr>
                <p:cNvSpPr/>
                <p:nvPr/>
              </p:nvSpPr>
              <p:spPr>
                <a:xfrm>
                  <a:off x="2006477" y="5131124"/>
                  <a:ext cx="78628"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a:t>
                  </a:r>
                </a:p>
              </p:txBody>
            </p:sp>
            <p:sp>
              <p:nvSpPr>
                <p:cNvPr id="123" name="Rectangle 122">
                  <a:extLst>
                    <a:ext uri="{FF2B5EF4-FFF2-40B4-BE49-F238E27FC236}">
                      <a16:creationId xmlns:a16="http://schemas.microsoft.com/office/drawing/2014/main" id="{4E123102-1074-4263-9C4D-8339B535CFF2}"/>
                    </a:ext>
                  </a:extLst>
                </p:cNvPr>
                <p:cNvSpPr/>
                <p:nvPr/>
              </p:nvSpPr>
              <p:spPr>
                <a:xfrm>
                  <a:off x="2456058" y="5131124"/>
                  <a:ext cx="78628"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a:t>
                  </a:r>
                </a:p>
              </p:txBody>
            </p:sp>
            <p:sp>
              <p:nvSpPr>
                <p:cNvPr id="124" name="Rectangle 123">
                  <a:extLst>
                    <a:ext uri="{FF2B5EF4-FFF2-40B4-BE49-F238E27FC236}">
                      <a16:creationId xmlns:a16="http://schemas.microsoft.com/office/drawing/2014/main" id="{2763F5AA-BE7F-443F-AEDB-7EA085BBDACE}"/>
                    </a:ext>
                  </a:extLst>
                </p:cNvPr>
                <p:cNvSpPr/>
                <p:nvPr/>
              </p:nvSpPr>
              <p:spPr>
                <a:xfrm>
                  <a:off x="2901827" y="5131124"/>
                  <a:ext cx="78628"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a:t>
                  </a:r>
                </a:p>
              </p:txBody>
            </p:sp>
            <p:sp>
              <p:nvSpPr>
                <p:cNvPr id="125" name="Rectangle 124">
                  <a:extLst>
                    <a:ext uri="{FF2B5EF4-FFF2-40B4-BE49-F238E27FC236}">
                      <a16:creationId xmlns:a16="http://schemas.microsoft.com/office/drawing/2014/main" id="{ED432B28-E6C4-4F53-BEE8-7CD702D1A868}"/>
                    </a:ext>
                  </a:extLst>
                </p:cNvPr>
                <p:cNvSpPr/>
                <p:nvPr/>
              </p:nvSpPr>
              <p:spPr>
                <a:xfrm>
                  <a:off x="3347596" y="5131124"/>
                  <a:ext cx="78628"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8</a:t>
                  </a:r>
                </a:p>
              </p:txBody>
            </p:sp>
            <p:sp>
              <p:nvSpPr>
                <p:cNvPr id="126" name="Rectangle 125">
                  <a:extLst>
                    <a:ext uri="{FF2B5EF4-FFF2-40B4-BE49-F238E27FC236}">
                      <a16:creationId xmlns:a16="http://schemas.microsoft.com/office/drawing/2014/main" id="{F5959B24-A066-469D-B442-A72C55E496F3}"/>
                    </a:ext>
                  </a:extLst>
                </p:cNvPr>
                <p:cNvSpPr/>
                <p:nvPr/>
              </p:nvSpPr>
              <p:spPr>
                <a:xfrm>
                  <a:off x="3754053" y="5131124"/>
                  <a:ext cx="15725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10</a:t>
                  </a:r>
                </a:p>
              </p:txBody>
            </p:sp>
            <p:sp>
              <p:nvSpPr>
                <p:cNvPr id="127" name="Rectangle 126">
                  <a:extLst>
                    <a:ext uri="{FF2B5EF4-FFF2-40B4-BE49-F238E27FC236}">
                      <a16:creationId xmlns:a16="http://schemas.microsoft.com/office/drawing/2014/main" id="{C01D8E7B-B6EE-4610-B3D1-6032C2424312}"/>
                    </a:ext>
                  </a:extLst>
                </p:cNvPr>
                <p:cNvSpPr/>
                <p:nvPr/>
              </p:nvSpPr>
              <p:spPr>
                <a:xfrm>
                  <a:off x="4199824" y="5131124"/>
                  <a:ext cx="15725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12</a:t>
                  </a:r>
                </a:p>
              </p:txBody>
            </p:sp>
            <p:sp>
              <p:nvSpPr>
                <p:cNvPr id="128" name="Rectangle 127">
                  <a:extLst>
                    <a:ext uri="{FF2B5EF4-FFF2-40B4-BE49-F238E27FC236}">
                      <a16:creationId xmlns:a16="http://schemas.microsoft.com/office/drawing/2014/main" id="{B1469370-E7E8-4419-8CEC-CE6AE8D6C40A}"/>
                    </a:ext>
                  </a:extLst>
                </p:cNvPr>
                <p:cNvSpPr/>
                <p:nvPr/>
              </p:nvSpPr>
              <p:spPr>
                <a:xfrm>
                  <a:off x="4637975" y="5131124"/>
                  <a:ext cx="15725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14</a:t>
                  </a:r>
                </a:p>
              </p:txBody>
            </p:sp>
            <p:grpSp>
              <p:nvGrpSpPr>
                <p:cNvPr id="129" name="Group 128">
                  <a:extLst>
                    <a:ext uri="{FF2B5EF4-FFF2-40B4-BE49-F238E27FC236}">
                      <a16:creationId xmlns:a16="http://schemas.microsoft.com/office/drawing/2014/main" id="{F8046D77-30A3-45B8-8489-DE1FA24BA2B3}"/>
                    </a:ext>
                  </a:extLst>
                </p:cNvPr>
                <p:cNvGrpSpPr/>
                <p:nvPr/>
              </p:nvGrpSpPr>
              <p:grpSpPr>
                <a:xfrm>
                  <a:off x="1556436" y="5037827"/>
                  <a:ext cx="3827094" cy="44803"/>
                  <a:chOff x="1556436" y="5037827"/>
                  <a:chExt cx="3827094" cy="44803"/>
                </a:xfrm>
              </p:grpSpPr>
              <p:cxnSp>
                <p:nvCxnSpPr>
                  <p:cNvPr id="131" name="Straight Connector 130">
                    <a:extLst>
                      <a:ext uri="{FF2B5EF4-FFF2-40B4-BE49-F238E27FC236}">
                        <a16:creationId xmlns:a16="http://schemas.microsoft.com/office/drawing/2014/main" id="{6DDBBB8C-BAAB-4D9A-BF1B-10B4079C26D4}"/>
                      </a:ext>
                    </a:extLst>
                  </p:cNvPr>
                  <p:cNvCxnSpPr>
                    <a:cxnSpLocks/>
                  </p:cNvCxnSpPr>
                  <p:nvPr/>
                </p:nvCxnSpPr>
                <p:spPr>
                  <a:xfrm>
                    <a:off x="1556436" y="5037827"/>
                    <a:ext cx="38270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5CEA485-B0D2-4A5B-A880-5EBB4BC3D329}"/>
                      </a:ext>
                    </a:extLst>
                  </p:cNvPr>
                  <p:cNvCxnSpPr/>
                  <p:nvPr/>
                </p:nvCxnSpPr>
                <p:spPr>
                  <a:xfrm rot="16200000">
                    <a:off x="203133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1035709-4FFE-4100-814D-A8846F7993DB}"/>
                      </a:ext>
                    </a:extLst>
                  </p:cNvPr>
                  <p:cNvCxnSpPr/>
                  <p:nvPr/>
                </p:nvCxnSpPr>
                <p:spPr>
                  <a:xfrm rot="16200000">
                    <a:off x="248091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B1CF7D7-604B-406D-BE38-111757FAA838}"/>
                      </a:ext>
                    </a:extLst>
                  </p:cNvPr>
                  <p:cNvCxnSpPr/>
                  <p:nvPr/>
                </p:nvCxnSpPr>
                <p:spPr>
                  <a:xfrm rot="16200000">
                    <a:off x="292668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8F01C68-15E5-4AF8-A4AD-8ABA8F48885E}"/>
                      </a:ext>
                    </a:extLst>
                  </p:cNvPr>
                  <p:cNvCxnSpPr/>
                  <p:nvPr/>
                </p:nvCxnSpPr>
                <p:spPr>
                  <a:xfrm rot="16200000">
                    <a:off x="337245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9573570-E782-4A2A-BD09-D0C9D27D6A44}"/>
                      </a:ext>
                    </a:extLst>
                  </p:cNvPr>
                  <p:cNvCxnSpPr/>
                  <p:nvPr/>
                </p:nvCxnSpPr>
                <p:spPr>
                  <a:xfrm rot="16200000">
                    <a:off x="381822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8B8E449-7537-47EF-A5C6-7F4C08F47E67}"/>
                      </a:ext>
                    </a:extLst>
                  </p:cNvPr>
                  <p:cNvCxnSpPr/>
                  <p:nvPr/>
                </p:nvCxnSpPr>
                <p:spPr>
                  <a:xfrm rot="16200000">
                    <a:off x="426399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467D501-D4BD-4967-B3EF-43D4AB864BB7}"/>
                      </a:ext>
                    </a:extLst>
                  </p:cNvPr>
                  <p:cNvCxnSpPr/>
                  <p:nvPr/>
                </p:nvCxnSpPr>
                <p:spPr>
                  <a:xfrm rot="16200000">
                    <a:off x="470214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4C6200D-A8E8-443E-80A7-923F1D223176}"/>
                      </a:ext>
                    </a:extLst>
                  </p:cNvPr>
                  <p:cNvCxnSpPr/>
                  <p:nvPr/>
                </p:nvCxnSpPr>
                <p:spPr>
                  <a:xfrm rot="16200000">
                    <a:off x="514791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Rectangle 129">
                  <a:extLst>
                    <a:ext uri="{FF2B5EF4-FFF2-40B4-BE49-F238E27FC236}">
                      <a16:creationId xmlns:a16="http://schemas.microsoft.com/office/drawing/2014/main" id="{F7C8FEE2-CB51-4845-B91D-D74C6BBF2356}"/>
                    </a:ext>
                  </a:extLst>
                </p:cNvPr>
                <p:cNvSpPr/>
                <p:nvPr/>
              </p:nvSpPr>
              <p:spPr>
                <a:xfrm>
                  <a:off x="5083745" y="5131124"/>
                  <a:ext cx="15725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16</a:t>
                  </a:r>
                </a:p>
              </p:txBody>
            </p:sp>
          </p:grpSp>
        </p:grpSp>
        <p:sp>
          <p:nvSpPr>
            <p:cNvPr id="111" name="Freeform: Shape 87">
              <a:extLst>
                <a:ext uri="{FF2B5EF4-FFF2-40B4-BE49-F238E27FC236}">
                  <a16:creationId xmlns:a16="http://schemas.microsoft.com/office/drawing/2014/main" id="{CDF0015C-DBCC-4D8E-B7B3-D96F5C12F2C3}"/>
                </a:ext>
              </a:extLst>
            </p:cNvPr>
            <p:cNvSpPr/>
            <p:nvPr/>
          </p:nvSpPr>
          <p:spPr>
            <a:xfrm>
              <a:off x="1510633" y="2013284"/>
              <a:ext cx="3693695" cy="2286000"/>
            </a:xfrm>
            <a:custGeom>
              <a:avLst/>
              <a:gdLst>
                <a:gd name="connsiteX0" fmla="*/ 0 w 3693694"/>
                <a:gd name="connsiteY0" fmla="*/ 0 h 2286000"/>
                <a:gd name="connsiteX1" fmla="*/ 124326 w 3693694"/>
                <a:gd name="connsiteY1" fmla="*/ 0 h 2286000"/>
                <a:gd name="connsiteX2" fmla="*/ 144379 w 3693694"/>
                <a:gd name="connsiteY2" fmla="*/ 20053 h 2286000"/>
                <a:gd name="connsiteX3" fmla="*/ 168442 w 3693694"/>
                <a:gd name="connsiteY3" fmla="*/ 20053 h 2286000"/>
                <a:gd name="connsiteX4" fmla="*/ 168442 w 3693694"/>
                <a:gd name="connsiteY4" fmla="*/ 76200 h 2286000"/>
                <a:gd name="connsiteX5" fmla="*/ 276726 w 3693694"/>
                <a:gd name="connsiteY5" fmla="*/ 76200 h 2286000"/>
                <a:gd name="connsiteX6" fmla="*/ 276726 w 3693694"/>
                <a:gd name="connsiteY6" fmla="*/ 132348 h 2286000"/>
                <a:gd name="connsiteX7" fmla="*/ 344905 w 3693694"/>
                <a:gd name="connsiteY7" fmla="*/ 132348 h 2286000"/>
                <a:gd name="connsiteX8" fmla="*/ 344905 w 3693694"/>
                <a:gd name="connsiteY8" fmla="*/ 168442 h 2286000"/>
                <a:gd name="connsiteX9" fmla="*/ 393031 w 3693694"/>
                <a:gd name="connsiteY9" fmla="*/ 168442 h 2286000"/>
                <a:gd name="connsiteX10" fmla="*/ 393031 w 3693694"/>
                <a:gd name="connsiteY10" fmla="*/ 208548 h 2286000"/>
                <a:gd name="connsiteX11" fmla="*/ 449179 w 3693694"/>
                <a:gd name="connsiteY11" fmla="*/ 208548 h 2286000"/>
                <a:gd name="connsiteX12" fmla="*/ 449179 w 3693694"/>
                <a:gd name="connsiteY12" fmla="*/ 260684 h 2286000"/>
                <a:gd name="connsiteX13" fmla="*/ 489284 w 3693694"/>
                <a:gd name="connsiteY13" fmla="*/ 260684 h 2286000"/>
                <a:gd name="connsiteX14" fmla="*/ 489284 w 3693694"/>
                <a:gd name="connsiteY14" fmla="*/ 304800 h 2286000"/>
                <a:gd name="connsiteX15" fmla="*/ 521368 w 3693694"/>
                <a:gd name="connsiteY15" fmla="*/ 304800 h 2286000"/>
                <a:gd name="connsiteX16" fmla="*/ 521368 w 3693694"/>
                <a:gd name="connsiteY16" fmla="*/ 332874 h 2286000"/>
                <a:gd name="connsiteX17" fmla="*/ 549442 w 3693694"/>
                <a:gd name="connsiteY17" fmla="*/ 332874 h 2286000"/>
                <a:gd name="connsiteX18" fmla="*/ 549442 w 3693694"/>
                <a:gd name="connsiteY18" fmla="*/ 372979 h 2286000"/>
                <a:gd name="connsiteX19" fmla="*/ 593557 w 3693694"/>
                <a:gd name="connsiteY19" fmla="*/ 372979 h 2286000"/>
                <a:gd name="connsiteX20" fmla="*/ 593557 w 3693694"/>
                <a:gd name="connsiteY20" fmla="*/ 437148 h 2286000"/>
                <a:gd name="connsiteX21" fmla="*/ 649705 w 3693694"/>
                <a:gd name="connsiteY21" fmla="*/ 437148 h 2286000"/>
                <a:gd name="connsiteX22" fmla="*/ 649705 w 3693694"/>
                <a:gd name="connsiteY22" fmla="*/ 469232 h 2286000"/>
                <a:gd name="connsiteX23" fmla="*/ 697831 w 3693694"/>
                <a:gd name="connsiteY23" fmla="*/ 469232 h 2286000"/>
                <a:gd name="connsiteX24" fmla="*/ 697831 w 3693694"/>
                <a:gd name="connsiteY24" fmla="*/ 505327 h 2286000"/>
                <a:gd name="connsiteX25" fmla="*/ 725905 w 3693694"/>
                <a:gd name="connsiteY25" fmla="*/ 505327 h 2286000"/>
                <a:gd name="connsiteX26" fmla="*/ 725905 w 3693694"/>
                <a:gd name="connsiteY26" fmla="*/ 545432 h 2286000"/>
                <a:gd name="connsiteX27" fmla="*/ 770021 w 3693694"/>
                <a:gd name="connsiteY27" fmla="*/ 545432 h 2286000"/>
                <a:gd name="connsiteX28" fmla="*/ 770021 w 3693694"/>
                <a:gd name="connsiteY28" fmla="*/ 585537 h 2286000"/>
                <a:gd name="connsiteX29" fmla="*/ 806115 w 3693694"/>
                <a:gd name="connsiteY29" fmla="*/ 585537 h 2286000"/>
                <a:gd name="connsiteX30" fmla="*/ 806115 w 3693694"/>
                <a:gd name="connsiteY30" fmla="*/ 637674 h 2286000"/>
                <a:gd name="connsiteX31" fmla="*/ 862263 w 3693694"/>
                <a:gd name="connsiteY31" fmla="*/ 637674 h 2286000"/>
                <a:gd name="connsiteX32" fmla="*/ 862263 w 3693694"/>
                <a:gd name="connsiteY32" fmla="*/ 677779 h 2286000"/>
                <a:gd name="connsiteX33" fmla="*/ 898357 w 3693694"/>
                <a:gd name="connsiteY33" fmla="*/ 677779 h 2286000"/>
                <a:gd name="connsiteX34" fmla="*/ 898357 w 3693694"/>
                <a:gd name="connsiteY34" fmla="*/ 725905 h 2286000"/>
                <a:gd name="connsiteX35" fmla="*/ 934452 w 3693694"/>
                <a:gd name="connsiteY35" fmla="*/ 725905 h 2286000"/>
                <a:gd name="connsiteX36" fmla="*/ 934452 w 3693694"/>
                <a:gd name="connsiteY36" fmla="*/ 741948 h 2286000"/>
                <a:gd name="connsiteX37" fmla="*/ 982579 w 3693694"/>
                <a:gd name="connsiteY37" fmla="*/ 741948 h 2286000"/>
                <a:gd name="connsiteX38" fmla="*/ 982579 w 3693694"/>
                <a:gd name="connsiteY38" fmla="*/ 822158 h 2286000"/>
                <a:gd name="connsiteX39" fmla="*/ 1022684 w 3693694"/>
                <a:gd name="connsiteY39" fmla="*/ 822158 h 2286000"/>
                <a:gd name="connsiteX40" fmla="*/ 1022684 w 3693694"/>
                <a:gd name="connsiteY40" fmla="*/ 838200 h 2286000"/>
                <a:gd name="connsiteX41" fmla="*/ 1074821 w 3693694"/>
                <a:gd name="connsiteY41" fmla="*/ 838200 h 2286000"/>
                <a:gd name="connsiteX42" fmla="*/ 1074821 w 3693694"/>
                <a:gd name="connsiteY42" fmla="*/ 946484 h 2286000"/>
                <a:gd name="connsiteX43" fmla="*/ 1114926 w 3693694"/>
                <a:gd name="connsiteY43" fmla="*/ 946484 h 2286000"/>
                <a:gd name="connsiteX44" fmla="*/ 1114926 w 3693694"/>
                <a:gd name="connsiteY44" fmla="*/ 974558 h 2286000"/>
                <a:gd name="connsiteX45" fmla="*/ 1163052 w 3693694"/>
                <a:gd name="connsiteY45" fmla="*/ 974558 h 2286000"/>
                <a:gd name="connsiteX46" fmla="*/ 1163052 w 3693694"/>
                <a:gd name="connsiteY46" fmla="*/ 1026695 h 2286000"/>
                <a:gd name="connsiteX47" fmla="*/ 1235242 w 3693694"/>
                <a:gd name="connsiteY47" fmla="*/ 1026695 h 2286000"/>
                <a:gd name="connsiteX48" fmla="*/ 1235242 w 3693694"/>
                <a:gd name="connsiteY48" fmla="*/ 1050758 h 2286000"/>
                <a:gd name="connsiteX49" fmla="*/ 1279357 w 3693694"/>
                <a:gd name="connsiteY49" fmla="*/ 1050758 h 2286000"/>
                <a:gd name="connsiteX50" fmla="*/ 1279357 w 3693694"/>
                <a:gd name="connsiteY50" fmla="*/ 1082842 h 2286000"/>
                <a:gd name="connsiteX51" fmla="*/ 1347536 w 3693694"/>
                <a:gd name="connsiteY51" fmla="*/ 1082842 h 2286000"/>
                <a:gd name="connsiteX52" fmla="*/ 1347536 w 3693694"/>
                <a:gd name="connsiteY52" fmla="*/ 1122948 h 2286000"/>
                <a:gd name="connsiteX53" fmla="*/ 1395663 w 3693694"/>
                <a:gd name="connsiteY53" fmla="*/ 1122948 h 2286000"/>
                <a:gd name="connsiteX54" fmla="*/ 1395663 w 3693694"/>
                <a:gd name="connsiteY54" fmla="*/ 1167063 h 2286000"/>
                <a:gd name="connsiteX55" fmla="*/ 1431757 w 3693694"/>
                <a:gd name="connsiteY55" fmla="*/ 1167063 h 2286000"/>
                <a:gd name="connsiteX56" fmla="*/ 1431757 w 3693694"/>
                <a:gd name="connsiteY56" fmla="*/ 1231232 h 2286000"/>
                <a:gd name="connsiteX57" fmla="*/ 1556084 w 3693694"/>
                <a:gd name="connsiteY57" fmla="*/ 1231232 h 2286000"/>
                <a:gd name="connsiteX58" fmla="*/ 1556084 w 3693694"/>
                <a:gd name="connsiteY58" fmla="*/ 1271337 h 2286000"/>
                <a:gd name="connsiteX59" fmla="*/ 1632284 w 3693694"/>
                <a:gd name="connsiteY59" fmla="*/ 1271337 h 2286000"/>
                <a:gd name="connsiteX60" fmla="*/ 1632284 w 3693694"/>
                <a:gd name="connsiteY60" fmla="*/ 1299411 h 2286000"/>
                <a:gd name="connsiteX61" fmla="*/ 1672389 w 3693694"/>
                <a:gd name="connsiteY61" fmla="*/ 1299411 h 2286000"/>
                <a:gd name="connsiteX62" fmla="*/ 1672389 w 3693694"/>
                <a:gd name="connsiteY62" fmla="*/ 1363579 h 2286000"/>
                <a:gd name="connsiteX63" fmla="*/ 1752600 w 3693694"/>
                <a:gd name="connsiteY63" fmla="*/ 1363579 h 2286000"/>
                <a:gd name="connsiteX64" fmla="*/ 1752600 w 3693694"/>
                <a:gd name="connsiteY64" fmla="*/ 1371600 h 2286000"/>
                <a:gd name="connsiteX65" fmla="*/ 1840831 w 3693694"/>
                <a:gd name="connsiteY65" fmla="*/ 1371600 h 2286000"/>
                <a:gd name="connsiteX66" fmla="*/ 1840831 w 3693694"/>
                <a:gd name="connsiteY66" fmla="*/ 1407695 h 2286000"/>
                <a:gd name="connsiteX67" fmla="*/ 1872915 w 3693694"/>
                <a:gd name="connsiteY67" fmla="*/ 1407695 h 2286000"/>
                <a:gd name="connsiteX68" fmla="*/ 1872915 w 3693694"/>
                <a:gd name="connsiteY68" fmla="*/ 1439779 h 2286000"/>
                <a:gd name="connsiteX69" fmla="*/ 1905000 w 3693694"/>
                <a:gd name="connsiteY69" fmla="*/ 1439779 h 2286000"/>
                <a:gd name="connsiteX70" fmla="*/ 1905000 w 3693694"/>
                <a:gd name="connsiteY70" fmla="*/ 1471863 h 2286000"/>
                <a:gd name="connsiteX71" fmla="*/ 1949115 w 3693694"/>
                <a:gd name="connsiteY71" fmla="*/ 1471863 h 2286000"/>
                <a:gd name="connsiteX72" fmla="*/ 1949115 w 3693694"/>
                <a:gd name="connsiteY72" fmla="*/ 1511969 h 2286000"/>
                <a:gd name="connsiteX73" fmla="*/ 2021305 w 3693694"/>
                <a:gd name="connsiteY73" fmla="*/ 1511969 h 2286000"/>
                <a:gd name="connsiteX74" fmla="*/ 2021305 w 3693694"/>
                <a:gd name="connsiteY74" fmla="*/ 1544053 h 2286000"/>
                <a:gd name="connsiteX75" fmla="*/ 2097505 w 3693694"/>
                <a:gd name="connsiteY75" fmla="*/ 1544053 h 2286000"/>
                <a:gd name="connsiteX76" fmla="*/ 2097505 w 3693694"/>
                <a:gd name="connsiteY76" fmla="*/ 1580148 h 2286000"/>
                <a:gd name="connsiteX77" fmla="*/ 2177715 w 3693694"/>
                <a:gd name="connsiteY77" fmla="*/ 1580148 h 2286000"/>
                <a:gd name="connsiteX78" fmla="*/ 2177715 w 3693694"/>
                <a:gd name="connsiteY78" fmla="*/ 1588169 h 2286000"/>
                <a:gd name="connsiteX79" fmla="*/ 2201779 w 3693694"/>
                <a:gd name="connsiteY79" fmla="*/ 1588169 h 2286000"/>
                <a:gd name="connsiteX80" fmla="*/ 2201779 w 3693694"/>
                <a:gd name="connsiteY80" fmla="*/ 1604211 h 2286000"/>
                <a:gd name="connsiteX81" fmla="*/ 2237873 w 3693694"/>
                <a:gd name="connsiteY81" fmla="*/ 1604211 h 2286000"/>
                <a:gd name="connsiteX82" fmla="*/ 2237873 w 3693694"/>
                <a:gd name="connsiteY82" fmla="*/ 1644316 h 2286000"/>
                <a:gd name="connsiteX83" fmla="*/ 2253915 w 3693694"/>
                <a:gd name="connsiteY83" fmla="*/ 1644316 h 2286000"/>
                <a:gd name="connsiteX84" fmla="*/ 2253915 w 3693694"/>
                <a:gd name="connsiteY84" fmla="*/ 1668379 h 2286000"/>
                <a:gd name="connsiteX85" fmla="*/ 2346157 w 3693694"/>
                <a:gd name="connsiteY85" fmla="*/ 1668379 h 2286000"/>
                <a:gd name="connsiteX86" fmla="*/ 2346157 w 3693694"/>
                <a:gd name="connsiteY86" fmla="*/ 1720516 h 2286000"/>
                <a:gd name="connsiteX87" fmla="*/ 2438400 w 3693694"/>
                <a:gd name="connsiteY87" fmla="*/ 1720516 h 2286000"/>
                <a:gd name="connsiteX88" fmla="*/ 2438400 w 3693694"/>
                <a:gd name="connsiteY88" fmla="*/ 1752600 h 2286000"/>
                <a:gd name="connsiteX89" fmla="*/ 2486526 w 3693694"/>
                <a:gd name="connsiteY89" fmla="*/ 1752600 h 2286000"/>
                <a:gd name="connsiteX90" fmla="*/ 2486526 w 3693694"/>
                <a:gd name="connsiteY90" fmla="*/ 1784684 h 2286000"/>
                <a:gd name="connsiteX91" fmla="*/ 2518610 w 3693694"/>
                <a:gd name="connsiteY91" fmla="*/ 1784684 h 2286000"/>
                <a:gd name="connsiteX92" fmla="*/ 2518610 w 3693694"/>
                <a:gd name="connsiteY92" fmla="*/ 1836821 h 2286000"/>
                <a:gd name="connsiteX93" fmla="*/ 2671010 w 3693694"/>
                <a:gd name="connsiteY93" fmla="*/ 1836821 h 2286000"/>
                <a:gd name="connsiteX94" fmla="*/ 2671010 w 3693694"/>
                <a:gd name="connsiteY94" fmla="*/ 1896979 h 2286000"/>
                <a:gd name="connsiteX95" fmla="*/ 3035968 w 3693694"/>
                <a:gd name="connsiteY95" fmla="*/ 1896979 h 2286000"/>
                <a:gd name="connsiteX96" fmla="*/ 3035968 w 3693694"/>
                <a:gd name="connsiteY96" fmla="*/ 1925053 h 2286000"/>
                <a:gd name="connsiteX97" fmla="*/ 3124200 w 3693694"/>
                <a:gd name="connsiteY97" fmla="*/ 1925053 h 2286000"/>
                <a:gd name="connsiteX98" fmla="*/ 3124200 w 3693694"/>
                <a:gd name="connsiteY98" fmla="*/ 1993232 h 2286000"/>
                <a:gd name="connsiteX99" fmla="*/ 3176336 w 3693694"/>
                <a:gd name="connsiteY99" fmla="*/ 1993232 h 2286000"/>
                <a:gd name="connsiteX100" fmla="*/ 3176336 w 3693694"/>
                <a:gd name="connsiteY100" fmla="*/ 2077453 h 2286000"/>
                <a:gd name="connsiteX101" fmla="*/ 3268579 w 3693694"/>
                <a:gd name="connsiteY101" fmla="*/ 2077453 h 2286000"/>
                <a:gd name="connsiteX102" fmla="*/ 3268579 w 3693694"/>
                <a:gd name="connsiteY102" fmla="*/ 2169695 h 2286000"/>
                <a:gd name="connsiteX103" fmla="*/ 3433010 w 3693694"/>
                <a:gd name="connsiteY103" fmla="*/ 2169695 h 2286000"/>
                <a:gd name="connsiteX104" fmla="*/ 3433010 w 3693694"/>
                <a:gd name="connsiteY104" fmla="*/ 2286000 h 2286000"/>
                <a:gd name="connsiteX105" fmla="*/ 3693694 w 3693694"/>
                <a:gd name="connsiteY10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693694" h="2286000">
                  <a:moveTo>
                    <a:pt x="0" y="0"/>
                  </a:moveTo>
                  <a:lnTo>
                    <a:pt x="124326" y="0"/>
                  </a:lnTo>
                  <a:lnTo>
                    <a:pt x="144379" y="20053"/>
                  </a:lnTo>
                  <a:lnTo>
                    <a:pt x="168442" y="20053"/>
                  </a:lnTo>
                  <a:lnTo>
                    <a:pt x="168442" y="76200"/>
                  </a:lnTo>
                  <a:lnTo>
                    <a:pt x="276726" y="76200"/>
                  </a:lnTo>
                  <a:lnTo>
                    <a:pt x="276726" y="132348"/>
                  </a:lnTo>
                  <a:lnTo>
                    <a:pt x="344905" y="132348"/>
                  </a:lnTo>
                  <a:lnTo>
                    <a:pt x="344905" y="168442"/>
                  </a:lnTo>
                  <a:lnTo>
                    <a:pt x="393031" y="168442"/>
                  </a:lnTo>
                  <a:lnTo>
                    <a:pt x="393031" y="208548"/>
                  </a:lnTo>
                  <a:lnTo>
                    <a:pt x="449179" y="208548"/>
                  </a:lnTo>
                  <a:lnTo>
                    <a:pt x="449179" y="260684"/>
                  </a:lnTo>
                  <a:lnTo>
                    <a:pt x="489284" y="260684"/>
                  </a:lnTo>
                  <a:lnTo>
                    <a:pt x="489284" y="304800"/>
                  </a:lnTo>
                  <a:lnTo>
                    <a:pt x="521368" y="304800"/>
                  </a:lnTo>
                  <a:lnTo>
                    <a:pt x="521368" y="332874"/>
                  </a:lnTo>
                  <a:lnTo>
                    <a:pt x="549442" y="332874"/>
                  </a:lnTo>
                  <a:lnTo>
                    <a:pt x="549442" y="372979"/>
                  </a:lnTo>
                  <a:lnTo>
                    <a:pt x="593557" y="372979"/>
                  </a:lnTo>
                  <a:lnTo>
                    <a:pt x="593557" y="437148"/>
                  </a:lnTo>
                  <a:lnTo>
                    <a:pt x="649705" y="437148"/>
                  </a:lnTo>
                  <a:lnTo>
                    <a:pt x="649705" y="469232"/>
                  </a:lnTo>
                  <a:lnTo>
                    <a:pt x="697831" y="469232"/>
                  </a:lnTo>
                  <a:lnTo>
                    <a:pt x="697831" y="505327"/>
                  </a:lnTo>
                  <a:lnTo>
                    <a:pt x="725905" y="505327"/>
                  </a:lnTo>
                  <a:lnTo>
                    <a:pt x="725905" y="545432"/>
                  </a:lnTo>
                  <a:lnTo>
                    <a:pt x="770021" y="545432"/>
                  </a:lnTo>
                  <a:lnTo>
                    <a:pt x="770021" y="585537"/>
                  </a:lnTo>
                  <a:lnTo>
                    <a:pt x="806115" y="585537"/>
                  </a:lnTo>
                  <a:lnTo>
                    <a:pt x="806115" y="637674"/>
                  </a:lnTo>
                  <a:lnTo>
                    <a:pt x="862263" y="637674"/>
                  </a:lnTo>
                  <a:lnTo>
                    <a:pt x="862263" y="677779"/>
                  </a:lnTo>
                  <a:lnTo>
                    <a:pt x="898357" y="677779"/>
                  </a:lnTo>
                  <a:lnTo>
                    <a:pt x="898357" y="725905"/>
                  </a:lnTo>
                  <a:lnTo>
                    <a:pt x="934452" y="725905"/>
                  </a:lnTo>
                  <a:lnTo>
                    <a:pt x="934452" y="741948"/>
                  </a:lnTo>
                  <a:lnTo>
                    <a:pt x="982579" y="741948"/>
                  </a:lnTo>
                  <a:lnTo>
                    <a:pt x="982579" y="822158"/>
                  </a:lnTo>
                  <a:lnTo>
                    <a:pt x="1022684" y="822158"/>
                  </a:lnTo>
                  <a:lnTo>
                    <a:pt x="1022684" y="838200"/>
                  </a:lnTo>
                  <a:lnTo>
                    <a:pt x="1074821" y="838200"/>
                  </a:lnTo>
                  <a:lnTo>
                    <a:pt x="1074821" y="946484"/>
                  </a:lnTo>
                  <a:lnTo>
                    <a:pt x="1114926" y="946484"/>
                  </a:lnTo>
                  <a:lnTo>
                    <a:pt x="1114926" y="974558"/>
                  </a:lnTo>
                  <a:lnTo>
                    <a:pt x="1163052" y="974558"/>
                  </a:lnTo>
                  <a:lnTo>
                    <a:pt x="1163052" y="1026695"/>
                  </a:lnTo>
                  <a:lnTo>
                    <a:pt x="1235242" y="1026695"/>
                  </a:lnTo>
                  <a:lnTo>
                    <a:pt x="1235242" y="1050758"/>
                  </a:lnTo>
                  <a:lnTo>
                    <a:pt x="1279357" y="1050758"/>
                  </a:lnTo>
                  <a:lnTo>
                    <a:pt x="1279357" y="1082842"/>
                  </a:lnTo>
                  <a:lnTo>
                    <a:pt x="1347536" y="1082842"/>
                  </a:lnTo>
                  <a:lnTo>
                    <a:pt x="1347536" y="1122948"/>
                  </a:lnTo>
                  <a:lnTo>
                    <a:pt x="1395663" y="1122948"/>
                  </a:lnTo>
                  <a:lnTo>
                    <a:pt x="1395663" y="1167063"/>
                  </a:lnTo>
                  <a:lnTo>
                    <a:pt x="1431757" y="1167063"/>
                  </a:lnTo>
                  <a:lnTo>
                    <a:pt x="1431757" y="1231232"/>
                  </a:lnTo>
                  <a:lnTo>
                    <a:pt x="1556084" y="1231232"/>
                  </a:lnTo>
                  <a:lnTo>
                    <a:pt x="1556084" y="1271337"/>
                  </a:lnTo>
                  <a:lnTo>
                    <a:pt x="1632284" y="1271337"/>
                  </a:lnTo>
                  <a:lnTo>
                    <a:pt x="1632284" y="1299411"/>
                  </a:lnTo>
                  <a:lnTo>
                    <a:pt x="1672389" y="1299411"/>
                  </a:lnTo>
                  <a:lnTo>
                    <a:pt x="1672389" y="1363579"/>
                  </a:lnTo>
                  <a:lnTo>
                    <a:pt x="1752600" y="1363579"/>
                  </a:lnTo>
                  <a:lnTo>
                    <a:pt x="1752600" y="1371600"/>
                  </a:lnTo>
                  <a:lnTo>
                    <a:pt x="1840831" y="1371600"/>
                  </a:lnTo>
                  <a:lnTo>
                    <a:pt x="1840831" y="1407695"/>
                  </a:lnTo>
                  <a:lnTo>
                    <a:pt x="1872915" y="1407695"/>
                  </a:lnTo>
                  <a:lnTo>
                    <a:pt x="1872915" y="1439779"/>
                  </a:lnTo>
                  <a:lnTo>
                    <a:pt x="1905000" y="1439779"/>
                  </a:lnTo>
                  <a:lnTo>
                    <a:pt x="1905000" y="1471863"/>
                  </a:lnTo>
                  <a:lnTo>
                    <a:pt x="1949115" y="1471863"/>
                  </a:lnTo>
                  <a:lnTo>
                    <a:pt x="1949115" y="1511969"/>
                  </a:lnTo>
                  <a:lnTo>
                    <a:pt x="2021305" y="1511969"/>
                  </a:lnTo>
                  <a:lnTo>
                    <a:pt x="2021305" y="1544053"/>
                  </a:lnTo>
                  <a:lnTo>
                    <a:pt x="2097505" y="1544053"/>
                  </a:lnTo>
                  <a:lnTo>
                    <a:pt x="2097505" y="1580148"/>
                  </a:lnTo>
                  <a:lnTo>
                    <a:pt x="2177715" y="1580148"/>
                  </a:lnTo>
                  <a:lnTo>
                    <a:pt x="2177715" y="1588169"/>
                  </a:lnTo>
                  <a:lnTo>
                    <a:pt x="2201779" y="1588169"/>
                  </a:lnTo>
                  <a:lnTo>
                    <a:pt x="2201779" y="1604211"/>
                  </a:lnTo>
                  <a:lnTo>
                    <a:pt x="2237873" y="1604211"/>
                  </a:lnTo>
                  <a:lnTo>
                    <a:pt x="2237873" y="1644316"/>
                  </a:lnTo>
                  <a:lnTo>
                    <a:pt x="2253915" y="1644316"/>
                  </a:lnTo>
                  <a:lnTo>
                    <a:pt x="2253915" y="1668379"/>
                  </a:lnTo>
                  <a:lnTo>
                    <a:pt x="2346157" y="1668379"/>
                  </a:lnTo>
                  <a:lnTo>
                    <a:pt x="2346157" y="1720516"/>
                  </a:lnTo>
                  <a:lnTo>
                    <a:pt x="2438400" y="1720516"/>
                  </a:lnTo>
                  <a:lnTo>
                    <a:pt x="2438400" y="1752600"/>
                  </a:lnTo>
                  <a:lnTo>
                    <a:pt x="2486526" y="1752600"/>
                  </a:lnTo>
                  <a:lnTo>
                    <a:pt x="2486526" y="1784684"/>
                  </a:lnTo>
                  <a:lnTo>
                    <a:pt x="2518610" y="1784684"/>
                  </a:lnTo>
                  <a:lnTo>
                    <a:pt x="2518610" y="1836821"/>
                  </a:lnTo>
                  <a:lnTo>
                    <a:pt x="2671010" y="1836821"/>
                  </a:lnTo>
                  <a:lnTo>
                    <a:pt x="2671010" y="1896979"/>
                  </a:lnTo>
                  <a:lnTo>
                    <a:pt x="3035968" y="1896979"/>
                  </a:lnTo>
                  <a:lnTo>
                    <a:pt x="3035968" y="1925053"/>
                  </a:lnTo>
                  <a:lnTo>
                    <a:pt x="3124200" y="1925053"/>
                  </a:lnTo>
                  <a:lnTo>
                    <a:pt x="3124200" y="1993232"/>
                  </a:lnTo>
                  <a:lnTo>
                    <a:pt x="3176336" y="1993232"/>
                  </a:lnTo>
                  <a:lnTo>
                    <a:pt x="3176336" y="2077453"/>
                  </a:lnTo>
                  <a:lnTo>
                    <a:pt x="3268579" y="2077453"/>
                  </a:lnTo>
                  <a:lnTo>
                    <a:pt x="3268579" y="2169695"/>
                  </a:lnTo>
                  <a:lnTo>
                    <a:pt x="3433010" y="2169695"/>
                  </a:lnTo>
                  <a:lnTo>
                    <a:pt x="3433010" y="2286000"/>
                  </a:lnTo>
                  <a:lnTo>
                    <a:pt x="3693694" y="22860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dirty="0">
                <a:solidFill>
                  <a:schemeClr val="tx1"/>
                </a:solidFill>
                <a:latin typeface="Arial" panose="020B0604020202020204" pitchFamily="34" charset="0"/>
                <a:cs typeface="Arial" panose="020B0604020202020204" pitchFamily="34" charset="0"/>
              </a:endParaRPr>
            </a:p>
          </p:txBody>
        </p:sp>
        <p:grpSp>
          <p:nvGrpSpPr>
            <p:cNvPr id="112" name="Group 111">
              <a:extLst>
                <a:ext uri="{FF2B5EF4-FFF2-40B4-BE49-F238E27FC236}">
                  <a16:creationId xmlns:a16="http://schemas.microsoft.com/office/drawing/2014/main" id="{4891BF56-1310-4136-99A1-518662F567CA}"/>
                </a:ext>
              </a:extLst>
            </p:cNvPr>
            <p:cNvGrpSpPr/>
            <p:nvPr/>
          </p:nvGrpSpPr>
          <p:grpSpPr>
            <a:xfrm>
              <a:off x="3963637" y="2095769"/>
              <a:ext cx="1077079" cy="528787"/>
              <a:chOff x="4065232" y="2400567"/>
              <a:chExt cx="1077078" cy="528786"/>
            </a:xfrm>
          </p:grpSpPr>
          <p:sp>
            <p:nvSpPr>
              <p:cNvPr id="114" name="Rectangle 113">
                <a:extLst>
                  <a:ext uri="{FF2B5EF4-FFF2-40B4-BE49-F238E27FC236}">
                    <a16:creationId xmlns:a16="http://schemas.microsoft.com/office/drawing/2014/main" id="{D6FD511E-99DF-4003-806C-09BEB731FB0B}"/>
                  </a:ext>
                </a:extLst>
              </p:cNvPr>
              <p:cNvSpPr/>
              <p:nvPr/>
            </p:nvSpPr>
            <p:spPr>
              <a:xfrm>
                <a:off x="4330819" y="2400567"/>
                <a:ext cx="811491" cy="528786"/>
              </a:xfrm>
              <a:prstGeom prst="rect">
                <a:avLst/>
              </a:prstGeom>
              <a:ln>
                <a:noFill/>
              </a:ln>
            </p:spPr>
            <p:txBody>
              <a:bodyPr wrap="none" lIns="0" tIns="0" rIns="0" bIns="0">
                <a:spAutoFit/>
              </a:bodyPr>
              <a:lstStyle/>
              <a:p>
                <a:pPr marL="0" lvl="1" defTabSz="914377" fontAlgn="base">
                  <a:spcAft>
                    <a:spcPct val="0"/>
                  </a:spcAft>
                  <a:buClr>
                    <a:srgbClr val="E69A30"/>
                  </a:buClr>
                  <a:defRPr/>
                </a:pPr>
                <a:r>
                  <a:rPr lang="en-GB" sz="1600" dirty="0">
                    <a:latin typeface="Arial" panose="020B0604020202020204" pitchFamily="34" charset="0"/>
                    <a:ea typeface="ＭＳ Ｐゴシック" pitchFamily="127" charset="-128"/>
                    <a:cs typeface="Arial" panose="020B0604020202020204" pitchFamily="34" charset="0"/>
                  </a:rPr>
                  <a:t>Sorafenib</a:t>
                </a:r>
              </a:p>
              <a:p>
                <a:pPr marL="0" lvl="1" defTabSz="914377" fontAlgn="base">
                  <a:spcAft>
                    <a:spcPct val="0"/>
                  </a:spcAft>
                  <a:buClr>
                    <a:srgbClr val="E69A30"/>
                  </a:buClr>
                  <a:defRPr/>
                </a:pPr>
                <a:r>
                  <a:rPr lang="en-GB" sz="1600" dirty="0">
                    <a:latin typeface="Arial" panose="020B0604020202020204" pitchFamily="34" charset="0"/>
                    <a:ea typeface="ＭＳ Ｐゴシック" pitchFamily="127" charset="-128"/>
                    <a:cs typeface="Arial" panose="020B0604020202020204" pitchFamily="34" charset="0"/>
                  </a:rPr>
                  <a:t>Placebo</a:t>
                </a:r>
              </a:p>
            </p:txBody>
          </p:sp>
          <p:cxnSp>
            <p:nvCxnSpPr>
              <p:cNvPr id="115" name="Straight Connector 114">
                <a:extLst>
                  <a:ext uri="{FF2B5EF4-FFF2-40B4-BE49-F238E27FC236}">
                    <a16:creationId xmlns:a16="http://schemas.microsoft.com/office/drawing/2014/main" id="{54091B6A-5A24-4CA7-9731-16D311E31CE6}"/>
                  </a:ext>
                </a:extLst>
              </p:cNvPr>
              <p:cNvCxnSpPr/>
              <p:nvPr/>
            </p:nvCxnSpPr>
            <p:spPr>
              <a:xfrm>
                <a:off x="4065232" y="2512314"/>
                <a:ext cx="20931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725B047-83E8-4C8B-A1FA-9D7EF651E130}"/>
                  </a:ext>
                </a:extLst>
              </p:cNvPr>
              <p:cNvCxnSpPr/>
              <p:nvPr/>
            </p:nvCxnSpPr>
            <p:spPr>
              <a:xfrm>
                <a:off x="4065232" y="2791548"/>
                <a:ext cx="20931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3" name="Freeform: Shape 88">
              <a:extLst>
                <a:ext uri="{FF2B5EF4-FFF2-40B4-BE49-F238E27FC236}">
                  <a16:creationId xmlns:a16="http://schemas.microsoft.com/office/drawing/2014/main" id="{59ABBFFA-8C85-4D87-8CC1-89DA09EC705F}"/>
                </a:ext>
              </a:extLst>
            </p:cNvPr>
            <p:cNvSpPr/>
            <p:nvPr/>
          </p:nvSpPr>
          <p:spPr>
            <a:xfrm>
              <a:off x="1506622" y="2013285"/>
              <a:ext cx="3589421" cy="1824791"/>
            </a:xfrm>
            <a:custGeom>
              <a:avLst/>
              <a:gdLst>
                <a:gd name="connsiteX0" fmla="*/ 0 w 3589421"/>
                <a:gd name="connsiteY0" fmla="*/ 0 h 1824790"/>
                <a:gd name="connsiteX1" fmla="*/ 132347 w 3589421"/>
                <a:gd name="connsiteY1" fmla="*/ 0 h 1824790"/>
                <a:gd name="connsiteX2" fmla="*/ 132347 w 3589421"/>
                <a:gd name="connsiteY2" fmla="*/ 32084 h 1824790"/>
                <a:gd name="connsiteX3" fmla="*/ 188495 w 3589421"/>
                <a:gd name="connsiteY3" fmla="*/ 32084 h 1824790"/>
                <a:gd name="connsiteX4" fmla="*/ 188495 w 3589421"/>
                <a:gd name="connsiteY4" fmla="*/ 76200 h 1824790"/>
                <a:gd name="connsiteX5" fmla="*/ 248653 w 3589421"/>
                <a:gd name="connsiteY5" fmla="*/ 76200 h 1824790"/>
                <a:gd name="connsiteX6" fmla="*/ 248653 w 3589421"/>
                <a:gd name="connsiteY6" fmla="*/ 104274 h 1824790"/>
                <a:gd name="connsiteX7" fmla="*/ 336884 w 3589421"/>
                <a:gd name="connsiteY7" fmla="*/ 104274 h 1824790"/>
                <a:gd name="connsiteX8" fmla="*/ 336884 w 3589421"/>
                <a:gd name="connsiteY8" fmla="*/ 168442 h 1824790"/>
                <a:gd name="connsiteX9" fmla="*/ 397042 w 3589421"/>
                <a:gd name="connsiteY9" fmla="*/ 168442 h 1824790"/>
                <a:gd name="connsiteX10" fmla="*/ 397042 w 3589421"/>
                <a:gd name="connsiteY10" fmla="*/ 188495 h 1824790"/>
                <a:gd name="connsiteX11" fmla="*/ 425116 w 3589421"/>
                <a:gd name="connsiteY11" fmla="*/ 188495 h 1824790"/>
                <a:gd name="connsiteX12" fmla="*/ 425116 w 3589421"/>
                <a:gd name="connsiteY12" fmla="*/ 204537 h 1824790"/>
                <a:gd name="connsiteX13" fmla="*/ 485274 w 3589421"/>
                <a:gd name="connsiteY13" fmla="*/ 204537 h 1824790"/>
                <a:gd name="connsiteX14" fmla="*/ 485274 w 3589421"/>
                <a:gd name="connsiteY14" fmla="*/ 228600 h 1824790"/>
                <a:gd name="connsiteX15" fmla="*/ 501316 w 3589421"/>
                <a:gd name="connsiteY15" fmla="*/ 228600 h 1824790"/>
                <a:gd name="connsiteX16" fmla="*/ 501316 w 3589421"/>
                <a:gd name="connsiteY16" fmla="*/ 292769 h 1824790"/>
                <a:gd name="connsiteX17" fmla="*/ 613611 w 3589421"/>
                <a:gd name="connsiteY17" fmla="*/ 292769 h 1824790"/>
                <a:gd name="connsiteX18" fmla="*/ 613611 w 3589421"/>
                <a:gd name="connsiteY18" fmla="*/ 368969 h 1824790"/>
                <a:gd name="connsiteX19" fmla="*/ 689811 w 3589421"/>
                <a:gd name="connsiteY19" fmla="*/ 368969 h 1824790"/>
                <a:gd name="connsiteX20" fmla="*/ 689811 w 3589421"/>
                <a:gd name="connsiteY20" fmla="*/ 385011 h 1824790"/>
                <a:gd name="connsiteX21" fmla="*/ 737937 w 3589421"/>
                <a:gd name="connsiteY21" fmla="*/ 385011 h 1824790"/>
                <a:gd name="connsiteX22" fmla="*/ 737937 w 3589421"/>
                <a:gd name="connsiteY22" fmla="*/ 417095 h 1824790"/>
                <a:gd name="connsiteX23" fmla="*/ 794084 w 3589421"/>
                <a:gd name="connsiteY23" fmla="*/ 417095 h 1824790"/>
                <a:gd name="connsiteX24" fmla="*/ 794084 w 3589421"/>
                <a:gd name="connsiteY24" fmla="*/ 441158 h 1824790"/>
                <a:gd name="connsiteX25" fmla="*/ 854242 w 3589421"/>
                <a:gd name="connsiteY25" fmla="*/ 441158 h 1824790"/>
                <a:gd name="connsiteX26" fmla="*/ 854242 w 3589421"/>
                <a:gd name="connsiteY26" fmla="*/ 493295 h 1824790"/>
                <a:gd name="connsiteX27" fmla="*/ 926432 w 3589421"/>
                <a:gd name="connsiteY27" fmla="*/ 493295 h 1824790"/>
                <a:gd name="connsiteX28" fmla="*/ 926432 w 3589421"/>
                <a:gd name="connsiteY28" fmla="*/ 565484 h 1824790"/>
                <a:gd name="connsiteX29" fmla="*/ 946484 w 3589421"/>
                <a:gd name="connsiteY29" fmla="*/ 565484 h 1824790"/>
                <a:gd name="connsiteX30" fmla="*/ 946484 w 3589421"/>
                <a:gd name="connsiteY30" fmla="*/ 585537 h 1824790"/>
                <a:gd name="connsiteX31" fmla="*/ 978568 w 3589421"/>
                <a:gd name="connsiteY31" fmla="*/ 585537 h 1824790"/>
                <a:gd name="connsiteX32" fmla="*/ 978568 w 3589421"/>
                <a:gd name="connsiteY32" fmla="*/ 629653 h 1824790"/>
                <a:gd name="connsiteX33" fmla="*/ 1002632 w 3589421"/>
                <a:gd name="connsiteY33" fmla="*/ 629653 h 1824790"/>
                <a:gd name="connsiteX34" fmla="*/ 1002632 w 3589421"/>
                <a:gd name="connsiteY34" fmla="*/ 649705 h 1824790"/>
                <a:gd name="connsiteX35" fmla="*/ 1046747 w 3589421"/>
                <a:gd name="connsiteY35" fmla="*/ 649705 h 1824790"/>
                <a:gd name="connsiteX36" fmla="*/ 1046747 w 3589421"/>
                <a:gd name="connsiteY36" fmla="*/ 677779 h 1824790"/>
                <a:gd name="connsiteX37" fmla="*/ 1147011 w 3589421"/>
                <a:gd name="connsiteY37" fmla="*/ 677779 h 1824790"/>
                <a:gd name="connsiteX38" fmla="*/ 1147011 w 3589421"/>
                <a:gd name="connsiteY38" fmla="*/ 737937 h 1824790"/>
                <a:gd name="connsiteX39" fmla="*/ 1207168 w 3589421"/>
                <a:gd name="connsiteY39" fmla="*/ 737937 h 1824790"/>
                <a:gd name="connsiteX40" fmla="*/ 1207168 w 3589421"/>
                <a:gd name="connsiteY40" fmla="*/ 778042 h 1824790"/>
                <a:gd name="connsiteX41" fmla="*/ 1259305 w 3589421"/>
                <a:gd name="connsiteY41" fmla="*/ 778042 h 1824790"/>
                <a:gd name="connsiteX42" fmla="*/ 1259305 w 3589421"/>
                <a:gd name="connsiteY42" fmla="*/ 802105 h 1824790"/>
                <a:gd name="connsiteX43" fmla="*/ 1391653 w 3589421"/>
                <a:gd name="connsiteY43" fmla="*/ 802105 h 1824790"/>
                <a:gd name="connsiteX44" fmla="*/ 1391653 w 3589421"/>
                <a:gd name="connsiteY44" fmla="*/ 842211 h 1824790"/>
                <a:gd name="connsiteX45" fmla="*/ 1479884 w 3589421"/>
                <a:gd name="connsiteY45" fmla="*/ 842211 h 1824790"/>
                <a:gd name="connsiteX46" fmla="*/ 1479884 w 3589421"/>
                <a:gd name="connsiteY46" fmla="*/ 858253 h 1824790"/>
                <a:gd name="connsiteX47" fmla="*/ 1495926 w 3589421"/>
                <a:gd name="connsiteY47" fmla="*/ 858253 h 1824790"/>
                <a:gd name="connsiteX48" fmla="*/ 1495926 w 3589421"/>
                <a:gd name="connsiteY48" fmla="*/ 878305 h 1824790"/>
                <a:gd name="connsiteX49" fmla="*/ 1495926 w 3589421"/>
                <a:gd name="connsiteY49" fmla="*/ 878305 h 1824790"/>
                <a:gd name="connsiteX50" fmla="*/ 1519990 w 3589421"/>
                <a:gd name="connsiteY50" fmla="*/ 902369 h 1824790"/>
                <a:gd name="connsiteX51" fmla="*/ 1560095 w 3589421"/>
                <a:gd name="connsiteY51" fmla="*/ 902369 h 1824790"/>
                <a:gd name="connsiteX52" fmla="*/ 1560095 w 3589421"/>
                <a:gd name="connsiteY52" fmla="*/ 902369 h 1824790"/>
                <a:gd name="connsiteX53" fmla="*/ 1560095 w 3589421"/>
                <a:gd name="connsiteY53" fmla="*/ 942474 h 1824790"/>
                <a:gd name="connsiteX54" fmla="*/ 1628274 w 3589421"/>
                <a:gd name="connsiteY54" fmla="*/ 942474 h 1824790"/>
                <a:gd name="connsiteX55" fmla="*/ 1628274 w 3589421"/>
                <a:gd name="connsiteY55" fmla="*/ 974558 h 1824790"/>
                <a:gd name="connsiteX56" fmla="*/ 1700463 w 3589421"/>
                <a:gd name="connsiteY56" fmla="*/ 974558 h 1824790"/>
                <a:gd name="connsiteX57" fmla="*/ 1700463 w 3589421"/>
                <a:gd name="connsiteY57" fmla="*/ 998621 h 1824790"/>
                <a:gd name="connsiteX58" fmla="*/ 1824790 w 3589421"/>
                <a:gd name="connsiteY58" fmla="*/ 998621 h 1824790"/>
                <a:gd name="connsiteX59" fmla="*/ 1824790 w 3589421"/>
                <a:gd name="connsiteY59" fmla="*/ 1014663 h 1824790"/>
                <a:gd name="connsiteX60" fmla="*/ 1864895 w 3589421"/>
                <a:gd name="connsiteY60" fmla="*/ 1014663 h 1824790"/>
                <a:gd name="connsiteX61" fmla="*/ 1864895 w 3589421"/>
                <a:gd name="connsiteY61" fmla="*/ 1062790 h 1824790"/>
                <a:gd name="connsiteX62" fmla="*/ 1941095 w 3589421"/>
                <a:gd name="connsiteY62" fmla="*/ 1062790 h 1824790"/>
                <a:gd name="connsiteX63" fmla="*/ 1941095 w 3589421"/>
                <a:gd name="connsiteY63" fmla="*/ 1114927 h 1824790"/>
                <a:gd name="connsiteX64" fmla="*/ 1965158 w 3589421"/>
                <a:gd name="connsiteY64" fmla="*/ 1114927 h 1824790"/>
                <a:gd name="connsiteX65" fmla="*/ 1965158 w 3589421"/>
                <a:gd name="connsiteY65" fmla="*/ 1143000 h 1824790"/>
                <a:gd name="connsiteX66" fmla="*/ 2005263 w 3589421"/>
                <a:gd name="connsiteY66" fmla="*/ 1143000 h 1824790"/>
                <a:gd name="connsiteX67" fmla="*/ 2005263 w 3589421"/>
                <a:gd name="connsiteY67" fmla="*/ 1171074 h 1824790"/>
                <a:gd name="connsiteX68" fmla="*/ 2025316 w 3589421"/>
                <a:gd name="connsiteY68" fmla="*/ 1171074 h 1824790"/>
                <a:gd name="connsiteX69" fmla="*/ 2025316 w 3589421"/>
                <a:gd name="connsiteY69" fmla="*/ 1203158 h 1824790"/>
                <a:gd name="connsiteX70" fmla="*/ 2089484 w 3589421"/>
                <a:gd name="connsiteY70" fmla="*/ 1203158 h 1824790"/>
                <a:gd name="connsiteX71" fmla="*/ 2089484 w 3589421"/>
                <a:gd name="connsiteY71" fmla="*/ 1235242 h 1824790"/>
                <a:gd name="connsiteX72" fmla="*/ 2117558 w 3589421"/>
                <a:gd name="connsiteY72" fmla="*/ 1235242 h 1824790"/>
                <a:gd name="connsiteX73" fmla="*/ 2117558 w 3589421"/>
                <a:gd name="connsiteY73" fmla="*/ 1295400 h 1824790"/>
                <a:gd name="connsiteX74" fmla="*/ 2181726 w 3589421"/>
                <a:gd name="connsiteY74" fmla="*/ 1295400 h 1824790"/>
                <a:gd name="connsiteX75" fmla="*/ 2181726 w 3589421"/>
                <a:gd name="connsiteY75" fmla="*/ 1315453 h 1824790"/>
                <a:gd name="connsiteX76" fmla="*/ 2209800 w 3589421"/>
                <a:gd name="connsiteY76" fmla="*/ 1315453 h 1824790"/>
                <a:gd name="connsiteX77" fmla="*/ 2209800 w 3589421"/>
                <a:gd name="connsiteY77" fmla="*/ 1331495 h 1824790"/>
                <a:gd name="connsiteX78" fmla="*/ 2302042 w 3589421"/>
                <a:gd name="connsiteY78" fmla="*/ 1331495 h 1824790"/>
                <a:gd name="connsiteX79" fmla="*/ 2302042 w 3589421"/>
                <a:gd name="connsiteY79" fmla="*/ 1383632 h 1824790"/>
                <a:gd name="connsiteX80" fmla="*/ 2390274 w 3589421"/>
                <a:gd name="connsiteY80" fmla="*/ 1383632 h 1824790"/>
                <a:gd name="connsiteX81" fmla="*/ 2398295 w 3589421"/>
                <a:gd name="connsiteY81" fmla="*/ 1391653 h 1824790"/>
                <a:gd name="connsiteX82" fmla="*/ 2462463 w 3589421"/>
                <a:gd name="connsiteY82" fmla="*/ 1391653 h 1824790"/>
                <a:gd name="connsiteX83" fmla="*/ 2462463 w 3589421"/>
                <a:gd name="connsiteY83" fmla="*/ 1447800 h 1824790"/>
                <a:gd name="connsiteX84" fmla="*/ 2594811 w 3589421"/>
                <a:gd name="connsiteY84" fmla="*/ 1447800 h 1824790"/>
                <a:gd name="connsiteX85" fmla="*/ 2594811 w 3589421"/>
                <a:gd name="connsiteY85" fmla="*/ 1495927 h 1824790"/>
                <a:gd name="connsiteX86" fmla="*/ 2618874 w 3589421"/>
                <a:gd name="connsiteY86" fmla="*/ 1495927 h 1824790"/>
                <a:gd name="connsiteX87" fmla="*/ 2618874 w 3589421"/>
                <a:gd name="connsiteY87" fmla="*/ 1487905 h 1824790"/>
                <a:gd name="connsiteX88" fmla="*/ 2618874 w 3589421"/>
                <a:gd name="connsiteY88" fmla="*/ 1503948 h 1824790"/>
                <a:gd name="connsiteX89" fmla="*/ 2675021 w 3589421"/>
                <a:gd name="connsiteY89" fmla="*/ 1503948 h 1824790"/>
                <a:gd name="connsiteX90" fmla="*/ 2675021 w 3589421"/>
                <a:gd name="connsiteY90" fmla="*/ 1532021 h 1824790"/>
                <a:gd name="connsiteX91" fmla="*/ 2739190 w 3589421"/>
                <a:gd name="connsiteY91" fmla="*/ 1532021 h 1824790"/>
                <a:gd name="connsiteX92" fmla="*/ 2739190 w 3589421"/>
                <a:gd name="connsiteY92" fmla="*/ 1572127 h 1824790"/>
                <a:gd name="connsiteX93" fmla="*/ 2951747 w 3589421"/>
                <a:gd name="connsiteY93" fmla="*/ 1572127 h 1824790"/>
                <a:gd name="connsiteX94" fmla="*/ 2951747 w 3589421"/>
                <a:gd name="connsiteY94" fmla="*/ 1592179 h 1824790"/>
                <a:gd name="connsiteX95" fmla="*/ 3112168 w 3589421"/>
                <a:gd name="connsiteY95" fmla="*/ 1592179 h 1824790"/>
                <a:gd name="connsiteX96" fmla="*/ 3112168 w 3589421"/>
                <a:gd name="connsiteY96" fmla="*/ 1656348 h 1824790"/>
                <a:gd name="connsiteX97" fmla="*/ 3136232 w 3589421"/>
                <a:gd name="connsiteY97" fmla="*/ 1656348 h 1824790"/>
                <a:gd name="connsiteX98" fmla="*/ 3136232 w 3589421"/>
                <a:gd name="connsiteY98" fmla="*/ 1716505 h 1824790"/>
                <a:gd name="connsiteX99" fmla="*/ 3164305 w 3589421"/>
                <a:gd name="connsiteY99" fmla="*/ 1716505 h 1824790"/>
                <a:gd name="connsiteX100" fmla="*/ 3164305 w 3589421"/>
                <a:gd name="connsiteY100" fmla="*/ 1744579 h 1824790"/>
                <a:gd name="connsiteX101" fmla="*/ 3228474 w 3589421"/>
                <a:gd name="connsiteY101" fmla="*/ 1744579 h 1824790"/>
                <a:gd name="connsiteX102" fmla="*/ 3228474 w 3589421"/>
                <a:gd name="connsiteY102" fmla="*/ 1824790 h 1824790"/>
                <a:gd name="connsiteX103" fmla="*/ 3589421 w 3589421"/>
                <a:gd name="connsiteY103" fmla="*/ 1824790 h 18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589421" h="1824790">
                  <a:moveTo>
                    <a:pt x="0" y="0"/>
                  </a:moveTo>
                  <a:lnTo>
                    <a:pt x="132347" y="0"/>
                  </a:lnTo>
                  <a:lnTo>
                    <a:pt x="132347" y="32084"/>
                  </a:lnTo>
                  <a:lnTo>
                    <a:pt x="188495" y="32084"/>
                  </a:lnTo>
                  <a:lnTo>
                    <a:pt x="188495" y="76200"/>
                  </a:lnTo>
                  <a:lnTo>
                    <a:pt x="248653" y="76200"/>
                  </a:lnTo>
                  <a:lnTo>
                    <a:pt x="248653" y="104274"/>
                  </a:lnTo>
                  <a:lnTo>
                    <a:pt x="336884" y="104274"/>
                  </a:lnTo>
                  <a:lnTo>
                    <a:pt x="336884" y="168442"/>
                  </a:lnTo>
                  <a:lnTo>
                    <a:pt x="397042" y="168442"/>
                  </a:lnTo>
                  <a:lnTo>
                    <a:pt x="397042" y="188495"/>
                  </a:lnTo>
                  <a:lnTo>
                    <a:pt x="425116" y="188495"/>
                  </a:lnTo>
                  <a:lnTo>
                    <a:pt x="425116" y="204537"/>
                  </a:lnTo>
                  <a:lnTo>
                    <a:pt x="485274" y="204537"/>
                  </a:lnTo>
                  <a:lnTo>
                    <a:pt x="485274" y="228600"/>
                  </a:lnTo>
                  <a:lnTo>
                    <a:pt x="501316" y="228600"/>
                  </a:lnTo>
                  <a:lnTo>
                    <a:pt x="501316" y="292769"/>
                  </a:lnTo>
                  <a:lnTo>
                    <a:pt x="613611" y="292769"/>
                  </a:lnTo>
                  <a:lnTo>
                    <a:pt x="613611" y="368969"/>
                  </a:lnTo>
                  <a:lnTo>
                    <a:pt x="689811" y="368969"/>
                  </a:lnTo>
                  <a:lnTo>
                    <a:pt x="689811" y="385011"/>
                  </a:lnTo>
                  <a:lnTo>
                    <a:pt x="737937" y="385011"/>
                  </a:lnTo>
                  <a:lnTo>
                    <a:pt x="737937" y="417095"/>
                  </a:lnTo>
                  <a:lnTo>
                    <a:pt x="794084" y="417095"/>
                  </a:lnTo>
                  <a:lnTo>
                    <a:pt x="794084" y="441158"/>
                  </a:lnTo>
                  <a:lnTo>
                    <a:pt x="854242" y="441158"/>
                  </a:lnTo>
                  <a:lnTo>
                    <a:pt x="854242" y="493295"/>
                  </a:lnTo>
                  <a:lnTo>
                    <a:pt x="926432" y="493295"/>
                  </a:lnTo>
                  <a:lnTo>
                    <a:pt x="926432" y="565484"/>
                  </a:lnTo>
                  <a:lnTo>
                    <a:pt x="946484" y="565484"/>
                  </a:lnTo>
                  <a:lnTo>
                    <a:pt x="946484" y="585537"/>
                  </a:lnTo>
                  <a:lnTo>
                    <a:pt x="978568" y="585537"/>
                  </a:lnTo>
                  <a:lnTo>
                    <a:pt x="978568" y="629653"/>
                  </a:lnTo>
                  <a:lnTo>
                    <a:pt x="1002632" y="629653"/>
                  </a:lnTo>
                  <a:lnTo>
                    <a:pt x="1002632" y="649705"/>
                  </a:lnTo>
                  <a:lnTo>
                    <a:pt x="1046747" y="649705"/>
                  </a:lnTo>
                  <a:lnTo>
                    <a:pt x="1046747" y="677779"/>
                  </a:lnTo>
                  <a:lnTo>
                    <a:pt x="1147011" y="677779"/>
                  </a:lnTo>
                  <a:lnTo>
                    <a:pt x="1147011" y="737937"/>
                  </a:lnTo>
                  <a:lnTo>
                    <a:pt x="1207168" y="737937"/>
                  </a:lnTo>
                  <a:lnTo>
                    <a:pt x="1207168" y="778042"/>
                  </a:lnTo>
                  <a:lnTo>
                    <a:pt x="1259305" y="778042"/>
                  </a:lnTo>
                  <a:lnTo>
                    <a:pt x="1259305" y="802105"/>
                  </a:lnTo>
                  <a:lnTo>
                    <a:pt x="1391653" y="802105"/>
                  </a:lnTo>
                  <a:lnTo>
                    <a:pt x="1391653" y="842211"/>
                  </a:lnTo>
                  <a:lnTo>
                    <a:pt x="1479884" y="842211"/>
                  </a:lnTo>
                  <a:lnTo>
                    <a:pt x="1479884" y="858253"/>
                  </a:lnTo>
                  <a:lnTo>
                    <a:pt x="1495926" y="858253"/>
                  </a:lnTo>
                  <a:lnTo>
                    <a:pt x="1495926" y="878305"/>
                  </a:lnTo>
                  <a:lnTo>
                    <a:pt x="1495926" y="878305"/>
                  </a:lnTo>
                  <a:lnTo>
                    <a:pt x="1519990" y="902369"/>
                  </a:lnTo>
                  <a:lnTo>
                    <a:pt x="1560095" y="902369"/>
                  </a:lnTo>
                  <a:lnTo>
                    <a:pt x="1560095" y="902369"/>
                  </a:lnTo>
                  <a:lnTo>
                    <a:pt x="1560095" y="942474"/>
                  </a:lnTo>
                  <a:lnTo>
                    <a:pt x="1628274" y="942474"/>
                  </a:lnTo>
                  <a:lnTo>
                    <a:pt x="1628274" y="974558"/>
                  </a:lnTo>
                  <a:lnTo>
                    <a:pt x="1700463" y="974558"/>
                  </a:lnTo>
                  <a:lnTo>
                    <a:pt x="1700463" y="998621"/>
                  </a:lnTo>
                  <a:lnTo>
                    <a:pt x="1824790" y="998621"/>
                  </a:lnTo>
                  <a:lnTo>
                    <a:pt x="1824790" y="1014663"/>
                  </a:lnTo>
                  <a:lnTo>
                    <a:pt x="1864895" y="1014663"/>
                  </a:lnTo>
                  <a:lnTo>
                    <a:pt x="1864895" y="1062790"/>
                  </a:lnTo>
                  <a:lnTo>
                    <a:pt x="1941095" y="1062790"/>
                  </a:lnTo>
                  <a:lnTo>
                    <a:pt x="1941095" y="1114927"/>
                  </a:lnTo>
                  <a:lnTo>
                    <a:pt x="1965158" y="1114927"/>
                  </a:lnTo>
                  <a:lnTo>
                    <a:pt x="1965158" y="1143000"/>
                  </a:lnTo>
                  <a:lnTo>
                    <a:pt x="2005263" y="1143000"/>
                  </a:lnTo>
                  <a:lnTo>
                    <a:pt x="2005263" y="1171074"/>
                  </a:lnTo>
                  <a:lnTo>
                    <a:pt x="2025316" y="1171074"/>
                  </a:lnTo>
                  <a:lnTo>
                    <a:pt x="2025316" y="1203158"/>
                  </a:lnTo>
                  <a:lnTo>
                    <a:pt x="2089484" y="1203158"/>
                  </a:lnTo>
                  <a:lnTo>
                    <a:pt x="2089484" y="1235242"/>
                  </a:lnTo>
                  <a:lnTo>
                    <a:pt x="2117558" y="1235242"/>
                  </a:lnTo>
                  <a:lnTo>
                    <a:pt x="2117558" y="1295400"/>
                  </a:lnTo>
                  <a:lnTo>
                    <a:pt x="2181726" y="1295400"/>
                  </a:lnTo>
                  <a:lnTo>
                    <a:pt x="2181726" y="1315453"/>
                  </a:lnTo>
                  <a:lnTo>
                    <a:pt x="2209800" y="1315453"/>
                  </a:lnTo>
                  <a:lnTo>
                    <a:pt x="2209800" y="1331495"/>
                  </a:lnTo>
                  <a:lnTo>
                    <a:pt x="2302042" y="1331495"/>
                  </a:lnTo>
                  <a:lnTo>
                    <a:pt x="2302042" y="1383632"/>
                  </a:lnTo>
                  <a:lnTo>
                    <a:pt x="2390274" y="1383632"/>
                  </a:lnTo>
                  <a:lnTo>
                    <a:pt x="2398295" y="1391653"/>
                  </a:lnTo>
                  <a:lnTo>
                    <a:pt x="2462463" y="1391653"/>
                  </a:lnTo>
                  <a:lnTo>
                    <a:pt x="2462463" y="1447800"/>
                  </a:lnTo>
                  <a:lnTo>
                    <a:pt x="2594811" y="1447800"/>
                  </a:lnTo>
                  <a:lnTo>
                    <a:pt x="2594811" y="1495927"/>
                  </a:lnTo>
                  <a:lnTo>
                    <a:pt x="2618874" y="1495927"/>
                  </a:lnTo>
                  <a:lnTo>
                    <a:pt x="2618874" y="1487905"/>
                  </a:lnTo>
                  <a:lnTo>
                    <a:pt x="2618874" y="1503948"/>
                  </a:lnTo>
                  <a:lnTo>
                    <a:pt x="2675021" y="1503948"/>
                  </a:lnTo>
                  <a:lnTo>
                    <a:pt x="2675021" y="1532021"/>
                  </a:lnTo>
                  <a:lnTo>
                    <a:pt x="2739190" y="1532021"/>
                  </a:lnTo>
                  <a:lnTo>
                    <a:pt x="2739190" y="1572127"/>
                  </a:lnTo>
                  <a:lnTo>
                    <a:pt x="2951747" y="1572127"/>
                  </a:lnTo>
                  <a:lnTo>
                    <a:pt x="2951747" y="1592179"/>
                  </a:lnTo>
                  <a:lnTo>
                    <a:pt x="3112168" y="1592179"/>
                  </a:lnTo>
                  <a:lnTo>
                    <a:pt x="3112168" y="1656348"/>
                  </a:lnTo>
                  <a:lnTo>
                    <a:pt x="3136232" y="1656348"/>
                  </a:lnTo>
                  <a:lnTo>
                    <a:pt x="3136232" y="1716505"/>
                  </a:lnTo>
                  <a:lnTo>
                    <a:pt x="3164305" y="1716505"/>
                  </a:lnTo>
                  <a:lnTo>
                    <a:pt x="3164305" y="1744579"/>
                  </a:lnTo>
                  <a:lnTo>
                    <a:pt x="3228474" y="1744579"/>
                  </a:lnTo>
                  <a:lnTo>
                    <a:pt x="3228474" y="1824790"/>
                  </a:lnTo>
                  <a:lnTo>
                    <a:pt x="3589421" y="182479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dirty="0">
                <a:solidFill>
                  <a:schemeClr val="tx1"/>
                </a:solidFill>
                <a:latin typeface="Arial" panose="020B0604020202020204" pitchFamily="34" charset="0"/>
                <a:cs typeface="Arial" panose="020B0604020202020204" pitchFamily="34" charset="0"/>
              </a:endParaRPr>
            </a:p>
          </p:txBody>
        </p:sp>
      </p:grpSp>
      <p:sp>
        <p:nvSpPr>
          <p:cNvPr id="151" name="Rectangle 150"/>
          <p:cNvSpPr/>
          <p:nvPr/>
        </p:nvSpPr>
        <p:spPr>
          <a:xfrm rot="16200000">
            <a:off x="-236942" y="4007449"/>
            <a:ext cx="2053767" cy="307777"/>
          </a:xfrm>
          <a:prstGeom prst="rect">
            <a:avLst/>
          </a:prstGeom>
        </p:spPr>
        <p:txBody>
          <a:bodyPr wrap="none">
            <a:spAutoFit/>
          </a:bodyPr>
          <a:lstStyle/>
          <a:p>
            <a:pPr marL="0" lvl="1" algn="ctr" defTabSz="914377" fontAlgn="base">
              <a:spcAft>
                <a:spcPct val="0"/>
              </a:spcAft>
              <a:buClr>
                <a:srgbClr val="E69A30"/>
              </a:buClr>
              <a:defRPr/>
            </a:pPr>
            <a:r>
              <a:rPr lang="en-GB" sz="1400" b="1" dirty="0">
                <a:latin typeface="Arial" panose="020B0604020202020204" pitchFamily="34" charset="0"/>
                <a:ea typeface="ＭＳ Ｐゴシック" pitchFamily="127" charset="-128"/>
                <a:cs typeface="Arial" panose="020B0604020202020204" pitchFamily="34" charset="0"/>
              </a:rPr>
              <a:t>Probability of survival</a:t>
            </a:r>
          </a:p>
        </p:txBody>
      </p:sp>
    </p:spTree>
    <p:extLst>
      <p:ext uri="{BB962C8B-B14F-4D97-AF65-F5344CB8AC3E}">
        <p14:creationId xmlns:p14="http://schemas.microsoft.com/office/powerpoint/2010/main" val="41857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0">
            <a:extLst>
              <a:ext uri="{FF2B5EF4-FFF2-40B4-BE49-F238E27FC236}">
                <a16:creationId xmlns:a16="http://schemas.microsoft.com/office/drawing/2014/main" id="{7DF52740-07FD-EBCF-C610-8C5F378FAD16}"/>
              </a:ext>
            </a:extLst>
          </p:cNvPr>
          <p:cNvSpPr txBox="1">
            <a:spLocks/>
          </p:cNvSpPr>
          <p:nvPr/>
        </p:nvSpPr>
        <p:spPr>
          <a:xfrm>
            <a:off x="620183" y="6448251"/>
            <a:ext cx="10676056"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spc="0" dirty="0">
                <a:solidFill>
                  <a:schemeClr val="tx2"/>
                </a:solidFill>
                <a:latin typeface="Arial" panose="020B0604020202020204"/>
                <a:ea typeface="+mn-ea"/>
                <a:cs typeface="+mn-cs"/>
              </a:rPr>
              <a:t>AFP, alpha fetoprotein; BCLC, Barcelona Clinic Liver Cancer; BSC, best supportive care; EMA, European Medicines Agency; ESMO. European Society for Medical Oncology; HCC, hepatocellular carcinoma; </a:t>
            </a:r>
            <a:r>
              <a:rPr lang="en-US" sz="1100" spc="0" dirty="0" err="1">
                <a:solidFill>
                  <a:schemeClr val="tx2"/>
                </a:solidFill>
                <a:latin typeface="Arial" panose="020B0604020202020204"/>
                <a:ea typeface="+mn-ea"/>
                <a:cs typeface="+mn-cs"/>
              </a:rPr>
              <a:t>LTx</a:t>
            </a:r>
            <a:r>
              <a:rPr lang="en-US" sz="1100" spc="0" dirty="0">
                <a:solidFill>
                  <a:schemeClr val="tx2"/>
                </a:solidFill>
                <a:latin typeface="Arial" panose="020B0604020202020204"/>
                <a:ea typeface="+mn-ea"/>
                <a:cs typeface="+mn-cs"/>
              </a:rPr>
              <a:t>, liver transplantation; MCBS, magnitude of clinical benefit scale; SBRT, stereotactic body radiation therapy; SIRT, selective internal radiation therapy; TACE, </a:t>
            </a:r>
            <a:r>
              <a:rPr lang="en-US" sz="1100" spc="0" dirty="0" err="1">
                <a:solidFill>
                  <a:schemeClr val="tx2"/>
                </a:solidFill>
                <a:latin typeface="Arial" panose="020B0604020202020204"/>
                <a:ea typeface="+mn-ea"/>
                <a:cs typeface="+mn-cs"/>
              </a:rPr>
              <a:t>transarterial</a:t>
            </a:r>
            <a:r>
              <a:rPr lang="en-US" sz="1100" spc="0" dirty="0">
                <a:solidFill>
                  <a:schemeClr val="tx2"/>
                </a:solidFill>
                <a:latin typeface="Arial" panose="020B0604020202020204"/>
                <a:ea typeface="+mn-ea"/>
                <a:cs typeface="+mn-cs"/>
              </a:rPr>
              <a:t> </a:t>
            </a:r>
            <a:r>
              <a:rPr lang="en-US" sz="1100" spc="0" dirty="0" err="1">
                <a:solidFill>
                  <a:schemeClr val="tx2"/>
                </a:solidFill>
                <a:latin typeface="Arial" panose="020B0604020202020204"/>
                <a:ea typeface="+mn-ea"/>
                <a:cs typeface="+mn-cs"/>
              </a:rPr>
              <a:t>chemoembolisation</a:t>
            </a:r>
            <a:r>
              <a:rPr lang="en-US" sz="1100" spc="0" dirty="0">
                <a:solidFill>
                  <a:schemeClr val="tx2"/>
                </a:solidFill>
                <a:latin typeface="Arial" panose="020B0604020202020204"/>
                <a:ea typeface="+mn-ea"/>
                <a:cs typeface="+mn-cs"/>
              </a:rPr>
              <a:t>; TKI, tyrosine kinase inhibitor</a:t>
            </a:r>
          </a:p>
          <a:p>
            <a:r>
              <a:rPr lang="en-US" sz="1100" spc="0" dirty="0">
                <a:solidFill>
                  <a:schemeClr val="tx2"/>
                </a:solidFill>
                <a:latin typeface="Arial" panose="020B0604020202020204"/>
                <a:ea typeface="+mn-ea"/>
                <a:cs typeface="+mn-cs"/>
              </a:rPr>
              <a:t>1. Vogel A, et al. Ann Oncol. 32(6):801-5</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fr-FR" sz="3100" dirty="0"/>
              <a:t>ESMO HCC guidelines e-update (March 2021)</a:t>
            </a:r>
            <a:br>
              <a:rPr lang="en-GB" sz="3100" dirty="0"/>
            </a:br>
            <a:r>
              <a:rPr lang="en-GB" sz="2200" dirty="0">
                <a:solidFill>
                  <a:schemeClr val="accent1"/>
                </a:solidFill>
              </a:rPr>
              <a:t>optional systemic treatment 1</a:t>
            </a:r>
            <a:r>
              <a:rPr lang="en-GB" sz="2200" baseline="30000" dirty="0">
                <a:solidFill>
                  <a:schemeClr val="accent1"/>
                </a:solidFill>
              </a:rPr>
              <a:t>st</a:t>
            </a:r>
            <a:r>
              <a:rPr lang="en-GB" sz="2200" dirty="0">
                <a:solidFill>
                  <a:schemeClr val="accent1"/>
                </a:solidFill>
              </a:rPr>
              <a:t> line: Lenvatinib and sorafenib</a:t>
            </a:r>
            <a:br>
              <a:rPr lang="en-GB" dirty="0"/>
            </a:br>
            <a:endParaRPr lang="en-GB" dirty="0"/>
          </a:p>
        </p:txBody>
      </p:sp>
      <p:sp>
        <p:nvSpPr>
          <p:cNvPr id="107" name="Slide Number Placeholder 106">
            <a:extLst>
              <a:ext uri="{FF2B5EF4-FFF2-40B4-BE49-F238E27FC236}">
                <a16:creationId xmlns:a16="http://schemas.microsoft.com/office/drawing/2014/main" id="{B9DB6E6B-1905-2F4E-8866-82EC54D88139}"/>
              </a:ext>
            </a:extLst>
          </p:cNvPr>
          <p:cNvSpPr>
            <a:spLocks noGrp="1"/>
          </p:cNvSpPr>
          <p:nvPr>
            <p:ph type="sldNum" sz="quarter" idx="4"/>
          </p:nvPr>
        </p:nvSpPr>
        <p:spPr/>
        <p:txBody>
          <a:bodyPr/>
          <a:lstStyle/>
          <a:p>
            <a:fld id="{FCE43C0F-8A7B-3A4B-9DB5-B3472E36E833}" type="slidenum">
              <a:rPr lang="en-GB" smtClean="0"/>
              <a:pPr/>
              <a:t>39</a:t>
            </a:fld>
            <a:endParaRPr lang="en-GB" dirty="0"/>
          </a:p>
        </p:txBody>
      </p:sp>
      <p:cxnSp>
        <p:nvCxnSpPr>
          <p:cNvPr id="15" name="Straight Connector 14">
            <a:extLst>
              <a:ext uri="{FF2B5EF4-FFF2-40B4-BE49-F238E27FC236}">
                <a16:creationId xmlns:a16="http://schemas.microsoft.com/office/drawing/2014/main" id="{2E988DFF-C7A1-004E-8B49-E606C7D4A525}"/>
              </a:ext>
            </a:extLst>
          </p:cNvPr>
          <p:cNvCxnSpPr>
            <a:cxnSpLocks/>
          </p:cNvCxnSpPr>
          <p:nvPr/>
        </p:nvCxnSpPr>
        <p:spPr>
          <a:xfrm>
            <a:off x="3895743" y="1923690"/>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85993FE-0E21-E845-BDDB-BEB3D3B65E22}"/>
              </a:ext>
            </a:extLst>
          </p:cNvPr>
          <p:cNvCxnSpPr>
            <a:cxnSpLocks/>
          </p:cNvCxnSpPr>
          <p:nvPr/>
        </p:nvCxnSpPr>
        <p:spPr>
          <a:xfrm rot="5400000">
            <a:off x="4294384" y="1695904"/>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0A66256-96C4-4E4D-9AEE-09642C1CD585}"/>
              </a:ext>
            </a:extLst>
          </p:cNvPr>
          <p:cNvSpPr txBox="1"/>
          <p:nvPr/>
        </p:nvSpPr>
        <p:spPr bwMode="auto">
          <a:xfrm>
            <a:off x="3655838" y="1359111"/>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B</a:t>
            </a:r>
          </a:p>
        </p:txBody>
      </p:sp>
      <p:cxnSp>
        <p:nvCxnSpPr>
          <p:cNvPr id="23" name="Straight Connector 22">
            <a:extLst>
              <a:ext uri="{FF2B5EF4-FFF2-40B4-BE49-F238E27FC236}">
                <a16:creationId xmlns:a16="http://schemas.microsoft.com/office/drawing/2014/main" id="{CED9BC1D-2B75-E542-8922-B00F209AA2F1}"/>
              </a:ext>
            </a:extLst>
          </p:cNvPr>
          <p:cNvCxnSpPr>
            <a:cxnSpLocks/>
          </p:cNvCxnSpPr>
          <p:nvPr/>
        </p:nvCxnSpPr>
        <p:spPr>
          <a:xfrm>
            <a:off x="5120694" y="1923690"/>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6C19A9-1020-2840-9293-C36392321717}"/>
              </a:ext>
            </a:extLst>
          </p:cNvPr>
          <p:cNvCxnSpPr>
            <a:cxnSpLocks/>
          </p:cNvCxnSpPr>
          <p:nvPr/>
        </p:nvCxnSpPr>
        <p:spPr>
          <a:xfrm>
            <a:off x="3890891" y="1934029"/>
            <a:ext cx="123990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44D85748-D8AE-994B-8950-DC6DC20B3845}"/>
              </a:ext>
            </a:extLst>
          </p:cNvPr>
          <p:cNvSpPr txBox="1"/>
          <p:nvPr/>
        </p:nvSpPr>
        <p:spPr bwMode="auto">
          <a:xfrm>
            <a:off x="3444131" y="2179997"/>
            <a:ext cx="936709" cy="57415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LTX</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Resection</a:t>
            </a:r>
          </a:p>
          <a:p>
            <a:pPr defTabSz="914332">
              <a:lnSpc>
                <a:spcPct val="100000"/>
              </a:lnSpc>
              <a:spcBef>
                <a:spcPts val="0"/>
              </a:spcBef>
              <a:defRPr/>
            </a:pPr>
            <a:r>
              <a:rPr lang="en-GB" sz="1000" b="0" dirty="0">
                <a:solidFill>
                  <a:srgbClr val="FFFFFF"/>
                </a:solidFill>
                <a:latin typeface="Arial" panose="020B0604020202020204" pitchFamily="34" charset="0"/>
              </a:rPr>
              <a:t>(III, A)</a:t>
            </a:r>
          </a:p>
        </p:txBody>
      </p:sp>
      <p:cxnSp>
        <p:nvCxnSpPr>
          <p:cNvPr id="30" name="Straight Connector 29">
            <a:extLst>
              <a:ext uri="{FF2B5EF4-FFF2-40B4-BE49-F238E27FC236}">
                <a16:creationId xmlns:a16="http://schemas.microsoft.com/office/drawing/2014/main" id="{8FA2FBFA-7F27-E94B-BF4B-BEFA59A2024F}"/>
              </a:ext>
            </a:extLst>
          </p:cNvPr>
          <p:cNvCxnSpPr>
            <a:cxnSpLocks/>
          </p:cNvCxnSpPr>
          <p:nvPr/>
        </p:nvCxnSpPr>
        <p:spPr>
          <a:xfrm>
            <a:off x="5120694" y="2596551"/>
            <a:ext cx="0" cy="1346534"/>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7E79D98-0592-FD4A-8227-9947A4D33A5D}"/>
              </a:ext>
            </a:extLst>
          </p:cNvPr>
          <p:cNvSpPr txBox="1"/>
          <p:nvPr/>
        </p:nvSpPr>
        <p:spPr bwMode="auto">
          <a:xfrm>
            <a:off x="4665128" y="2179997"/>
            <a:ext cx="936709" cy="574157"/>
          </a:xfrm>
          <a:prstGeom prst="roundRect">
            <a:avLst/>
          </a:prstGeom>
          <a:solidFill>
            <a:schemeClr val="accent6"/>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TACE</a:t>
            </a:r>
          </a:p>
          <a:p>
            <a:pPr defTabSz="914332">
              <a:lnSpc>
                <a:spcPct val="100000"/>
              </a:lnSpc>
              <a:spcBef>
                <a:spcPts val="0"/>
              </a:spcBef>
              <a:defRPr/>
            </a:pPr>
            <a:r>
              <a:rPr lang="en-GB" sz="1000" b="0" dirty="0">
                <a:solidFill>
                  <a:srgbClr val="FFFFFF"/>
                </a:solidFill>
                <a:latin typeface="Arial" panose="020B0604020202020204" pitchFamily="34" charset="0"/>
              </a:rPr>
              <a:t>(I, A)</a:t>
            </a:r>
          </a:p>
        </p:txBody>
      </p:sp>
      <p:sp>
        <p:nvSpPr>
          <p:cNvPr id="25" name="TextBox 24">
            <a:extLst>
              <a:ext uri="{FF2B5EF4-FFF2-40B4-BE49-F238E27FC236}">
                <a16:creationId xmlns:a16="http://schemas.microsoft.com/office/drawing/2014/main" id="{0B595243-9C36-1943-B16C-7B407A083908}"/>
              </a:ext>
            </a:extLst>
          </p:cNvPr>
          <p:cNvSpPr txBox="1"/>
          <p:nvPr/>
        </p:nvSpPr>
        <p:spPr>
          <a:xfrm>
            <a:off x="4708014" y="3117270"/>
            <a:ext cx="857606" cy="307777"/>
          </a:xfrm>
          <a:prstGeom prst="rect">
            <a:avLst/>
          </a:prstGeom>
          <a:solidFill>
            <a:schemeClr val="bg1"/>
          </a:solid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Not suitable for</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local therapies</a:t>
            </a:r>
          </a:p>
        </p:txBody>
      </p:sp>
      <p:sp>
        <p:nvSpPr>
          <p:cNvPr id="32" name="TextBox 31">
            <a:extLst>
              <a:ext uri="{FF2B5EF4-FFF2-40B4-BE49-F238E27FC236}">
                <a16:creationId xmlns:a16="http://schemas.microsoft.com/office/drawing/2014/main" id="{9BEE15A6-FF13-F94D-963A-9430A08B2512}"/>
              </a:ext>
            </a:extLst>
          </p:cNvPr>
          <p:cNvSpPr txBox="1"/>
          <p:nvPr/>
        </p:nvSpPr>
        <p:spPr bwMode="auto">
          <a:xfrm>
            <a:off x="4665128" y="3948412"/>
            <a:ext cx="936709" cy="574157"/>
          </a:xfrm>
          <a:prstGeom prst="roundRect">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Systemic</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therapy</a:t>
            </a:r>
          </a:p>
          <a:p>
            <a:pPr defTabSz="914332">
              <a:lnSpc>
                <a:spcPct val="100000"/>
              </a:lnSpc>
              <a:spcBef>
                <a:spcPts val="0"/>
              </a:spcBef>
              <a:defRPr/>
            </a:pPr>
            <a:r>
              <a:rPr lang="en-GB" sz="1000" b="0" dirty="0">
                <a:solidFill>
                  <a:srgbClr val="FFFFFF"/>
                </a:solidFill>
                <a:latin typeface="Arial" panose="020B0604020202020204" pitchFamily="34" charset="0"/>
              </a:rPr>
              <a:t>(I, A)</a:t>
            </a:r>
          </a:p>
        </p:txBody>
      </p:sp>
      <p:sp>
        <p:nvSpPr>
          <p:cNvPr id="33" name="TextBox 32">
            <a:extLst>
              <a:ext uri="{FF2B5EF4-FFF2-40B4-BE49-F238E27FC236}">
                <a16:creationId xmlns:a16="http://schemas.microsoft.com/office/drawing/2014/main" id="{3E033809-7394-3745-9003-4D245EA23A56}"/>
              </a:ext>
            </a:extLst>
          </p:cNvPr>
          <p:cNvSpPr txBox="1"/>
          <p:nvPr/>
        </p:nvSpPr>
        <p:spPr bwMode="auto">
          <a:xfrm>
            <a:off x="3444131" y="3189288"/>
            <a:ext cx="936709" cy="574157"/>
          </a:xfrm>
          <a:prstGeom prst="roundRect">
            <a:avLst/>
          </a:prstGeom>
          <a:solidFill>
            <a:schemeClr val="accent6">
              <a:lumMod val="50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SIRT</a:t>
            </a:r>
            <a:r>
              <a:rPr lang="en-GB" sz="1000" b="0" baseline="30000" dirty="0">
                <a:solidFill>
                  <a:srgbClr val="FFFFFF"/>
                </a:solidFill>
                <a:latin typeface="Arial" panose="020B0604020202020204" pitchFamily="34" charset="0"/>
              </a:rPr>
              <a:t>a</a:t>
            </a:r>
          </a:p>
          <a:p>
            <a:pPr defTabSz="914332">
              <a:lnSpc>
                <a:spcPct val="100000"/>
              </a:lnSpc>
              <a:spcBef>
                <a:spcPts val="0"/>
              </a:spcBef>
              <a:defRPr/>
            </a:pPr>
            <a:r>
              <a:rPr lang="en-GB" sz="1000" b="0" dirty="0">
                <a:solidFill>
                  <a:srgbClr val="FFFFFF"/>
                </a:solidFill>
                <a:latin typeface="Arial" panose="020B0604020202020204" pitchFamily="34" charset="0"/>
              </a:rPr>
              <a:t>(III, C)</a:t>
            </a:r>
          </a:p>
        </p:txBody>
      </p:sp>
      <p:cxnSp>
        <p:nvCxnSpPr>
          <p:cNvPr id="34" name="Straight Connector 33">
            <a:extLst>
              <a:ext uri="{FF2B5EF4-FFF2-40B4-BE49-F238E27FC236}">
                <a16:creationId xmlns:a16="http://schemas.microsoft.com/office/drawing/2014/main" id="{E751E701-CF4E-534B-8E2F-8AD4BCDDD11F}"/>
              </a:ext>
            </a:extLst>
          </p:cNvPr>
          <p:cNvCxnSpPr>
            <a:cxnSpLocks/>
          </p:cNvCxnSpPr>
          <p:nvPr/>
        </p:nvCxnSpPr>
        <p:spPr>
          <a:xfrm>
            <a:off x="1281940" y="1923690"/>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8FDAF67-34A2-AB4F-9F86-A173ED73AAB8}"/>
              </a:ext>
            </a:extLst>
          </p:cNvPr>
          <p:cNvCxnSpPr>
            <a:cxnSpLocks/>
          </p:cNvCxnSpPr>
          <p:nvPr/>
        </p:nvCxnSpPr>
        <p:spPr>
          <a:xfrm rot="5400000">
            <a:off x="1680581" y="1695904"/>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C72FC59-702B-9340-AAD0-3F2A147B29E4}"/>
              </a:ext>
            </a:extLst>
          </p:cNvPr>
          <p:cNvSpPr txBox="1"/>
          <p:nvPr/>
        </p:nvSpPr>
        <p:spPr bwMode="auto">
          <a:xfrm>
            <a:off x="1042035" y="1359111"/>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0-A</a:t>
            </a:r>
          </a:p>
        </p:txBody>
      </p:sp>
      <p:cxnSp>
        <p:nvCxnSpPr>
          <p:cNvPr id="37" name="Straight Connector 36">
            <a:extLst>
              <a:ext uri="{FF2B5EF4-FFF2-40B4-BE49-F238E27FC236}">
                <a16:creationId xmlns:a16="http://schemas.microsoft.com/office/drawing/2014/main" id="{C6403DFD-4433-3848-B809-DAF8FF0D3333}"/>
              </a:ext>
            </a:extLst>
          </p:cNvPr>
          <p:cNvCxnSpPr>
            <a:cxnSpLocks/>
          </p:cNvCxnSpPr>
          <p:nvPr/>
        </p:nvCxnSpPr>
        <p:spPr>
          <a:xfrm>
            <a:off x="2506891" y="1923690"/>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886B59C-EED0-464B-B1E6-85373DDF4C9D}"/>
              </a:ext>
            </a:extLst>
          </p:cNvPr>
          <p:cNvCxnSpPr>
            <a:cxnSpLocks/>
          </p:cNvCxnSpPr>
          <p:nvPr/>
        </p:nvCxnSpPr>
        <p:spPr>
          <a:xfrm>
            <a:off x="1277088" y="1934029"/>
            <a:ext cx="123990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0930ACAA-1E2B-794E-8C11-FCB868D435BB}"/>
              </a:ext>
            </a:extLst>
          </p:cNvPr>
          <p:cNvSpPr txBox="1"/>
          <p:nvPr/>
        </p:nvSpPr>
        <p:spPr bwMode="auto">
          <a:xfrm>
            <a:off x="795402" y="2179997"/>
            <a:ext cx="972000" cy="57415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Resection</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LTX</a:t>
            </a:r>
          </a:p>
          <a:p>
            <a:pPr defTabSz="914332">
              <a:lnSpc>
                <a:spcPct val="100000"/>
              </a:lnSpc>
              <a:spcBef>
                <a:spcPts val="0"/>
              </a:spcBef>
              <a:defRPr/>
            </a:pPr>
            <a:r>
              <a:rPr lang="en-GB" sz="1000" b="0" dirty="0">
                <a:solidFill>
                  <a:srgbClr val="FFFFFF"/>
                </a:solidFill>
                <a:latin typeface="Arial" panose="020B0604020202020204" pitchFamily="34" charset="0"/>
              </a:rPr>
              <a:t>(III, A)</a:t>
            </a:r>
          </a:p>
        </p:txBody>
      </p:sp>
      <p:sp>
        <p:nvSpPr>
          <p:cNvPr id="41" name="TextBox 40">
            <a:extLst>
              <a:ext uri="{FF2B5EF4-FFF2-40B4-BE49-F238E27FC236}">
                <a16:creationId xmlns:a16="http://schemas.microsoft.com/office/drawing/2014/main" id="{06EF5534-A927-444B-968C-DACA03255261}"/>
              </a:ext>
            </a:extLst>
          </p:cNvPr>
          <p:cNvSpPr txBox="1"/>
          <p:nvPr/>
        </p:nvSpPr>
        <p:spPr bwMode="auto">
          <a:xfrm>
            <a:off x="2019574" y="2179997"/>
            <a:ext cx="972000" cy="574157"/>
          </a:xfrm>
          <a:prstGeom prst="roundRect">
            <a:avLst/>
          </a:prstGeom>
          <a:solidFill>
            <a:schemeClr val="accent6"/>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Ablation</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(III, A)</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TACE (I, B)</a:t>
            </a:r>
          </a:p>
        </p:txBody>
      </p:sp>
      <p:sp>
        <p:nvSpPr>
          <p:cNvPr id="44" name="TextBox 43">
            <a:extLst>
              <a:ext uri="{FF2B5EF4-FFF2-40B4-BE49-F238E27FC236}">
                <a16:creationId xmlns:a16="http://schemas.microsoft.com/office/drawing/2014/main" id="{E1CF26A1-C988-2D40-88EB-113EAE9732B7}"/>
              </a:ext>
            </a:extLst>
          </p:cNvPr>
          <p:cNvSpPr txBox="1"/>
          <p:nvPr/>
        </p:nvSpPr>
        <p:spPr bwMode="auto">
          <a:xfrm>
            <a:off x="795402" y="3189288"/>
            <a:ext cx="972000" cy="856500"/>
          </a:xfrm>
          <a:prstGeom prst="roundRect">
            <a:avLst/>
          </a:prstGeom>
          <a:solidFill>
            <a:schemeClr val="accent6">
              <a:lumMod val="50000"/>
            </a:schemeClr>
          </a:solidFill>
          <a:ln w="9525">
            <a:noFill/>
            <a:miter lim="800000"/>
            <a:headEnd/>
            <a:tailEnd/>
          </a:ln>
          <a:effectLst/>
        </p:spPr>
        <p:txBody>
          <a:bodyPr lIns="0" tIns="35999" rIns="0"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SBRT</a:t>
            </a:r>
            <a:r>
              <a:rPr lang="en-GB" sz="1000" b="0" baseline="30000" dirty="0">
                <a:solidFill>
                  <a:srgbClr val="FFFFFF"/>
                </a:solidFill>
                <a:latin typeface="Arial" panose="020B0604020202020204" pitchFamily="34" charset="0"/>
              </a:rPr>
              <a:t>a</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Brachytherapy</a:t>
            </a:r>
            <a:r>
              <a:rPr lang="en-GB" sz="1000" b="0" baseline="30000" dirty="0">
                <a:solidFill>
                  <a:srgbClr val="FFFFFF"/>
                </a:solidFill>
                <a:latin typeface="Arial" panose="020B0604020202020204" pitchFamily="34" charset="0"/>
              </a:rPr>
              <a:t>a</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SIRT</a:t>
            </a:r>
            <a:r>
              <a:rPr lang="en-GB" sz="1000" b="0" baseline="30000" dirty="0">
                <a:solidFill>
                  <a:srgbClr val="FFFFFF"/>
                </a:solidFill>
                <a:latin typeface="Arial" panose="020B0604020202020204" pitchFamily="34" charset="0"/>
              </a:rPr>
              <a:t>a</a:t>
            </a:r>
          </a:p>
          <a:p>
            <a:pPr defTabSz="914332">
              <a:lnSpc>
                <a:spcPct val="100000"/>
              </a:lnSpc>
              <a:spcBef>
                <a:spcPts val="0"/>
              </a:spcBef>
              <a:defRPr/>
            </a:pPr>
            <a:r>
              <a:rPr lang="en-GB" sz="1000" b="0" dirty="0">
                <a:solidFill>
                  <a:srgbClr val="FFFFFF"/>
                </a:solidFill>
                <a:latin typeface="Arial" panose="020B0604020202020204" pitchFamily="34" charset="0"/>
              </a:rPr>
              <a:t>(III, C)</a:t>
            </a:r>
          </a:p>
        </p:txBody>
      </p:sp>
      <p:cxnSp>
        <p:nvCxnSpPr>
          <p:cNvPr id="45" name="Straight Connector 44">
            <a:extLst>
              <a:ext uri="{FF2B5EF4-FFF2-40B4-BE49-F238E27FC236}">
                <a16:creationId xmlns:a16="http://schemas.microsoft.com/office/drawing/2014/main" id="{24580FAC-E3D0-7341-8675-221C8043778D}"/>
              </a:ext>
            </a:extLst>
          </p:cNvPr>
          <p:cNvCxnSpPr>
            <a:cxnSpLocks/>
          </p:cNvCxnSpPr>
          <p:nvPr/>
        </p:nvCxnSpPr>
        <p:spPr>
          <a:xfrm>
            <a:off x="7967744" y="1699403"/>
            <a:ext cx="0" cy="475267"/>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1FB1D96-72A7-234F-9248-3FBC238703A7}"/>
              </a:ext>
            </a:extLst>
          </p:cNvPr>
          <p:cNvSpPr txBox="1"/>
          <p:nvPr/>
        </p:nvSpPr>
        <p:spPr bwMode="auto">
          <a:xfrm>
            <a:off x="7097777" y="1359111"/>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C</a:t>
            </a:r>
          </a:p>
        </p:txBody>
      </p:sp>
      <p:cxnSp>
        <p:nvCxnSpPr>
          <p:cNvPr id="48" name="Straight Connector 47">
            <a:extLst>
              <a:ext uri="{FF2B5EF4-FFF2-40B4-BE49-F238E27FC236}">
                <a16:creationId xmlns:a16="http://schemas.microsoft.com/office/drawing/2014/main" id="{14897FB3-3EF7-A24E-AFFD-89077E2412B9}"/>
              </a:ext>
            </a:extLst>
          </p:cNvPr>
          <p:cNvCxnSpPr>
            <a:cxnSpLocks/>
          </p:cNvCxnSpPr>
          <p:nvPr/>
        </p:nvCxnSpPr>
        <p:spPr>
          <a:xfrm>
            <a:off x="10426272" y="1699403"/>
            <a:ext cx="0" cy="475267"/>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37C1EF53-3CF1-D944-891D-A3CBDD8AFDFB}"/>
              </a:ext>
            </a:extLst>
          </p:cNvPr>
          <p:cNvSpPr txBox="1"/>
          <p:nvPr/>
        </p:nvSpPr>
        <p:spPr bwMode="auto">
          <a:xfrm>
            <a:off x="9957918" y="2179997"/>
            <a:ext cx="936709" cy="574157"/>
          </a:xfrm>
          <a:prstGeom prst="roundRect">
            <a:avLst/>
          </a:prstGeom>
          <a:solidFill>
            <a:schemeClr val="bg1"/>
          </a:solidFill>
          <a:ln w="25400">
            <a:solidFill>
              <a:schemeClr val="accent6">
                <a:lumMod val="50000"/>
              </a:schemeClr>
            </a:solid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chemeClr val="tx1"/>
                </a:solidFill>
                <a:latin typeface="Arial" panose="020B0604020202020204" pitchFamily="34" charset="0"/>
              </a:rPr>
              <a:t>BSC</a:t>
            </a:r>
          </a:p>
          <a:p>
            <a:pPr defTabSz="914332">
              <a:lnSpc>
                <a:spcPct val="100000"/>
              </a:lnSpc>
              <a:spcBef>
                <a:spcPts val="0"/>
              </a:spcBef>
              <a:defRPr/>
            </a:pPr>
            <a:r>
              <a:rPr lang="en-GB" sz="1000" b="0" dirty="0">
                <a:solidFill>
                  <a:schemeClr val="tx1"/>
                </a:solidFill>
                <a:latin typeface="Arial" panose="020B0604020202020204" pitchFamily="34" charset="0"/>
              </a:rPr>
              <a:t>(III, A)</a:t>
            </a:r>
          </a:p>
        </p:txBody>
      </p:sp>
      <p:sp>
        <p:nvSpPr>
          <p:cNvPr id="51" name="TextBox 50">
            <a:extLst>
              <a:ext uri="{FF2B5EF4-FFF2-40B4-BE49-F238E27FC236}">
                <a16:creationId xmlns:a16="http://schemas.microsoft.com/office/drawing/2014/main" id="{E096CDB6-4F36-9240-A0C0-6A0D88E629A4}"/>
              </a:ext>
            </a:extLst>
          </p:cNvPr>
          <p:cNvSpPr txBox="1"/>
          <p:nvPr/>
        </p:nvSpPr>
        <p:spPr bwMode="auto">
          <a:xfrm>
            <a:off x="8049481" y="3948412"/>
            <a:ext cx="1584175" cy="1367787"/>
          </a:xfrm>
          <a:prstGeom prst="roundRect">
            <a:avLst>
              <a:gd name="adj" fmla="val 705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Option after</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Atezolizumab +</a:t>
            </a:r>
          </a:p>
          <a:p>
            <a:pPr defTabSz="914332">
              <a:lnSpc>
                <a:spcPct val="100000"/>
              </a:lnSpc>
              <a:spcBef>
                <a:spcPts val="0"/>
              </a:spcBef>
              <a:defRPr/>
            </a:pPr>
            <a:r>
              <a:rPr lang="en-GB" sz="1000" b="0" dirty="0">
                <a:solidFill>
                  <a:srgbClr val="FFFFFF"/>
                </a:solidFill>
                <a:latin typeface="Arial" panose="020B0604020202020204" pitchFamily="34" charset="0"/>
              </a:rPr>
              <a:t>Bevacizumab/lenvatinib</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Sorafenib (V, C)</a:t>
            </a:r>
          </a:p>
          <a:p>
            <a:pPr defTabSz="914332">
              <a:lnSpc>
                <a:spcPct val="100000"/>
              </a:lnSpc>
              <a:spcBef>
                <a:spcPts val="0"/>
              </a:spcBef>
              <a:defRPr/>
            </a:pPr>
            <a:r>
              <a:rPr lang="en-GB" sz="1000" b="0" dirty="0">
                <a:solidFill>
                  <a:srgbClr val="FFFFFF"/>
                </a:solidFill>
                <a:latin typeface="Arial" panose="020B0604020202020204" pitchFamily="34" charset="0"/>
              </a:rPr>
              <a:t>Lenvatinib (V, C)</a:t>
            </a:r>
          </a:p>
          <a:p>
            <a:pPr defTabSz="914332">
              <a:lnSpc>
                <a:spcPct val="100000"/>
              </a:lnSpc>
              <a:spcBef>
                <a:spcPts val="0"/>
              </a:spcBef>
              <a:defRPr/>
            </a:pPr>
            <a:r>
              <a:rPr lang="en-GB" sz="1000" b="0" dirty="0">
                <a:solidFill>
                  <a:srgbClr val="FFFFFF"/>
                </a:solidFill>
                <a:latin typeface="Arial" panose="020B0604020202020204" pitchFamily="34" charset="0"/>
              </a:rPr>
              <a:t>Cabozantinib (V, C)</a:t>
            </a:r>
          </a:p>
          <a:p>
            <a:pPr defTabSz="914332">
              <a:lnSpc>
                <a:spcPct val="100000"/>
              </a:lnSpc>
              <a:spcBef>
                <a:spcPts val="0"/>
              </a:spcBef>
              <a:defRPr/>
            </a:pPr>
            <a:r>
              <a:rPr lang="en-GB" sz="1000" b="0" dirty="0">
                <a:solidFill>
                  <a:srgbClr val="FFFFFF"/>
                </a:solidFill>
                <a:latin typeface="Arial" panose="020B0604020202020204" pitchFamily="34" charset="0"/>
              </a:rPr>
              <a:t>Regorafenib</a:t>
            </a:r>
            <a:r>
              <a:rPr lang="en-GB" sz="1000" b="0" baseline="30000" dirty="0">
                <a:solidFill>
                  <a:srgbClr val="FFFFFF"/>
                </a:solidFill>
                <a:latin typeface="Arial" panose="020B0604020202020204" pitchFamily="34" charset="0"/>
              </a:rPr>
              <a:t>d</a:t>
            </a:r>
            <a:r>
              <a:rPr lang="en-GB" sz="1000" b="0" dirty="0">
                <a:solidFill>
                  <a:srgbClr val="FFFFFF"/>
                </a:solidFill>
                <a:latin typeface="Arial" panose="020B0604020202020204" pitchFamily="34" charset="0"/>
              </a:rPr>
              <a:t> (V, C)</a:t>
            </a:r>
          </a:p>
          <a:p>
            <a:pPr defTabSz="914332">
              <a:lnSpc>
                <a:spcPct val="100000"/>
              </a:lnSpc>
              <a:spcBef>
                <a:spcPts val="0"/>
              </a:spcBef>
              <a:defRPr/>
            </a:pPr>
            <a:r>
              <a:rPr lang="en-GB" sz="1000" b="0" dirty="0">
                <a:solidFill>
                  <a:srgbClr val="FFFFFF"/>
                </a:solidFill>
                <a:latin typeface="Arial" panose="020B0604020202020204" pitchFamily="34" charset="0"/>
              </a:rPr>
              <a:t>Ramucirumab</a:t>
            </a:r>
            <a:r>
              <a:rPr lang="en-GB" sz="1000" b="0" baseline="30000" dirty="0">
                <a:solidFill>
                  <a:srgbClr val="FFFFFF"/>
                </a:solidFill>
                <a:latin typeface="Arial" panose="020B0604020202020204" pitchFamily="34" charset="0"/>
              </a:rPr>
              <a:t>e</a:t>
            </a:r>
            <a:r>
              <a:rPr lang="en-GB" sz="1000" b="0" dirty="0">
                <a:solidFill>
                  <a:srgbClr val="FFFFFF"/>
                </a:solidFill>
                <a:latin typeface="Arial" panose="020B0604020202020204" pitchFamily="34" charset="0"/>
              </a:rPr>
              <a:t> (V, C)</a:t>
            </a:r>
          </a:p>
        </p:txBody>
      </p:sp>
      <p:sp>
        <p:nvSpPr>
          <p:cNvPr id="52" name="TextBox 51">
            <a:extLst>
              <a:ext uri="{FF2B5EF4-FFF2-40B4-BE49-F238E27FC236}">
                <a16:creationId xmlns:a16="http://schemas.microsoft.com/office/drawing/2014/main" id="{0862E377-27F9-8445-A420-DA49C55E576B}"/>
              </a:ext>
            </a:extLst>
          </p:cNvPr>
          <p:cNvSpPr txBox="1"/>
          <p:nvPr/>
        </p:nvSpPr>
        <p:spPr bwMode="auto">
          <a:xfrm>
            <a:off x="5987769" y="3948412"/>
            <a:ext cx="1917245" cy="744357"/>
          </a:xfrm>
          <a:prstGeom prst="roundRect">
            <a:avLst>
              <a:gd name="adj" fmla="val 10528"/>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Standard after sorafenib Cabozantinib (I, A; MCBS 3)</a:t>
            </a:r>
            <a:r>
              <a:rPr lang="en-GB" sz="1000" b="0" baseline="30000" dirty="0">
                <a:solidFill>
                  <a:srgbClr val="FFFFFF"/>
                </a:solidFill>
                <a:latin typeface="Arial" panose="020B0604020202020204" pitchFamily="34" charset="0"/>
              </a:rPr>
              <a:t>b</a:t>
            </a:r>
          </a:p>
          <a:p>
            <a:pPr defTabSz="914332">
              <a:lnSpc>
                <a:spcPct val="100000"/>
              </a:lnSpc>
              <a:spcBef>
                <a:spcPts val="0"/>
              </a:spcBef>
              <a:defRPr/>
            </a:pPr>
            <a:r>
              <a:rPr lang="en-GB" sz="1000" b="0" dirty="0">
                <a:solidFill>
                  <a:srgbClr val="FFFFFF"/>
                </a:solidFill>
                <a:latin typeface="Arial" panose="020B0604020202020204" pitchFamily="34" charset="0"/>
              </a:rPr>
              <a:t>Regorafenib</a:t>
            </a:r>
            <a:r>
              <a:rPr lang="en-GB" sz="1000" b="0" baseline="30000" dirty="0">
                <a:solidFill>
                  <a:srgbClr val="FFFFFF"/>
                </a:solidFill>
                <a:latin typeface="Arial" panose="020B0604020202020204" pitchFamily="34" charset="0"/>
              </a:rPr>
              <a:t>d</a:t>
            </a:r>
            <a:r>
              <a:rPr lang="en-GB" sz="1000" b="0" dirty="0">
                <a:solidFill>
                  <a:srgbClr val="FFFFFF"/>
                </a:solidFill>
                <a:latin typeface="Arial" panose="020B0604020202020204" pitchFamily="34" charset="0"/>
              </a:rPr>
              <a:t> (I, A; MCBS 4)</a:t>
            </a:r>
            <a:r>
              <a:rPr lang="en-GB" sz="1000" b="0" baseline="30000" dirty="0">
                <a:solidFill>
                  <a:srgbClr val="FFFFFF"/>
                </a:solidFill>
                <a:latin typeface="Arial" panose="020B0604020202020204" pitchFamily="34" charset="0"/>
              </a:rPr>
              <a:t>b </a:t>
            </a:r>
            <a:r>
              <a:rPr lang="en-GB" sz="1000" b="0" dirty="0">
                <a:solidFill>
                  <a:srgbClr val="FFFFFF"/>
                </a:solidFill>
                <a:latin typeface="Arial" panose="020B0604020202020204" pitchFamily="34" charset="0"/>
              </a:rPr>
              <a:t>Ramucirumab</a:t>
            </a:r>
            <a:r>
              <a:rPr lang="en-GB" sz="1000" b="0" baseline="30000" dirty="0">
                <a:solidFill>
                  <a:srgbClr val="FFFFFF"/>
                </a:solidFill>
                <a:latin typeface="Arial" panose="020B0604020202020204" pitchFamily="34" charset="0"/>
              </a:rPr>
              <a:t>e</a:t>
            </a:r>
            <a:r>
              <a:rPr lang="en-GB" sz="1000" b="0" dirty="0">
                <a:solidFill>
                  <a:srgbClr val="FFFFFF"/>
                </a:solidFill>
                <a:latin typeface="Arial" panose="020B0604020202020204" pitchFamily="34" charset="0"/>
              </a:rPr>
              <a:t> (I, A; MCBS 1)</a:t>
            </a:r>
            <a:r>
              <a:rPr lang="en-GB" sz="1000" b="0" baseline="30000" dirty="0">
                <a:solidFill>
                  <a:srgbClr val="FFFFFF"/>
                </a:solidFill>
                <a:latin typeface="Arial" panose="020B0604020202020204" pitchFamily="34" charset="0"/>
              </a:rPr>
              <a:t>b</a:t>
            </a:r>
            <a:endParaRPr lang="en-GB" sz="1000" b="0" dirty="0">
              <a:solidFill>
                <a:srgbClr val="FFFFFF"/>
              </a:solidFill>
              <a:latin typeface="Arial" panose="020B0604020202020204" pitchFamily="34" charset="0"/>
            </a:endParaRPr>
          </a:p>
        </p:txBody>
      </p:sp>
      <p:cxnSp>
        <p:nvCxnSpPr>
          <p:cNvPr id="53" name="Straight Connector 52">
            <a:extLst>
              <a:ext uri="{FF2B5EF4-FFF2-40B4-BE49-F238E27FC236}">
                <a16:creationId xmlns:a16="http://schemas.microsoft.com/office/drawing/2014/main" id="{AC4BEA17-D8AD-E04F-B077-7C10C414A16F}"/>
              </a:ext>
            </a:extLst>
          </p:cNvPr>
          <p:cNvCxnSpPr>
            <a:cxnSpLocks/>
          </p:cNvCxnSpPr>
          <p:nvPr/>
        </p:nvCxnSpPr>
        <p:spPr>
          <a:xfrm>
            <a:off x="7187931" y="3692105"/>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C951368-219A-274C-836B-8FBFE5AA2829}"/>
              </a:ext>
            </a:extLst>
          </p:cNvPr>
          <p:cNvCxnSpPr>
            <a:cxnSpLocks/>
          </p:cNvCxnSpPr>
          <p:nvPr/>
        </p:nvCxnSpPr>
        <p:spPr>
          <a:xfrm rot="5400000">
            <a:off x="7744950" y="3464319"/>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D8A9C00-E9CB-9040-90B5-0E84879A5E98}"/>
              </a:ext>
            </a:extLst>
          </p:cNvPr>
          <p:cNvCxnSpPr>
            <a:cxnSpLocks/>
          </p:cNvCxnSpPr>
          <p:nvPr/>
        </p:nvCxnSpPr>
        <p:spPr>
          <a:xfrm>
            <a:off x="9083108" y="3692105"/>
            <a:ext cx="0" cy="25098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24B4895-A548-0B4E-9652-0DD58512620D}"/>
              </a:ext>
            </a:extLst>
          </p:cNvPr>
          <p:cNvCxnSpPr>
            <a:cxnSpLocks/>
          </p:cNvCxnSpPr>
          <p:nvPr/>
        </p:nvCxnSpPr>
        <p:spPr>
          <a:xfrm>
            <a:off x="7177555" y="3702444"/>
            <a:ext cx="1909295"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423039F-3685-2F44-8C20-34BADBC45951}"/>
              </a:ext>
            </a:extLst>
          </p:cNvPr>
          <p:cNvSpPr txBox="1"/>
          <p:nvPr/>
        </p:nvSpPr>
        <p:spPr bwMode="auto">
          <a:xfrm>
            <a:off x="6860759" y="2179997"/>
            <a:ext cx="2246711" cy="1343391"/>
          </a:xfrm>
          <a:prstGeom prst="roundRect">
            <a:avLst>
              <a:gd name="adj" fmla="val 8476"/>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lnSpc>
                <a:spcPct val="100000"/>
              </a:lnSpc>
              <a:spcBef>
                <a:spcPts val="0"/>
              </a:spcBef>
              <a:defRPr/>
            </a:pPr>
            <a:r>
              <a:rPr lang="en-GB" sz="1000" b="0" dirty="0">
                <a:solidFill>
                  <a:srgbClr val="FFFFFF"/>
                </a:solidFill>
                <a:latin typeface="Arial" panose="020B0604020202020204" pitchFamily="34" charset="0"/>
              </a:rPr>
              <a:t>Standard:</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Atezolizumab + bevacizumab </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(I, A; MCBS 5)</a:t>
            </a:r>
            <a:r>
              <a:rPr lang="en-GB" sz="1000" b="0" baseline="30000" dirty="0">
                <a:solidFill>
                  <a:srgbClr val="FFFFFF"/>
                </a:solidFill>
                <a:latin typeface="Arial" panose="020B0604020202020204" pitchFamily="34" charset="0"/>
              </a:rPr>
              <a:t>b</a:t>
            </a:r>
          </a:p>
          <a:p>
            <a:pPr defTabSz="914332">
              <a:lnSpc>
                <a:spcPct val="100000"/>
              </a:lnSpc>
              <a:spcBef>
                <a:spcPts val="0"/>
              </a:spcBef>
              <a:defRPr/>
            </a:pP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Option:</a:t>
            </a:r>
          </a:p>
          <a:p>
            <a:pPr defTabSz="914332">
              <a:lnSpc>
                <a:spcPct val="100000"/>
              </a:lnSpc>
              <a:spcBef>
                <a:spcPts val="0"/>
              </a:spcBef>
              <a:defRPr/>
            </a:pPr>
            <a:r>
              <a:rPr lang="en-GB" sz="1000" b="0" dirty="0">
                <a:solidFill>
                  <a:srgbClr val="FFFFFF"/>
                </a:solidFill>
                <a:latin typeface="Arial" panose="020B0604020202020204" pitchFamily="34" charset="0"/>
              </a:rPr>
              <a:t>Sorafenib (I, A; MCBS 4)</a:t>
            </a:r>
            <a:r>
              <a:rPr lang="en-GB" sz="1000" b="0" baseline="30000" dirty="0">
                <a:solidFill>
                  <a:srgbClr val="FFFFFF"/>
                </a:solidFill>
                <a:latin typeface="Arial" panose="020B0604020202020204" pitchFamily="34" charset="0"/>
              </a:rPr>
              <a:t>b</a:t>
            </a:r>
            <a:br>
              <a:rPr lang="en-GB" sz="1000" b="0" dirty="0">
                <a:solidFill>
                  <a:srgbClr val="FFFFFF"/>
                </a:solidFill>
                <a:latin typeface="Arial" panose="020B0604020202020204" pitchFamily="34" charset="0"/>
              </a:rPr>
            </a:br>
            <a:r>
              <a:rPr lang="en-GB" sz="1000" b="0" dirty="0">
                <a:solidFill>
                  <a:srgbClr val="FFFFFF"/>
                </a:solidFill>
                <a:latin typeface="Arial" panose="020B0604020202020204" pitchFamily="34" charset="0"/>
              </a:rPr>
              <a:t>Lenvatinib (I, A)</a:t>
            </a:r>
            <a:r>
              <a:rPr lang="en-GB" sz="1000" b="0" baseline="30000" dirty="0">
                <a:solidFill>
                  <a:srgbClr val="FFFFFF"/>
                </a:solidFill>
                <a:latin typeface="Arial" panose="020B0604020202020204" pitchFamily="34" charset="0"/>
              </a:rPr>
              <a:t>c</a:t>
            </a:r>
          </a:p>
        </p:txBody>
      </p:sp>
      <p:sp>
        <p:nvSpPr>
          <p:cNvPr id="6" name="Ellipse 2">
            <a:extLst>
              <a:ext uri="{FF2B5EF4-FFF2-40B4-BE49-F238E27FC236}">
                <a16:creationId xmlns:a16="http://schemas.microsoft.com/office/drawing/2014/main" id="{0012A1D4-F89D-BD96-041F-5D000F2275F5}"/>
              </a:ext>
            </a:extLst>
          </p:cNvPr>
          <p:cNvSpPr/>
          <p:nvPr/>
        </p:nvSpPr>
        <p:spPr>
          <a:xfrm>
            <a:off x="7195671" y="2891724"/>
            <a:ext cx="1579910" cy="5809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0" name="Connecteur droit avec flèche 5">
            <a:extLst>
              <a:ext uri="{FF2B5EF4-FFF2-40B4-BE49-F238E27FC236}">
                <a16:creationId xmlns:a16="http://schemas.microsoft.com/office/drawing/2014/main" id="{B02077ED-12A7-464B-AB39-E742271A7B52}"/>
              </a:ext>
            </a:extLst>
          </p:cNvPr>
          <p:cNvCxnSpPr>
            <a:cxnSpLocks/>
          </p:cNvCxnSpPr>
          <p:nvPr/>
        </p:nvCxnSpPr>
        <p:spPr>
          <a:xfrm>
            <a:off x="8577927" y="3366495"/>
            <a:ext cx="1379991" cy="5765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8AE8FAB-9504-4245-B41F-E71C5A41AB82}"/>
              </a:ext>
            </a:extLst>
          </p:cNvPr>
          <p:cNvSpPr txBox="1"/>
          <p:nvPr/>
        </p:nvSpPr>
        <p:spPr bwMode="auto">
          <a:xfrm>
            <a:off x="9941783" y="3883853"/>
            <a:ext cx="1739934" cy="626413"/>
          </a:xfrm>
          <a:prstGeom prst="roundRect">
            <a:avLst/>
          </a:prstGeom>
          <a:noFill/>
          <a:ln w="38100">
            <a:solidFill>
              <a:srgbClr val="FF0000"/>
            </a:solid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400" dirty="0">
                <a:solidFill>
                  <a:schemeClr val="tx1"/>
                </a:solidFill>
                <a:latin typeface="Arial" panose="020B0604020202020204" pitchFamily="34" charset="0"/>
              </a:rPr>
              <a:t>Who are these</a:t>
            </a:r>
            <a:br>
              <a:rPr lang="en-GB" sz="1400" dirty="0">
                <a:solidFill>
                  <a:schemeClr val="tx1"/>
                </a:solidFill>
                <a:latin typeface="Arial" panose="020B0604020202020204" pitchFamily="34" charset="0"/>
              </a:rPr>
            </a:br>
            <a:r>
              <a:rPr lang="en-GB" sz="1400" dirty="0">
                <a:solidFill>
                  <a:schemeClr val="tx1"/>
                </a:solidFill>
                <a:latin typeface="Arial" panose="020B0604020202020204" pitchFamily="34" charset="0"/>
              </a:rPr>
              <a:t>patients?</a:t>
            </a:r>
          </a:p>
        </p:txBody>
      </p:sp>
      <p:sp>
        <p:nvSpPr>
          <p:cNvPr id="21" name="TextBox 20">
            <a:extLst>
              <a:ext uri="{FF2B5EF4-FFF2-40B4-BE49-F238E27FC236}">
                <a16:creationId xmlns:a16="http://schemas.microsoft.com/office/drawing/2014/main" id="{8A4E260A-56B7-7145-8661-5078059330E5}"/>
              </a:ext>
            </a:extLst>
          </p:cNvPr>
          <p:cNvSpPr txBox="1"/>
          <p:nvPr/>
        </p:nvSpPr>
        <p:spPr bwMode="auto">
          <a:xfrm>
            <a:off x="9556305" y="1359111"/>
            <a:ext cx="1739934" cy="360040"/>
          </a:xfrm>
          <a:prstGeom prst="roundRect">
            <a:avLst/>
          </a:prstGeom>
          <a:solidFill>
            <a:schemeClr val="accent1">
              <a:lumMod val="75000"/>
            </a:schemeClr>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dirty="0">
                <a:solidFill>
                  <a:srgbClr val="FFFFFF"/>
                </a:solidFill>
                <a:latin typeface="Arial" panose="020B0604020202020204" pitchFamily="34" charset="0"/>
              </a:rPr>
              <a:t>BCLC D</a:t>
            </a:r>
          </a:p>
        </p:txBody>
      </p:sp>
      <p:sp>
        <p:nvSpPr>
          <p:cNvPr id="8" name="Text Placeholder 2">
            <a:extLst>
              <a:ext uri="{FF2B5EF4-FFF2-40B4-BE49-F238E27FC236}">
                <a16:creationId xmlns:a16="http://schemas.microsoft.com/office/drawing/2014/main" id="{5097E90F-4464-EB41-DE43-A01D6D447730}"/>
              </a:ext>
            </a:extLst>
          </p:cNvPr>
          <p:cNvSpPr txBox="1">
            <a:spLocks/>
          </p:cNvSpPr>
          <p:nvPr/>
        </p:nvSpPr>
        <p:spPr>
          <a:xfrm>
            <a:off x="620183" y="5223544"/>
            <a:ext cx="7353368" cy="293688"/>
          </a:xfrm>
          <a:prstGeom prst="rect">
            <a:avLst/>
          </a:prstGeom>
        </p:spPr>
        <p:txBody>
          <a:bodyPr vert="horz" lIns="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a</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Non-standard, alternative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b</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ESMO-MCBS v1.1 score for new therapy/indication approved by the EMA since 1 January 2016. The score has been calculated by the ESMO-MCBS Working Group and validated by the ESMO Guidelines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c</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Non-inferiority to sorafenib established; no evaluable benefit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d</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Regorafenib is not recommended in TKI-naive patients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chemeClr val="tx2"/>
                </a:solidFill>
                <a:effectLst/>
                <a:uLnTx/>
                <a:uFillTx/>
                <a:latin typeface="Arial" panose="020B0604020202020204"/>
                <a:ea typeface="+mn-ea"/>
                <a:cs typeface="+mn-cs"/>
              </a:rPr>
              <a:t>e</a:t>
            </a:r>
            <a:r>
              <a:rPr kumimoji="0" lang="en-US" sz="1100" b="0" i="0" u="none" strike="noStrike" kern="1200" cap="none" spc="0" normalizeH="0" baseline="0" noProof="0" dirty="0">
                <a:ln>
                  <a:noFill/>
                </a:ln>
                <a:solidFill>
                  <a:schemeClr val="tx2"/>
                </a:solidFill>
                <a:effectLst/>
                <a:uLnTx/>
                <a:uFillTx/>
                <a:latin typeface="Arial" panose="020B0604020202020204"/>
                <a:ea typeface="+mn-ea"/>
                <a:cs typeface="+mn-cs"/>
              </a:rPr>
              <a:t> Ramucirumab is only recommended in patients with an AFP level ≥ 400 ng/mL</a:t>
            </a:r>
          </a:p>
        </p:txBody>
      </p:sp>
    </p:spTree>
    <p:extLst>
      <p:ext uri="{BB962C8B-B14F-4D97-AF65-F5344CB8AC3E}">
        <p14:creationId xmlns:p14="http://schemas.microsoft.com/office/powerpoint/2010/main" val="2631696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AEE8FE-49F3-CA41-81B7-D31114CF1021}"/>
              </a:ext>
            </a:extLst>
          </p:cNvPr>
          <p:cNvSpPr>
            <a:spLocks noGrp="1"/>
          </p:cNvSpPr>
          <p:nvPr>
            <p:ph type="body" idx="1"/>
          </p:nvPr>
        </p:nvSpPr>
        <p:spPr>
          <a:xfrm>
            <a:off x="609600" y="1430385"/>
            <a:ext cx="9344024" cy="1062511"/>
          </a:xfrm>
        </p:spPr>
        <p:txBody>
          <a:bodyPr>
            <a:normAutofit lnSpcReduction="10000"/>
          </a:bodyPr>
          <a:lstStyle/>
          <a:p>
            <a:br>
              <a:rPr lang="en-GB" sz="5000" spc="0" dirty="0"/>
            </a:br>
            <a:endParaRPr lang="en-GB" spc="0" dirty="0">
              <a:ea typeface="Aileron" charset="0"/>
            </a:endParaRPr>
          </a:p>
        </p:txBody>
      </p:sp>
      <p:sp>
        <p:nvSpPr>
          <p:cNvPr id="2" name="Title 1">
            <a:extLst>
              <a:ext uri="{FF2B5EF4-FFF2-40B4-BE49-F238E27FC236}">
                <a16:creationId xmlns:a16="http://schemas.microsoft.com/office/drawing/2014/main" id="{092EB248-4861-4645-9887-D8DAEE0CD364}"/>
              </a:ext>
            </a:extLst>
          </p:cNvPr>
          <p:cNvSpPr>
            <a:spLocks noGrp="1"/>
          </p:cNvSpPr>
          <p:nvPr>
            <p:ph type="title"/>
          </p:nvPr>
        </p:nvSpPr>
        <p:spPr>
          <a:xfrm>
            <a:off x="343660" y="141674"/>
            <a:ext cx="10733384" cy="374122"/>
          </a:xfrm>
        </p:spPr>
        <p:txBody>
          <a:bodyPr>
            <a:normAutofit fontScale="90000"/>
          </a:bodyPr>
          <a:lstStyle/>
          <a:p>
            <a:pPr>
              <a:spcBef>
                <a:spcPts val="0"/>
              </a:spcBef>
            </a:pPr>
            <a:r>
              <a:rPr lang="en-GB" dirty="0"/>
              <a:t>AGENDA </a:t>
            </a:r>
            <a:br>
              <a:rPr lang="en-US" dirty="0"/>
            </a:br>
            <a:r>
              <a:rPr lang="en-US" sz="2000" dirty="0">
                <a:solidFill>
                  <a:srgbClr val="C6573B"/>
                </a:solidFill>
              </a:rPr>
              <a:t>Treatment options for HCC patients who are not eligible for or progressed on IO: Clinical considerations and when to switch</a:t>
            </a:r>
            <a:endParaRPr lang="en-GB" sz="2000" dirty="0">
              <a:solidFill>
                <a:srgbClr val="C6573B"/>
              </a:solidFill>
            </a:endParaRPr>
          </a:p>
        </p:txBody>
      </p:sp>
      <p:sp>
        <p:nvSpPr>
          <p:cNvPr id="4" name="Slide Number Placeholder 3">
            <a:extLst>
              <a:ext uri="{FF2B5EF4-FFF2-40B4-BE49-F238E27FC236}">
                <a16:creationId xmlns:a16="http://schemas.microsoft.com/office/drawing/2014/main" id="{A4C99D3C-703B-1A49-85EB-9C3014078DE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graphicFrame>
        <p:nvGraphicFramePr>
          <p:cNvPr id="7" name="Content Placeholder 5">
            <a:extLst>
              <a:ext uri="{FF2B5EF4-FFF2-40B4-BE49-F238E27FC236}">
                <a16:creationId xmlns:a16="http://schemas.microsoft.com/office/drawing/2014/main" id="{91721488-37F4-442D-96E7-5FA064443349}"/>
              </a:ext>
            </a:extLst>
          </p:cNvPr>
          <p:cNvGraphicFramePr>
            <a:graphicFrameLocks/>
          </p:cNvGraphicFramePr>
          <p:nvPr>
            <p:extLst>
              <p:ext uri="{D42A27DB-BD31-4B8C-83A1-F6EECF244321}">
                <p14:modId xmlns:p14="http://schemas.microsoft.com/office/powerpoint/2010/main" val="3205153180"/>
              </p:ext>
            </p:extLst>
          </p:nvPr>
        </p:nvGraphicFramePr>
        <p:xfrm>
          <a:off x="330138" y="1267214"/>
          <a:ext cx="11584988" cy="5256415"/>
        </p:xfrm>
        <a:graphic>
          <a:graphicData uri="http://schemas.openxmlformats.org/drawingml/2006/table">
            <a:tbl>
              <a:tblPr firstRow="1" bandRow="1">
                <a:tableStyleId>{5C22544A-7EE6-4342-B048-85BDC9FD1C3A}</a:tableStyleId>
              </a:tblPr>
              <a:tblGrid>
                <a:gridCol w="6904468">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gridCol w="1368152">
                  <a:extLst>
                    <a:ext uri="{9D8B030D-6E8A-4147-A177-3AD203B41FA5}">
                      <a16:colId xmlns:a16="http://schemas.microsoft.com/office/drawing/2014/main" val="954177988"/>
                    </a:ext>
                  </a:extLst>
                </a:gridCol>
              </a:tblGrid>
              <a:tr h="465779">
                <a:tc>
                  <a:txBody>
                    <a:bodyPr/>
                    <a:lstStyle/>
                    <a:p>
                      <a:pPr algn="l"/>
                      <a:r>
                        <a:rPr lang="en-GB" sz="1800" dirty="0">
                          <a:latin typeface="Arial" panose="020B0604020202020204" pitchFamily="34" charset="0"/>
                          <a:ea typeface="PT Sans" panose="020B0503020203020204" pitchFamily="34" charset="0"/>
                          <a:cs typeface="Arial" panose="020B0604020202020204" pitchFamily="34" charset="0"/>
                        </a:rPr>
                        <a:t>Topic</a:t>
                      </a:r>
                    </a:p>
                  </a:txBody>
                  <a:tcPr anchor="ctr"/>
                </a:tc>
                <a:tc>
                  <a:txBody>
                    <a:bodyPr/>
                    <a:lstStyle/>
                    <a:p>
                      <a:pPr algn="ctr"/>
                      <a:r>
                        <a:rPr lang="en-GB" sz="1800" dirty="0">
                          <a:latin typeface="Arial" panose="020B0604020202020204" pitchFamily="34" charset="0"/>
                          <a:ea typeface="PT Sans" panose="020B0503020203020204" pitchFamily="34" charset="0"/>
                          <a:cs typeface="Arial" panose="020B0604020202020204" pitchFamily="34" charset="0"/>
                        </a:rPr>
                        <a:t>Facilitator</a:t>
                      </a:r>
                    </a:p>
                  </a:txBody>
                  <a:tcPr anchor="ctr"/>
                </a:tc>
                <a:tc>
                  <a:txBody>
                    <a:bodyPr/>
                    <a:lstStyle/>
                    <a:p>
                      <a:pPr algn="ctr"/>
                      <a:r>
                        <a:rPr lang="en-GB" sz="1800" dirty="0">
                          <a:latin typeface="Arial" panose="020B0604020202020204" pitchFamily="34" charset="0"/>
                          <a:ea typeface="PT Sans" panose="020B0503020203020204" pitchFamily="34" charset="0"/>
                          <a:cs typeface="Arial" panose="020B0604020202020204" pitchFamily="34" charset="0"/>
                        </a:rPr>
                        <a:t>Duration</a:t>
                      </a:r>
                    </a:p>
                  </a:txBody>
                  <a:tcPr anchor="ctr"/>
                </a:tc>
                <a:extLst>
                  <a:ext uri="{0D108BD9-81ED-4DB2-BD59-A6C34878D82A}">
                    <a16:rowId xmlns:a16="http://schemas.microsoft.com/office/drawing/2014/main" val="10000"/>
                  </a:ext>
                </a:extLst>
              </a:tr>
              <a:tr h="406738">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Welcome and Introductions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COR2ED/ Prof. Michel Ducreux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5 mins</a:t>
                      </a:r>
                    </a:p>
                  </a:txBody>
                  <a:tcPr anchor="ctr"/>
                </a:tc>
                <a:extLst>
                  <a:ext uri="{0D108BD9-81ED-4DB2-BD59-A6C34878D82A}">
                    <a16:rowId xmlns:a16="http://schemas.microsoft.com/office/drawing/2014/main" val="10002"/>
                  </a:ext>
                </a:extLst>
              </a:tr>
              <a:tr h="563488">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latin typeface="Arial" panose="020B0604020202020204" pitchFamily="34" charset="0"/>
                          <a:ea typeface="PT Sans" panose="020B0503020203020204" pitchFamily="34" charset="0"/>
                          <a:cs typeface="Arial" panose="020B0604020202020204" pitchFamily="34" charset="0"/>
                        </a:rPr>
                        <a:t>Reviewing the outcomes in HCC with 1</a:t>
                      </a:r>
                      <a:r>
                        <a:rPr lang="en-GB" sz="1600" b="0" kern="1200" baseline="30000" dirty="0">
                          <a:solidFill>
                            <a:schemeClr val="dk1"/>
                          </a:solidFill>
                          <a:latin typeface="Arial" panose="020B0604020202020204" pitchFamily="34" charset="0"/>
                          <a:ea typeface="PT Sans" panose="020B0503020203020204" pitchFamily="34" charset="0"/>
                          <a:cs typeface="Arial" panose="020B0604020202020204" pitchFamily="34" charset="0"/>
                        </a:rPr>
                        <a:t>st</a:t>
                      </a:r>
                      <a:r>
                        <a:rPr lang="en-GB" sz="1600" b="0" kern="1200" dirty="0">
                          <a:solidFill>
                            <a:schemeClr val="dk1"/>
                          </a:solidFill>
                          <a:latin typeface="Arial" panose="020B0604020202020204" pitchFamily="34" charset="0"/>
                          <a:ea typeface="PT Sans" panose="020B0503020203020204" pitchFamily="34" charset="0"/>
                          <a:cs typeface="Arial" panose="020B0604020202020204" pitchFamily="34" charset="0"/>
                        </a:rPr>
                        <a:t> line IO: </a:t>
                      </a:r>
                    </a:p>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latin typeface="Arial" panose="020B0604020202020204" pitchFamily="34" charset="0"/>
                          <a:ea typeface="PT Sans" panose="020B0503020203020204" pitchFamily="34" charset="0"/>
                          <a:cs typeface="Arial" panose="020B0604020202020204" pitchFamily="34" charset="0"/>
                        </a:rPr>
                        <a:t>when is the right time to switch?</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Dr Timon Vandamme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15 mins</a:t>
                      </a:r>
                    </a:p>
                  </a:txBody>
                  <a:tcPr anchor="ctr"/>
                </a:tc>
                <a:extLst>
                  <a:ext uri="{0D108BD9-81ED-4DB2-BD59-A6C34878D82A}">
                    <a16:rowId xmlns:a16="http://schemas.microsoft.com/office/drawing/2014/main" val="10003"/>
                  </a:ext>
                </a:extLst>
              </a:tr>
              <a:tr h="406738">
                <a:tc>
                  <a:txBody>
                    <a:bodyPr/>
                    <a:lstStyle/>
                    <a:p>
                      <a:pPr marL="0" marR="0" lvl="0" indent="0" algn="l" rtl="0">
                        <a:lnSpc>
                          <a:spcPct val="100000"/>
                        </a:lnSpc>
                        <a:spcBef>
                          <a:spcPts val="0"/>
                        </a:spcBef>
                        <a:spcAft>
                          <a:spcPts val="0"/>
                        </a:spcAft>
                        <a:buClr>
                          <a:srgbClr val="000000"/>
                        </a:buClr>
                        <a:buSzPts val="1700"/>
                        <a:buFont typeface="Arial"/>
                        <a:buNone/>
                      </a:pPr>
                      <a:r>
                        <a:rPr lang="en" sz="1600" b="0" i="0" u="none" strike="noStrike" cap="none" dirty="0">
                          <a:solidFill>
                            <a:srgbClr val="000000"/>
                          </a:solidFill>
                          <a:latin typeface="Arial" panose="020B0604020202020204" pitchFamily="34" charset="0"/>
                          <a:ea typeface="Arial"/>
                          <a:cs typeface="Arial" panose="020B0604020202020204" pitchFamily="34" charset="0"/>
                          <a:sym typeface="Arial"/>
                        </a:rPr>
                        <a:t>    Q&amp;A</a:t>
                      </a:r>
                      <a:endParaRPr sz="1600" u="none" strike="noStrike" cap="none" dirty="0">
                        <a:latin typeface="Arial" panose="020B0604020202020204" pitchFamily="34" charset="0"/>
                        <a:cs typeface="Arial" panose="020B0604020202020204" pitchFamily="34" charset="0"/>
                      </a:endParaRPr>
                    </a:p>
                  </a:txBody>
                  <a:tcPr marL="64975" marR="0" marT="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 sz="1600" u="none" strike="noStrike" cap="none" dirty="0">
                          <a:solidFill>
                            <a:srgbClr val="000000"/>
                          </a:solidFill>
                          <a:latin typeface="Arial" panose="020B0604020202020204" pitchFamily="34" charset="0"/>
                          <a:ea typeface="Arial"/>
                          <a:cs typeface="Arial" panose="020B0604020202020204" pitchFamily="34" charset="0"/>
                          <a:sym typeface="Arial"/>
                        </a:rPr>
                        <a:t>All</a:t>
                      </a:r>
                      <a:endParaRPr sz="1600" u="none" strike="noStrike" cap="none" dirty="0">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700"/>
                        <a:buFont typeface="Arial"/>
                        <a:buNone/>
                      </a:pPr>
                      <a:r>
                        <a:rPr lang="en" sz="1600" u="none" strike="noStrike" cap="none" dirty="0">
                          <a:latin typeface="Arial" panose="020B0604020202020204" pitchFamily="34" charset="0"/>
                          <a:cs typeface="Arial" panose="020B0604020202020204" pitchFamily="34" charset="0"/>
                        </a:rPr>
                        <a:t>5 mins</a:t>
                      </a:r>
                      <a:endParaRPr sz="1600" i="0" u="none" strike="noStrike" cap="none" dirty="0">
                        <a:solidFill>
                          <a:srgbClr val="000000"/>
                        </a:solidFill>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59100426"/>
                  </a:ext>
                </a:extLst>
              </a:tr>
              <a:tr h="563488">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dk1"/>
                          </a:solidFill>
                          <a:latin typeface="Arial" panose="020B0604020202020204" pitchFamily="34" charset="0"/>
                          <a:ea typeface="+mn-ea"/>
                          <a:cs typeface="Arial" panose="020B0604020202020204" pitchFamily="34" charset="0"/>
                        </a:rPr>
                        <a:t>What are the treatment options for patients with advanced HCC not eligible for IO in 1</a:t>
                      </a:r>
                      <a:r>
                        <a:rPr lang="en-GB" sz="1600" b="0" kern="1200" baseline="30000" dirty="0">
                          <a:solidFill>
                            <a:schemeClr val="dk1"/>
                          </a:solidFill>
                          <a:latin typeface="Arial" panose="020B0604020202020204" pitchFamily="34" charset="0"/>
                          <a:ea typeface="+mn-ea"/>
                          <a:cs typeface="Arial" panose="020B0604020202020204" pitchFamily="34" charset="0"/>
                        </a:rPr>
                        <a:t>st</a:t>
                      </a:r>
                      <a:r>
                        <a:rPr lang="en-GB" sz="1600" b="0" kern="1200" dirty="0">
                          <a:solidFill>
                            <a:schemeClr val="dk1"/>
                          </a:solidFill>
                          <a:latin typeface="Arial" panose="020B0604020202020204" pitchFamily="34" charset="0"/>
                          <a:ea typeface="+mn-ea"/>
                          <a:cs typeface="Arial" panose="020B0604020202020204" pitchFamily="34" charset="0"/>
                        </a:rPr>
                        <a:t> line?</a:t>
                      </a:r>
                    </a:p>
                  </a:txBody>
                  <a:tcPr marL="67710" marR="6771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Prof. Michel Ducreux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15 mins</a:t>
                      </a:r>
                    </a:p>
                  </a:txBody>
                  <a:tcPr anchor="ctr"/>
                </a:tc>
                <a:extLst>
                  <a:ext uri="{0D108BD9-81ED-4DB2-BD59-A6C34878D82A}">
                    <a16:rowId xmlns:a16="http://schemas.microsoft.com/office/drawing/2014/main" val="10004"/>
                  </a:ext>
                </a:extLst>
              </a:tr>
              <a:tr h="446808">
                <a:tc>
                  <a:txBody>
                    <a:bodyPr/>
                    <a:lstStyle/>
                    <a:p>
                      <a:pPr marL="0" marR="0" lvl="0" indent="0" algn="l" rtl="0">
                        <a:lnSpc>
                          <a:spcPct val="100000"/>
                        </a:lnSpc>
                        <a:spcBef>
                          <a:spcPts val="0"/>
                        </a:spcBef>
                        <a:spcAft>
                          <a:spcPts val="0"/>
                        </a:spcAft>
                        <a:buClr>
                          <a:srgbClr val="000000"/>
                        </a:buClr>
                        <a:buSzPts val="1700"/>
                        <a:buFont typeface="Arial"/>
                        <a:buNone/>
                      </a:pPr>
                      <a:r>
                        <a:rPr lang="en" sz="1600" b="0" i="0" u="none" strike="noStrike" cap="none" dirty="0">
                          <a:solidFill>
                            <a:srgbClr val="000000"/>
                          </a:solidFill>
                          <a:latin typeface="Arial" panose="020B0604020202020204" pitchFamily="34" charset="0"/>
                          <a:ea typeface="Arial"/>
                          <a:cs typeface="Arial" panose="020B0604020202020204" pitchFamily="34" charset="0"/>
                          <a:sym typeface="Arial"/>
                        </a:rPr>
                        <a:t>    Q&amp;A</a:t>
                      </a:r>
                      <a:endParaRPr sz="1600" u="none" strike="noStrike" cap="none" dirty="0">
                        <a:latin typeface="Arial" panose="020B0604020202020204" pitchFamily="34" charset="0"/>
                        <a:cs typeface="Arial" panose="020B0604020202020204" pitchFamily="34" charset="0"/>
                      </a:endParaRPr>
                    </a:p>
                  </a:txBody>
                  <a:tcPr marL="64975" marR="0" marT="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 sz="1600" u="none" strike="noStrike" cap="none" dirty="0">
                          <a:solidFill>
                            <a:srgbClr val="000000"/>
                          </a:solidFill>
                          <a:latin typeface="Arial" panose="020B0604020202020204" pitchFamily="34" charset="0"/>
                          <a:ea typeface="Arial"/>
                          <a:cs typeface="Arial" panose="020B0604020202020204" pitchFamily="34" charset="0"/>
                          <a:sym typeface="Arial"/>
                        </a:rPr>
                        <a:t>All</a:t>
                      </a:r>
                      <a:endParaRPr sz="1600" u="none" strike="noStrike" cap="none" dirty="0">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700"/>
                        <a:buFont typeface="Arial"/>
                        <a:buNone/>
                      </a:pPr>
                      <a:r>
                        <a:rPr lang="en" sz="1600" u="none" strike="noStrike" cap="none" dirty="0">
                          <a:latin typeface="Arial" panose="020B0604020202020204" pitchFamily="34" charset="0"/>
                          <a:cs typeface="Arial" panose="020B0604020202020204" pitchFamily="34" charset="0"/>
                        </a:rPr>
                        <a:t>5 mins</a:t>
                      </a:r>
                      <a:endParaRPr sz="1600" i="0" u="none" strike="noStrike" cap="none" dirty="0">
                        <a:solidFill>
                          <a:srgbClr val="000000"/>
                        </a:solidFill>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84900141"/>
                  </a:ext>
                </a:extLst>
              </a:tr>
              <a:tr h="563488">
                <a:tc>
                  <a:txBody>
                    <a:bodyPr/>
                    <a:lstStyle/>
                    <a:p>
                      <a:pPr algn="l"/>
                      <a:r>
                        <a:rPr lang="en-GB" sz="1600" dirty="0">
                          <a:latin typeface="Arial" panose="020B0604020202020204" pitchFamily="34" charset="0"/>
                          <a:ea typeface="PT Sans" panose="020B0503020203020204" pitchFamily="34" charset="0"/>
                          <a:cs typeface="Arial" panose="020B0604020202020204" pitchFamily="34" charset="0"/>
                        </a:rPr>
                        <a:t>Overview of 2</a:t>
                      </a:r>
                      <a:r>
                        <a:rPr lang="en-GB" sz="1600" baseline="30000" dirty="0">
                          <a:latin typeface="Arial" panose="020B0604020202020204" pitchFamily="34" charset="0"/>
                          <a:ea typeface="PT Sans" panose="020B0503020203020204" pitchFamily="34" charset="0"/>
                          <a:cs typeface="Arial" panose="020B0604020202020204" pitchFamily="34" charset="0"/>
                        </a:rPr>
                        <a:t>nd</a:t>
                      </a:r>
                      <a:r>
                        <a:rPr lang="en-GB" sz="1600" dirty="0">
                          <a:latin typeface="Arial" panose="020B0604020202020204" pitchFamily="34" charset="0"/>
                          <a:ea typeface="PT Sans" panose="020B0503020203020204" pitchFamily="34" charset="0"/>
                          <a:cs typeface="Arial" panose="020B0604020202020204" pitchFamily="34" charset="0"/>
                        </a:rPr>
                        <a:t> line treatment options in advanced HCC: How to achieve optimal sequencing?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Assoc. Prof. Changhoon Yoo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15 mins</a:t>
                      </a:r>
                    </a:p>
                  </a:txBody>
                  <a:tcPr anchor="ctr"/>
                </a:tc>
                <a:extLst>
                  <a:ext uri="{0D108BD9-81ED-4DB2-BD59-A6C34878D82A}">
                    <a16:rowId xmlns:a16="http://schemas.microsoft.com/office/drawing/2014/main" val="3187917956"/>
                  </a:ext>
                </a:extLst>
              </a:tr>
              <a:tr h="448248">
                <a:tc>
                  <a:txBody>
                    <a:bodyPr/>
                    <a:lstStyle/>
                    <a:p>
                      <a:pPr marL="0" marR="0" lvl="0" indent="0" algn="l" rtl="0">
                        <a:lnSpc>
                          <a:spcPct val="100000"/>
                        </a:lnSpc>
                        <a:spcBef>
                          <a:spcPts val="0"/>
                        </a:spcBef>
                        <a:spcAft>
                          <a:spcPts val="0"/>
                        </a:spcAft>
                        <a:buClr>
                          <a:srgbClr val="000000"/>
                        </a:buClr>
                        <a:buSzPts val="1700"/>
                        <a:buFont typeface="Arial"/>
                        <a:buNone/>
                      </a:pPr>
                      <a:r>
                        <a:rPr lang="en" sz="1600" b="0" i="0" u="none" strike="noStrike" cap="none" dirty="0">
                          <a:solidFill>
                            <a:srgbClr val="000000"/>
                          </a:solidFill>
                          <a:latin typeface="Arial" panose="020B0604020202020204" pitchFamily="34" charset="0"/>
                          <a:ea typeface="Arial"/>
                          <a:cs typeface="Arial" panose="020B0604020202020204" pitchFamily="34" charset="0"/>
                          <a:sym typeface="Arial"/>
                        </a:rPr>
                        <a:t>    Q&amp;A</a:t>
                      </a:r>
                      <a:endParaRPr sz="1600" u="none" strike="noStrike" cap="none" dirty="0">
                        <a:latin typeface="Arial" panose="020B0604020202020204" pitchFamily="34" charset="0"/>
                        <a:cs typeface="Arial" panose="020B0604020202020204" pitchFamily="34" charset="0"/>
                      </a:endParaRPr>
                    </a:p>
                  </a:txBody>
                  <a:tcPr marL="64975" marR="0" marT="0" marB="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 sz="1600" u="none" strike="noStrike" cap="none" dirty="0">
                          <a:solidFill>
                            <a:srgbClr val="000000"/>
                          </a:solidFill>
                          <a:latin typeface="Arial" panose="020B0604020202020204" pitchFamily="34" charset="0"/>
                          <a:ea typeface="Arial"/>
                          <a:cs typeface="Arial" panose="020B0604020202020204" pitchFamily="34" charset="0"/>
                          <a:sym typeface="Arial"/>
                        </a:rPr>
                        <a:t>All</a:t>
                      </a:r>
                      <a:endParaRPr sz="1600" u="none" strike="noStrike" cap="none" dirty="0">
                        <a:latin typeface="Arial" panose="020B0604020202020204" pitchFamily="34" charset="0"/>
                        <a:ea typeface="Arial"/>
                        <a:cs typeface="Arial" panose="020B0604020202020204" pitchFamily="34" charset="0"/>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700"/>
                        <a:buFont typeface="Arial"/>
                        <a:buNone/>
                      </a:pPr>
                      <a:r>
                        <a:rPr lang="en" sz="1600" u="none" strike="noStrike" cap="none" dirty="0">
                          <a:latin typeface="Arial" panose="020B0604020202020204" pitchFamily="34" charset="0"/>
                          <a:cs typeface="Arial" panose="020B0604020202020204" pitchFamily="34" charset="0"/>
                        </a:rPr>
                        <a:t>5 mins</a:t>
                      </a:r>
                      <a:endParaRPr sz="1600" i="0" u="none" strike="noStrike" cap="none" dirty="0">
                        <a:solidFill>
                          <a:srgbClr val="000000"/>
                        </a:solidFill>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594585894"/>
                  </a:ext>
                </a:extLst>
              </a:tr>
              <a:tr h="448248">
                <a:tc>
                  <a:txBody>
                    <a:bodyPr/>
                    <a:lstStyle/>
                    <a:p>
                      <a:pPr algn="l"/>
                      <a:r>
                        <a:rPr lang="en-GB" sz="1600" dirty="0">
                          <a:latin typeface="Arial" panose="020B0604020202020204" pitchFamily="34" charset="0"/>
                          <a:ea typeface="PT Sans" panose="020B0503020203020204" pitchFamily="34" charset="0"/>
                          <a:cs typeface="Arial" panose="020B0604020202020204" pitchFamily="34" charset="0"/>
                        </a:rPr>
                        <a:t>Discussion and Q&amp;A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All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15 mins</a:t>
                      </a:r>
                    </a:p>
                  </a:txBody>
                  <a:tcPr anchor="ctr"/>
                </a:tc>
                <a:extLst>
                  <a:ext uri="{0D108BD9-81ED-4DB2-BD59-A6C34878D82A}">
                    <a16:rowId xmlns:a16="http://schemas.microsoft.com/office/drawing/2014/main" val="2153233781"/>
                  </a:ext>
                </a:extLst>
              </a:tr>
              <a:tr h="448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ea typeface="PT Sans" panose="020B0503020203020204" pitchFamily="34" charset="0"/>
                          <a:cs typeface="Arial" panose="020B0604020202020204" pitchFamily="34" charset="0"/>
                        </a:rPr>
                        <a:t>Future perspectives and summary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Prof. Michel Ducreux</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5 mins</a:t>
                      </a:r>
                    </a:p>
                  </a:txBody>
                  <a:tcPr anchor="ctr"/>
                </a:tc>
                <a:extLst>
                  <a:ext uri="{0D108BD9-81ED-4DB2-BD59-A6C34878D82A}">
                    <a16:rowId xmlns:a16="http://schemas.microsoft.com/office/drawing/2014/main" val="242030202"/>
                  </a:ext>
                </a:extLst>
              </a:tr>
              <a:tr h="448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ea typeface="PT Sans" panose="020B0503020203020204" pitchFamily="34" charset="0"/>
                          <a:cs typeface="Arial" panose="020B0604020202020204" pitchFamily="34" charset="0"/>
                        </a:rPr>
                        <a:t>Closing remarks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COR2ED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panose="020B0604020202020204" pitchFamily="34" charset="0"/>
                          <a:ea typeface="PT Sans" panose="020B0503020203020204" pitchFamily="34" charset="0"/>
                          <a:cs typeface="Arial" panose="020B0604020202020204" pitchFamily="34" charset="0"/>
                        </a:rPr>
                        <a:t>5 mins</a:t>
                      </a:r>
                    </a:p>
                  </a:txBody>
                  <a:tcPr anchor="ctr"/>
                </a:tc>
                <a:extLst>
                  <a:ext uri="{0D108BD9-81ED-4DB2-BD59-A6C34878D82A}">
                    <a16:rowId xmlns:a16="http://schemas.microsoft.com/office/drawing/2014/main" val="3326995796"/>
                  </a:ext>
                </a:extLst>
              </a:tr>
            </a:tbl>
          </a:graphicData>
        </a:graphic>
      </p:graphicFrame>
      <p:sp>
        <p:nvSpPr>
          <p:cNvPr id="3" name="Content Placeholder 10">
            <a:extLst>
              <a:ext uri="{FF2B5EF4-FFF2-40B4-BE49-F238E27FC236}">
                <a16:creationId xmlns:a16="http://schemas.microsoft.com/office/drawing/2014/main" id="{5D6A5EE2-8FDF-A04A-B540-064768C66A39}"/>
              </a:ext>
            </a:extLst>
          </p:cNvPr>
          <p:cNvSpPr txBox="1">
            <a:spLocks/>
          </p:cNvSpPr>
          <p:nvPr/>
        </p:nvSpPr>
        <p:spPr>
          <a:xfrm>
            <a:off x="481922" y="6476730"/>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200"/>
              </a:spcBef>
              <a:buClr>
                <a:schemeClr val="accent2"/>
              </a:buClr>
              <a:buFont typeface="Arial"/>
              <a:buNone/>
              <a:defRPr sz="10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HCC, hepatocellular carcinoma; IO, immunotherapy</a:t>
            </a:r>
          </a:p>
        </p:txBody>
      </p:sp>
    </p:spTree>
    <p:extLst>
      <p:ext uri="{BB962C8B-B14F-4D97-AF65-F5344CB8AC3E}">
        <p14:creationId xmlns:p14="http://schemas.microsoft.com/office/powerpoint/2010/main" val="16403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dirty="0"/>
              <a:t>patients with liver transplantation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idx="4"/>
          </p:nvPr>
        </p:nvSpPr>
        <p:spPr/>
        <p:txBody>
          <a:bodyPr/>
          <a:lstStyle/>
          <a:p>
            <a:fld id="{FCE43C0F-8A7B-3A4B-9DB5-B3472E36E833}" type="slidenum">
              <a:rPr lang="en-GB" smtClean="0"/>
              <a:pPr/>
              <a:t>40</a:t>
            </a:fld>
            <a:endParaRPr lang="en-GB" dirty="0"/>
          </a:p>
        </p:txBody>
      </p:sp>
    </p:spTree>
    <p:extLst>
      <p:ext uri="{BB962C8B-B14F-4D97-AF65-F5344CB8AC3E}">
        <p14:creationId xmlns:p14="http://schemas.microsoft.com/office/powerpoint/2010/main" val="247082216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Patients with liver transplantation</a:t>
            </a:r>
            <a:br>
              <a:rPr lang="en-GB" dirty="0"/>
            </a:br>
            <a:r>
              <a:rPr lang="en-US" sz="2200" dirty="0">
                <a:solidFill>
                  <a:schemeClr val="accent1"/>
                </a:solidFill>
              </a:rPr>
              <a:t>Liver transplantation can be curative, but HCC recurs in </a:t>
            </a:r>
            <a:br>
              <a:rPr lang="en-US" sz="2200" dirty="0">
                <a:solidFill>
                  <a:schemeClr val="accent1"/>
                </a:solidFill>
              </a:rPr>
            </a:br>
            <a:r>
              <a:rPr lang="en-US" sz="2200" dirty="0">
                <a:solidFill>
                  <a:schemeClr val="accent1"/>
                </a:solidFill>
              </a:rPr>
              <a:t>10-16% of patients</a:t>
            </a:r>
            <a:r>
              <a:rPr lang="en-US" sz="2200" baseline="30000" dirty="0">
                <a:solidFill>
                  <a:schemeClr val="accent1"/>
                </a:solidFill>
              </a:rPr>
              <a:t>1</a:t>
            </a:r>
            <a:endParaRPr lang="en-GB" sz="2200" baseline="30000" dirty="0">
              <a:solidFill>
                <a:schemeClr val="accent1"/>
              </a:solidFill>
            </a:endParaRPr>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a:xfrm>
            <a:off x="620184" y="1425600"/>
            <a:ext cx="4965956" cy="4525200"/>
          </a:xfrm>
        </p:spPr>
        <p:txBody>
          <a:bodyPr/>
          <a:lstStyle/>
          <a:p>
            <a:pPr lvl="0"/>
            <a:endParaRPr lang="en-US" dirty="0"/>
          </a:p>
          <a:p>
            <a:pPr lvl="0"/>
            <a:endParaRPr lang="en-US" dirty="0"/>
          </a:p>
          <a:p>
            <a:pPr lvl="0"/>
            <a:r>
              <a:rPr lang="en-US" dirty="0"/>
              <a:t>Retrospective study with 121 HCC recurrent patients²</a:t>
            </a:r>
          </a:p>
          <a:p>
            <a:pPr lvl="1"/>
            <a:r>
              <a:rPr lang="en-US" dirty="0"/>
              <a:t>Median time to recurrence: 14 months</a:t>
            </a:r>
          </a:p>
          <a:p>
            <a:pPr lvl="1"/>
            <a:r>
              <a:rPr lang="en-US" dirty="0"/>
              <a:t>41% early recurrence (&lt;1 year)</a:t>
            </a:r>
          </a:p>
          <a:p>
            <a:pPr lvl="1"/>
            <a:r>
              <a:rPr lang="en-US" dirty="0"/>
              <a:t>31% treated with curative intent</a:t>
            </a:r>
          </a:p>
          <a:p>
            <a:pPr lvl="1"/>
            <a:r>
              <a:rPr lang="en-US" dirty="0"/>
              <a:t>42% palliative treatment</a:t>
            </a:r>
          </a:p>
          <a:p>
            <a:pPr lvl="1"/>
            <a:r>
              <a:rPr lang="en-US" dirty="0"/>
              <a:t>26% supportive care only</a:t>
            </a:r>
          </a:p>
        </p:txBody>
      </p:sp>
      <p:sp>
        <p:nvSpPr>
          <p:cNvPr id="8" name="Slide Number Placeholder 106">
            <a:extLst>
              <a:ext uri="{FF2B5EF4-FFF2-40B4-BE49-F238E27FC236}">
                <a16:creationId xmlns:a16="http://schemas.microsoft.com/office/drawing/2014/main" id="{60A539B0-97E7-B277-0D03-A629418C9FDC}"/>
              </a:ext>
            </a:extLst>
          </p:cNvPr>
          <p:cNvSpPr>
            <a:spLocks noGrp="1"/>
          </p:cNvSpPr>
          <p:nvPr>
            <p:ph type="sldNum" sz="quarter" idx="4"/>
          </p:nvPr>
        </p:nvSpPr>
        <p:spPr/>
        <p:txBody>
          <a:bodyPr/>
          <a:lstStyle/>
          <a:p>
            <a:fld id="{FCE43C0F-8A7B-3A4B-9DB5-B3472E36E833}" type="slidenum">
              <a:rPr lang="en-GB" smtClean="0"/>
              <a:pPr/>
              <a:t>41</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a:xfrm>
            <a:off x="620183" y="6304235"/>
            <a:ext cx="10180339" cy="365125"/>
          </a:xfrm>
        </p:spPr>
        <p:txBody>
          <a:bodyPr anchor="b"/>
          <a:lstStyle/>
          <a:p>
            <a:r>
              <a:rPr lang="nl-NL" dirty="0"/>
              <a:t>HCC, hepatocellular carcinoma</a:t>
            </a:r>
          </a:p>
          <a:p>
            <a:r>
              <a:rPr lang="nl-NL" dirty="0"/>
              <a:t>1. </a:t>
            </a:r>
            <a:r>
              <a:rPr lang="nl-NL" dirty="0" err="1"/>
              <a:t>Rimassa</a:t>
            </a:r>
            <a:r>
              <a:rPr lang="nl-NL" dirty="0"/>
              <a:t> L, et al. J </a:t>
            </a:r>
            <a:r>
              <a:rPr lang="nl-NL" dirty="0" err="1"/>
              <a:t>Hepatol</a:t>
            </a:r>
            <a:r>
              <a:rPr lang="nl-NL" dirty="0"/>
              <a:t>. 2021:74;P931-43;  2. </a:t>
            </a:r>
            <a:r>
              <a:rPr lang="nl-NL" dirty="0" err="1"/>
              <a:t>Sapisochin</a:t>
            </a:r>
            <a:r>
              <a:rPr lang="nl-NL" dirty="0"/>
              <a:t> G, et al. Ann </a:t>
            </a:r>
            <a:r>
              <a:rPr lang="nl-NL" dirty="0" err="1"/>
              <a:t>Surg</a:t>
            </a:r>
            <a:r>
              <a:rPr lang="nl-NL" dirty="0"/>
              <a:t> </a:t>
            </a:r>
            <a:r>
              <a:rPr lang="nl-NL" dirty="0" err="1"/>
              <a:t>Oncol</a:t>
            </a:r>
            <a:r>
              <a:rPr lang="nl-NL" dirty="0"/>
              <a:t>. 2015;22:2286-94</a:t>
            </a:r>
          </a:p>
        </p:txBody>
      </p:sp>
      <p:sp>
        <p:nvSpPr>
          <p:cNvPr id="7" name="TextBox 10">
            <a:extLst>
              <a:ext uri="{FF2B5EF4-FFF2-40B4-BE49-F238E27FC236}">
                <a16:creationId xmlns:a16="http://schemas.microsoft.com/office/drawing/2014/main" id="{9AC0E990-0313-B76D-DEFD-2F82B32A0804}"/>
              </a:ext>
            </a:extLst>
          </p:cNvPr>
          <p:cNvSpPr>
            <a:spLocks noChangeArrowheads="1"/>
          </p:cNvSpPr>
          <p:nvPr>
            <p:custDataLst>
              <p:tags r:id="rId1"/>
            </p:custDataLst>
          </p:nvPr>
        </p:nvSpPr>
        <p:spPr bwMode="auto">
          <a:xfrm>
            <a:off x="8339672" y="5490177"/>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err="1">
                <a:latin typeface="Arial" panose="020B0604020202020204" pitchFamily="34" charset="0"/>
              </a:rPr>
              <a:t>Figure</a:t>
            </a:r>
            <a:r>
              <a:rPr lang="nl-BE" altLang="es-ES" sz="1200" i="1" dirty="0">
                <a:latin typeface="Arial" panose="020B0604020202020204" pitchFamily="34" charset="0"/>
              </a:rPr>
              <a:t>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t>
            </a:r>
            <a:r>
              <a:rPr lang="nl-BE" altLang="es-ES" sz="1200" i="1" dirty="0" err="1">
                <a:latin typeface="Arial" panose="020B0604020202020204" pitchFamily="34" charset="0"/>
              </a:rPr>
              <a:t>Saposochin</a:t>
            </a:r>
            <a:r>
              <a:rPr lang="nl-BE" altLang="es-ES" sz="1200" i="1" dirty="0">
                <a:latin typeface="Arial" panose="020B0604020202020204" pitchFamily="34" charset="0"/>
              </a:rPr>
              <a:t> et al. 2015</a:t>
            </a:r>
            <a:r>
              <a:rPr lang="nl-BE" altLang="es-ES" sz="1200" i="1" baseline="30000" dirty="0">
                <a:latin typeface="Arial" panose="020B0604020202020204" pitchFamily="34" charset="0"/>
              </a:rPr>
              <a:t>2</a:t>
            </a:r>
            <a:endParaRPr lang="en-US" altLang="fr-FR" sz="1200" i="1" baseline="30000" dirty="0">
              <a:latin typeface="Arial" panose="020B0604020202020204" pitchFamily="34" charset="0"/>
            </a:endParaRPr>
          </a:p>
        </p:txBody>
      </p:sp>
      <p:sp>
        <p:nvSpPr>
          <p:cNvPr id="28" name="Rectangle 27">
            <a:extLst>
              <a:ext uri="{FF2B5EF4-FFF2-40B4-BE49-F238E27FC236}">
                <a16:creationId xmlns:a16="http://schemas.microsoft.com/office/drawing/2014/main" id="{CDE5498F-8592-0E4B-AB12-B3583AF856D7}"/>
              </a:ext>
            </a:extLst>
          </p:cNvPr>
          <p:cNvSpPr/>
          <p:nvPr/>
        </p:nvSpPr>
        <p:spPr>
          <a:xfrm>
            <a:off x="6981666" y="5036323"/>
            <a:ext cx="1809790" cy="43088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400" b="1" dirty="0">
                <a:latin typeface="Arial" panose="020B0604020202020204" pitchFamily="34" charset="0"/>
                <a:ea typeface="ＭＳ Ｐゴシック" pitchFamily="127" charset="-128"/>
                <a:cs typeface="Arial" panose="020B0604020202020204" pitchFamily="34" charset="0"/>
              </a:rPr>
              <a:t>Months after HCC </a:t>
            </a:r>
            <a:br>
              <a:rPr lang="en-GB" sz="1400" b="1" dirty="0">
                <a:latin typeface="Arial" panose="020B0604020202020204" pitchFamily="34" charset="0"/>
                <a:ea typeface="ＭＳ Ｐゴシック" pitchFamily="127" charset="-128"/>
                <a:cs typeface="Arial" panose="020B0604020202020204" pitchFamily="34" charset="0"/>
              </a:rPr>
            </a:br>
            <a:r>
              <a:rPr lang="en-GB" sz="1400" b="1" dirty="0">
                <a:latin typeface="Arial" panose="020B0604020202020204" pitchFamily="34" charset="0"/>
                <a:ea typeface="ＭＳ Ｐゴシック" pitchFamily="127" charset="-128"/>
                <a:cs typeface="Arial" panose="020B0604020202020204" pitchFamily="34" charset="0"/>
              </a:rPr>
              <a:t>recurrence diagnosis</a:t>
            </a:r>
          </a:p>
        </p:txBody>
      </p:sp>
      <p:sp>
        <p:nvSpPr>
          <p:cNvPr id="29" name="Rectangle 28">
            <a:extLst>
              <a:ext uri="{FF2B5EF4-FFF2-40B4-BE49-F238E27FC236}">
                <a16:creationId xmlns:a16="http://schemas.microsoft.com/office/drawing/2014/main" id="{417EB0F7-1558-F84E-8D26-524444E1C051}"/>
              </a:ext>
            </a:extLst>
          </p:cNvPr>
          <p:cNvSpPr/>
          <p:nvPr/>
        </p:nvSpPr>
        <p:spPr>
          <a:xfrm>
            <a:off x="6421878" y="4769465"/>
            <a:ext cx="84960"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59" name="Rectangle 58">
            <a:extLst>
              <a:ext uri="{FF2B5EF4-FFF2-40B4-BE49-F238E27FC236}">
                <a16:creationId xmlns:a16="http://schemas.microsoft.com/office/drawing/2014/main" id="{BD861B07-E0D1-0942-BAEF-5E19A880A948}"/>
              </a:ext>
            </a:extLst>
          </p:cNvPr>
          <p:cNvSpPr/>
          <p:nvPr/>
        </p:nvSpPr>
        <p:spPr>
          <a:xfrm rot="16200000">
            <a:off x="5052492" y="3056473"/>
            <a:ext cx="1697901" cy="307777"/>
          </a:xfrm>
          <a:prstGeom prst="rect">
            <a:avLst/>
          </a:prstGeom>
        </p:spPr>
        <p:txBody>
          <a:bodyPr wrap="none">
            <a:spAutoFit/>
          </a:bodyPr>
          <a:lstStyle/>
          <a:p>
            <a:pPr algn="ctr"/>
            <a:r>
              <a:rPr lang="en-GB" sz="1400" b="1" dirty="0">
                <a:latin typeface="Arial" panose="020B0604020202020204" pitchFamily="34" charset="0"/>
                <a:cs typeface="Arial" panose="020B0604020202020204" pitchFamily="34" charset="0"/>
              </a:rPr>
              <a:t>Actuarial survival</a:t>
            </a:r>
          </a:p>
        </p:txBody>
      </p:sp>
      <p:sp>
        <p:nvSpPr>
          <p:cNvPr id="62" name="Rectangle 61">
            <a:extLst>
              <a:ext uri="{FF2B5EF4-FFF2-40B4-BE49-F238E27FC236}">
                <a16:creationId xmlns:a16="http://schemas.microsoft.com/office/drawing/2014/main" id="{01CD5711-7644-9F44-B8EF-AE88CA90904D}"/>
              </a:ext>
            </a:extLst>
          </p:cNvPr>
          <p:cNvSpPr/>
          <p:nvPr/>
        </p:nvSpPr>
        <p:spPr>
          <a:xfrm>
            <a:off x="6940360" y="4769465"/>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12</a:t>
            </a:r>
          </a:p>
        </p:txBody>
      </p:sp>
      <p:sp>
        <p:nvSpPr>
          <p:cNvPr id="64" name="Rectangle 63">
            <a:extLst>
              <a:ext uri="{FF2B5EF4-FFF2-40B4-BE49-F238E27FC236}">
                <a16:creationId xmlns:a16="http://schemas.microsoft.com/office/drawing/2014/main" id="{A3022B38-E4EF-2141-8AD7-266AE8FDEAD3}"/>
              </a:ext>
            </a:extLst>
          </p:cNvPr>
          <p:cNvSpPr/>
          <p:nvPr/>
        </p:nvSpPr>
        <p:spPr>
          <a:xfrm>
            <a:off x="7529005" y="4769465"/>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24</a:t>
            </a:r>
          </a:p>
        </p:txBody>
      </p:sp>
      <p:sp>
        <p:nvSpPr>
          <p:cNvPr id="66" name="Rectangle 65">
            <a:extLst>
              <a:ext uri="{FF2B5EF4-FFF2-40B4-BE49-F238E27FC236}">
                <a16:creationId xmlns:a16="http://schemas.microsoft.com/office/drawing/2014/main" id="{5ED8C468-4E07-E644-99DB-DE5D87886078}"/>
              </a:ext>
            </a:extLst>
          </p:cNvPr>
          <p:cNvSpPr/>
          <p:nvPr/>
        </p:nvSpPr>
        <p:spPr>
          <a:xfrm>
            <a:off x="8123619" y="4769465"/>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36</a:t>
            </a:r>
          </a:p>
        </p:txBody>
      </p:sp>
      <p:sp>
        <p:nvSpPr>
          <p:cNvPr id="69" name="Rectangle 68">
            <a:extLst>
              <a:ext uri="{FF2B5EF4-FFF2-40B4-BE49-F238E27FC236}">
                <a16:creationId xmlns:a16="http://schemas.microsoft.com/office/drawing/2014/main" id="{124D2D1B-73C9-DA40-93B6-DF26E28C2D74}"/>
              </a:ext>
            </a:extLst>
          </p:cNvPr>
          <p:cNvSpPr/>
          <p:nvPr/>
        </p:nvSpPr>
        <p:spPr>
          <a:xfrm>
            <a:off x="8721789" y="4769465"/>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48</a:t>
            </a:r>
          </a:p>
        </p:txBody>
      </p:sp>
      <p:sp>
        <p:nvSpPr>
          <p:cNvPr id="71" name="Rectangle 70">
            <a:extLst>
              <a:ext uri="{FF2B5EF4-FFF2-40B4-BE49-F238E27FC236}">
                <a16:creationId xmlns:a16="http://schemas.microsoft.com/office/drawing/2014/main" id="{3A716901-12AF-6C4B-A1CC-1D5CD9AB1BEC}"/>
              </a:ext>
            </a:extLst>
          </p:cNvPr>
          <p:cNvSpPr/>
          <p:nvPr/>
        </p:nvSpPr>
        <p:spPr>
          <a:xfrm>
            <a:off x="9310434" y="4769465"/>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60</a:t>
            </a:r>
          </a:p>
        </p:txBody>
      </p:sp>
      <p:sp>
        <p:nvSpPr>
          <p:cNvPr id="82" name="Rectangle 81">
            <a:extLst>
              <a:ext uri="{FF2B5EF4-FFF2-40B4-BE49-F238E27FC236}">
                <a16:creationId xmlns:a16="http://schemas.microsoft.com/office/drawing/2014/main" id="{2723B569-5030-0144-8A81-DC079F9FE4E4}"/>
              </a:ext>
            </a:extLst>
          </p:cNvPr>
          <p:cNvSpPr/>
          <p:nvPr/>
        </p:nvSpPr>
        <p:spPr>
          <a:xfrm>
            <a:off x="5921009" y="1674144"/>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100</a:t>
            </a:r>
          </a:p>
        </p:txBody>
      </p:sp>
      <p:sp>
        <p:nvSpPr>
          <p:cNvPr id="85" name="Rectangle 84">
            <a:extLst>
              <a:ext uri="{FF2B5EF4-FFF2-40B4-BE49-F238E27FC236}">
                <a16:creationId xmlns:a16="http://schemas.microsoft.com/office/drawing/2014/main" id="{F14BD55B-22FB-7840-A8FA-507002343B3F}"/>
              </a:ext>
            </a:extLst>
          </p:cNvPr>
          <p:cNvSpPr/>
          <p:nvPr/>
        </p:nvSpPr>
        <p:spPr>
          <a:xfrm>
            <a:off x="9539030" y="4205504"/>
            <a:ext cx="1521250" cy="646331"/>
          </a:xfrm>
          <a:prstGeom prst="rect">
            <a:avLst/>
          </a:prstGeom>
          <a:ln>
            <a:noFill/>
          </a:ln>
        </p:spPr>
        <p:txBody>
          <a:bodyPr wrap="none" lIns="0" tIns="0" rIns="0" bIns="0">
            <a:spAutoFit/>
          </a:bodyPr>
          <a:lstStyle/>
          <a:p>
            <a:pPr algn="ctr"/>
            <a:r>
              <a:rPr lang="en-GB" sz="1400" dirty="0">
                <a:solidFill>
                  <a:schemeClr val="accent1"/>
                </a:solidFill>
                <a:latin typeface="Arial" panose="020B0604020202020204" pitchFamily="34" charset="0"/>
                <a:cs typeface="Arial" panose="020B0604020202020204" pitchFamily="34" charset="0"/>
              </a:rPr>
              <a:t>Not amenable to</a:t>
            </a:r>
          </a:p>
          <a:p>
            <a:pPr algn="ctr"/>
            <a:r>
              <a:rPr lang="en-GB" sz="1400" dirty="0">
                <a:solidFill>
                  <a:schemeClr val="accent1"/>
                </a:solidFill>
                <a:latin typeface="Arial" panose="020B0604020202020204" pitchFamily="34" charset="0"/>
                <a:cs typeface="Arial" panose="020B0604020202020204" pitchFamily="34" charset="0"/>
              </a:rPr>
              <a:t>curative treatments</a:t>
            </a:r>
          </a:p>
          <a:p>
            <a:pPr algn="ctr"/>
            <a:r>
              <a:rPr lang="en-GB" sz="1400" dirty="0">
                <a:solidFill>
                  <a:schemeClr val="accent1"/>
                </a:solidFill>
                <a:latin typeface="Arial" panose="020B0604020202020204" pitchFamily="34" charset="0"/>
                <a:cs typeface="Arial" panose="020B0604020202020204" pitchFamily="34" charset="0"/>
              </a:rPr>
              <a:t>N=83</a:t>
            </a:r>
          </a:p>
        </p:txBody>
      </p:sp>
      <p:sp>
        <p:nvSpPr>
          <p:cNvPr id="87" name="Rectangle 86">
            <a:extLst>
              <a:ext uri="{FF2B5EF4-FFF2-40B4-BE49-F238E27FC236}">
                <a16:creationId xmlns:a16="http://schemas.microsoft.com/office/drawing/2014/main" id="{40DB5666-215E-6046-94D8-5EF5335DA378}"/>
              </a:ext>
            </a:extLst>
          </p:cNvPr>
          <p:cNvSpPr/>
          <p:nvPr/>
        </p:nvSpPr>
        <p:spPr>
          <a:xfrm>
            <a:off x="8400129" y="2132146"/>
            <a:ext cx="650820" cy="215444"/>
          </a:xfrm>
          <a:prstGeom prst="rect">
            <a:avLst/>
          </a:prstGeom>
          <a:ln>
            <a:noFill/>
          </a:ln>
        </p:spPr>
        <p:txBody>
          <a:bodyPr wrap="none" lIns="0" tIns="0" rIns="0" bIns="0">
            <a:spAutoFit/>
          </a:bodyPr>
          <a:lstStyle/>
          <a:p>
            <a:pPr algn="ctr"/>
            <a:r>
              <a:rPr lang="en-GB" sz="1400" dirty="0">
                <a:latin typeface="Arial" panose="020B0604020202020204" pitchFamily="34" charset="0"/>
                <a:cs typeface="Arial" panose="020B0604020202020204" pitchFamily="34" charset="0"/>
              </a:rPr>
              <a:t>p&lt;0.001</a:t>
            </a:r>
          </a:p>
        </p:txBody>
      </p:sp>
      <p:sp>
        <p:nvSpPr>
          <p:cNvPr id="90" name="Rectangle 89">
            <a:extLst>
              <a:ext uri="{FF2B5EF4-FFF2-40B4-BE49-F238E27FC236}">
                <a16:creationId xmlns:a16="http://schemas.microsoft.com/office/drawing/2014/main" id="{ED7E4295-849A-0C45-9BD9-8E27444741CB}"/>
              </a:ext>
            </a:extLst>
          </p:cNvPr>
          <p:cNvSpPr/>
          <p:nvPr/>
        </p:nvSpPr>
        <p:spPr>
          <a:xfrm>
            <a:off x="5921009" y="4554504"/>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91" name="Rectangle 90">
            <a:extLst>
              <a:ext uri="{FF2B5EF4-FFF2-40B4-BE49-F238E27FC236}">
                <a16:creationId xmlns:a16="http://schemas.microsoft.com/office/drawing/2014/main" id="{5A03841F-CFD2-DA4C-965E-1027E2C97261}"/>
              </a:ext>
            </a:extLst>
          </p:cNvPr>
          <p:cNvSpPr/>
          <p:nvPr/>
        </p:nvSpPr>
        <p:spPr>
          <a:xfrm>
            <a:off x="9516066" y="3512890"/>
            <a:ext cx="2058257" cy="430887"/>
          </a:xfrm>
          <a:prstGeom prst="rect">
            <a:avLst/>
          </a:prstGeom>
          <a:ln>
            <a:noFill/>
          </a:ln>
        </p:spPr>
        <p:txBody>
          <a:bodyPr wrap="none" lIns="0" tIns="0" rIns="0" bIns="0">
            <a:spAutoFit/>
          </a:bodyPr>
          <a:lstStyle/>
          <a:p>
            <a:pPr algn="ctr"/>
            <a:r>
              <a:rPr lang="en-GB" sz="1400" dirty="0">
                <a:solidFill>
                  <a:schemeClr val="tx2"/>
                </a:solidFill>
                <a:latin typeface="Arial" panose="020B0604020202020204" pitchFamily="34" charset="0"/>
                <a:cs typeface="Arial" panose="020B0604020202020204" pitchFamily="34" charset="0"/>
              </a:rPr>
              <a:t>Curative-intent treatments</a:t>
            </a:r>
          </a:p>
          <a:p>
            <a:pPr algn="ctr"/>
            <a:r>
              <a:rPr lang="en-GB" sz="1400" dirty="0">
                <a:solidFill>
                  <a:schemeClr val="tx2"/>
                </a:solidFill>
                <a:latin typeface="Arial" panose="020B0604020202020204" pitchFamily="34" charset="0"/>
                <a:cs typeface="Arial" panose="020B0604020202020204" pitchFamily="34" charset="0"/>
              </a:rPr>
              <a:t>N=38</a:t>
            </a:r>
          </a:p>
        </p:txBody>
      </p:sp>
      <p:sp>
        <p:nvSpPr>
          <p:cNvPr id="92" name="Rectangle 91">
            <a:extLst>
              <a:ext uri="{FF2B5EF4-FFF2-40B4-BE49-F238E27FC236}">
                <a16:creationId xmlns:a16="http://schemas.microsoft.com/office/drawing/2014/main" id="{1109354F-93B2-FB4A-AD63-452673BD5F6D}"/>
              </a:ext>
            </a:extLst>
          </p:cNvPr>
          <p:cNvSpPr/>
          <p:nvPr/>
        </p:nvSpPr>
        <p:spPr>
          <a:xfrm>
            <a:off x="5921009" y="2241072"/>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80</a:t>
            </a:r>
          </a:p>
        </p:txBody>
      </p:sp>
      <p:sp>
        <p:nvSpPr>
          <p:cNvPr id="93" name="Rectangle 92">
            <a:extLst>
              <a:ext uri="{FF2B5EF4-FFF2-40B4-BE49-F238E27FC236}">
                <a16:creationId xmlns:a16="http://schemas.microsoft.com/office/drawing/2014/main" id="{11482198-DA9E-EE45-AC84-65F71696A3AB}"/>
              </a:ext>
            </a:extLst>
          </p:cNvPr>
          <p:cNvSpPr/>
          <p:nvPr/>
        </p:nvSpPr>
        <p:spPr>
          <a:xfrm>
            <a:off x="5921009" y="2826288"/>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60</a:t>
            </a:r>
          </a:p>
        </p:txBody>
      </p:sp>
      <p:sp>
        <p:nvSpPr>
          <p:cNvPr id="94" name="Rectangle 93">
            <a:extLst>
              <a:ext uri="{FF2B5EF4-FFF2-40B4-BE49-F238E27FC236}">
                <a16:creationId xmlns:a16="http://schemas.microsoft.com/office/drawing/2014/main" id="{54E11416-C3D5-FF48-B7BA-27A59DD53E17}"/>
              </a:ext>
            </a:extLst>
          </p:cNvPr>
          <p:cNvSpPr/>
          <p:nvPr/>
        </p:nvSpPr>
        <p:spPr>
          <a:xfrm>
            <a:off x="5921009" y="3402360"/>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40</a:t>
            </a:r>
          </a:p>
        </p:txBody>
      </p:sp>
      <p:sp>
        <p:nvSpPr>
          <p:cNvPr id="95" name="Rectangle 94">
            <a:extLst>
              <a:ext uri="{FF2B5EF4-FFF2-40B4-BE49-F238E27FC236}">
                <a16:creationId xmlns:a16="http://schemas.microsoft.com/office/drawing/2014/main" id="{BD612B3F-E06A-304E-AD6B-4171A8F695F7}"/>
              </a:ext>
            </a:extLst>
          </p:cNvPr>
          <p:cNvSpPr/>
          <p:nvPr/>
        </p:nvSpPr>
        <p:spPr>
          <a:xfrm>
            <a:off x="5921009" y="3978432"/>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20</a:t>
            </a:r>
          </a:p>
        </p:txBody>
      </p:sp>
      <p:sp>
        <p:nvSpPr>
          <p:cNvPr id="98" name="Freeform 97">
            <a:extLst>
              <a:ext uri="{FF2B5EF4-FFF2-40B4-BE49-F238E27FC236}">
                <a16:creationId xmlns:a16="http://schemas.microsoft.com/office/drawing/2014/main" id="{044DC9EB-5FC4-8440-AAC6-59505380C1D7}"/>
              </a:ext>
            </a:extLst>
          </p:cNvPr>
          <p:cNvSpPr/>
          <p:nvPr/>
        </p:nvSpPr>
        <p:spPr>
          <a:xfrm>
            <a:off x="6458284" y="1810893"/>
            <a:ext cx="2943435" cy="2743200"/>
          </a:xfrm>
          <a:custGeom>
            <a:avLst/>
            <a:gdLst>
              <a:gd name="connsiteX0" fmla="*/ 2930238 w 2943435"/>
              <a:gd name="connsiteY0" fmla="*/ 2731294 h 2743200"/>
              <a:gd name="connsiteX1" fmla="*/ 1921968 w 2943435"/>
              <a:gd name="connsiteY1" fmla="*/ 2731294 h 2743200"/>
              <a:gd name="connsiteX2" fmla="*/ 1921968 w 2943435"/>
              <a:gd name="connsiteY2" fmla="*/ 2670143 h 2743200"/>
              <a:gd name="connsiteX3" fmla="*/ 1807744 w 2943435"/>
              <a:gd name="connsiteY3" fmla="*/ 2670143 h 2743200"/>
              <a:gd name="connsiteX4" fmla="*/ 1807744 w 2943435"/>
              <a:gd name="connsiteY4" fmla="*/ 2619661 h 2743200"/>
              <a:gd name="connsiteX5" fmla="*/ 1763972 w 2943435"/>
              <a:gd name="connsiteY5" fmla="*/ 2619661 h 2743200"/>
              <a:gd name="connsiteX6" fmla="*/ 1763972 w 2943435"/>
              <a:gd name="connsiteY6" fmla="*/ 2584418 h 2743200"/>
              <a:gd name="connsiteX7" fmla="*/ 1479883 w 2943435"/>
              <a:gd name="connsiteY7" fmla="*/ 2584418 h 2743200"/>
              <a:gd name="connsiteX8" fmla="*/ 1479883 w 2943435"/>
              <a:gd name="connsiteY8" fmla="*/ 2543080 h 2743200"/>
              <a:gd name="connsiteX9" fmla="*/ 1190097 w 2943435"/>
              <a:gd name="connsiteY9" fmla="*/ 2543080 h 2743200"/>
              <a:gd name="connsiteX10" fmla="*/ 1190097 w 2943435"/>
              <a:gd name="connsiteY10" fmla="*/ 2448306 h 2743200"/>
              <a:gd name="connsiteX11" fmla="*/ 1154966 w 2943435"/>
              <a:gd name="connsiteY11" fmla="*/ 2448306 h 2743200"/>
              <a:gd name="connsiteX12" fmla="*/ 1154966 w 2943435"/>
              <a:gd name="connsiteY12" fmla="*/ 2364105 h 2743200"/>
              <a:gd name="connsiteX13" fmla="*/ 1104643 w 2943435"/>
              <a:gd name="connsiteY13" fmla="*/ 2364105 h 2743200"/>
              <a:gd name="connsiteX14" fmla="*/ 1104643 w 2943435"/>
              <a:gd name="connsiteY14" fmla="*/ 2325910 h 2743200"/>
              <a:gd name="connsiteX15" fmla="*/ 1057358 w 2943435"/>
              <a:gd name="connsiteY15" fmla="*/ 2325910 h 2743200"/>
              <a:gd name="connsiteX16" fmla="*/ 1057358 w 2943435"/>
              <a:gd name="connsiteY16" fmla="*/ 2286095 h 2743200"/>
              <a:gd name="connsiteX17" fmla="*/ 1011592 w 2943435"/>
              <a:gd name="connsiteY17" fmla="*/ 2286095 h 2743200"/>
              <a:gd name="connsiteX18" fmla="*/ 1011592 w 2943435"/>
              <a:gd name="connsiteY18" fmla="*/ 2117789 h 2743200"/>
              <a:gd name="connsiteX19" fmla="*/ 749342 w 2943435"/>
              <a:gd name="connsiteY19" fmla="*/ 2117789 h 2743200"/>
              <a:gd name="connsiteX20" fmla="*/ 749342 w 2943435"/>
              <a:gd name="connsiteY20" fmla="*/ 2030635 h 2743200"/>
              <a:gd name="connsiteX21" fmla="*/ 718768 w 2943435"/>
              <a:gd name="connsiteY21" fmla="*/ 2030635 h 2743200"/>
              <a:gd name="connsiteX22" fmla="*/ 718768 w 2943435"/>
              <a:gd name="connsiteY22" fmla="*/ 1997012 h 2743200"/>
              <a:gd name="connsiteX23" fmla="*/ 683732 w 2943435"/>
              <a:gd name="connsiteY23" fmla="*/ 1997012 h 2743200"/>
              <a:gd name="connsiteX24" fmla="*/ 683732 w 2943435"/>
              <a:gd name="connsiteY24" fmla="*/ 1957197 h 2743200"/>
              <a:gd name="connsiteX25" fmla="*/ 616602 w 2943435"/>
              <a:gd name="connsiteY25" fmla="*/ 1957197 h 2743200"/>
              <a:gd name="connsiteX26" fmla="*/ 616602 w 2943435"/>
              <a:gd name="connsiteY26" fmla="*/ 1921955 h 2743200"/>
              <a:gd name="connsiteX27" fmla="*/ 589162 w 2943435"/>
              <a:gd name="connsiteY27" fmla="*/ 1921955 h 2743200"/>
              <a:gd name="connsiteX28" fmla="*/ 589162 w 2943435"/>
              <a:gd name="connsiteY28" fmla="*/ 1816418 h 2743200"/>
              <a:gd name="connsiteX29" fmla="*/ 532762 w 2943435"/>
              <a:gd name="connsiteY29" fmla="*/ 1816418 h 2743200"/>
              <a:gd name="connsiteX30" fmla="*/ 532762 w 2943435"/>
              <a:gd name="connsiteY30" fmla="*/ 1773555 h 2743200"/>
              <a:gd name="connsiteX31" fmla="*/ 500669 w 2943435"/>
              <a:gd name="connsiteY31" fmla="*/ 1773555 h 2743200"/>
              <a:gd name="connsiteX32" fmla="*/ 500669 w 2943435"/>
              <a:gd name="connsiteY32" fmla="*/ 1669542 h 2743200"/>
              <a:gd name="connsiteX33" fmla="*/ 461075 w 2943435"/>
              <a:gd name="connsiteY33" fmla="*/ 1669542 h 2743200"/>
              <a:gd name="connsiteX34" fmla="*/ 461075 w 2943435"/>
              <a:gd name="connsiteY34" fmla="*/ 1525715 h 2743200"/>
              <a:gd name="connsiteX35" fmla="*/ 415309 w 2943435"/>
              <a:gd name="connsiteY35" fmla="*/ 1525715 h 2743200"/>
              <a:gd name="connsiteX36" fmla="*/ 415309 w 2943435"/>
              <a:gd name="connsiteY36" fmla="*/ 1388078 h 2743200"/>
              <a:gd name="connsiteX37" fmla="*/ 371063 w 2943435"/>
              <a:gd name="connsiteY37" fmla="*/ 1388078 h 2743200"/>
              <a:gd name="connsiteX38" fmla="*/ 371063 w 2943435"/>
              <a:gd name="connsiteY38" fmla="*/ 1346740 h 2743200"/>
              <a:gd name="connsiteX39" fmla="*/ 337546 w 2943435"/>
              <a:gd name="connsiteY39" fmla="*/ 1346740 h 2743200"/>
              <a:gd name="connsiteX40" fmla="*/ 337546 w 2943435"/>
              <a:gd name="connsiteY40" fmla="*/ 1267206 h 2743200"/>
              <a:gd name="connsiteX41" fmla="*/ 300895 w 2943435"/>
              <a:gd name="connsiteY41" fmla="*/ 1267206 h 2743200"/>
              <a:gd name="connsiteX42" fmla="*/ 300895 w 2943435"/>
              <a:gd name="connsiteY42" fmla="*/ 1152430 h 2743200"/>
              <a:gd name="connsiteX43" fmla="*/ 273550 w 2943435"/>
              <a:gd name="connsiteY43" fmla="*/ 1152430 h 2743200"/>
              <a:gd name="connsiteX44" fmla="*/ 273550 w 2943435"/>
              <a:gd name="connsiteY44" fmla="*/ 972693 h 2743200"/>
              <a:gd name="connsiteX45" fmla="*/ 231867 w 2943435"/>
              <a:gd name="connsiteY45" fmla="*/ 972693 h 2743200"/>
              <a:gd name="connsiteX46" fmla="*/ 231867 w 2943435"/>
              <a:gd name="connsiteY46" fmla="*/ 792099 h 2743200"/>
              <a:gd name="connsiteX47" fmla="*/ 183537 w 2943435"/>
              <a:gd name="connsiteY47" fmla="*/ 792099 h 2743200"/>
              <a:gd name="connsiteX48" fmla="*/ 183537 w 2943435"/>
              <a:gd name="connsiteY48" fmla="*/ 648272 h 2743200"/>
              <a:gd name="connsiteX49" fmla="*/ 132645 w 2943435"/>
              <a:gd name="connsiteY49" fmla="*/ 648272 h 2743200"/>
              <a:gd name="connsiteX50" fmla="*/ 132645 w 2943435"/>
              <a:gd name="connsiteY50" fmla="*/ 512826 h 2743200"/>
              <a:gd name="connsiteX51" fmla="*/ 105204 w 2943435"/>
              <a:gd name="connsiteY51" fmla="*/ 512826 h 2743200"/>
              <a:gd name="connsiteX52" fmla="*/ 105204 w 2943435"/>
              <a:gd name="connsiteY52" fmla="*/ 432435 h 2743200"/>
              <a:gd name="connsiteX53" fmla="*/ 73491 w 2943435"/>
              <a:gd name="connsiteY53" fmla="*/ 432435 h 2743200"/>
              <a:gd name="connsiteX54" fmla="*/ 73491 w 2943435"/>
              <a:gd name="connsiteY54" fmla="*/ 226790 h 2743200"/>
              <a:gd name="connsiteX55" fmla="*/ 37600 w 2943435"/>
              <a:gd name="connsiteY55" fmla="*/ 226790 h 2743200"/>
              <a:gd name="connsiteX56" fmla="*/ 37600 w 2943435"/>
              <a:gd name="connsiteY56" fmla="*/ 108014 h 2743200"/>
              <a:gd name="connsiteX57" fmla="*/ 14242 w 2943435"/>
              <a:gd name="connsiteY57" fmla="*/ 108014 h 2743200"/>
              <a:gd name="connsiteX58" fmla="*/ 14242 w 2943435"/>
              <a:gd name="connsiteY58" fmla="*/ 14288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943435" h="2743200">
                <a:moveTo>
                  <a:pt x="2930238" y="2731294"/>
                </a:moveTo>
                <a:lnTo>
                  <a:pt x="1921968" y="2731294"/>
                </a:lnTo>
                <a:lnTo>
                  <a:pt x="1921968" y="2670143"/>
                </a:lnTo>
                <a:lnTo>
                  <a:pt x="1807744" y="2670143"/>
                </a:lnTo>
                <a:lnTo>
                  <a:pt x="1807744" y="2619661"/>
                </a:lnTo>
                <a:lnTo>
                  <a:pt x="1763972" y="2619661"/>
                </a:lnTo>
                <a:lnTo>
                  <a:pt x="1763972" y="2584418"/>
                </a:lnTo>
                <a:lnTo>
                  <a:pt x="1479883" y="2584418"/>
                </a:lnTo>
                <a:lnTo>
                  <a:pt x="1479883" y="2543080"/>
                </a:lnTo>
                <a:lnTo>
                  <a:pt x="1190097" y="2543080"/>
                </a:lnTo>
                <a:lnTo>
                  <a:pt x="1190097" y="2448306"/>
                </a:lnTo>
                <a:lnTo>
                  <a:pt x="1154966" y="2448306"/>
                </a:lnTo>
                <a:lnTo>
                  <a:pt x="1154966" y="2364105"/>
                </a:lnTo>
                <a:lnTo>
                  <a:pt x="1104643" y="2364105"/>
                </a:lnTo>
                <a:lnTo>
                  <a:pt x="1104643" y="2325910"/>
                </a:lnTo>
                <a:lnTo>
                  <a:pt x="1057358" y="2325910"/>
                </a:lnTo>
                <a:lnTo>
                  <a:pt x="1057358" y="2286095"/>
                </a:lnTo>
                <a:lnTo>
                  <a:pt x="1011592" y="2286095"/>
                </a:lnTo>
                <a:lnTo>
                  <a:pt x="1011592" y="2117789"/>
                </a:lnTo>
                <a:lnTo>
                  <a:pt x="749342" y="2117789"/>
                </a:lnTo>
                <a:lnTo>
                  <a:pt x="749342" y="2030635"/>
                </a:lnTo>
                <a:lnTo>
                  <a:pt x="718768" y="2030635"/>
                </a:lnTo>
                <a:lnTo>
                  <a:pt x="718768" y="1997012"/>
                </a:lnTo>
                <a:lnTo>
                  <a:pt x="683732" y="1997012"/>
                </a:lnTo>
                <a:lnTo>
                  <a:pt x="683732" y="1957197"/>
                </a:lnTo>
                <a:lnTo>
                  <a:pt x="616602" y="1957197"/>
                </a:lnTo>
                <a:lnTo>
                  <a:pt x="616602" y="1921955"/>
                </a:lnTo>
                <a:lnTo>
                  <a:pt x="589162" y="1921955"/>
                </a:lnTo>
                <a:lnTo>
                  <a:pt x="589162" y="1816418"/>
                </a:lnTo>
                <a:lnTo>
                  <a:pt x="532762" y="1816418"/>
                </a:lnTo>
                <a:lnTo>
                  <a:pt x="532762" y="1773555"/>
                </a:lnTo>
                <a:lnTo>
                  <a:pt x="500669" y="1773555"/>
                </a:lnTo>
                <a:lnTo>
                  <a:pt x="500669" y="1669542"/>
                </a:lnTo>
                <a:lnTo>
                  <a:pt x="461075" y="1669542"/>
                </a:lnTo>
                <a:lnTo>
                  <a:pt x="461075" y="1525715"/>
                </a:lnTo>
                <a:lnTo>
                  <a:pt x="415309" y="1525715"/>
                </a:lnTo>
                <a:lnTo>
                  <a:pt x="415309" y="1388078"/>
                </a:lnTo>
                <a:lnTo>
                  <a:pt x="371063" y="1388078"/>
                </a:lnTo>
                <a:lnTo>
                  <a:pt x="371063" y="1346740"/>
                </a:lnTo>
                <a:lnTo>
                  <a:pt x="337546" y="1346740"/>
                </a:lnTo>
                <a:lnTo>
                  <a:pt x="337546" y="1267206"/>
                </a:lnTo>
                <a:lnTo>
                  <a:pt x="300895" y="1267206"/>
                </a:lnTo>
                <a:lnTo>
                  <a:pt x="300895" y="1152430"/>
                </a:lnTo>
                <a:lnTo>
                  <a:pt x="273550" y="1152430"/>
                </a:lnTo>
                <a:lnTo>
                  <a:pt x="273550" y="972693"/>
                </a:lnTo>
                <a:lnTo>
                  <a:pt x="231867" y="972693"/>
                </a:lnTo>
                <a:lnTo>
                  <a:pt x="231867" y="792099"/>
                </a:lnTo>
                <a:lnTo>
                  <a:pt x="183537" y="792099"/>
                </a:lnTo>
                <a:lnTo>
                  <a:pt x="183537" y="648272"/>
                </a:lnTo>
                <a:lnTo>
                  <a:pt x="132645" y="648272"/>
                </a:lnTo>
                <a:lnTo>
                  <a:pt x="132645" y="512826"/>
                </a:lnTo>
                <a:lnTo>
                  <a:pt x="105204" y="512826"/>
                </a:lnTo>
                <a:lnTo>
                  <a:pt x="105204" y="432435"/>
                </a:lnTo>
                <a:lnTo>
                  <a:pt x="73491" y="432435"/>
                </a:lnTo>
                <a:lnTo>
                  <a:pt x="73491" y="226790"/>
                </a:lnTo>
                <a:lnTo>
                  <a:pt x="37600" y="226790"/>
                </a:lnTo>
                <a:lnTo>
                  <a:pt x="37600" y="108014"/>
                </a:lnTo>
                <a:lnTo>
                  <a:pt x="14242" y="108014"/>
                </a:lnTo>
                <a:lnTo>
                  <a:pt x="14242" y="14288"/>
                </a:lnTo>
              </a:path>
            </a:pathLst>
          </a:custGeom>
          <a:noFill/>
          <a:ln w="19050" cap="flat">
            <a:solidFill>
              <a:srgbClr val="C6573B"/>
            </a:solidFill>
            <a:prstDash val="solid"/>
            <a:miter/>
          </a:ln>
        </p:spPr>
        <p:txBody>
          <a:bodyPr rtlCol="0" anchor="ctr"/>
          <a:lstStyle/>
          <a:p>
            <a:endParaRPr lang="en-US" dirty="0"/>
          </a:p>
        </p:txBody>
      </p:sp>
      <p:sp>
        <p:nvSpPr>
          <p:cNvPr id="99" name="Freeform 98">
            <a:extLst>
              <a:ext uri="{FF2B5EF4-FFF2-40B4-BE49-F238E27FC236}">
                <a16:creationId xmlns:a16="http://schemas.microsoft.com/office/drawing/2014/main" id="{56EEDB77-44D5-5546-BFB8-811985C06C96}"/>
              </a:ext>
            </a:extLst>
          </p:cNvPr>
          <p:cNvSpPr/>
          <p:nvPr/>
        </p:nvSpPr>
        <p:spPr>
          <a:xfrm>
            <a:off x="6444516" y="1752791"/>
            <a:ext cx="2952930" cy="1905000"/>
          </a:xfrm>
          <a:custGeom>
            <a:avLst/>
            <a:gdLst>
              <a:gd name="connsiteX0" fmla="*/ 14242 w 2952930"/>
              <a:gd name="connsiteY0" fmla="*/ 14288 h 1905000"/>
              <a:gd name="connsiteX1" fmla="*/ 28960 w 2952930"/>
              <a:gd name="connsiteY1" fmla="*/ 14288 h 1905000"/>
              <a:gd name="connsiteX2" fmla="*/ 28960 w 2952930"/>
              <a:gd name="connsiteY2" fmla="*/ 90773 h 1905000"/>
              <a:gd name="connsiteX3" fmla="*/ 472279 w 2952930"/>
              <a:gd name="connsiteY3" fmla="*/ 90773 h 1905000"/>
              <a:gd name="connsiteX4" fmla="*/ 472279 w 2952930"/>
              <a:gd name="connsiteY4" fmla="*/ 165735 h 1905000"/>
              <a:gd name="connsiteX5" fmla="*/ 515386 w 2952930"/>
              <a:gd name="connsiteY5" fmla="*/ 165735 h 1905000"/>
              <a:gd name="connsiteX6" fmla="*/ 515386 w 2952930"/>
              <a:gd name="connsiteY6" fmla="*/ 247650 h 1905000"/>
              <a:gd name="connsiteX7" fmla="*/ 616887 w 2952930"/>
              <a:gd name="connsiteY7" fmla="*/ 247650 h 1905000"/>
              <a:gd name="connsiteX8" fmla="*/ 616887 w 2952930"/>
              <a:gd name="connsiteY8" fmla="*/ 475679 h 1905000"/>
              <a:gd name="connsiteX9" fmla="*/ 719528 w 2952930"/>
              <a:gd name="connsiteY9" fmla="*/ 475679 h 1905000"/>
              <a:gd name="connsiteX10" fmla="*/ 719528 w 2952930"/>
              <a:gd name="connsiteY10" fmla="*/ 637318 h 1905000"/>
              <a:gd name="connsiteX11" fmla="*/ 748202 w 2952930"/>
              <a:gd name="connsiteY11" fmla="*/ 637318 h 1905000"/>
              <a:gd name="connsiteX12" fmla="*/ 748202 w 2952930"/>
              <a:gd name="connsiteY12" fmla="*/ 792290 h 1905000"/>
              <a:gd name="connsiteX13" fmla="*/ 794538 w 2952930"/>
              <a:gd name="connsiteY13" fmla="*/ 792290 h 1905000"/>
              <a:gd name="connsiteX14" fmla="*/ 794538 w 2952930"/>
              <a:gd name="connsiteY14" fmla="*/ 873061 h 1905000"/>
              <a:gd name="connsiteX15" fmla="*/ 1054984 w 2952930"/>
              <a:gd name="connsiteY15" fmla="*/ 873061 h 1905000"/>
              <a:gd name="connsiteX16" fmla="*/ 1054984 w 2952930"/>
              <a:gd name="connsiteY16" fmla="*/ 948404 h 1905000"/>
              <a:gd name="connsiteX17" fmla="*/ 1133318 w 2952930"/>
              <a:gd name="connsiteY17" fmla="*/ 948404 h 1905000"/>
              <a:gd name="connsiteX18" fmla="*/ 1133318 w 2952930"/>
              <a:gd name="connsiteY18" fmla="*/ 1048036 h 1905000"/>
              <a:gd name="connsiteX19" fmla="*/ 1277831 w 2952930"/>
              <a:gd name="connsiteY19" fmla="*/ 1048036 h 1905000"/>
              <a:gd name="connsiteX20" fmla="*/ 1277831 w 2952930"/>
              <a:gd name="connsiteY20" fmla="*/ 1253871 h 1905000"/>
              <a:gd name="connsiteX21" fmla="*/ 1506279 w 2952930"/>
              <a:gd name="connsiteY21" fmla="*/ 1253871 h 1905000"/>
              <a:gd name="connsiteX22" fmla="*/ 1506279 w 2952930"/>
              <a:gd name="connsiteY22" fmla="*/ 1355693 h 1905000"/>
              <a:gd name="connsiteX23" fmla="*/ 1613287 w 2952930"/>
              <a:gd name="connsiteY23" fmla="*/ 1355693 h 1905000"/>
              <a:gd name="connsiteX24" fmla="*/ 1613287 w 2952930"/>
              <a:gd name="connsiteY24" fmla="*/ 1666780 h 1905000"/>
              <a:gd name="connsiteX25" fmla="*/ 1666269 w 2952930"/>
              <a:gd name="connsiteY25" fmla="*/ 1666780 h 1905000"/>
              <a:gd name="connsiteX26" fmla="*/ 1666269 w 2952930"/>
              <a:gd name="connsiteY26" fmla="*/ 1771936 h 1905000"/>
              <a:gd name="connsiteX27" fmla="*/ 2192670 w 2952930"/>
              <a:gd name="connsiteY27" fmla="*/ 1771936 h 1905000"/>
              <a:gd name="connsiteX28" fmla="*/ 2192670 w 2952930"/>
              <a:gd name="connsiteY28" fmla="*/ 1892618 h 1905000"/>
              <a:gd name="connsiteX29" fmla="*/ 2944005 w 2952930"/>
              <a:gd name="connsiteY29" fmla="*/ 1892618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2930" h="1905000">
                <a:moveTo>
                  <a:pt x="14242" y="14288"/>
                </a:moveTo>
                <a:lnTo>
                  <a:pt x="28960" y="14288"/>
                </a:lnTo>
                <a:lnTo>
                  <a:pt x="28960" y="90773"/>
                </a:lnTo>
                <a:lnTo>
                  <a:pt x="472279" y="90773"/>
                </a:lnTo>
                <a:lnTo>
                  <a:pt x="472279" y="165735"/>
                </a:lnTo>
                <a:lnTo>
                  <a:pt x="515386" y="165735"/>
                </a:lnTo>
                <a:lnTo>
                  <a:pt x="515386" y="247650"/>
                </a:lnTo>
                <a:lnTo>
                  <a:pt x="616887" y="247650"/>
                </a:lnTo>
                <a:lnTo>
                  <a:pt x="616887" y="475679"/>
                </a:lnTo>
                <a:lnTo>
                  <a:pt x="719528" y="475679"/>
                </a:lnTo>
                <a:lnTo>
                  <a:pt x="719528" y="637318"/>
                </a:lnTo>
                <a:lnTo>
                  <a:pt x="748202" y="637318"/>
                </a:lnTo>
                <a:lnTo>
                  <a:pt x="748202" y="792290"/>
                </a:lnTo>
                <a:lnTo>
                  <a:pt x="794538" y="792290"/>
                </a:lnTo>
                <a:lnTo>
                  <a:pt x="794538" y="873061"/>
                </a:lnTo>
                <a:lnTo>
                  <a:pt x="1054984" y="873061"/>
                </a:lnTo>
                <a:lnTo>
                  <a:pt x="1054984" y="948404"/>
                </a:lnTo>
                <a:lnTo>
                  <a:pt x="1133318" y="948404"/>
                </a:lnTo>
                <a:lnTo>
                  <a:pt x="1133318" y="1048036"/>
                </a:lnTo>
                <a:lnTo>
                  <a:pt x="1277831" y="1048036"/>
                </a:lnTo>
                <a:lnTo>
                  <a:pt x="1277831" y="1253871"/>
                </a:lnTo>
                <a:lnTo>
                  <a:pt x="1506279" y="1253871"/>
                </a:lnTo>
                <a:lnTo>
                  <a:pt x="1506279" y="1355693"/>
                </a:lnTo>
                <a:lnTo>
                  <a:pt x="1613287" y="1355693"/>
                </a:lnTo>
                <a:lnTo>
                  <a:pt x="1613287" y="1666780"/>
                </a:lnTo>
                <a:lnTo>
                  <a:pt x="1666269" y="1666780"/>
                </a:lnTo>
                <a:lnTo>
                  <a:pt x="1666269" y="1771936"/>
                </a:lnTo>
                <a:lnTo>
                  <a:pt x="2192670" y="1771936"/>
                </a:lnTo>
                <a:lnTo>
                  <a:pt x="2192670" y="1892618"/>
                </a:lnTo>
                <a:lnTo>
                  <a:pt x="2944005" y="1892618"/>
                </a:lnTo>
              </a:path>
            </a:pathLst>
          </a:custGeom>
          <a:noFill/>
          <a:ln w="19050" cap="flat">
            <a:solidFill>
              <a:srgbClr val="5D8298"/>
            </a:solidFill>
            <a:prstDash val="solid"/>
            <a:miter/>
          </a:ln>
        </p:spPr>
        <p:txBody>
          <a:bodyPr rtlCol="0" anchor="ctr"/>
          <a:lstStyle/>
          <a:p>
            <a:endParaRPr lang="en-US" dirty="0"/>
          </a:p>
        </p:txBody>
      </p:sp>
      <p:sp>
        <p:nvSpPr>
          <p:cNvPr id="100" name="Freeform 99">
            <a:extLst>
              <a:ext uri="{FF2B5EF4-FFF2-40B4-BE49-F238E27FC236}">
                <a16:creationId xmlns:a16="http://schemas.microsoft.com/office/drawing/2014/main" id="{07272084-F493-A144-8F19-11FADFB3F613}"/>
              </a:ext>
            </a:extLst>
          </p:cNvPr>
          <p:cNvSpPr/>
          <p:nvPr/>
        </p:nvSpPr>
        <p:spPr>
          <a:xfrm>
            <a:off x="6448789" y="1598390"/>
            <a:ext cx="2943435" cy="3057525"/>
          </a:xfrm>
          <a:custGeom>
            <a:avLst/>
            <a:gdLst>
              <a:gd name="connsiteX0" fmla="*/ 9970 w 2943435"/>
              <a:gd name="connsiteY0" fmla="*/ 10001 h 3057525"/>
              <a:gd name="connsiteX1" fmla="*/ 2939733 w 2943435"/>
              <a:gd name="connsiteY1" fmla="*/ 10001 h 3057525"/>
              <a:gd name="connsiteX2" fmla="*/ 2939733 w 2943435"/>
              <a:gd name="connsiteY2" fmla="*/ 3049619 h 3057525"/>
              <a:gd name="connsiteX3" fmla="*/ 9970 w 2943435"/>
              <a:gd name="connsiteY3" fmla="*/ 3049619 h 3057525"/>
            </a:gdLst>
            <a:ahLst/>
            <a:cxnLst>
              <a:cxn ang="0">
                <a:pos x="connsiteX0" y="connsiteY0"/>
              </a:cxn>
              <a:cxn ang="0">
                <a:pos x="connsiteX1" y="connsiteY1"/>
              </a:cxn>
              <a:cxn ang="0">
                <a:pos x="connsiteX2" y="connsiteY2"/>
              </a:cxn>
              <a:cxn ang="0">
                <a:pos x="connsiteX3" y="connsiteY3"/>
              </a:cxn>
            </a:cxnLst>
            <a:rect l="l" t="t" r="r" b="b"/>
            <a:pathLst>
              <a:path w="2943435" h="3057525">
                <a:moveTo>
                  <a:pt x="9970" y="10001"/>
                </a:moveTo>
                <a:lnTo>
                  <a:pt x="2939733" y="10001"/>
                </a:lnTo>
                <a:lnTo>
                  <a:pt x="2939733" y="3049619"/>
                </a:lnTo>
                <a:lnTo>
                  <a:pt x="9970" y="3049619"/>
                </a:lnTo>
                <a:close/>
              </a:path>
            </a:pathLst>
          </a:custGeom>
          <a:noFill/>
          <a:ln w="13335" cap="flat">
            <a:solidFill>
              <a:srgbClr val="131413"/>
            </a:solidFill>
            <a:prstDash val="solid"/>
            <a:miter/>
          </a:ln>
        </p:spPr>
        <p:txBody>
          <a:bodyPr rtlCol="0" anchor="ctr"/>
          <a:lstStyle/>
          <a:p>
            <a:endParaRPr lang="en-US" dirty="0"/>
          </a:p>
        </p:txBody>
      </p:sp>
      <p:sp>
        <p:nvSpPr>
          <p:cNvPr id="101" name="Freeform 100">
            <a:extLst>
              <a:ext uri="{FF2B5EF4-FFF2-40B4-BE49-F238E27FC236}">
                <a16:creationId xmlns:a16="http://schemas.microsoft.com/office/drawing/2014/main" id="{0FFBB3D1-21FA-2149-9F2E-C9EDB9E85DAA}"/>
              </a:ext>
            </a:extLst>
          </p:cNvPr>
          <p:cNvSpPr/>
          <p:nvPr/>
        </p:nvSpPr>
        <p:spPr>
          <a:xfrm>
            <a:off x="6373304" y="1753076"/>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102" name="Freeform 101">
            <a:extLst>
              <a:ext uri="{FF2B5EF4-FFF2-40B4-BE49-F238E27FC236}">
                <a16:creationId xmlns:a16="http://schemas.microsoft.com/office/drawing/2014/main" id="{22107B4E-C192-2848-9AFC-D6DCA8AB69B4}"/>
              </a:ext>
            </a:extLst>
          </p:cNvPr>
          <p:cNvSpPr/>
          <p:nvPr/>
        </p:nvSpPr>
        <p:spPr>
          <a:xfrm>
            <a:off x="6373304" y="2328482"/>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103" name="Freeform 102">
            <a:extLst>
              <a:ext uri="{FF2B5EF4-FFF2-40B4-BE49-F238E27FC236}">
                <a16:creationId xmlns:a16="http://schemas.microsoft.com/office/drawing/2014/main" id="{0E35D165-C372-B948-9655-68629678E63F}"/>
              </a:ext>
            </a:extLst>
          </p:cNvPr>
          <p:cNvSpPr/>
          <p:nvPr/>
        </p:nvSpPr>
        <p:spPr>
          <a:xfrm>
            <a:off x="6373304" y="2909316"/>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104" name="Freeform 103">
            <a:extLst>
              <a:ext uri="{FF2B5EF4-FFF2-40B4-BE49-F238E27FC236}">
                <a16:creationId xmlns:a16="http://schemas.microsoft.com/office/drawing/2014/main" id="{BAC302BD-55DB-5E4E-8E7E-7E65BB4D9659}"/>
              </a:ext>
            </a:extLst>
          </p:cNvPr>
          <p:cNvSpPr/>
          <p:nvPr/>
        </p:nvSpPr>
        <p:spPr>
          <a:xfrm>
            <a:off x="6373304" y="3489103"/>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105" name="Freeform 104">
            <a:extLst>
              <a:ext uri="{FF2B5EF4-FFF2-40B4-BE49-F238E27FC236}">
                <a16:creationId xmlns:a16="http://schemas.microsoft.com/office/drawing/2014/main" id="{6BF16AEE-DBB8-E449-9DD0-978DA5E78449}"/>
              </a:ext>
            </a:extLst>
          </p:cNvPr>
          <p:cNvSpPr/>
          <p:nvPr/>
        </p:nvSpPr>
        <p:spPr>
          <a:xfrm>
            <a:off x="6373304" y="4063079"/>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106" name="Freeform 105">
            <a:extLst>
              <a:ext uri="{FF2B5EF4-FFF2-40B4-BE49-F238E27FC236}">
                <a16:creationId xmlns:a16="http://schemas.microsoft.com/office/drawing/2014/main" id="{62246DF8-EEF6-214D-B51F-D8E92CFAE440}"/>
              </a:ext>
            </a:extLst>
          </p:cNvPr>
          <p:cNvSpPr/>
          <p:nvPr/>
        </p:nvSpPr>
        <p:spPr>
          <a:xfrm>
            <a:off x="6373304" y="4638008"/>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107" name="Freeform 106">
            <a:extLst>
              <a:ext uri="{FF2B5EF4-FFF2-40B4-BE49-F238E27FC236}">
                <a16:creationId xmlns:a16="http://schemas.microsoft.com/office/drawing/2014/main" id="{7FAB43BD-7028-3F45-892E-5B8424E35B56}"/>
              </a:ext>
            </a:extLst>
          </p:cNvPr>
          <p:cNvSpPr/>
          <p:nvPr/>
        </p:nvSpPr>
        <p:spPr>
          <a:xfrm>
            <a:off x="6448789" y="4638008"/>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108" name="Freeform 107">
            <a:extLst>
              <a:ext uri="{FF2B5EF4-FFF2-40B4-BE49-F238E27FC236}">
                <a16:creationId xmlns:a16="http://schemas.microsoft.com/office/drawing/2014/main" id="{91897847-09D6-BB43-A7DC-0ED80DF4A6EC}"/>
              </a:ext>
            </a:extLst>
          </p:cNvPr>
          <p:cNvSpPr/>
          <p:nvPr/>
        </p:nvSpPr>
        <p:spPr>
          <a:xfrm>
            <a:off x="7029690" y="4638008"/>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109" name="Freeform 108">
            <a:extLst>
              <a:ext uri="{FF2B5EF4-FFF2-40B4-BE49-F238E27FC236}">
                <a16:creationId xmlns:a16="http://schemas.microsoft.com/office/drawing/2014/main" id="{4E9AE614-6ED1-F04D-867A-94C49E3AEEBC}"/>
              </a:ext>
            </a:extLst>
          </p:cNvPr>
          <p:cNvSpPr/>
          <p:nvPr/>
        </p:nvSpPr>
        <p:spPr>
          <a:xfrm>
            <a:off x="7613060" y="4638008"/>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110" name="Freeform 109">
            <a:extLst>
              <a:ext uri="{FF2B5EF4-FFF2-40B4-BE49-F238E27FC236}">
                <a16:creationId xmlns:a16="http://schemas.microsoft.com/office/drawing/2014/main" id="{B1FCCA28-191E-6744-8CAD-017AE3165F0A}"/>
              </a:ext>
            </a:extLst>
          </p:cNvPr>
          <p:cNvSpPr/>
          <p:nvPr/>
        </p:nvSpPr>
        <p:spPr>
          <a:xfrm>
            <a:off x="8204976" y="4638008"/>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111" name="Freeform 110">
            <a:extLst>
              <a:ext uri="{FF2B5EF4-FFF2-40B4-BE49-F238E27FC236}">
                <a16:creationId xmlns:a16="http://schemas.microsoft.com/office/drawing/2014/main" id="{573248D0-E2C2-4F4B-B56F-0064553FAE02}"/>
              </a:ext>
            </a:extLst>
          </p:cNvPr>
          <p:cNvSpPr/>
          <p:nvPr/>
        </p:nvSpPr>
        <p:spPr>
          <a:xfrm>
            <a:off x="8794897" y="4638008"/>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112" name="Freeform 111">
            <a:extLst>
              <a:ext uri="{FF2B5EF4-FFF2-40B4-BE49-F238E27FC236}">
                <a16:creationId xmlns:a16="http://schemas.microsoft.com/office/drawing/2014/main" id="{3E979A17-EF72-FA48-AFEC-0AC7A58274D2}"/>
              </a:ext>
            </a:extLst>
          </p:cNvPr>
          <p:cNvSpPr/>
          <p:nvPr/>
        </p:nvSpPr>
        <p:spPr>
          <a:xfrm>
            <a:off x="9378552" y="4638008"/>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113" name="Freeform 112">
            <a:extLst>
              <a:ext uri="{FF2B5EF4-FFF2-40B4-BE49-F238E27FC236}">
                <a16:creationId xmlns:a16="http://schemas.microsoft.com/office/drawing/2014/main" id="{5C55D2A7-6C51-8C44-8B24-6380C5151122}"/>
              </a:ext>
            </a:extLst>
          </p:cNvPr>
          <p:cNvSpPr/>
          <p:nvPr/>
        </p:nvSpPr>
        <p:spPr>
          <a:xfrm>
            <a:off x="6779308" y="1787557"/>
            <a:ext cx="28485" cy="104775"/>
          </a:xfrm>
          <a:custGeom>
            <a:avLst/>
            <a:gdLst>
              <a:gd name="connsiteX0" fmla="*/ 14242 w 28484"/>
              <a:gd name="connsiteY0" fmla="*/ 14288 h 104775"/>
              <a:gd name="connsiteX1" fmla="*/ 14242 w 28484"/>
              <a:gd name="connsiteY1" fmla="*/ 97822 h 104775"/>
            </a:gdLst>
            <a:ahLst/>
            <a:cxnLst>
              <a:cxn ang="0">
                <a:pos x="connsiteX0" y="connsiteY0"/>
              </a:cxn>
              <a:cxn ang="0">
                <a:pos x="connsiteX1" y="connsiteY1"/>
              </a:cxn>
            </a:cxnLst>
            <a:rect l="l" t="t" r="r" b="b"/>
            <a:pathLst>
              <a:path w="28484" h="104775">
                <a:moveTo>
                  <a:pt x="14242" y="14288"/>
                </a:moveTo>
                <a:lnTo>
                  <a:pt x="14242" y="97822"/>
                </a:lnTo>
              </a:path>
            </a:pathLst>
          </a:custGeom>
          <a:ln w="19050" cap="flat">
            <a:solidFill>
              <a:srgbClr val="5D8298"/>
            </a:solid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57402762-CE8D-164E-98D7-484781D6A56C}"/>
              </a:ext>
            </a:extLst>
          </p:cNvPr>
          <p:cNvSpPr/>
          <p:nvPr/>
        </p:nvSpPr>
        <p:spPr>
          <a:xfrm>
            <a:off x="6737721" y="1829276"/>
            <a:ext cx="104444" cy="28575"/>
          </a:xfrm>
          <a:custGeom>
            <a:avLst/>
            <a:gdLst>
              <a:gd name="connsiteX0" fmla="*/ 14242 w 104444"/>
              <a:gd name="connsiteY0" fmla="*/ 14287 h 28575"/>
              <a:gd name="connsiteX1" fmla="*/ 97513 w 104444"/>
              <a:gd name="connsiteY1" fmla="*/ 14287 h 28575"/>
            </a:gdLst>
            <a:ahLst/>
            <a:cxnLst>
              <a:cxn ang="0">
                <a:pos x="connsiteX0" y="connsiteY0"/>
              </a:cxn>
              <a:cxn ang="0">
                <a:pos x="connsiteX1" y="connsiteY1"/>
              </a:cxn>
            </a:cxnLst>
            <a:rect l="l" t="t" r="r" b="b"/>
            <a:pathLst>
              <a:path w="104444" h="28575">
                <a:moveTo>
                  <a:pt x="14242" y="14287"/>
                </a:moveTo>
                <a:lnTo>
                  <a:pt x="97513" y="14287"/>
                </a:lnTo>
              </a:path>
            </a:pathLst>
          </a:custGeom>
          <a:ln w="19050" cap="flat">
            <a:solidFill>
              <a:srgbClr val="5D8298"/>
            </a:solid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4B9A7C47-379C-8046-9E91-2C2947A19940}"/>
              </a:ext>
            </a:extLst>
          </p:cNvPr>
          <p:cNvSpPr/>
          <p:nvPr/>
        </p:nvSpPr>
        <p:spPr>
          <a:xfrm>
            <a:off x="7396955" y="2569559"/>
            <a:ext cx="28485" cy="104775"/>
          </a:xfrm>
          <a:custGeom>
            <a:avLst/>
            <a:gdLst>
              <a:gd name="connsiteX0" fmla="*/ 14242 w 28484"/>
              <a:gd name="connsiteY0" fmla="*/ 14288 h 104775"/>
              <a:gd name="connsiteX1" fmla="*/ 14242 w 28484"/>
              <a:gd name="connsiteY1" fmla="*/ 97822 h 104775"/>
            </a:gdLst>
            <a:ahLst/>
            <a:cxnLst>
              <a:cxn ang="0">
                <a:pos x="connsiteX0" y="connsiteY0"/>
              </a:cxn>
              <a:cxn ang="0">
                <a:pos x="connsiteX1" y="connsiteY1"/>
              </a:cxn>
            </a:cxnLst>
            <a:rect l="l" t="t" r="r" b="b"/>
            <a:pathLst>
              <a:path w="28484" h="104775">
                <a:moveTo>
                  <a:pt x="14242" y="14288"/>
                </a:moveTo>
                <a:lnTo>
                  <a:pt x="14242" y="97822"/>
                </a:lnTo>
              </a:path>
            </a:pathLst>
          </a:custGeom>
          <a:ln w="19050" cap="flat">
            <a:solidFill>
              <a:srgbClr val="5D8298"/>
            </a:solidFill>
            <a:prstDash val="solid"/>
            <a:miter/>
          </a:ln>
        </p:spPr>
        <p:txBody>
          <a:bodyPr rtlCol="0" anchor="ctr"/>
          <a:lstStyle/>
          <a:p>
            <a:endParaRPr lang="en-US" dirty="0"/>
          </a:p>
        </p:txBody>
      </p:sp>
      <p:sp>
        <p:nvSpPr>
          <p:cNvPr id="116" name="Freeform 115">
            <a:extLst>
              <a:ext uri="{FF2B5EF4-FFF2-40B4-BE49-F238E27FC236}">
                <a16:creationId xmlns:a16="http://schemas.microsoft.com/office/drawing/2014/main" id="{73C6EE81-727A-824E-88BB-63E19DB31E80}"/>
              </a:ext>
            </a:extLst>
          </p:cNvPr>
          <p:cNvSpPr/>
          <p:nvPr/>
        </p:nvSpPr>
        <p:spPr>
          <a:xfrm>
            <a:off x="7355272" y="2611279"/>
            <a:ext cx="104444" cy="28575"/>
          </a:xfrm>
          <a:custGeom>
            <a:avLst/>
            <a:gdLst>
              <a:gd name="connsiteX0" fmla="*/ 14242 w 104444"/>
              <a:gd name="connsiteY0" fmla="*/ 14287 h 28575"/>
              <a:gd name="connsiteX1" fmla="*/ 97608 w 104444"/>
              <a:gd name="connsiteY1" fmla="*/ 14287 h 28575"/>
            </a:gdLst>
            <a:ahLst/>
            <a:cxnLst>
              <a:cxn ang="0">
                <a:pos x="connsiteX0" y="connsiteY0"/>
              </a:cxn>
              <a:cxn ang="0">
                <a:pos x="connsiteX1" y="connsiteY1"/>
              </a:cxn>
            </a:cxnLst>
            <a:rect l="l" t="t" r="r" b="b"/>
            <a:pathLst>
              <a:path w="104444" h="28575">
                <a:moveTo>
                  <a:pt x="14242" y="14287"/>
                </a:moveTo>
                <a:lnTo>
                  <a:pt x="97608" y="14287"/>
                </a:lnTo>
              </a:path>
            </a:pathLst>
          </a:custGeom>
          <a:ln w="19050" cap="flat">
            <a:solidFill>
              <a:srgbClr val="5D8298"/>
            </a:solidFill>
            <a:prstDash val="solid"/>
            <a:miter/>
          </a:ln>
        </p:spPr>
        <p:txBody>
          <a:bodyPr rtlCol="0" anchor="ctr"/>
          <a:lstStyle/>
          <a:p>
            <a:endParaRPr lang="en-US" dirty="0"/>
          </a:p>
        </p:txBody>
      </p:sp>
      <p:sp>
        <p:nvSpPr>
          <p:cNvPr id="117" name="Freeform 116">
            <a:extLst>
              <a:ext uri="{FF2B5EF4-FFF2-40B4-BE49-F238E27FC236}">
                <a16:creationId xmlns:a16="http://schemas.microsoft.com/office/drawing/2014/main" id="{F0BDA345-D148-6043-B633-7E9FF0835074}"/>
              </a:ext>
            </a:extLst>
          </p:cNvPr>
          <p:cNvSpPr/>
          <p:nvPr/>
        </p:nvSpPr>
        <p:spPr>
          <a:xfrm>
            <a:off x="7578309" y="2743581"/>
            <a:ext cx="28485" cy="104775"/>
          </a:xfrm>
          <a:custGeom>
            <a:avLst/>
            <a:gdLst>
              <a:gd name="connsiteX0" fmla="*/ 14242 w 28484"/>
              <a:gd name="connsiteY0" fmla="*/ 14287 h 104775"/>
              <a:gd name="connsiteX1" fmla="*/ 14242 w 28484"/>
              <a:gd name="connsiteY1" fmla="*/ 97917 h 104775"/>
            </a:gdLst>
            <a:ahLst/>
            <a:cxnLst>
              <a:cxn ang="0">
                <a:pos x="connsiteX0" y="connsiteY0"/>
              </a:cxn>
              <a:cxn ang="0">
                <a:pos x="connsiteX1" y="connsiteY1"/>
              </a:cxn>
            </a:cxnLst>
            <a:rect l="l" t="t" r="r" b="b"/>
            <a:pathLst>
              <a:path w="28484" h="104775">
                <a:moveTo>
                  <a:pt x="14242" y="14287"/>
                </a:moveTo>
                <a:lnTo>
                  <a:pt x="14242" y="97917"/>
                </a:lnTo>
              </a:path>
            </a:pathLst>
          </a:custGeom>
          <a:ln w="19050" cap="flat">
            <a:solidFill>
              <a:srgbClr val="5D8298"/>
            </a:solidFill>
            <a:prstDash val="solid"/>
            <a:miter/>
          </a:ln>
        </p:spPr>
        <p:txBody>
          <a:bodyPr rtlCol="0" anchor="ctr"/>
          <a:lstStyle/>
          <a:p>
            <a:endParaRPr lang="en-US" dirty="0"/>
          </a:p>
        </p:txBody>
      </p:sp>
      <p:sp>
        <p:nvSpPr>
          <p:cNvPr id="118" name="Freeform 117">
            <a:extLst>
              <a:ext uri="{FF2B5EF4-FFF2-40B4-BE49-F238E27FC236}">
                <a16:creationId xmlns:a16="http://schemas.microsoft.com/office/drawing/2014/main" id="{2F2ABEFD-566D-3E4B-B2DA-D7E74F016E5B}"/>
              </a:ext>
            </a:extLst>
          </p:cNvPr>
          <p:cNvSpPr/>
          <p:nvPr/>
        </p:nvSpPr>
        <p:spPr>
          <a:xfrm>
            <a:off x="7536721" y="2785396"/>
            <a:ext cx="104444" cy="28575"/>
          </a:xfrm>
          <a:custGeom>
            <a:avLst/>
            <a:gdLst>
              <a:gd name="connsiteX0" fmla="*/ 14242 w 104444"/>
              <a:gd name="connsiteY0" fmla="*/ 14287 h 28575"/>
              <a:gd name="connsiteX1" fmla="*/ 97513 w 104444"/>
              <a:gd name="connsiteY1" fmla="*/ 14287 h 28575"/>
            </a:gdLst>
            <a:ahLst/>
            <a:cxnLst>
              <a:cxn ang="0">
                <a:pos x="connsiteX0" y="connsiteY0"/>
              </a:cxn>
              <a:cxn ang="0">
                <a:pos x="connsiteX1" y="connsiteY1"/>
              </a:cxn>
            </a:cxnLst>
            <a:rect l="l" t="t" r="r" b="b"/>
            <a:pathLst>
              <a:path w="104444" h="28575">
                <a:moveTo>
                  <a:pt x="14242" y="14287"/>
                </a:moveTo>
                <a:lnTo>
                  <a:pt x="97513" y="14287"/>
                </a:lnTo>
              </a:path>
            </a:pathLst>
          </a:custGeom>
          <a:ln w="19050" cap="flat">
            <a:solidFill>
              <a:srgbClr val="5D8298"/>
            </a:solidFill>
            <a:prstDash val="solid"/>
            <a:miter/>
          </a:ln>
        </p:spPr>
        <p:txBody>
          <a:bodyPr rtlCol="0" anchor="ctr"/>
          <a:lstStyle/>
          <a:p>
            <a:endParaRPr lang="en-US" dirty="0"/>
          </a:p>
        </p:txBody>
      </p:sp>
      <p:sp>
        <p:nvSpPr>
          <p:cNvPr id="119" name="Freeform 118">
            <a:extLst>
              <a:ext uri="{FF2B5EF4-FFF2-40B4-BE49-F238E27FC236}">
                <a16:creationId xmlns:a16="http://schemas.microsoft.com/office/drawing/2014/main" id="{D06F28C8-810D-C044-AA07-3E22B80E8F0A}"/>
              </a:ext>
            </a:extLst>
          </p:cNvPr>
          <p:cNvSpPr/>
          <p:nvPr/>
        </p:nvSpPr>
        <p:spPr>
          <a:xfrm>
            <a:off x="7189870" y="2490692"/>
            <a:ext cx="28485" cy="104775"/>
          </a:xfrm>
          <a:custGeom>
            <a:avLst/>
            <a:gdLst>
              <a:gd name="connsiteX0" fmla="*/ 14242 w 28484"/>
              <a:gd name="connsiteY0" fmla="*/ 14288 h 104775"/>
              <a:gd name="connsiteX1" fmla="*/ 14242 w 28484"/>
              <a:gd name="connsiteY1" fmla="*/ 97822 h 104775"/>
            </a:gdLst>
            <a:ahLst/>
            <a:cxnLst>
              <a:cxn ang="0">
                <a:pos x="connsiteX0" y="connsiteY0"/>
              </a:cxn>
              <a:cxn ang="0">
                <a:pos x="connsiteX1" y="connsiteY1"/>
              </a:cxn>
            </a:cxnLst>
            <a:rect l="l" t="t" r="r" b="b"/>
            <a:pathLst>
              <a:path w="28484" h="104775">
                <a:moveTo>
                  <a:pt x="14242" y="14288"/>
                </a:moveTo>
                <a:lnTo>
                  <a:pt x="14242" y="97822"/>
                </a:lnTo>
              </a:path>
            </a:pathLst>
          </a:custGeom>
          <a:ln w="19050" cap="flat">
            <a:solidFill>
              <a:srgbClr val="5D8298"/>
            </a:solidFill>
            <a:prstDash val="solid"/>
            <a:miter/>
          </a:ln>
        </p:spPr>
        <p:txBody>
          <a:bodyPr rtlCol="0" anchor="ctr"/>
          <a:lstStyle/>
          <a:p>
            <a:endParaRPr lang="en-US" dirty="0"/>
          </a:p>
        </p:txBody>
      </p:sp>
      <p:sp>
        <p:nvSpPr>
          <p:cNvPr id="120" name="Freeform 119">
            <a:extLst>
              <a:ext uri="{FF2B5EF4-FFF2-40B4-BE49-F238E27FC236}">
                <a16:creationId xmlns:a16="http://schemas.microsoft.com/office/drawing/2014/main" id="{ACA6AEA6-8F7E-3C47-A953-291175D9EE01}"/>
              </a:ext>
            </a:extLst>
          </p:cNvPr>
          <p:cNvSpPr/>
          <p:nvPr/>
        </p:nvSpPr>
        <p:spPr>
          <a:xfrm>
            <a:off x="7189870" y="2490692"/>
            <a:ext cx="28485" cy="104775"/>
          </a:xfrm>
          <a:custGeom>
            <a:avLst/>
            <a:gdLst>
              <a:gd name="connsiteX0" fmla="*/ 14242 w 28484"/>
              <a:gd name="connsiteY0" fmla="*/ 14288 h 104775"/>
              <a:gd name="connsiteX1" fmla="*/ 14242 w 28484"/>
              <a:gd name="connsiteY1" fmla="*/ 97822 h 104775"/>
            </a:gdLst>
            <a:ahLst/>
            <a:cxnLst>
              <a:cxn ang="0">
                <a:pos x="connsiteX0" y="connsiteY0"/>
              </a:cxn>
              <a:cxn ang="0">
                <a:pos x="connsiteX1" y="connsiteY1"/>
              </a:cxn>
            </a:cxnLst>
            <a:rect l="l" t="t" r="r" b="b"/>
            <a:pathLst>
              <a:path w="28484" h="104775">
                <a:moveTo>
                  <a:pt x="14242" y="14288"/>
                </a:moveTo>
                <a:lnTo>
                  <a:pt x="14242" y="97822"/>
                </a:lnTo>
              </a:path>
            </a:pathLst>
          </a:custGeom>
          <a:ln w="19050" cap="flat">
            <a:solidFill>
              <a:srgbClr val="5D8298"/>
            </a:solidFill>
            <a:prstDash val="solid"/>
            <a:miter/>
          </a:ln>
        </p:spPr>
        <p:txBody>
          <a:bodyPr rtlCol="0" anchor="ctr"/>
          <a:lstStyle/>
          <a:p>
            <a:endParaRPr lang="en-US" dirty="0"/>
          </a:p>
        </p:txBody>
      </p:sp>
      <p:sp>
        <p:nvSpPr>
          <p:cNvPr id="121" name="Freeform 120">
            <a:extLst>
              <a:ext uri="{FF2B5EF4-FFF2-40B4-BE49-F238E27FC236}">
                <a16:creationId xmlns:a16="http://schemas.microsoft.com/office/drawing/2014/main" id="{D5BE50FB-3CFC-904A-9A79-96F6E7D60748}"/>
              </a:ext>
            </a:extLst>
          </p:cNvPr>
          <p:cNvSpPr/>
          <p:nvPr/>
        </p:nvSpPr>
        <p:spPr>
          <a:xfrm>
            <a:off x="7148187" y="2532412"/>
            <a:ext cx="104444" cy="28575"/>
          </a:xfrm>
          <a:custGeom>
            <a:avLst/>
            <a:gdLst>
              <a:gd name="connsiteX0" fmla="*/ 14242 w 104444"/>
              <a:gd name="connsiteY0" fmla="*/ 14287 h 28575"/>
              <a:gd name="connsiteX1" fmla="*/ 97608 w 104444"/>
              <a:gd name="connsiteY1" fmla="*/ 14287 h 28575"/>
            </a:gdLst>
            <a:ahLst/>
            <a:cxnLst>
              <a:cxn ang="0">
                <a:pos x="connsiteX0" y="connsiteY0"/>
              </a:cxn>
              <a:cxn ang="0">
                <a:pos x="connsiteX1" y="connsiteY1"/>
              </a:cxn>
            </a:cxnLst>
            <a:rect l="l" t="t" r="r" b="b"/>
            <a:pathLst>
              <a:path w="104444" h="28575">
                <a:moveTo>
                  <a:pt x="14242" y="14287"/>
                </a:moveTo>
                <a:lnTo>
                  <a:pt x="97608" y="14287"/>
                </a:lnTo>
              </a:path>
            </a:pathLst>
          </a:custGeom>
          <a:ln w="19050" cap="flat">
            <a:solidFill>
              <a:srgbClr val="5D8298"/>
            </a:solidFill>
            <a:prstDash val="solid"/>
            <a:miter/>
          </a:ln>
        </p:spPr>
        <p:txBody>
          <a:bodyPr rtlCol="0" anchor="ctr"/>
          <a:lstStyle/>
          <a:p>
            <a:endParaRPr lang="en-US" dirty="0"/>
          </a:p>
        </p:txBody>
      </p:sp>
      <p:sp>
        <p:nvSpPr>
          <p:cNvPr id="122" name="Freeform 121">
            <a:extLst>
              <a:ext uri="{FF2B5EF4-FFF2-40B4-BE49-F238E27FC236}">
                <a16:creationId xmlns:a16="http://schemas.microsoft.com/office/drawing/2014/main" id="{04A2A4B3-D9CD-ED42-AD36-0882651B0B5E}"/>
              </a:ext>
            </a:extLst>
          </p:cNvPr>
          <p:cNvSpPr/>
          <p:nvPr/>
        </p:nvSpPr>
        <p:spPr>
          <a:xfrm>
            <a:off x="8208014" y="3468624"/>
            <a:ext cx="28485" cy="104775"/>
          </a:xfrm>
          <a:custGeom>
            <a:avLst/>
            <a:gdLst>
              <a:gd name="connsiteX0" fmla="*/ 14242 w 28484"/>
              <a:gd name="connsiteY0" fmla="*/ 14288 h 104775"/>
              <a:gd name="connsiteX1" fmla="*/ 14242 w 28484"/>
              <a:gd name="connsiteY1" fmla="*/ 97917 h 104775"/>
            </a:gdLst>
            <a:ahLst/>
            <a:cxnLst>
              <a:cxn ang="0">
                <a:pos x="connsiteX0" y="connsiteY0"/>
              </a:cxn>
              <a:cxn ang="0">
                <a:pos x="connsiteX1" y="connsiteY1"/>
              </a:cxn>
            </a:cxnLst>
            <a:rect l="l" t="t" r="r" b="b"/>
            <a:pathLst>
              <a:path w="28484" h="104775">
                <a:moveTo>
                  <a:pt x="14242" y="14288"/>
                </a:moveTo>
                <a:lnTo>
                  <a:pt x="14242" y="97917"/>
                </a:lnTo>
              </a:path>
            </a:pathLst>
          </a:custGeom>
          <a:ln w="19050" cap="flat">
            <a:solidFill>
              <a:srgbClr val="5D8298"/>
            </a:solidFill>
            <a:prstDash val="solid"/>
            <a:miter/>
          </a:ln>
        </p:spPr>
        <p:txBody>
          <a:bodyPr rtlCol="0" anchor="ctr"/>
          <a:lstStyle/>
          <a:p>
            <a:endParaRPr lang="en-US" dirty="0"/>
          </a:p>
        </p:txBody>
      </p:sp>
      <p:sp>
        <p:nvSpPr>
          <p:cNvPr id="123" name="Freeform 122">
            <a:extLst>
              <a:ext uri="{FF2B5EF4-FFF2-40B4-BE49-F238E27FC236}">
                <a16:creationId xmlns:a16="http://schemas.microsoft.com/office/drawing/2014/main" id="{1FC0333E-DD68-4542-BC92-F2E94EDEBEEA}"/>
              </a:ext>
            </a:extLst>
          </p:cNvPr>
          <p:cNvSpPr/>
          <p:nvPr/>
        </p:nvSpPr>
        <p:spPr>
          <a:xfrm>
            <a:off x="8166331" y="3510439"/>
            <a:ext cx="104444" cy="28575"/>
          </a:xfrm>
          <a:custGeom>
            <a:avLst/>
            <a:gdLst>
              <a:gd name="connsiteX0" fmla="*/ 14242 w 104444"/>
              <a:gd name="connsiteY0" fmla="*/ 14287 h 28575"/>
              <a:gd name="connsiteX1" fmla="*/ 97608 w 104444"/>
              <a:gd name="connsiteY1" fmla="*/ 14287 h 28575"/>
            </a:gdLst>
            <a:ahLst/>
            <a:cxnLst>
              <a:cxn ang="0">
                <a:pos x="connsiteX0" y="connsiteY0"/>
              </a:cxn>
              <a:cxn ang="0">
                <a:pos x="connsiteX1" y="connsiteY1"/>
              </a:cxn>
            </a:cxnLst>
            <a:rect l="l" t="t" r="r" b="b"/>
            <a:pathLst>
              <a:path w="104444" h="28575">
                <a:moveTo>
                  <a:pt x="14242" y="14287"/>
                </a:moveTo>
                <a:lnTo>
                  <a:pt x="97608" y="14287"/>
                </a:lnTo>
              </a:path>
            </a:pathLst>
          </a:custGeom>
          <a:ln w="19050" cap="flat">
            <a:solidFill>
              <a:srgbClr val="5D8298"/>
            </a:solid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6E65D333-3C33-2B43-9130-357FEDDB32DE}"/>
              </a:ext>
            </a:extLst>
          </p:cNvPr>
          <p:cNvSpPr/>
          <p:nvPr/>
        </p:nvSpPr>
        <p:spPr>
          <a:xfrm>
            <a:off x="8314737" y="4424363"/>
            <a:ext cx="28485" cy="104775"/>
          </a:xfrm>
          <a:custGeom>
            <a:avLst/>
            <a:gdLst>
              <a:gd name="connsiteX0" fmla="*/ 14242 w 28484"/>
              <a:gd name="connsiteY0" fmla="*/ 14287 h 104775"/>
              <a:gd name="connsiteX1" fmla="*/ 14242 w 28484"/>
              <a:gd name="connsiteY1" fmla="*/ 97822 h 104775"/>
            </a:gdLst>
            <a:ahLst/>
            <a:cxnLst>
              <a:cxn ang="0">
                <a:pos x="connsiteX0" y="connsiteY0"/>
              </a:cxn>
              <a:cxn ang="0">
                <a:pos x="connsiteX1" y="connsiteY1"/>
              </a:cxn>
            </a:cxnLst>
            <a:rect l="l" t="t" r="r" b="b"/>
            <a:pathLst>
              <a:path w="28484" h="104775">
                <a:moveTo>
                  <a:pt x="14242" y="14287"/>
                </a:moveTo>
                <a:lnTo>
                  <a:pt x="14242" y="97822"/>
                </a:lnTo>
              </a:path>
            </a:pathLst>
          </a:custGeom>
          <a:ln w="19050" cap="flat">
            <a:solidFill>
              <a:srgbClr val="C6573B"/>
            </a:solid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8505F600-F82A-9B42-9DA2-8D5D73984C9F}"/>
              </a:ext>
            </a:extLst>
          </p:cNvPr>
          <p:cNvSpPr/>
          <p:nvPr/>
        </p:nvSpPr>
        <p:spPr>
          <a:xfrm>
            <a:off x="8273054" y="4466082"/>
            <a:ext cx="104444" cy="28575"/>
          </a:xfrm>
          <a:custGeom>
            <a:avLst/>
            <a:gdLst>
              <a:gd name="connsiteX0" fmla="*/ 14242 w 104444"/>
              <a:gd name="connsiteY0" fmla="*/ 14288 h 28575"/>
              <a:gd name="connsiteX1" fmla="*/ 97513 w 104444"/>
              <a:gd name="connsiteY1" fmla="*/ 14288 h 28575"/>
            </a:gdLst>
            <a:ahLst/>
            <a:cxnLst>
              <a:cxn ang="0">
                <a:pos x="connsiteX0" y="connsiteY0"/>
              </a:cxn>
              <a:cxn ang="0">
                <a:pos x="connsiteX1" y="connsiteY1"/>
              </a:cxn>
            </a:cxnLst>
            <a:rect l="l" t="t" r="r" b="b"/>
            <a:pathLst>
              <a:path w="104444" h="28575">
                <a:moveTo>
                  <a:pt x="14242" y="14288"/>
                </a:moveTo>
                <a:lnTo>
                  <a:pt x="97513" y="14288"/>
                </a:lnTo>
              </a:path>
            </a:pathLst>
          </a:custGeom>
          <a:ln w="19050" cap="flat">
            <a:solidFill>
              <a:srgbClr val="C6573B"/>
            </a:solid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42F0A394-4502-5C4F-A798-EC82D0F0CE75}"/>
              </a:ext>
            </a:extLst>
          </p:cNvPr>
          <p:cNvSpPr/>
          <p:nvPr/>
        </p:nvSpPr>
        <p:spPr>
          <a:xfrm>
            <a:off x="7289282" y="3872865"/>
            <a:ext cx="28485" cy="104775"/>
          </a:xfrm>
          <a:custGeom>
            <a:avLst/>
            <a:gdLst>
              <a:gd name="connsiteX0" fmla="*/ 14242 w 28484"/>
              <a:gd name="connsiteY0" fmla="*/ 14288 h 104775"/>
              <a:gd name="connsiteX1" fmla="*/ 14242 w 28484"/>
              <a:gd name="connsiteY1" fmla="*/ 97822 h 104775"/>
            </a:gdLst>
            <a:ahLst/>
            <a:cxnLst>
              <a:cxn ang="0">
                <a:pos x="connsiteX0" y="connsiteY0"/>
              </a:cxn>
              <a:cxn ang="0">
                <a:pos x="connsiteX1" y="connsiteY1"/>
              </a:cxn>
            </a:cxnLst>
            <a:rect l="l" t="t" r="r" b="b"/>
            <a:pathLst>
              <a:path w="28484" h="104775">
                <a:moveTo>
                  <a:pt x="14242" y="14288"/>
                </a:moveTo>
                <a:lnTo>
                  <a:pt x="14242" y="97822"/>
                </a:lnTo>
              </a:path>
            </a:pathLst>
          </a:custGeom>
          <a:ln w="19050" cap="flat">
            <a:solidFill>
              <a:srgbClr val="C6573B"/>
            </a:solid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B0AEE036-F5CA-E845-B8B2-324E79279BF5}"/>
              </a:ext>
            </a:extLst>
          </p:cNvPr>
          <p:cNvSpPr/>
          <p:nvPr/>
        </p:nvSpPr>
        <p:spPr>
          <a:xfrm>
            <a:off x="7247694" y="3914585"/>
            <a:ext cx="104444" cy="28575"/>
          </a:xfrm>
          <a:custGeom>
            <a:avLst/>
            <a:gdLst>
              <a:gd name="connsiteX0" fmla="*/ 14242 w 104444"/>
              <a:gd name="connsiteY0" fmla="*/ 14288 h 28575"/>
              <a:gd name="connsiteX1" fmla="*/ 97513 w 104444"/>
              <a:gd name="connsiteY1" fmla="*/ 14288 h 28575"/>
            </a:gdLst>
            <a:ahLst/>
            <a:cxnLst>
              <a:cxn ang="0">
                <a:pos x="connsiteX0" y="connsiteY0"/>
              </a:cxn>
              <a:cxn ang="0">
                <a:pos x="connsiteX1" y="connsiteY1"/>
              </a:cxn>
            </a:cxnLst>
            <a:rect l="l" t="t" r="r" b="b"/>
            <a:pathLst>
              <a:path w="104444" h="28575">
                <a:moveTo>
                  <a:pt x="14242" y="14288"/>
                </a:moveTo>
                <a:lnTo>
                  <a:pt x="97513" y="14288"/>
                </a:lnTo>
              </a:path>
            </a:pathLst>
          </a:custGeom>
          <a:ln w="19050" cap="flat">
            <a:solidFill>
              <a:srgbClr val="C6573B"/>
            </a:solid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8A1291FD-2F28-6147-BC80-2A6523E3DD54}"/>
              </a:ext>
            </a:extLst>
          </p:cNvPr>
          <p:cNvSpPr/>
          <p:nvPr/>
        </p:nvSpPr>
        <p:spPr>
          <a:xfrm>
            <a:off x="7238579" y="3872865"/>
            <a:ext cx="28485" cy="104775"/>
          </a:xfrm>
          <a:custGeom>
            <a:avLst/>
            <a:gdLst>
              <a:gd name="connsiteX0" fmla="*/ 14242 w 28484"/>
              <a:gd name="connsiteY0" fmla="*/ 14288 h 104775"/>
              <a:gd name="connsiteX1" fmla="*/ 14242 w 28484"/>
              <a:gd name="connsiteY1" fmla="*/ 97822 h 104775"/>
            </a:gdLst>
            <a:ahLst/>
            <a:cxnLst>
              <a:cxn ang="0">
                <a:pos x="connsiteX0" y="connsiteY0"/>
              </a:cxn>
              <a:cxn ang="0">
                <a:pos x="connsiteX1" y="connsiteY1"/>
              </a:cxn>
            </a:cxnLst>
            <a:rect l="l" t="t" r="r" b="b"/>
            <a:pathLst>
              <a:path w="28484" h="104775">
                <a:moveTo>
                  <a:pt x="14242" y="14288"/>
                </a:moveTo>
                <a:lnTo>
                  <a:pt x="14242" y="97822"/>
                </a:lnTo>
              </a:path>
            </a:pathLst>
          </a:custGeom>
          <a:ln w="19050" cap="flat">
            <a:solidFill>
              <a:srgbClr val="C6573B"/>
            </a:solidFill>
            <a:prstDash val="solid"/>
            <a:miter/>
          </a:ln>
        </p:spPr>
        <p:txBody>
          <a:bodyPr rtlCol="0" anchor="ctr"/>
          <a:lstStyle/>
          <a:p>
            <a:endParaRPr lang="en-US" dirty="0"/>
          </a:p>
        </p:txBody>
      </p:sp>
      <p:sp>
        <p:nvSpPr>
          <p:cNvPr id="129" name="Freeform 128">
            <a:extLst>
              <a:ext uri="{FF2B5EF4-FFF2-40B4-BE49-F238E27FC236}">
                <a16:creationId xmlns:a16="http://schemas.microsoft.com/office/drawing/2014/main" id="{066A890B-670B-CF43-B786-F01A60A18792}"/>
              </a:ext>
            </a:extLst>
          </p:cNvPr>
          <p:cNvSpPr/>
          <p:nvPr/>
        </p:nvSpPr>
        <p:spPr>
          <a:xfrm>
            <a:off x="7196991" y="3914585"/>
            <a:ext cx="104444" cy="28575"/>
          </a:xfrm>
          <a:custGeom>
            <a:avLst/>
            <a:gdLst>
              <a:gd name="connsiteX0" fmla="*/ 14242 w 104444"/>
              <a:gd name="connsiteY0" fmla="*/ 14288 h 28575"/>
              <a:gd name="connsiteX1" fmla="*/ 97513 w 104444"/>
              <a:gd name="connsiteY1" fmla="*/ 14288 h 28575"/>
            </a:gdLst>
            <a:ahLst/>
            <a:cxnLst>
              <a:cxn ang="0">
                <a:pos x="connsiteX0" y="connsiteY0"/>
              </a:cxn>
              <a:cxn ang="0">
                <a:pos x="connsiteX1" y="connsiteY1"/>
              </a:cxn>
            </a:cxnLst>
            <a:rect l="l" t="t" r="r" b="b"/>
            <a:pathLst>
              <a:path w="104444" h="28575">
                <a:moveTo>
                  <a:pt x="14242" y="14288"/>
                </a:moveTo>
                <a:lnTo>
                  <a:pt x="97513" y="14288"/>
                </a:lnTo>
              </a:path>
            </a:pathLst>
          </a:custGeom>
          <a:ln w="19050" cap="flat">
            <a:solidFill>
              <a:srgbClr val="C6573B"/>
            </a:solidFill>
            <a:prstDash val="solid"/>
            <a:miter/>
          </a:ln>
        </p:spPr>
        <p:txBody>
          <a:bodyPr rtlCol="0" anchor="ctr"/>
          <a:lstStyle/>
          <a:p>
            <a:endParaRPr lang="en-US" dirty="0"/>
          </a:p>
        </p:txBody>
      </p:sp>
      <p:sp>
        <p:nvSpPr>
          <p:cNvPr id="130" name="Freeform 129">
            <a:extLst>
              <a:ext uri="{FF2B5EF4-FFF2-40B4-BE49-F238E27FC236}">
                <a16:creationId xmlns:a16="http://schemas.microsoft.com/office/drawing/2014/main" id="{43158E90-65E3-B142-8EFB-EB136A67AF25}"/>
              </a:ext>
            </a:extLst>
          </p:cNvPr>
          <p:cNvSpPr/>
          <p:nvPr/>
        </p:nvSpPr>
        <p:spPr>
          <a:xfrm>
            <a:off x="7113436" y="3713131"/>
            <a:ext cx="28485" cy="104775"/>
          </a:xfrm>
          <a:custGeom>
            <a:avLst/>
            <a:gdLst>
              <a:gd name="connsiteX0" fmla="*/ 14242 w 28484"/>
              <a:gd name="connsiteY0" fmla="*/ 14287 h 104775"/>
              <a:gd name="connsiteX1" fmla="*/ 14242 w 28484"/>
              <a:gd name="connsiteY1" fmla="*/ 97917 h 104775"/>
            </a:gdLst>
            <a:ahLst/>
            <a:cxnLst>
              <a:cxn ang="0">
                <a:pos x="connsiteX0" y="connsiteY0"/>
              </a:cxn>
              <a:cxn ang="0">
                <a:pos x="connsiteX1" y="connsiteY1"/>
              </a:cxn>
            </a:cxnLst>
            <a:rect l="l" t="t" r="r" b="b"/>
            <a:pathLst>
              <a:path w="28484" h="104775">
                <a:moveTo>
                  <a:pt x="14242" y="14287"/>
                </a:moveTo>
                <a:lnTo>
                  <a:pt x="14242" y="97917"/>
                </a:lnTo>
              </a:path>
            </a:pathLst>
          </a:custGeom>
          <a:ln w="19050" cap="flat">
            <a:solidFill>
              <a:srgbClr val="C6573B"/>
            </a:solidFill>
            <a:prstDash val="solid"/>
            <a:miter/>
          </a:ln>
        </p:spPr>
        <p:txBody>
          <a:bodyPr rtlCol="0" anchor="ctr"/>
          <a:lstStyle/>
          <a:p>
            <a:endParaRPr lang="en-US" dirty="0"/>
          </a:p>
        </p:txBody>
      </p:sp>
      <p:sp>
        <p:nvSpPr>
          <p:cNvPr id="131" name="Freeform 130">
            <a:extLst>
              <a:ext uri="{FF2B5EF4-FFF2-40B4-BE49-F238E27FC236}">
                <a16:creationId xmlns:a16="http://schemas.microsoft.com/office/drawing/2014/main" id="{3B7BEB08-424E-8648-ADCA-E5E1689349A2}"/>
              </a:ext>
            </a:extLst>
          </p:cNvPr>
          <p:cNvSpPr/>
          <p:nvPr/>
        </p:nvSpPr>
        <p:spPr>
          <a:xfrm>
            <a:off x="7071753" y="3754946"/>
            <a:ext cx="104444" cy="28575"/>
          </a:xfrm>
          <a:custGeom>
            <a:avLst/>
            <a:gdLst>
              <a:gd name="connsiteX0" fmla="*/ 14242 w 104444"/>
              <a:gd name="connsiteY0" fmla="*/ 14287 h 28575"/>
              <a:gd name="connsiteX1" fmla="*/ 97513 w 104444"/>
              <a:gd name="connsiteY1" fmla="*/ 14287 h 28575"/>
            </a:gdLst>
            <a:ahLst/>
            <a:cxnLst>
              <a:cxn ang="0">
                <a:pos x="connsiteX0" y="connsiteY0"/>
              </a:cxn>
              <a:cxn ang="0">
                <a:pos x="connsiteX1" y="connsiteY1"/>
              </a:cxn>
            </a:cxnLst>
            <a:rect l="l" t="t" r="r" b="b"/>
            <a:pathLst>
              <a:path w="104444" h="28575">
                <a:moveTo>
                  <a:pt x="14242" y="14287"/>
                </a:moveTo>
                <a:lnTo>
                  <a:pt x="97513" y="14287"/>
                </a:lnTo>
              </a:path>
            </a:pathLst>
          </a:custGeom>
          <a:ln w="19050" cap="flat">
            <a:solidFill>
              <a:srgbClr val="C6573B"/>
            </a:solidFill>
            <a:prstDash val="solid"/>
            <a:miter/>
          </a:ln>
        </p:spPr>
        <p:txBody>
          <a:bodyPr rtlCol="0" anchor="ctr"/>
          <a:lstStyle/>
          <a:p>
            <a:endParaRPr lang="en-US" dirty="0"/>
          </a:p>
        </p:txBody>
      </p:sp>
      <p:sp>
        <p:nvSpPr>
          <p:cNvPr id="132" name="Freeform 131">
            <a:extLst>
              <a:ext uri="{FF2B5EF4-FFF2-40B4-BE49-F238E27FC236}">
                <a16:creationId xmlns:a16="http://schemas.microsoft.com/office/drawing/2014/main" id="{84A6D481-A4CF-9C4E-97DD-AC554AA5CF7A}"/>
              </a:ext>
            </a:extLst>
          </p:cNvPr>
          <p:cNvSpPr/>
          <p:nvPr/>
        </p:nvSpPr>
        <p:spPr>
          <a:xfrm>
            <a:off x="8366010" y="3468624"/>
            <a:ext cx="28485" cy="104775"/>
          </a:xfrm>
          <a:custGeom>
            <a:avLst/>
            <a:gdLst>
              <a:gd name="connsiteX0" fmla="*/ 14242 w 28484"/>
              <a:gd name="connsiteY0" fmla="*/ 14288 h 104775"/>
              <a:gd name="connsiteX1" fmla="*/ 14242 w 28484"/>
              <a:gd name="connsiteY1" fmla="*/ 97917 h 104775"/>
            </a:gdLst>
            <a:ahLst/>
            <a:cxnLst>
              <a:cxn ang="0">
                <a:pos x="connsiteX0" y="connsiteY0"/>
              </a:cxn>
              <a:cxn ang="0">
                <a:pos x="connsiteX1" y="connsiteY1"/>
              </a:cxn>
            </a:cxnLst>
            <a:rect l="l" t="t" r="r" b="b"/>
            <a:pathLst>
              <a:path w="28484" h="104775">
                <a:moveTo>
                  <a:pt x="14242" y="14288"/>
                </a:moveTo>
                <a:lnTo>
                  <a:pt x="14242" y="97917"/>
                </a:lnTo>
              </a:path>
            </a:pathLst>
          </a:custGeom>
          <a:ln w="19050" cap="flat">
            <a:solidFill>
              <a:srgbClr val="5D8298"/>
            </a:solidFill>
            <a:prstDash val="solid"/>
            <a:miter/>
          </a:ln>
        </p:spPr>
        <p:txBody>
          <a:bodyPr rtlCol="0" anchor="ctr"/>
          <a:lstStyle/>
          <a:p>
            <a:endParaRPr lang="en-US" dirty="0"/>
          </a:p>
        </p:txBody>
      </p:sp>
      <p:sp>
        <p:nvSpPr>
          <p:cNvPr id="133" name="Freeform 132">
            <a:extLst>
              <a:ext uri="{FF2B5EF4-FFF2-40B4-BE49-F238E27FC236}">
                <a16:creationId xmlns:a16="http://schemas.microsoft.com/office/drawing/2014/main" id="{8F8BB45F-19D1-C84E-A60A-94A6E0C735B8}"/>
              </a:ext>
            </a:extLst>
          </p:cNvPr>
          <p:cNvSpPr/>
          <p:nvPr/>
        </p:nvSpPr>
        <p:spPr>
          <a:xfrm>
            <a:off x="8324422" y="3510439"/>
            <a:ext cx="104444" cy="28575"/>
          </a:xfrm>
          <a:custGeom>
            <a:avLst/>
            <a:gdLst>
              <a:gd name="connsiteX0" fmla="*/ 14242 w 104444"/>
              <a:gd name="connsiteY0" fmla="*/ 14287 h 28575"/>
              <a:gd name="connsiteX1" fmla="*/ 97513 w 104444"/>
              <a:gd name="connsiteY1" fmla="*/ 14287 h 28575"/>
            </a:gdLst>
            <a:ahLst/>
            <a:cxnLst>
              <a:cxn ang="0">
                <a:pos x="connsiteX0" y="connsiteY0"/>
              </a:cxn>
              <a:cxn ang="0">
                <a:pos x="connsiteX1" y="connsiteY1"/>
              </a:cxn>
            </a:cxnLst>
            <a:rect l="l" t="t" r="r" b="b"/>
            <a:pathLst>
              <a:path w="104444" h="28575">
                <a:moveTo>
                  <a:pt x="14242" y="14287"/>
                </a:moveTo>
                <a:lnTo>
                  <a:pt x="97513" y="14287"/>
                </a:lnTo>
              </a:path>
            </a:pathLst>
          </a:custGeom>
          <a:ln w="19050" cap="flat">
            <a:solidFill>
              <a:srgbClr val="5D8298"/>
            </a:solidFill>
            <a:prstDash val="solid"/>
            <a:miter/>
          </a:ln>
        </p:spPr>
        <p:txBody>
          <a:bodyPr rtlCol="0" anchor="ctr"/>
          <a:lstStyle/>
          <a:p>
            <a:endParaRPr lang="en-US" dirty="0"/>
          </a:p>
        </p:txBody>
      </p:sp>
      <p:sp>
        <p:nvSpPr>
          <p:cNvPr id="134" name="Freeform 133">
            <a:extLst>
              <a:ext uri="{FF2B5EF4-FFF2-40B4-BE49-F238E27FC236}">
                <a16:creationId xmlns:a16="http://schemas.microsoft.com/office/drawing/2014/main" id="{EB85E1AD-745B-0548-B27C-830F7499C777}"/>
              </a:ext>
            </a:extLst>
          </p:cNvPr>
          <p:cNvSpPr/>
          <p:nvPr/>
        </p:nvSpPr>
        <p:spPr>
          <a:xfrm>
            <a:off x="8985935" y="3589306"/>
            <a:ext cx="28485" cy="104775"/>
          </a:xfrm>
          <a:custGeom>
            <a:avLst/>
            <a:gdLst>
              <a:gd name="connsiteX0" fmla="*/ 14242 w 28484"/>
              <a:gd name="connsiteY0" fmla="*/ 14287 h 104775"/>
              <a:gd name="connsiteX1" fmla="*/ 14242 w 28484"/>
              <a:gd name="connsiteY1" fmla="*/ 97822 h 104775"/>
            </a:gdLst>
            <a:ahLst/>
            <a:cxnLst>
              <a:cxn ang="0">
                <a:pos x="connsiteX0" y="connsiteY0"/>
              </a:cxn>
              <a:cxn ang="0">
                <a:pos x="connsiteX1" y="connsiteY1"/>
              </a:cxn>
            </a:cxnLst>
            <a:rect l="l" t="t" r="r" b="b"/>
            <a:pathLst>
              <a:path w="28484" h="104775">
                <a:moveTo>
                  <a:pt x="14242" y="14287"/>
                </a:moveTo>
                <a:lnTo>
                  <a:pt x="14242" y="97822"/>
                </a:lnTo>
              </a:path>
            </a:pathLst>
          </a:custGeom>
          <a:ln w="19050" cap="flat">
            <a:solidFill>
              <a:srgbClr val="5D8298"/>
            </a:solidFill>
            <a:prstDash val="solid"/>
            <a:miter/>
          </a:ln>
        </p:spPr>
        <p:txBody>
          <a:bodyPr rtlCol="0" anchor="ctr"/>
          <a:lstStyle/>
          <a:p>
            <a:endParaRPr lang="en-US" dirty="0"/>
          </a:p>
        </p:txBody>
      </p:sp>
      <p:sp>
        <p:nvSpPr>
          <p:cNvPr id="135" name="Freeform 134">
            <a:extLst>
              <a:ext uri="{FF2B5EF4-FFF2-40B4-BE49-F238E27FC236}">
                <a16:creationId xmlns:a16="http://schemas.microsoft.com/office/drawing/2014/main" id="{AFD8C9B4-1040-0048-BF40-553119D00C23}"/>
              </a:ext>
            </a:extLst>
          </p:cNvPr>
          <p:cNvSpPr/>
          <p:nvPr/>
        </p:nvSpPr>
        <p:spPr>
          <a:xfrm>
            <a:off x="8944253" y="3631025"/>
            <a:ext cx="104444" cy="28575"/>
          </a:xfrm>
          <a:custGeom>
            <a:avLst/>
            <a:gdLst>
              <a:gd name="connsiteX0" fmla="*/ 14242 w 104444"/>
              <a:gd name="connsiteY0" fmla="*/ 14288 h 28575"/>
              <a:gd name="connsiteX1" fmla="*/ 97608 w 104444"/>
              <a:gd name="connsiteY1" fmla="*/ 14288 h 28575"/>
            </a:gdLst>
            <a:ahLst/>
            <a:cxnLst>
              <a:cxn ang="0">
                <a:pos x="connsiteX0" y="connsiteY0"/>
              </a:cxn>
              <a:cxn ang="0">
                <a:pos x="connsiteX1" y="connsiteY1"/>
              </a:cxn>
            </a:cxnLst>
            <a:rect l="l" t="t" r="r" b="b"/>
            <a:pathLst>
              <a:path w="104444" h="28575">
                <a:moveTo>
                  <a:pt x="14242" y="14288"/>
                </a:moveTo>
                <a:lnTo>
                  <a:pt x="97608" y="14288"/>
                </a:lnTo>
              </a:path>
            </a:pathLst>
          </a:custGeom>
          <a:ln w="19050" cap="flat">
            <a:solidFill>
              <a:srgbClr val="5D8298"/>
            </a:solid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B453D1A7-9FF7-8A42-A767-2AA4CA1B85DF}"/>
              </a:ext>
            </a:extLst>
          </p:cNvPr>
          <p:cNvSpPr/>
          <p:nvPr/>
        </p:nvSpPr>
        <p:spPr>
          <a:xfrm>
            <a:off x="9056293" y="3589306"/>
            <a:ext cx="28485" cy="104775"/>
          </a:xfrm>
          <a:custGeom>
            <a:avLst/>
            <a:gdLst>
              <a:gd name="connsiteX0" fmla="*/ 14242 w 28484"/>
              <a:gd name="connsiteY0" fmla="*/ 14287 h 104775"/>
              <a:gd name="connsiteX1" fmla="*/ 14242 w 28484"/>
              <a:gd name="connsiteY1" fmla="*/ 97822 h 104775"/>
            </a:gdLst>
            <a:ahLst/>
            <a:cxnLst>
              <a:cxn ang="0">
                <a:pos x="connsiteX0" y="connsiteY0"/>
              </a:cxn>
              <a:cxn ang="0">
                <a:pos x="connsiteX1" y="connsiteY1"/>
              </a:cxn>
            </a:cxnLst>
            <a:rect l="l" t="t" r="r" b="b"/>
            <a:pathLst>
              <a:path w="28484" h="104775">
                <a:moveTo>
                  <a:pt x="14242" y="14287"/>
                </a:moveTo>
                <a:lnTo>
                  <a:pt x="14242" y="97822"/>
                </a:lnTo>
              </a:path>
            </a:pathLst>
          </a:custGeom>
          <a:ln w="19050" cap="flat">
            <a:solidFill>
              <a:srgbClr val="5D8298"/>
            </a:solidFill>
            <a:prstDash val="solid"/>
            <a:miter/>
          </a:ln>
        </p:spPr>
        <p:txBody>
          <a:bodyPr rtlCol="0" anchor="ctr"/>
          <a:lstStyle/>
          <a:p>
            <a:endParaRPr lang="en-US" dirty="0"/>
          </a:p>
        </p:txBody>
      </p:sp>
      <p:sp>
        <p:nvSpPr>
          <p:cNvPr id="137" name="Freeform 136">
            <a:extLst>
              <a:ext uri="{FF2B5EF4-FFF2-40B4-BE49-F238E27FC236}">
                <a16:creationId xmlns:a16="http://schemas.microsoft.com/office/drawing/2014/main" id="{CB13B2E7-5124-6044-9680-834BC9E9CD7D}"/>
              </a:ext>
            </a:extLst>
          </p:cNvPr>
          <p:cNvSpPr/>
          <p:nvPr/>
        </p:nvSpPr>
        <p:spPr>
          <a:xfrm>
            <a:off x="9014610" y="3631025"/>
            <a:ext cx="104444" cy="28575"/>
          </a:xfrm>
          <a:custGeom>
            <a:avLst/>
            <a:gdLst>
              <a:gd name="connsiteX0" fmla="*/ 14242 w 104444"/>
              <a:gd name="connsiteY0" fmla="*/ 14288 h 28575"/>
              <a:gd name="connsiteX1" fmla="*/ 97608 w 104444"/>
              <a:gd name="connsiteY1" fmla="*/ 14288 h 28575"/>
            </a:gdLst>
            <a:ahLst/>
            <a:cxnLst>
              <a:cxn ang="0">
                <a:pos x="connsiteX0" y="connsiteY0"/>
              </a:cxn>
              <a:cxn ang="0">
                <a:pos x="connsiteX1" y="connsiteY1"/>
              </a:cxn>
            </a:cxnLst>
            <a:rect l="l" t="t" r="r" b="b"/>
            <a:pathLst>
              <a:path w="104444" h="28575">
                <a:moveTo>
                  <a:pt x="14242" y="14288"/>
                </a:moveTo>
                <a:lnTo>
                  <a:pt x="97608" y="14288"/>
                </a:lnTo>
              </a:path>
            </a:pathLst>
          </a:custGeom>
          <a:ln w="19050" cap="flat">
            <a:solidFill>
              <a:srgbClr val="5D8298"/>
            </a:solidFill>
            <a:prstDash val="solid"/>
            <a:miter/>
          </a:ln>
        </p:spPr>
        <p:txBody>
          <a:bodyPr rtlCol="0" anchor="ctr"/>
          <a:lstStyle/>
          <a:p>
            <a:endParaRPr lang="en-US" dirty="0"/>
          </a:p>
        </p:txBody>
      </p:sp>
      <p:sp>
        <p:nvSpPr>
          <p:cNvPr id="138" name="Freeform 137">
            <a:extLst>
              <a:ext uri="{FF2B5EF4-FFF2-40B4-BE49-F238E27FC236}">
                <a16:creationId xmlns:a16="http://schemas.microsoft.com/office/drawing/2014/main" id="{24FB2EB8-FF65-A048-86B2-143ACF3BEFB0}"/>
              </a:ext>
            </a:extLst>
          </p:cNvPr>
          <p:cNvSpPr/>
          <p:nvPr/>
        </p:nvSpPr>
        <p:spPr>
          <a:xfrm>
            <a:off x="9088101" y="3589306"/>
            <a:ext cx="28485" cy="104775"/>
          </a:xfrm>
          <a:custGeom>
            <a:avLst/>
            <a:gdLst>
              <a:gd name="connsiteX0" fmla="*/ 14242 w 28484"/>
              <a:gd name="connsiteY0" fmla="*/ 14287 h 104775"/>
              <a:gd name="connsiteX1" fmla="*/ 14242 w 28484"/>
              <a:gd name="connsiteY1" fmla="*/ 97822 h 104775"/>
            </a:gdLst>
            <a:ahLst/>
            <a:cxnLst>
              <a:cxn ang="0">
                <a:pos x="connsiteX0" y="connsiteY0"/>
              </a:cxn>
              <a:cxn ang="0">
                <a:pos x="connsiteX1" y="connsiteY1"/>
              </a:cxn>
            </a:cxnLst>
            <a:rect l="l" t="t" r="r" b="b"/>
            <a:pathLst>
              <a:path w="28484" h="104775">
                <a:moveTo>
                  <a:pt x="14242" y="14287"/>
                </a:moveTo>
                <a:lnTo>
                  <a:pt x="14242" y="97822"/>
                </a:lnTo>
              </a:path>
            </a:pathLst>
          </a:custGeom>
          <a:ln w="19050" cap="flat">
            <a:solidFill>
              <a:srgbClr val="5D8298"/>
            </a:solidFill>
            <a:prstDash val="solid"/>
            <a:miter/>
          </a:ln>
        </p:spPr>
        <p:txBody>
          <a:bodyPr rtlCol="0" anchor="ctr"/>
          <a:lstStyle/>
          <a:p>
            <a:endParaRPr lang="en-US" dirty="0"/>
          </a:p>
        </p:txBody>
      </p:sp>
      <p:sp>
        <p:nvSpPr>
          <p:cNvPr id="139" name="Freeform 138">
            <a:extLst>
              <a:ext uri="{FF2B5EF4-FFF2-40B4-BE49-F238E27FC236}">
                <a16:creationId xmlns:a16="http://schemas.microsoft.com/office/drawing/2014/main" id="{916C5B76-C26A-8B4F-8ED6-32752F0B4187}"/>
              </a:ext>
            </a:extLst>
          </p:cNvPr>
          <p:cNvSpPr/>
          <p:nvPr/>
        </p:nvSpPr>
        <p:spPr>
          <a:xfrm>
            <a:off x="9046513" y="3631025"/>
            <a:ext cx="104444" cy="28575"/>
          </a:xfrm>
          <a:custGeom>
            <a:avLst/>
            <a:gdLst>
              <a:gd name="connsiteX0" fmla="*/ 14242 w 104444"/>
              <a:gd name="connsiteY0" fmla="*/ 14288 h 28575"/>
              <a:gd name="connsiteX1" fmla="*/ 97513 w 104444"/>
              <a:gd name="connsiteY1" fmla="*/ 14288 h 28575"/>
            </a:gdLst>
            <a:ahLst/>
            <a:cxnLst>
              <a:cxn ang="0">
                <a:pos x="connsiteX0" y="connsiteY0"/>
              </a:cxn>
              <a:cxn ang="0">
                <a:pos x="connsiteX1" y="connsiteY1"/>
              </a:cxn>
            </a:cxnLst>
            <a:rect l="l" t="t" r="r" b="b"/>
            <a:pathLst>
              <a:path w="104444" h="28575">
                <a:moveTo>
                  <a:pt x="14242" y="14288"/>
                </a:moveTo>
                <a:lnTo>
                  <a:pt x="97513" y="14288"/>
                </a:lnTo>
              </a:path>
            </a:pathLst>
          </a:custGeom>
          <a:ln w="19050" cap="flat">
            <a:solidFill>
              <a:srgbClr val="5D8298"/>
            </a:solidFill>
            <a:prstDash val="solid"/>
            <a:miter/>
          </a:ln>
        </p:spPr>
        <p:txBody>
          <a:bodyPr rtlCol="0" anchor="ctr"/>
          <a:lstStyle/>
          <a:p>
            <a:endParaRPr lang="en-US" dirty="0"/>
          </a:p>
        </p:txBody>
      </p:sp>
      <p:sp>
        <p:nvSpPr>
          <p:cNvPr id="140" name="Freeform 139">
            <a:extLst>
              <a:ext uri="{FF2B5EF4-FFF2-40B4-BE49-F238E27FC236}">
                <a16:creationId xmlns:a16="http://schemas.microsoft.com/office/drawing/2014/main" id="{DFF0DAA4-25FC-234C-89C2-CC6BA01E03A0}"/>
              </a:ext>
            </a:extLst>
          </p:cNvPr>
          <p:cNvSpPr/>
          <p:nvPr/>
        </p:nvSpPr>
        <p:spPr>
          <a:xfrm>
            <a:off x="9202325" y="3589306"/>
            <a:ext cx="28485" cy="104775"/>
          </a:xfrm>
          <a:custGeom>
            <a:avLst/>
            <a:gdLst>
              <a:gd name="connsiteX0" fmla="*/ 14242 w 28484"/>
              <a:gd name="connsiteY0" fmla="*/ 14287 h 104775"/>
              <a:gd name="connsiteX1" fmla="*/ 14242 w 28484"/>
              <a:gd name="connsiteY1" fmla="*/ 97822 h 104775"/>
            </a:gdLst>
            <a:ahLst/>
            <a:cxnLst>
              <a:cxn ang="0">
                <a:pos x="connsiteX0" y="connsiteY0"/>
              </a:cxn>
              <a:cxn ang="0">
                <a:pos x="connsiteX1" y="connsiteY1"/>
              </a:cxn>
            </a:cxnLst>
            <a:rect l="l" t="t" r="r" b="b"/>
            <a:pathLst>
              <a:path w="28484" h="104775">
                <a:moveTo>
                  <a:pt x="14242" y="14287"/>
                </a:moveTo>
                <a:lnTo>
                  <a:pt x="14242" y="97822"/>
                </a:lnTo>
              </a:path>
            </a:pathLst>
          </a:custGeom>
          <a:ln w="19050" cap="flat">
            <a:solidFill>
              <a:srgbClr val="5D8298"/>
            </a:solidFill>
            <a:prstDash val="solid"/>
            <a:miter/>
          </a:ln>
        </p:spPr>
        <p:txBody>
          <a:bodyPr rtlCol="0" anchor="ctr"/>
          <a:lstStyle/>
          <a:p>
            <a:endParaRPr lang="en-US" dirty="0"/>
          </a:p>
        </p:txBody>
      </p:sp>
      <p:sp>
        <p:nvSpPr>
          <p:cNvPr id="141" name="Freeform 140">
            <a:extLst>
              <a:ext uri="{FF2B5EF4-FFF2-40B4-BE49-F238E27FC236}">
                <a16:creationId xmlns:a16="http://schemas.microsoft.com/office/drawing/2014/main" id="{1DAC51E9-A75A-A542-BAF4-34CBE5FA37F8}"/>
              </a:ext>
            </a:extLst>
          </p:cNvPr>
          <p:cNvSpPr/>
          <p:nvPr/>
        </p:nvSpPr>
        <p:spPr>
          <a:xfrm>
            <a:off x="9160643" y="3631025"/>
            <a:ext cx="104444" cy="28575"/>
          </a:xfrm>
          <a:custGeom>
            <a:avLst/>
            <a:gdLst>
              <a:gd name="connsiteX0" fmla="*/ 14243 w 104444"/>
              <a:gd name="connsiteY0" fmla="*/ 14288 h 28575"/>
              <a:gd name="connsiteX1" fmla="*/ 97608 w 104444"/>
              <a:gd name="connsiteY1" fmla="*/ 14288 h 28575"/>
            </a:gdLst>
            <a:ahLst/>
            <a:cxnLst>
              <a:cxn ang="0">
                <a:pos x="connsiteX0" y="connsiteY0"/>
              </a:cxn>
              <a:cxn ang="0">
                <a:pos x="connsiteX1" y="connsiteY1"/>
              </a:cxn>
            </a:cxnLst>
            <a:rect l="l" t="t" r="r" b="b"/>
            <a:pathLst>
              <a:path w="104444" h="28575">
                <a:moveTo>
                  <a:pt x="14243" y="14288"/>
                </a:moveTo>
                <a:lnTo>
                  <a:pt x="97608" y="14288"/>
                </a:lnTo>
              </a:path>
            </a:pathLst>
          </a:custGeom>
          <a:ln w="19050" cap="flat">
            <a:solidFill>
              <a:srgbClr val="5D8298"/>
            </a:solidFill>
            <a:prstDash val="solid"/>
            <a:miter/>
          </a:ln>
        </p:spPr>
        <p:txBody>
          <a:bodyPr rtlCol="0" anchor="ctr"/>
          <a:lstStyle/>
          <a:p>
            <a:endParaRPr lang="en-US" dirty="0"/>
          </a:p>
        </p:txBody>
      </p:sp>
      <p:sp>
        <p:nvSpPr>
          <p:cNvPr id="142" name="Freeform 141">
            <a:extLst>
              <a:ext uri="{FF2B5EF4-FFF2-40B4-BE49-F238E27FC236}">
                <a16:creationId xmlns:a16="http://schemas.microsoft.com/office/drawing/2014/main" id="{4A7557E9-717F-EA48-849A-20BC3CB39519}"/>
              </a:ext>
            </a:extLst>
          </p:cNvPr>
          <p:cNvSpPr/>
          <p:nvPr/>
        </p:nvSpPr>
        <p:spPr>
          <a:xfrm>
            <a:off x="7529695" y="2643283"/>
            <a:ext cx="28485" cy="104775"/>
          </a:xfrm>
          <a:custGeom>
            <a:avLst/>
            <a:gdLst>
              <a:gd name="connsiteX0" fmla="*/ 14242 w 28484"/>
              <a:gd name="connsiteY0" fmla="*/ 14287 h 104775"/>
              <a:gd name="connsiteX1" fmla="*/ 14242 w 28484"/>
              <a:gd name="connsiteY1" fmla="*/ 97917 h 104775"/>
            </a:gdLst>
            <a:ahLst/>
            <a:cxnLst>
              <a:cxn ang="0">
                <a:pos x="connsiteX0" y="connsiteY0"/>
              </a:cxn>
              <a:cxn ang="0">
                <a:pos x="connsiteX1" y="connsiteY1"/>
              </a:cxn>
            </a:cxnLst>
            <a:rect l="l" t="t" r="r" b="b"/>
            <a:pathLst>
              <a:path w="28484" h="104775">
                <a:moveTo>
                  <a:pt x="14242" y="14287"/>
                </a:moveTo>
                <a:lnTo>
                  <a:pt x="14242" y="97917"/>
                </a:lnTo>
              </a:path>
            </a:pathLst>
          </a:custGeom>
          <a:ln w="19050" cap="flat">
            <a:solidFill>
              <a:srgbClr val="5D8298"/>
            </a:solidFill>
            <a:prstDash val="solid"/>
            <a:miter/>
          </a:ln>
        </p:spPr>
        <p:txBody>
          <a:bodyPr rtlCol="0" anchor="ctr"/>
          <a:lstStyle/>
          <a:p>
            <a:endParaRPr lang="en-US" dirty="0"/>
          </a:p>
        </p:txBody>
      </p:sp>
      <p:sp>
        <p:nvSpPr>
          <p:cNvPr id="143" name="Freeform 142">
            <a:extLst>
              <a:ext uri="{FF2B5EF4-FFF2-40B4-BE49-F238E27FC236}">
                <a16:creationId xmlns:a16="http://schemas.microsoft.com/office/drawing/2014/main" id="{13F94253-EBCF-2344-B6D8-C64FA2697356}"/>
              </a:ext>
            </a:extLst>
          </p:cNvPr>
          <p:cNvSpPr/>
          <p:nvPr/>
        </p:nvSpPr>
        <p:spPr>
          <a:xfrm>
            <a:off x="7488012" y="2685098"/>
            <a:ext cx="104444" cy="28575"/>
          </a:xfrm>
          <a:custGeom>
            <a:avLst/>
            <a:gdLst>
              <a:gd name="connsiteX0" fmla="*/ 14242 w 104444"/>
              <a:gd name="connsiteY0" fmla="*/ 14287 h 28575"/>
              <a:gd name="connsiteX1" fmla="*/ 97513 w 104444"/>
              <a:gd name="connsiteY1" fmla="*/ 14287 h 28575"/>
            </a:gdLst>
            <a:ahLst/>
            <a:cxnLst>
              <a:cxn ang="0">
                <a:pos x="connsiteX0" y="connsiteY0"/>
              </a:cxn>
              <a:cxn ang="0">
                <a:pos x="connsiteX1" y="connsiteY1"/>
              </a:cxn>
            </a:cxnLst>
            <a:rect l="l" t="t" r="r" b="b"/>
            <a:pathLst>
              <a:path w="104444" h="28575">
                <a:moveTo>
                  <a:pt x="14242" y="14287"/>
                </a:moveTo>
                <a:lnTo>
                  <a:pt x="97513" y="14287"/>
                </a:lnTo>
              </a:path>
            </a:pathLst>
          </a:custGeom>
          <a:ln w="19050" cap="flat">
            <a:solidFill>
              <a:srgbClr val="5D8298"/>
            </a:solidFill>
            <a:prstDash val="solid"/>
            <a:miter/>
          </a:ln>
        </p:spPr>
        <p:txBody>
          <a:bodyPr rtlCol="0" anchor="ctr"/>
          <a:lstStyle/>
          <a:p>
            <a:endParaRPr lang="en-US" dirty="0"/>
          </a:p>
        </p:txBody>
      </p:sp>
      <p:sp>
        <p:nvSpPr>
          <p:cNvPr id="144" name="Freeform 143">
            <a:extLst>
              <a:ext uri="{FF2B5EF4-FFF2-40B4-BE49-F238E27FC236}">
                <a16:creationId xmlns:a16="http://schemas.microsoft.com/office/drawing/2014/main" id="{2953B207-B12C-8744-AEEA-6646E35E2D9E}"/>
              </a:ext>
            </a:extLst>
          </p:cNvPr>
          <p:cNvSpPr/>
          <p:nvPr/>
        </p:nvSpPr>
        <p:spPr>
          <a:xfrm>
            <a:off x="6704203" y="2727103"/>
            <a:ext cx="28485" cy="104775"/>
          </a:xfrm>
          <a:custGeom>
            <a:avLst/>
            <a:gdLst>
              <a:gd name="connsiteX0" fmla="*/ 14242 w 28484"/>
              <a:gd name="connsiteY0" fmla="*/ 14288 h 104775"/>
              <a:gd name="connsiteX1" fmla="*/ 14242 w 28484"/>
              <a:gd name="connsiteY1" fmla="*/ 97822 h 104775"/>
            </a:gdLst>
            <a:ahLst/>
            <a:cxnLst>
              <a:cxn ang="0">
                <a:pos x="connsiteX0" y="connsiteY0"/>
              </a:cxn>
              <a:cxn ang="0">
                <a:pos x="connsiteX1" y="connsiteY1"/>
              </a:cxn>
            </a:cxnLst>
            <a:rect l="l" t="t" r="r" b="b"/>
            <a:pathLst>
              <a:path w="28484" h="104775">
                <a:moveTo>
                  <a:pt x="14242" y="14288"/>
                </a:moveTo>
                <a:lnTo>
                  <a:pt x="14242" y="97822"/>
                </a:lnTo>
              </a:path>
            </a:pathLst>
          </a:custGeom>
          <a:ln w="19050" cap="flat">
            <a:solidFill>
              <a:srgbClr val="C6573B"/>
            </a:solidFill>
            <a:prstDash val="solid"/>
            <a:miter/>
          </a:ln>
        </p:spPr>
        <p:txBody>
          <a:bodyPr rtlCol="0" anchor="ctr"/>
          <a:lstStyle/>
          <a:p>
            <a:endParaRPr lang="en-US" dirty="0"/>
          </a:p>
        </p:txBody>
      </p:sp>
      <p:sp>
        <p:nvSpPr>
          <p:cNvPr id="145" name="Freeform 144">
            <a:extLst>
              <a:ext uri="{FF2B5EF4-FFF2-40B4-BE49-F238E27FC236}">
                <a16:creationId xmlns:a16="http://schemas.microsoft.com/office/drawing/2014/main" id="{714A46A5-A1BA-5E41-82BF-2BEF3BFFECB8}"/>
              </a:ext>
            </a:extLst>
          </p:cNvPr>
          <p:cNvSpPr/>
          <p:nvPr/>
        </p:nvSpPr>
        <p:spPr>
          <a:xfrm>
            <a:off x="6662616" y="2768822"/>
            <a:ext cx="104444" cy="28575"/>
          </a:xfrm>
          <a:custGeom>
            <a:avLst/>
            <a:gdLst>
              <a:gd name="connsiteX0" fmla="*/ 14242 w 104444"/>
              <a:gd name="connsiteY0" fmla="*/ 14287 h 28575"/>
              <a:gd name="connsiteX1" fmla="*/ 97513 w 104444"/>
              <a:gd name="connsiteY1" fmla="*/ 14287 h 28575"/>
            </a:gdLst>
            <a:ahLst/>
            <a:cxnLst>
              <a:cxn ang="0">
                <a:pos x="connsiteX0" y="connsiteY0"/>
              </a:cxn>
              <a:cxn ang="0">
                <a:pos x="connsiteX1" y="connsiteY1"/>
              </a:cxn>
            </a:cxnLst>
            <a:rect l="l" t="t" r="r" b="b"/>
            <a:pathLst>
              <a:path w="104444" h="28575">
                <a:moveTo>
                  <a:pt x="14242" y="14287"/>
                </a:moveTo>
                <a:lnTo>
                  <a:pt x="97513" y="14287"/>
                </a:lnTo>
              </a:path>
            </a:pathLst>
          </a:custGeom>
          <a:ln w="19050" cap="flat">
            <a:solidFill>
              <a:srgbClr val="C6573B"/>
            </a:solid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CA0A60F6-B56A-9245-883D-B162E0C2B9CA}"/>
              </a:ext>
            </a:extLst>
          </p:cNvPr>
          <p:cNvSpPr/>
          <p:nvPr/>
        </p:nvSpPr>
        <p:spPr>
          <a:xfrm>
            <a:off x="6650937" y="2546890"/>
            <a:ext cx="28485" cy="104775"/>
          </a:xfrm>
          <a:custGeom>
            <a:avLst/>
            <a:gdLst>
              <a:gd name="connsiteX0" fmla="*/ 14242 w 28484"/>
              <a:gd name="connsiteY0" fmla="*/ 14288 h 104775"/>
              <a:gd name="connsiteX1" fmla="*/ 14242 w 28484"/>
              <a:gd name="connsiteY1" fmla="*/ 97917 h 104775"/>
            </a:gdLst>
            <a:ahLst/>
            <a:cxnLst>
              <a:cxn ang="0">
                <a:pos x="connsiteX0" y="connsiteY0"/>
              </a:cxn>
              <a:cxn ang="0">
                <a:pos x="connsiteX1" y="connsiteY1"/>
              </a:cxn>
            </a:cxnLst>
            <a:rect l="l" t="t" r="r" b="b"/>
            <a:pathLst>
              <a:path w="28484" h="104775">
                <a:moveTo>
                  <a:pt x="14242" y="14288"/>
                </a:moveTo>
                <a:lnTo>
                  <a:pt x="14242" y="97917"/>
                </a:lnTo>
              </a:path>
            </a:pathLst>
          </a:custGeom>
          <a:ln w="19050" cap="flat">
            <a:solidFill>
              <a:srgbClr val="C6573B"/>
            </a:solidFill>
            <a:prstDash val="solid"/>
            <a:miter/>
          </a:ln>
        </p:spPr>
        <p:txBody>
          <a:bodyPr rtlCol="0" anchor="ctr"/>
          <a:lstStyle/>
          <a:p>
            <a:endParaRPr lang="en-US" dirty="0"/>
          </a:p>
        </p:txBody>
      </p:sp>
      <p:sp>
        <p:nvSpPr>
          <p:cNvPr id="147" name="Freeform 146">
            <a:extLst>
              <a:ext uri="{FF2B5EF4-FFF2-40B4-BE49-F238E27FC236}">
                <a16:creationId xmlns:a16="http://schemas.microsoft.com/office/drawing/2014/main" id="{3A5E678E-E09E-3446-B0DF-64466DAA6521}"/>
              </a:ext>
            </a:extLst>
          </p:cNvPr>
          <p:cNvSpPr/>
          <p:nvPr/>
        </p:nvSpPr>
        <p:spPr>
          <a:xfrm>
            <a:off x="6609254" y="2588705"/>
            <a:ext cx="104444" cy="28575"/>
          </a:xfrm>
          <a:custGeom>
            <a:avLst/>
            <a:gdLst>
              <a:gd name="connsiteX0" fmla="*/ 14242 w 104444"/>
              <a:gd name="connsiteY0" fmla="*/ 14288 h 28575"/>
              <a:gd name="connsiteX1" fmla="*/ 97513 w 104444"/>
              <a:gd name="connsiteY1" fmla="*/ 14288 h 28575"/>
            </a:gdLst>
            <a:ahLst/>
            <a:cxnLst>
              <a:cxn ang="0">
                <a:pos x="connsiteX0" y="connsiteY0"/>
              </a:cxn>
              <a:cxn ang="0">
                <a:pos x="connsiteX1" y="connsiteY1"/>
              </a:cxn>
            </a:cxnLst>
            <a:rect l="l" t="t" r="r" b="b"/>
            <a:pathLst>
              <a:path w="104444" h="28575">
                <a:moveTo>
                  <a:pt x="14242" y="14288"/>
                </a:moveTo>
                <a:lnTo>
                  <a:pt x="97513" y="14288"/>
                </a:lnTo>
              </a:path>
            </a:pathLst>
          </a:custGeom>
          <a:ln w="19050" cap="flat">
            <a:solidFill>
              <a:srgbClr val="C6573B"/>
            </a:solidFill>
            <a:prstDash val="solid"/>
            <a:miter/>
          </a:ln>
        </p:spPr>
        <p:txBody>
          <a:bodyPr rtlCol="0" anchor="ctr"/>
          <a:lstStyle/>
          <a:p>
            <a:endParaRPr lang="en-US" dirty="0"/>
          </a:p>
        </p:txBody>
      </p:sp>
    </p:spTree>
    <p:extLst>
      <p:ext uri="{BB962C8B-B14F-4D97-AF65-F5344CB8AC3E}">
        <p14:creationId xmlns:p14="http://schemas.microsoft.com/office/powerpoint/2010/main" val="374319379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Man">
            <a:extLst>
              <a:ext uri="{FF2B5EF4-FFF2-40B4-BE49-F238E27FC236}">
                <a16:creationId xmlns:a16="http://schemas.microsoft.com/office/drawing/2014/main" id="{AAACEA2C-1BA1-A8AB-336E-62EC4310A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9298" y="1123200"/>
            <a:ext cx="4483844" cy="5030356"/>
          </a:xfrm>
          <a:prstGeom prst="rect">
            <a:avLst/>
          </a:prstGeom>
        </p:spPr>
      </p:pic>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US" dirty="0"/>
              <a:t>Patients with liver transplantation</a:t>
            </a:r>
            <a:br>
              <a:rPr lang="en-GB" dirty="0"/>
            </a:br>
            <a:r>
              <a:rPr lang="en-US" sz="2000" dirty="0">
                <a:solidFill>
                  <a:schemeClr val="accent1"/>
                </a:solidFill>
              </a:rPr>
              <a:t>type of recurrence (n=121)</a:t>
            </a:r>
            <a:endParaRPr lang="en-GB" sz="2000" dirty="0">
              <a:solidFill>
                <a:schemeClr val="accent1"/>
              </a:solidFill>
            </a:endParaRPr>
          </a:p>
        </p:txBody>
      </p:sp>
      <p:sp>
        <p:nvSpPr>
          <p:cNvPr id="2" name="Slide Number Placeholder 106">
            <a:extLst>
              <a:ext uri="{FF2B5EF4-FFF2-40B4-BE49-F238E27FC236}">
                <a16:creationId xmlns:a16="http://schemas.microsoft.com/office/drawing/2014/main" id="{5F5A3306-2C46-BE56-A93C-779331B0619E}"/>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r>
              <a:rPr lang="nl-NL" dirty="0" err="1"/>
              <a:t>Sapisochin</a:t>
            </a:r>
            <a:r>
              <a:rPr lang="nl-NL" dirty="0"/>
              <a:t> G, et al. Ann </a:t>
            </a:r>
            <a:r>
              <a:rPr lang="nl-NL" dirty="0" err="1"/>
              <a:t>Surg</a:t>
            </a:r>
            <a:r>
              <a:rPr lang="nl-NL" dirty="0"/>
              <a:t> </a:t>
            </a:r>
            <a:r>
              <a:rPr lang="nl-NL" dirty="0" err="1"/>
              <a:t>Oncol</a:t>
            </a:r>
            <a:r>
              <a:rPr lang="nl-NL" dirty="0"/>
              <a:t>. 2015;22:2286-94</a:t>
            </a:r>
          </a:p>
        </p:txBody>
      </p:sp>
      <p:graphicFrame>
        <p:nvGraphicFramePr>
          <p:cNvPr id="8" name="Graphique 5">
            <a:extLst>
              <a:ext uri="{FF2B5EF4-FFF2-40B4-BE49-F238E27FC236}">
                <a16:creationId xmlns:a16="http://schemas.microsoft.com/office/drawing/2014/main" id="{0B1C1E55-95E2-5FF6-3FCF-5AD1E77A1125}"/>
              </a:ext>
            </a:extLst>
          </p:cNvPr>
          <p:cNvGraphicFramePr/>
          <p:nvPr>
            <p:extLst>
              <p:ext uri="{D42A27DB-BD31-4B8C-83A1-F6EECF244321}">
                <p14:modId xmlns:p14="http://schemas.microsoft.com/office/powerpoint/2010/main" val="3765718794"/>
              </p:ext>
            </p:extLst>
          </p:nvPr>
        </p:nvGraphicFramePr>
        <p:xfrm>
          <a:off x="592083" y="1828799"/>
          <a:ext cx="4463393" cy="3983713"/>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Connecteur droit avec flèche 10">
            <a:extLst>
              <a:ext uri="{FF2B5EF4-FFF2-40B4-BE49-F238E27FC236}">
                <a16:creationId xmlns:a16="http://schemas.microsoft.com/office/drawing/2014/main" id="{45AE2A8C-4AF3-BEB1-4B5F-382B7B90CBAA}"/>
              </a:ext>
            </a:extLst>
          </p:cNvPr>
          <p:cNvCxnSpPr>
            <a:stCxn id="11" idx="2"/>
          </p:cNvCxnSpPr>
          <p:nvPr/>
        </p:nvCxnSpPr>
        <p:spPr>
          <a:xfrm>
            <a:off x="6293121" y="1722023"/>
            <a:ext cx="1847141" cy="8597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ZoneTexte 11">
            <a:extLst>
              <a:ext uri="{FF2B5EF4-FFF2-40B4-BE49-F238E27FC236}">
                <a16:creationId xmlns:a16="http://schemas.microsoft.com/office/drawing/2014/main" id="{6327739C-F295-D6C4-0015-E3EDC9BB8A8B}"/>
              </a:ext>
            </a:extLst>
          </p:cNvPr>
          <p:cNvSpPr txBox="1"/>
          <p:nvPr/>
        </p:nvSpPr>
        <p:spPr>
          <a:xfrm>
            <a:off x="5739123" y="1383469"/>
            <a:ext cx="1107996" cy="338554"/>
          </a:xfrm>
          <a:prstGeom prst="rect">
            <a:avLst/>
          </a:prstGeom>
          <a:noFill/>
          <a:ln>
            <a:noFill/>
          </a:ln>
        </p:spPr>
        <p:txBody>
          <a:bodyPr wrap="none" rtlCol="0">
            <a:spAutoFit/>
          </a:bodyPr>
          <a:lstStyle/>
          <a:p>
            <a:r>
              <a:rPr lang="fr-FR" sz="1600" dirty="0">
                <a:latin typeface="Arial" panose="020B0604020202020204" pitchFamily="34" charset="0"/>
                <a:cs typeface="Arial" panose="020B0604020202020204" pitchFamily="34" charset="0"/>
              </a:rPr>
              <a:t>Lung 43%</a:t>
            </a:r>
          </a:p>
        </p:txBody>
      </p:sp>
      <p:cxnSp>
        <p:nvCxnSpPr>
          <p:cNvPr id="12" name="Connecteur droit avec flèche 16">
            <a:extLst>
              <a:ext uri="{FF2B5EF4-FFF2-40B4-BE49-F238E27FC236}">
                <a16:creationId xmlns:a16="http://schemas.microsoft.com/office/drawing/2014/main" id="{D4B95DA4-4936-233D-4586-6A250B0D3B46}"/>
              </a:ext>
            </a:extLst>
          </p:cNvPr>
          <p:cNvCxnSpPr>
            <a:stCxn id="13" idx="2"/>
          </p:cNvCxnSpPr>
          <p:nvPr/>
        </p:nvCxnSpPr>
        <p:spPr>
          <a:xfrm flipH="1">
            <a:off x="8911469" y="1867083"/>
            <a:ext cx="1398482" cy="8049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7">
            <a:extLst>
              <a:ext uri="{FF2B5EF4-FFF2-40B4-BE49-F238E27FC236}">
                <a16:creationId xmlns:a16="http://schemas.microsoft.com/office/drawing/2014/main" id="{2B92D5CC-D1BC-272C-10D5-9EE6153A92AD}"/>
              </a:ext>
            </a:extLst>
          </p:cNvPr>
          <p:cNvSpPr txBox="1"/>
          <p:nvPr/>
        </p:nvSpPr>
        <p:spPr>
          <a:xfrm>
            <a:off x="9190894" y="1528529"/>
            <a:ext cx="2238113" cy="338554"/>
          </a:xfrm>
          <a:prstGeom prst="rect">
            <a:avLst/>
          </a:prstGeom>
          <a:noFill/>
          <a:ln>
            <a:noFill/>
          </a:ln>
        </p:spPr>
        <p:txBody>
          <a:bodyPr wrap="none" rtlCol="0">
            <a:spAutoFit/>
          </a:bodyPr>
          <a:lstStyle/>
          <a:p>
            <a:r>
              <a:rPr lang="en-GB" sz="1600" dirty="0">
                <a:latin typeface="Arial" panose="020B0604020202020204" pitchFamily="34" charset="0"/>
                <a:cs typeface="Arial" panose="020B0604020202020204" pitchFamily="34" charset="0"/>
              </a:rPr>
              <a:t>Bone metastases 26%</a:t>
            </a:r>
          </a:p>
        </p:txBody>
      </p:sp>
      <p:cxnSp>
        <p:nvCxnSpPr>
          <p:cNvPr id="14" name="Connecteur droit avec flèche 21">
            <a:extLst>
              <a:ext uri="{FF2B5EF4-FFF2-40B4-BE49-F238E27FC236}">
                <a16:creationId xmlns:a16="http://schemas.microsoft.com/office/drawing/2014/main" id="{E069469C-3036-DDC3-D7C2-57533B7906DF}"/>
              </a:ext>
            </a:extLst>
          </p:cNvPr>
          <p:cNvCxnSpPr>
            <a:stCxn id="17" idx="0"/>
          </p:cNvCxnSpPr>
          <p:nvPr/>
        </p:nvCxnSpPr>
        <p:spPr>
          <a:xfrm flipV="1">
            <a:off x="6851181" y="3502956"/>
            <a:ext cx="1289081" cy="9954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23">
            <a:extLst>
              <a:ext uri="{FF2B5EF4-FFF2-40B4-BE49-F238E27FC236}">
                <a16:creationId xmlns:a16="http://schemas.microsoft.com/office/drawing/2014/main" id="{26662ED2-A8B4-6E1B-C2C7-46A14F5EAE22}"/>
              </a:ext>
            </a:extLst>
          </p:cNvPr>
          <p:cNvCxnSpPr>
            <a:cxnSpLocks/>
            <a:stCxn id="18" idx="1"/>
          </p:cNvCxnSpPr>
          <p:nvPr/>
        </p:nvCxnSpPr>
        <p:spPr>
          <a:xfrm flipH="1" flipV="1">
            <a:off x="8534401" y="3319530"/>
            <a:ext cx="1493356" cy="352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25">
            <a:extLst>
              <a:ext uri="{FF2B5EF4-FFF2-40B4-BE49-F238E27FC236}">
                <a16:creationId xmlns:a16="http://schemas.microsoft.com/office/drawing/2014/main" id="{07BCCD11-81D2-BDF5-7E5A-6255B23B5A0D}"/>
              </a:ext>
            </a:extLst>
          </p:cNvPr>
          <p:cNvCxnSpPr>
            <a:cxnSpLocks/>
            <a:stCxn id="19" idx="0"/>
          </p:cNvCxnSpPr>
          <p:nvPr/>
        </p:nvCxnSpPr>
        <p:spPr>
          <a:xfrm flipH="1" flipV="1">
            <a:off x="8586953" y="3758591"/>
            <a:ext cx="1849820" cy="7599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ZoneTexte 26">
            <a:extLst>
              <a:ext uri="{FF2B5EF4-FFF2-40B4-BE49-F238E27FC236}">
                <a16:creationId xmlns:a16="http://schemas.microsoft.com/office/drawing/2014/main" id="{F06C7C9E-9320-3F39-DF42-577823E5F59C}"/>
              </a:ext>
            </a:extLst>
          </p:cNvPr>
          <p:cNvSpPr txBox="1"/>
          <p:nvPr/>
        </p:nvSpPr>
        <p:spPr>
          <a:xfrm>
            <a:off x="5920701" y="4498384"/>
            <a:ext cx="1860959" cy="338554"/>
          </a:xfrm>
          <a:prstGeom prst="rect">
            <a:avLst/>
          </a:prstGeom>
          <a:noFill/>
          <a:ln>
            <a:noFill/>
          </a:ln>
        </p:spPr>
        <p:txBody>
          <a:bodyPr wrap="none" rtlCol="0">
            <a:spAutoFit/>
          </a:bodyPr>
          <a:lstStyle/>
          <a:p>
            <a:r>
              <a:rPr lang="en-GB" sz="1600" dirty="0">
                <a:latin typeface="Arial" panose="020B0604020202020204" pitchFamily="34" charset="0"/>
                <a:cs typeface="Arial" panose="020B0604020202020204" pitchFamily="34" charset="0"/>
              </a:rPr>
              <a:t>Lymph nodes 11%</a:t>
            </a:r>
          </a:p>
        </p:txBody>
      </p:sp>
      <p:sp>
        <p:nvSpPr>
          <p:cNvPr id="18" name="ZoneTexte 30">
            <a:extLst>
              <a:ext uri="{FF2B5EF4-FFF2-40B4-BE49-F238E27FC236}">
                <a16:creationId xmlns:a16="http://schemas.microsoft.com/office/drawing/2014/main" id="{386F3EBA-EC03-D4ED-C918-E4E1B8568E32}"/>
              </a:ext>
            </a:extLst>
          </p:cNvPr>
          <p:cNvSpPr txBox="1"/>
          <p:nvPr/>
        </p:nvSpPr>
        <p:spPr>
          <a:xfrm>
            <a:off x="10027757" y="3502956"/>
            <a:ext cx="1572160" cy="338554"/>
          </a:xfrm>
          <a:prstGeom prst="rect">
            <a:avLst/>
          </a:prstGeom>
          <a:noFill/>
          <a:ln>
            <a:noFill/>
          </a:ln>
        </p:spPr>
        <p:txBody>
          <a:bodyPr wrap="square" rtlCol="0">
            <a:spAutoFit/>
          </a:bodyPr>
          <a:lstStyle/>
          <a:p>
            <a:r>
              <a:rPr lang="en-GB" sz="1600" dirty="0">
                <a:latin typeface="Arial" panose="020B0604020202020204" pitchFamily="34" charset="0"/>
                <a:cs typeface="Arial" panose="020B0604020202020204" pitchFamily="34" charset="0"/>
              </a:rPr>
              <a:t>Adrenal</a:t>
            </a:r>
            <a:r>
              <a:rPr lang="fr-FR" sz="1600" dirty="0">
                <a:latin typeface="Arial" panose="020B0604020202020204" pitchFamily="34" charset="0"/>
                <a:cs typeface="Arial" panose="020B0604020202020204" pitchFamily="34" charset="0"/>
              </a:rPr>
              <a:t> 9%</a:t>
            </a:r>
          </a:p>
        </p:txBody>
      </p:sp>
      <p:sp>
        <p:nvSpPr>
          <p:cNvPr id="19" name="ZoneTexte 1024">
            <a:extLst>
              <a:ext uri="{FF2B5EF4-FFF2-40B4-BE49-F238E27FC236}">
                <a16:creationId xmlns:a16="http://schemas.microsoft.com/office/drawing/2014/main" id="{EA650279-B0A7-F02E-3564-573106030EA1}"/>
              </a:ext>
            </a:extLst>
          </p:cNvPr>
          <p:cNvSpPr txBox="1"/>
          <p:nvPr/>
        </p:nvSpPr>
        <p:spPr>
          <a:xfrm>
            <a:off x="8800881" y="4518511"/>
            <a:ext cx="3271783" cy="338554"/>
          </a:xfrm>
          <a:prstGeom prst="rect">
            <a:avLst/>
          </a:prstGeom>
          <a:noFill/>
          <a:ln>
            <a:noFill/>
          </a:ln>
        </p:spPr>
        <p:txBody>
          <a:bodyPr wrap="square" rtlCol="0">
            <a:spAutoFit/>
          </a:bodyPr>
          <a:lstStyle/>
          <a:p>
            <a:r>
              <a:rPr lang="fr-FR"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Peritoneal</a:t>
            </a:r>
            <a:r>
              <a:rPr lang="fr-FR" sz="1600" dirty="0">
                <a:latin typeface="Arial" panose="020B0604020202020204" pitchFamily="34" charset="0"/>
                <a:cs typeface="Arial" panose="020B0604020202020204" pitchFamily="34" charset="0"/>
              </a:rPr>
              <a:t> carcinomatosis 11%</a:t>
            </a:r>
          </a:p>
        </p:txBody>
      </p:sp>
    </p:spTree>
    <p:extLst>
      <p:ext uri="{BB962C8B-B14F-4D97-AF65-F5344CB8AC3E}">
        <p14:creationId xmlns:p14="http://schemas.microsoft.com/office/powerpoint/2010/main" val="168760632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DE7D5CE-2B2C-A90E-AB74-CCAFC4653779}"/>
              </a:ext>
            </a:extLst>
          </p:cNvPr>
          <p:cNvSpPr/>
          <p:nvPr/>
        </p:nvSpPr>
        <p:spPr>
          <a:xfrm>
            <a:off x="620184" y="5432400"/>
            <a:ext cx="8716176" cy="76665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506248"/>
          </a:xfrm>
        </p:spPr>
        <p:txBody>
          <a:bodyPr>
            <a:normAutofit fontScale="90000"/>
          </a:bodyPr>
          <a:lstStyle/>
          <a:p>
            <a:r>
              <a:rPr lang="en-GB" sz="3100" dirty="0"/>
              <a:t>Patients with liver transplantation</a:t>
            </a:r>
            <a:br>
              <a:rPr lang="en-GB" dirty="0"/>
            </a:br>
            <a:r>
              <a:rPr lang="en-GB" sz="2200" dirty="0">
                <a:solidFill>
                  <a:schemeClr val="accent1"/>
                </a:solidFill>
              </a:rPr>
              <a:t>Role of immuno-suppression in the incidence of recurrence</a:t>
            </a:r>
            <a:br>
              <a:rPr lang="en-GB" dirty="0"/>
            </a:br>
            <a:endParaRPr lang="en-GB" dirty="0"/>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a:xfrm>
            <a:off x="620184" y="1425600"/>
            <a:ext cx="5403808" cy="3587576"/>
          </a:xfrm>
        </p:spPr>
        <p:txBody>
          <a:bodyPr>
            <a:normAutofit/>
          </a:bodyPr>
          <a:lstStyle/>
          <a:p>
            <a:pPr lvl="0"/>
            <a:endParaRPr lang="en-GB" dirty="0"/>
          </a:p>
          <a:p>
            <a:r>
              <a:rPr lang="en-GB" dirty="0"/>
              <a:t>219 patients, Milan criteria</a:t>
            </a:r>
          </a:p>
          <a:p>
            <a:pPr lvl="1"/>
            <a:r>
              <a:rPr lang="en-GB" b="1" dirty="0">
                <a:solidFill>
                  <a:schemeClr val="accent1"/>
                </a:solidFill>
              </a:rPr>
              <a:t>HCC recurrence rates: 17.6% at 5 years</a:t>
            </a:r>
          </a:p>
          <a:p>
            <a:pPr lvl="1"/>
            <a:r>
              <a:rPr lang="en-GB" dirty="0"/>
              <a:t>Not influenced by use of corticosteroids and antimetabolites</a:t>
            </a:r>
          </a:p>
          <a:p>
            <a:pPr lvl="1"/>
            <a:r>
              <a:rPr lang="en-GB" dirty="0"/>
              <a:t>Similar with cyclosporine and tacrolimus</a:t>
            </a:r>
          </a:p>
          <a:p>
            <a:pPr lvl="1"/>
            <a:r>
              <a:rPr lang="en-GB" dirty="0"/>
              <a:t>But: higher exposure to calcineurin inhibitors within the first month after liver transplantation associated with higher risk of recurrence: 27.7% versus 14.7 at 5 years	</a:t>
            </a:r>
          </a:p>
        </p:txBody>
      </p:sp>
      <p:sp>
        <p:nvSpPr>
          <p:cNvPr id="4" name="Slide Number Placeholder 106">
            <a:extLst>
              <a:ext uri="{FF2B5EF4-FFF2-40B4-BE49-F238E27FC236}">
                <a16:creationId xmlns:a16="http://schemas.microsoft.com/office/drawing/2014/main" id="{A3AEF1CD-CB16-0BA4-AAE5-6198209CF441}"/>
              </a:ext>
            </a:extLst>
          </p:cNvPr>
          <p:cNvSpPr>
            <a:spLocks noGrp="1"/>
          </p:cNvSpPr>
          <p:nvPr>
            <p:ph type="sldNum" sz="quarter" idx="4"/>
          </p:nvPr>
        </p:nvSpPr>
        <p:spPr/>
        <p:txBody>
          <a:bodyPr/>
          <a:lstStyle/>
          <a:p>
            <a:fld id="{FCE43C0F-8A7B-3A4B-9DB5-B3472E36E833}" type="slidenum">
              <a:rPr lang="en-GB" smtClean="0"/>
              <a:pPr/>
              <a:t>43</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r>
              <a:rPr lang="es-ES" dirty="0"/>
              <a:t>CNI, calcineurin inhibitor; HCC, hepatocelular carcinoma; IO, immunotherapy</a:t>
            </a:r>
          </a:p>
          <a:p>
            <a:r>
              <a:rPr lang="es-ES" dirty="0" err="1"/>
              <a:t>Rodriguez-Peralvarez</a:t>
            </a:r>
            <a:r>
              <a:rPr lang="es-ES" dirty="0"/>
              <a:t> M, et al. J Hepatol. 2013;59:1193-9</a:t>
            </a:r>
          </a:p>
        </p:txBody>
      </p:sp>
      <p:sp>
        <p:nvSpPr>
          <p:cNvPr id="7" name="TextBox 10">
            <a:extLst>
              <a:ext uri="{FF2B5EF4-FFF2-40B4-BE49-F238E27FC236}">
                <a16:creationId xmlns:a16="http://schemas.microsoft.com/office/drawing/2014/main" id="{9AC0E990-0313-B76D-DEFD-2F82B32A0804}"/>
              </a:ext>
            </a:extLst>
          </p:cNvPr>
          <p:cNvSpPr>
            <a:spLocks noChangeArrowheads="1"/>
          </p:cNvSpPr>
          <p:nvPr>
            <p:custDataLst>
              <p:tags r:id="rId1"/>
            </p:custDataLst>
          </p:nvPr>
        </p:nvSpPr>
        <p:spPr bwMode="auto">
          <a:xfrm>
            <a:off x="8285771" y="5113005"/>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a:latin typeface="Arial" panose="020B0604020202020204" pitchFamily="34" charset="0"/>
              </a:rPr>
              <a:t>Figure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t>
            </a:r>
            <a:r>
              <a:rPr lang="nl-BE" altLang="es-ES" sz="1200" i="1" dirty="0" err="1">
                <a:latin typeface="Arial" panose="020B0604020202020204" pitchFamily="34" charset="0"/>
              </a:rPr>
              <a:t>Rodiguez-Peralvarez</a:t>
            </a:r>
            <a:r>
              <a:rPr lang="nl-BE" altLang="es-ES" sz="1200" i="1" dirty="0">
                <a:latin typeface="Arial" panose="020B0604020202020204" pitchFamily="34" charset="0"/>
              </a:rPr>
              <a:t> et al. 2013</a:t>
            </a:r>
            <a:endParaRPr lang="en-US" altLang="fr-FR" sz="1200" i="1" baseline="30000" dirty="0">
              <a:latin typeface="Arial" panose="020B0604020202020204" pitchFamily="34" charset="0"/>
            </a:endParaRPr>
          </a:p>
        </p:txBody>
      </p:sp>
      <p:sp>
        <p:nvSpPr>
          <p:cNvPr id="8" name="Espace réservé du contenu 1">
            <a:extLst>
              <a:ext uri="{FF2B5EF4-FFF2-40B4-BE49-F238E27FC236}">
                <a16:creationId xmlns:a16="http://schemas.microsoft.com/office/drawing/2014/main" id="{BDB1A8F4-3EDD-0C5A-74A3-10D84A70215A}"/>
              </a:ext>
            </a:extLst>
          </p:cNvPr>
          <p:cNvSpPr txBox="1">
            <a:spLocks/>
          </p:cNvSpPr>
          <p:nvPr/>
        </p:nvSpPr>
        <p:spPr>
          <a:xfrm>
            <a:off x="774411" y="5491166"/>
            <a:ext cx="8273918" cy="646331"/>
          </a:xfrm>
          <a:prstGeom prst="rect">
            <a:avLst/>
          </a:prstGeom>
        </p:spPr>
        <p:txBody>
          <a:bodyPr wrap="square">
            <a:sp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a:rPr>
              <a:t>Little information is available on the safety of IO therapy in patients with liver or other solid organ transplants since they were excluded from trials</a:t>
            </a:r>
            <a:endParaRPr lang="en-US" sz="1800" baseline="30000" dirty="0">
              <a:solidFill>
                <a:schemeClr val="bg1"/>
              </a:solidFill>
              <a:latin typeface="Arial" panose="020B0604020202020204"/>
            </a:endParaRPr>
          </a:p>
        </p:txBody>
      </p:sp>
      <p:sp>
        <p:nvSpPr>
          <p:cNvPr id="16" name="Rectangle 15">
            <a:extLst>
              <a:ext uri="{FF2B5EF4-FFF2-40B4-BE49-F238E27FC236}">
                <a16:creationId xmlns:a16="http://schemas.microsoft.com/office/drawing/2014/main" id="{99510F9D-546D-6544-8504-216988E5ACC2}"/>
              </a:ext>
            </a:extLst>
          </p:cNvPr>
          <p:cNvSpPr/>
          <p:nvPr/>
        </p:nvSpPr>
        <p:spPr>
          <a:xfrm rot="16200000">
            <a:off x="6173617" y="2819064"/>
            <a:ext cx="2183667" cy="523220"/>
          </a:xfrm>
          <a:prstGeom prst="rect">
            <a:avLst/>
          </a:prstGeom>
        </p:spPr>
        <p:txBody>
          <a:bodyPr wrap="square">
            <a:spAutoFit/>
          </a:bodyPr>
          <a:lstStyle/>
          <a:p>
            <a:pPr algn="ctr"/>
            <a:r>
              <a:rPr lang="en-GB" sz="1400" b="1" dirty="0">
                <a:latin typeface="Arial" panose="020B0604020202020204" pitchFamily="34" charset="0"/>
                <a:cs typeface="Arial" panose="020B0604020202020204" pitchFamily="34" charset="0"/>
              </a:rPr>
              <a:t>Cumulative disease‑free survival</a:t>
            </a:r>
          </a:p>
        </p:txBody>
      </p:sp>
      <p:sp>
        <p:nvSpPr>
          <p:cNvPr id="17" name="Rectangle 16">
            <a:extLst>
              <a:ext uri="{FF2B5EF4-FFF2-40B4-BE49-F238E27FC236}">
                <a16:creationId xmlns:a16="http://schemas.microsoft.com/office/drawing/2014/main" id="{B420DA73-B171-E141-887E-ED6C78A22D2F}"/>
              </a:ext>
            </a:extLst>
          </p:cNvPr>
          <p:cNvSpPr/>
          <p:nvPr/>
        </p:nvSpPr>
        <p:spPr>
          <a:xfrm>
            <a:off x="8558340" y="3690473"/>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30</a:t>
            </a:r>
          </a:p>
        </p:txBody>
      </p:sp>
      <p:sp>
        <p:nvSpPr>
          <p:cNvPr id="18" name="Rectangle 17">
            <a:extLst>
              <a:ext uri="{FF2B5EF4-FFF2-40B4-BE49-F238E27FC236}">
                <a16:creationId xmlns:a16="http://schemas.microsoft.com/office/drawing/2014/main" id="{B39BD98E-13F6-354D-A3F7-019B6129C1AF}"/>
              </a:ext>
            </a:extLst>
          </p:cNvPr>
          <p:cNvSpPr/>
          <p:nvPr/>
        </p:nvSpPr>
        <p:spPr>
          <a:xfrm>
            <a:off x="8100439" y="3690473"/>
            <a:ext cx="84959"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19" name="Rectangle 18">
            <a:extLst>
              <a:ext uri="{FF2B5EF4-FFF2-40B4-BE49-F238E27FC236}">
                <a16:creationId xmlns:a16="http://schemas.microsoft.com/office/drawing/2014/main" id="{9631B5D8-33EC-FB4C-9011-0CD7100FA983}"/>
              </a:ext>
            </a:extLst>
          </p:cNvPr>
          <p:cNvSpPr/>
          <p:nvPr/>
        </p:nvSpPr>
        <p:spPr>
          <a:xfrm>
            <a:off x="9573324" y="3690473"/>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90</a:t>
            </a:r>
          </a:p>
        </p:txBody>
      </p:sp>
      <p:sp>
        <p:nvSpPr>
          <p:cNvPr id="20" name="Rectangle 19">
            <a:extLst>
              <a:ext uri="{FF2B5EF4-FFF2-40B4-BE49-F238E27FC236}">
                <a16:creationId xmlns:a16="http://schemas.microsoft.com/office/drawing/2014/main" id="{5FC5752B-5DA6-1349-A2D8-07187F65FFC7}"/>
              </a:ext>
            </a:extLst>
          </p:cNvPr>
          <p:cNvSpPr/>
          <p:nvPr/>
        </p:nvSpPr>
        <p:spPr>
          <a:xfrm>
            <a:off x="10033764" y="3690473"/>
            <a:ext cx="25487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120</a:t>
            </a:r>
          </a:p>
        </p:txBody>
      </p:sp>
      <p:sp>
        <p:nvSpPr>
          <p:cNvPr id="21" name="Rectangle 20">
            <a:extLst>
              <a:ext uri="{FF2B5EF4-FFF2-40B4-BE49-F238E27FC236}">
                <a16:creationId xmlns:a16="http://schemas.microsoft.com/office/drawing/2014/main" id="{B40D71BA-3FF1-A84A-9766-2213CA9D9C14}"/>
              </a:ext>
            </a:extLst>
          </p:cNvPr>
          <p:cNvSpPr/>
          <p:nvPr/>
        </p:nvSpPr>
        <p:spPr>
          <a:xfrm>
            <a:off x="10546209" y="3690473"/>
            <a:ext cx="25487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150</a:t>
            </a:r>
          </a:p>
        </p:txBody>
      </p:sp>
      <p:sp>
        <p:nvSpPr>
          <p:cNvPr id="22" name="Rectangle 21">
            <a:extLst>
              <a:ext uri="{FF2B5EF4-FFF2-40B4-BE49-F238E27FC236}">
                <a16:creationId xmlns:a16="http://schemas.microsoft.com/office/drawing/2014/main" id="{FF9B1D65-D19A-6C47-9524-182BC6EFE380}"/>
              </a:ext>
            </a:extLst>
          </p:cNvPr>
          <p:cNvSpPr/>
          <p:nvPr/>
        </p:nvSpPr>
        <p:spPr>
          <a:xfrm>
            <a:off x="7475489" y="3475512"/>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0.0</a:t>
            </a:r>
          </a:p>
        </p:txBody>
      </p:sp>
      <p:sp>
        <p:nvSpPr>
          <p:cNvPr id="23" name="Rectangle 22">
            <a:extLst>
              <a:ext uri="{FF2B5EF4-FFF2-40B4-BE49-F238E27FC236}">
                <a16:creationId xmlns:a16="http://schemas.microsoft.com/office/drawing/2014/main" id="{1F8C7222-E0B2-5546-93ED-B658C0763A3D}"/>
              </a:ext>
            </a:extLst>
          </p:cNvPr>
          <p:cNvSpPr/>
          <p:nvPr/>
        </p:nvSpPr>
        <p:spPr>
          <a:xfrm>
            <a:off x="7475489" y="296611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0.6</a:t>
            </a:r>
          </a:p>
        </p:txBody>
      </p:sp>
      <p:sp>
        <p:nvSpPr>
          <p:cNvPr id="24" name="Freeform 23">
            <a:extLst>
              <a:ext uri="{FF2B5EF4-FFF2-40B4-BE49-F238E27FC236}">
                <a16:creationId xmlns:a16="http://schemas.microsoft.com/office/drawing/2014/main" id="{07EDB329-02E8-5044-9FFE-D11E3410DFED}"/>
              </a:ext>
            </a:extLst>
          </p:cNvPr>
          <p:cNvSpPr/>
          <p:nvPr/>
        </p:nvSpPr>
        <p:spPr>
          <a:xfrm>
            <a:off x="7927784" y="3050762"/>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7E81CB84-BAE8-374E-8372-E8F3DF091832}"/>
              </a:ext>
            </a:extLst>
          </p:cNvPr>
          <p:cNvSpPr/>
          <p:nvPr/>
        </p:nvSpPr>
        <p:spPr>
          <a:xfrm>
            <a:off x="8647670" y="3559016"/>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C5DC6496-910F-4241-8EB9-0A74FB7EB604}"/>
              </a:ext>
            </a:extLst>
          </p:cNvPr>
          <p:cNvSpPr/>
          <p:nvPr/>
        </p:nvSpPr>
        <p:spPr>
          <a:xfrm>
            <a:off x="8142015" y="3559016"/>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8B6FBEFE-0EBC-CA47-B859-09FE6306EDD1}"/>
              </a:ext>
            </a:extLst>
          </p:cNvPr>
          <p:cNvSpPr/>
          <p:nvPr/>
        </p:nvSpPr>
        <p:spPr>
          <a:xfrm>
            <a:off x="9654681" y="3559016"/>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58B362-399D-DD4A-A570-C9D6CB7D6EDC}"/>
              </a:ext>
            </a:extLst>
          </p:cNvPr>
          <p:cNvSpPr/>
          <p:nvPr/>
        </p:nvSpPr>
        <p:spPr>
          <a:xfrm>
            <a:off x="10149352" y="3559016"/>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EE200800-4B36-FD49-867C-43367333AABD}"/>
              </a:ext>
            </a:extLst>
          </p:cNvPr>
          <p:cNvSpPr/>
          <p:nvPr/>
        </p:nvSpPr>
        <p:spPr>
          <a:xfrm>
            <a:off x="10656807" y="3559016"/>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sp>
        <p:nvSpPr>
          <p:cNvPr id="39" name="Rectangle 38">
            <a:extLst>
              <a:ext uri="{FF2B5EF4-FFF2-40B4-BE49-F238E27FC236}">
                <a16:creationId xmlns:a16="http://schemas.microsoft.com/office/drawing/2014/main" id="{7465A7F6-8E97-1540-B3C2-5776055C257E}"/>
              </a:ext>
            </a:extLst>
          </p:cNvPr>
          <p:cNvSpPr/>
          <p:nvPr/>
        </p:nvSpPr>
        <p:spPr>
          <a:xfrm>
            <a:off x="7475489" y="269941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0.8</a:t>
            </a:r>
          </a:p>
        </p:txBody>
      </p:sp>
      <p:sp>
        <p:nvSpPr>
          <p:cNvPr id="40" name="Freeform 39">
            <a:extLst>
              <a:ext uri="{FF2B5EF4-FFF2-40B4-BE49-F238E27FC236}">
                <a16:creationId xmlns:a16="http://schemas.microsoft.com/office/drawing/2014/main" id="{A5FCA31E-CC30-F94C-9C5D-D5F194DF58C8}"/>
              </a:ext>
            </a:extLst>
          </p:cNvPr>
          <p:cNvSpPr/>
          <p:nvPr/>
        </p:nvSpPr>
        <p:spPr>
          <a:xfrm>
            <a:off x="7927784" y="2784062"/>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41" name="Rectangle 40">
            <a:extLst>
              <a:ext uri="{FF2B5EF4-FFF2-40B4-BE49-F238E27FC236}">
                <a16:creationId xmlns:a16="http://schemas.microsoft.com/office/drawing/2014/main" id="{4BA2B88C-7D5B-B14B-8B46-E8C25B801713}"/>
              </a:ext>
            </a:extLst>
          </p:cNvPr>
          <p:cNvSpPr/>
          <p:nvPr/>
        </p:nvSpPr>
        <p:spPr>
          <a:xfrm>
            <a:off x="7475489" y="2442240"/>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1.0</a:t>
            </a:r>
          </a:p>
        </p:txBody>
      </p:sp>
      <p:sp>
        <p:nvSpPr>
          <p:cNvPr id="42" name="Freeform 41">
            <a:extLst>
              <a:ext uri="{FF2B5EF4-FFF2-40B4-BE49-F238E27FC236}">
                <a16:creationId xmlns:a16="http://schemas.microsoft.com/office/drawing/2014/main" id="{B6131253-5D84-C14D-A9AD-C268F61093A6}"/>
              </a:ext>
            </a:extLst>
          </p:cNvPr>
          <p:cNvSpPr/>
          <p:nvPr/>
        </p:nvSpPr>
        <p:spPr>
          <a:xfrm>
            <a:off x="7927784" y="2526887"/>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43" name="Rectangle 42">
            <a:extLst>
              <a:ext uri="{FF2B5EF4-FFF2-40B4-BE49-F238E27FC236}">
                <a16:creationId xmlns:a16="http://schemas.microsoft.com/office/drawing/2014/main" id="{0DC9B8B0-6445-1E41-939B-56B89A864AFE}"/>
              </a:ext>
            </a:extLst>
          </p:cNvPr>
          <p:cNvSpPr/>
          <p:nvPr/>
        </p:nvSpPr>
        <p:spPr>
          <a:xfrm>
            <a:off x="7475489" y="323916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0.4</a:t>
            </a:r>
          </a:p>
        </p:txBody>
      </p:sp>
      <p:sp>
        <p:nvSpPr>
          <p:cNvPr id="44" name="Freeform 43">
            <a:extLst>
              <a:ext uri="{FF2B5EF4-FFF2-40B4-BE49-F238E27FC236}">
                <a16:creationId xmlns:a16="http://schemas.microsoft.com/office/drawing/2014/main" id="{A504BC7F-CCD1-874F-8F56-D5B34EF2FD8F}"/>
              </a:ext>
            </a:extLst>
          </p:cNvPr>
          <p:cNvSpPr/>
          <p:nvPr/>
        </p:nvSpPr>
        <p:spPr>
          <a:xfrm>
            <a:off x="7927784" y="3323812"/>
            <a:ext cx="94950" cy="19050"/>
          </a:xfrm>
          <a:custGeom>
            <a:avLst/>
            <a:gdLst>
              <a:gd name="connsiteX0" fmla="*/ 9970 w 94949"/>
              <a:gd name="connsiteY0" fmla="*/ 10001 h 19050"/>
              <a:gd name="connsiteX1" fmla="*/ 85455 w 94949"/>
              <a:gd name="connsiteY1" fmla="*/ 10001 h 19050"/>
            </a:gdLst>
            <a:ahLst/>
            <a:cxnLst>
              <a:cxn ang="0">
                <a:pos x="connsiteX0" y="connsiteY0"/>
              </a:cxn>
              <a:cxn ang="0">
                <a:pos x="connsiteX1" y="connsiteY1"/>
              </a:cxn>
            </a:cxnLst>
            <a:rect l="l" t="t" r="r" b="b"/>
            <a:pathLst>
              <a:path w="94949" h="19050">
                <a:moveTo>
                  <a:pt x="9970" y="10001"/>
                </a:moveTo>
                <a:lnTo>
                  <a:pt x="85455" y="10001"/>
                </a:lnTo>
              </a:path>
            </a:pathLst>
          </a:custGeom>
          <a:ln w="13335" cap="flat">
            <a:solidFill>
              <a:srgbClr val="131413"/>
            </a:solidFill>
            <a:prstDash val="solid"/>
            <a:miter/>
          </a:ln>
        </p:spPr>
        <p:txBody>
          <a:bodyPr rtlCol="0" anchor="ctr"/>
          <a:lstStyle/>
          <a:p>
            <a:endParaRPr lang="en-US" dirty="0"/>
          </a:p>
        </p:txBody>
      </p:sp>
      <p:sp>
        <p:nvSpPr>
          <p:cNvPr id="45" name="Rectangle 44">
            <a:extLst>
              <a:ext uri="{FF2B5EF4-FFF2-40B4-BE49-F238E27FC236}">
                <a16:creationId xmlns:a16="http://schemas.microsoft.com/office/drawing/2014/main" id="{4F4FC0F8-B96C-D249-B124-ED533C1F88EE}"/>
              </a:ext>
            </a:extLst>
          </p:cNvPr>
          <p:cNvSpPr/>
          <p:nvPr/>
        </p:nvSpPr>
        <p:spPr>
          <a:xfrm>
            <a:off x="9140436" y="3166343"/>
            <a:ext cx="650820" cy="215444"/>
          </a:xfrm>
          <a:prstGeom prst="rect">
            <a:avLst/>
          </a:prstGeom>
          <a:ln>
            <a:noFill/>
          </a:ln>
        </p:spPr>
        <p:txBody>
          <a:bodyPr wrap="none" lIns="0" tIns="0" rIns="0" bIns="0">
            <a:spAutoFit/>
          </a:bodyPr>
          <a:lstStyle/>
          <a:p>
            <a:pPr algn="ctr"/>
            <a:r>
              <a:rPr lang="en-GB" sz="1400" dirty="0">
                <a:latin typeface="Arial" panose="020B0604020202020204" pitchFamily="34" charset="0"/>
                <a:cs typeface="Arial" panose="020B0604020202020204" pitchFamily="34" charset="0"/>
              </a:rPr>
              <a:t>p=0.004</a:t>
            </a:r>
          </a:p>
        </p:txBody>
      </p:sp>
      <p:sp>
        <p:nvSpPr>
          <p:cNvPr id="46" name="Rectangle 45">
            <a:extLst>
              <a:ext uri="{FF2B5EF4-FFF2-40B4-BE49-F238E27FC236}">
                <a16:creationId xmlns:a16="http://schemas.microsoft.com/office/drawing/2014/main" id="{AEA4E89F-739C-864F-8A49-9CCA3424EE3A}"/>
              </a:ext>
            </a:extLst>
          </p:cNvPr>
          <p:cNvSpPr/>
          <p:nvPr/>
        </p:nvSpPr>
        <p:spPr>
          <a:xfrm>
            <a:off x="8622238" y="3906118"/>
            <a:ext cx="1657506" cy="215444"/>
          </a:xfrm>
          <a:prstGeom prst="rect">
            <a:avLst/>
          </a:prstGeom>
          <a:ln>
            <a:noFill/>
          </a:ln>
        </p:spPr>
        <p:txBody>
          <a:bodyPr wrap="none" lIns="0" tIns="0" rIns="0" bIns="0">
            <a:spAutoFit/>
          </a:bodyPr>
          <a:lstStyle/>
          <a:p>
            <a:pPr algn="ctr"/>
            <a:r>
              <a:rPr lang="en-GB" sz="1400" b="1" dirty="0">
                <a:latin typeface="Arial" panose="020B0604020202020204" pitchFamily="34" charset="0"/>
                <a:cs typeface="Arial" panose="020B0604020202020204" pitchFamily="34" charset="0"/>
              </a:rPr>
              <a:t>Follow-up (months)</a:t>
            </a:r>
          </a:p>
        </p:txBody>
      </p:sp>
      <p:sp>
        <p:nvSpPr>
          <p:cNvPr id="47" name="Rectangle 46">
            <a:extLst>
              <a:ext uri="{FF2B5EF4-FFF2-40B4-BE49-F238E27FC236}">
                <a16:creationId xmlns:a16="http://schemas.microsoft.com/office/drawing/2014/main" id="{09C0C758-DDB8-CF48-924B-149252019ED6}"/>
              </a:ext>
            </a:extLst>
          </p:cNvPr>
          <p:cNvSpPr/>
          <p:nvPr/>
        </p:nvSpPr>
        <p:spPr>
          <a:xfrm>
            <a:off x="9071674" y="3690473"/>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60</a:t>
            </a:r>
          </a:p>
        </p:txBody>
      </p:sp>
      <p:sp>
        <p:nvSpPr>
          <p:cNvPr id="48" name="Freeform 47">
            <a:extLst>
              <a:ext uri="{FF2B5EF4-FFF2-40B4-BE49-F238E27FC236}">
                <a16:creationId xmlns:a16="http://schemas.microsoft.com/office/drawing/2014/main" id="{51107FFE-BCA0-BE4C-8C44-EB4314A207EE}"/>
              </a:ext>
            </a:extLst>
          </p:cNvPr>
          <p:cNvSpPr/>
          <p:nvPr/>
        </p:nvSpPr>
        <p:spPr>
          <a:xfrm>
            <a:off x="9153031" y="3559016"/>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rgbClr val="131413"/>
            </a:solidFill>
            <a:prstDash val="solid"/>
            <a:miter/>
          </a:ln>
        </p:spPr>
        <p:txBody>
          <a:bodyPr rtlCol="0" anchor="ctr"/>
          <a:lstStyle/>
          <a:p>
            <a:endParaRPr lang="en-US" dirty="0"/>
          </a:p>
        </p:txBody>
      </p:sp>
      <p:cxnSp>
        <p:nvCxnSpPr>
          <p:cNvPr id="50" name="Straight Connector 49">
            <a:extLst>
              <a:ext uri="{FF2B5EF4-FFF2-40B4-BE49-F238E27FC236}">
                <a16:creationId xmlns:a16="http://schemas.microsoft.com/office/drawing/2014/main" id="{8A837E3A-1D09-144B-AC9D-9E013BDE472F}"/>
              </a:ext>
            </a:extLst>
          </p:cNvPr>
          <p:cNvCxnSpPr>
            <a:cxnSpLocks/>
          </p:cNvCxnSpPr>
          <p:nvPr/>
        </p:nvCxnSpPr>
        <p:spPr>
          <a:xfrm>
            <a:off x="7927784" y="3575050"/>
            <a:ext cx="283546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F728B6E-CC16-D048-A581-7D0C3DE2DA1E}"/>
              </a:ext>
            </a:extLst>
          </p:cNvPr>
          <p:cNvCxnSpPr>
            <a:cxnSpLocks/>
          </p:cNvCxnSpPr>
          <p:nvPr/>
        </p:nvCxnSpPr>
        <p:spPr>
          <a:xfrm flipV="1">
            <a:off x="7950193" y="3371850"/>
            <a:ext cx="117482" cy="105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CCA1347-F07E-4843-B116-1505821AB78D}"/>
              </a:ext>
            </a:extLst>
          </p:cNvPr>
          <p:cNvCxnSpPr>
            <a:cxnSpLocks/>
          </p:cNvCxnSpPr>
          <p:nvPr/>
        </p:nvCxnSpPr>
        <p:spPr>
          <a:xfrm flipV="1">
            <a:off x="7950193" y="3432175"/>
            <a:ext cx="117482" cy="1054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E4C12DB-14F4-A145-9FBA-59045B3C2576}"/>
              </a:ext>
            </a:extLst>
          </p:cNvPr>
          <p:cNvCxnSpPr>
            <a:cxnSpLocks/>
          </p:cNvCxnSpPr>
          <p:nvPr/>
        </p:nvCxnSpPr>
        <p:spPr>
          <a:xfrm flipV="1">
            <a:off x="8017918" y="3476625"/>
            <a:ext cx="0" cy="10033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A50ECEE-2481-DD42-9D72-893B5B7AB4C5}"/>
              </a:ext>
            </a:extLst>
          </p:cNvPr>
          <p:cNvCxnSpPr>
            <a:cxnSpLocks/>
          </p:cNvCxnSpPr>
          <p:nvPr/>
        </p:nvCxnSpPr>
        <p:spPr>
          <a:xfrm>
            <a:off x="8873934" y="2155825"/>
            <a:ext cx="197041"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60E596DF-B7FB-AE4D-9BFC-9A77700A8E45}"/>
              </a:ext>
            </a:extLst>
          </p:cNvPr>
          <p:cNvSpPr/>
          <p:nvPr/>
        </p:nvSpPr>
        <p:spPr>
          <a:xfrm>
            <a:off x="9153696" y="2058523"/>
            <a:ext cx="1593385" cy="369332"/>
          </a:xfrm>
          <a:prstGeom prst="rect">
            <a:avLst/>
          </a:prstGeom>
          <a:ln>
            <a:noFill/>
          </a:ln>
        </p:spPr>
        <p:txBody>
          <a:bodyPr wrap="none" lIns="0" tIns="0" rIns="0" bIns="0">
            <a:spAutoFit/>
          </a:bodyPr>
          <a:lstStyle/>
          <a:p>
            <a:pPr marL="0" lvl="1"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High CNI exposure</a:t>
            </a:r>
          </a:p>
          <a:p>
            <a:pPr marL="0" lvl="1"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Reduced CNI exposure</a:t>
            </a:r>
          </a:p>
        </p:txBody>
      </p:sp>
      <p:cxnSp>
        <p:nvCxnSpPr>
          <p:cNvPr id="65" name="Straight Connector 64">
            <a:extLst>
              <a:ext uri="{FF2B5EF4-FFF2-40B4-BE49-F238E27FC236}">
                <a16:creationId xmlns:a16="http://schemas.microsoft.com/office/drawing/2014/main" id="{21C04895-3011-2A4F-925E-89D89CEAD7E0}"/>
              </a:ext>
            </a:extLst>
          </p:cNvPr>
          <p:cNvCxnSpPr>
            <a:cxnSpLocks/>
          </p:cNvCxnSpPr>
          <p:nvPr/>
        </p:nvCxnSpPr>
        <p:spPr>
          <a:xfrm>
            <a:off x="8873934" y="2339975"/>
            <a:ext cx="197041"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DD9B181B-1B21-B14E-AE63-E56333B2CB69}"/>
              </a:ext>
            </a:extLst>
          </p:cNvPr>
          <p:cNvSpPr/>
          <p:nvPr/>
        </p:nvSpPr>
        <p:spPr>
          <a:xfrm>
            <a:off x="8418085" y="1684126"/>
            <a:ext cx="1809791" cy="215444"/>
          </a:xfrm>
          <a:prstGeom prst="rect">
            <a:avLst/>
          </a:prstGeom>
          <a:ln>
            <a:noFill/>
          </a:ln>
        </p:spPr>
        <p:txBody>
          <a:bodyPr wrap="none" lIns="0" tIns="0" rIns="0" bIns="0">
            <a:spAutoFit/>
          </a:bodyPr>
          <a:lstStyle/>
          <a:p>
            <a:pPr algn="ctr"/>
            <a:r>
              <a:rPr lang="en-GB" sz="1400" b="1" dirty="0">
                <a:latin typeface="Arial" panose="020B0604020202020204" pitchFamily="34" charset="0"/>
                <a:cs typeface="Arial" panose="020B0604020202020204" pitchFamily="34" charset="0"/>
              </a:rPr>
              <a:t>Within MILAN criteria</a:t>
            </a:r>
          </a:p>
        </p:txBody>
      </p:sp>
      <p:graphicFrame>
        <p:nvGraphicFramePr>
          <p:cNvPr id="67" name="Table 66">
            <a:extLst>
              <a:ext uri="{FF2B5EF4-FFF2-40B4-BE49-F238E27FC236}">
                <a16:creationId xmlns:a16="http://schemas.microsoft.com/office/drawing/2014/main" id="{5B9052D1-8C61-9544-A15C-7CEF0FFD661A}"/>
              </a:ext>
            </a:extLst>
          </p:cNvPr>
          <p:cNvGraphicFramePr>
            <a:graphicFrameLocks noGrp="1"/>
          </p:cNvGraphicFramePr>
          <p:nvPr>
            <p:extLst>
              <p:ext uri="{D42A27DB-BD31-4B8C-83A1-F6EECF244321}">
                <p14:modId xmlns:p14="http://schemas.microsoft.com/office/powerpoint/2010/main" val="2338930588"/>
              </p:ext>
            </p:extLst>
          </p:nvPr>
        </p:nvGraphicFramePr>
        <p:xfrm>
          <a:off x="7097776" y="4331546"/>
          <a:ext cx="4158488" cy="731520"/>
        </p:xfrm>
        <a:graphic>
          <a:graphicData uri="http://schemas.openxmlformats.org/drawingml/2006/table">
            <a:tbl>
              <a:tblPr firstRow="1" bandRow="1">
                <a:tableStyleId>{5C22544A-7EE6-4342-B048-85BDC9FD1C3A}</a:tableStyleId>
              </a:tblPr>
              <a:tblGrid>
                <a:gridCol w="2062568">
                  <a:extLst>
                    <a:ext uri="{9D8B030D-6E8A-4147-A177-3AD203B41FA5}">
                      <a16:colId xmlns:a16="http://schemas.microsoft.com/office/drawing/2014/main" val="2792450073"/>
                    </a:ext>
                  </a:extLst>
                </a:gridCol>
                <a:gridCol w="698640">
                  <a:extLst>
                    <a:ext uri="{9D8B030D-6E8A-4147-A177-3AD203B41FA5}">
                      <a16:colId xmlns:a16="http://schemas.microsoft.com/office/drawing/2014/main" val="774012336"/>
                    </a:ext>
                  </a:extLst>
                </a:gridCol>
                <a:gridCol w="698640">
                  <a:extLst>
                    <a:ext uri="{9D8B030D-6E8A-4147-A177-3AD203B41FA5}">
                      <a16:colId xmlns:a16="http://schemas.microsoft.com/office/drawing/2014/main" val="3937878130"/>
                    </a:ext>
                  </a:extLst>
                </a:gridCol>
                <a:gridCol w="698640">
                  <a:extLst>
                    <a:ext uri="{9D8B030D-6E8A-4147-A177-3AD203B41FA5}">
                      <a16:colId xmlns:a16="http://schemas.microsoft.com/office/drawing/2014/main" val="2258549250"/>
                    </a:ext>
                  </a:extLst>
                </a:gridCol>
              </a:tblGrid>
              <a:tr h="0">
                <a:tc>
                  <a:txBody>
                    <a:bodyPr/>
                    <a:lstStyle/>
                    <a:p>
                      <a:r>
                        <a:rPr lang="en-US" sz="1000" dirty="0">
                          <a:latin typeface="Arial" panose="020B0604020202020204" pitchFamily="34" charset="0"/>
                          <a:cs typeface="Arial" panose="020B0604020202020204" pitchFamily="34" charset="0"/>
                        </a:rPr>
                        <a:t>HCC recurrence % (No. at risk)</a:t>
                      </a:r>
                    </a:p>
                  </a:txBody>
                  <a:tcPr/>
                </a:tc>
                <a:tc>
                  <a:txBody>
                    <a:bodyPr/>
                    <a:lstStyle/>
                    <a:p>
                      <a:r>
                        <a:rPr lang="en-US" sz="1000" dirty="0">
                          <a:latin typeface="Arial" panose="020B0604020202020204" pitchFamily="34" charset="0"/>
                          <a:cs typeface="Arial" panose="020B0604020202020204" pitchFamily="34" charset="0"/>
                        </a:rPr>
                        <a:t>1 year</a:t>
                      </a:r>
                    </a:p>
                  </a:txBody>
                  <a:tcPr/>
                </a:tc>
                <a:tc>
                  <a:txBody>
                    <a:bodyPr/>
                    <a:lstStyle/>
                    <a:p>
                      <a:r>
                        <a:rPr lang="en-US" sz="1000" dirty="0">
                          <a:latin typeface="Arial" panose="020B0604020202020204" pitchFamily="34" charset="0"/>
                          <a:cs typeface="Arial" panose="020B0604020202020204" pitchFamily="34" charset="0"/>
                        </a:rPr>
                        <a:t>3 years</a:t>
                      </a:r>
                    </a:p>
                  </a:txBody>
                  <a:tcPr/>
                </a:tc>
                <a:tc>
                  <a:txBody>
                    <a:bodyPr/>
                    <a:lstStyle/>
                    <a:p>
                      <a:r>
                        <a:rPr lang="en-US" sz="1000" dirty="0">
                          <a:latin typeface="Arial" panose="020B0604020202020204" pitchFamily="34" charset="0"/>
                          <a:cs typeface="Arial" panose="020B0604020202020204" pitchFamily="34" charset="0"/>
                        </a:rPr>
                        <a:t>5 years</a:t>
                      </a:r>
                    </a:p>
                  </a:txBody>
                  <a:tcPr/>
                </a:tc>
                <a:extLst>
                  <a:ext uri="{0D108BD9-81ED-4DB2-BD59-A6C34878D82A}">
                    <a16:rowId xmlns:a16="http://schemas.microsoft.com/office/drawing/2014/main" val="2985623791"/>
                  </a:ext>
                </a:extLst>
              </a:tr>
              <a:tr h="0">
                <a:tc>
                  <a:txBody>
                    <a:bodyPr/>
                    <a:lstStyle/>
                    <a:p>
                      <a:r>
                        <a:rPr lang="en-US" sz="1000" b="1" dirty="0">
                          <a:latin typeface="Arial" panose="020B0604020202020204" pitchFamily="34" charset="0"/>
                          <a:cs typeface="Arial" panose="020B0604020202020204" pitchFamily="34" charset="0"/>
                        </a:rPr>
                        <a:t>High CNI exposure (n=36)</a:t>
                      </a:r>
                    </a:p>
                  </a:txBody>
                  <a:tcPr/>
                </a:tc>
                <a:tc>
                  <a:txBody>
                    <a:bodyPr/>
                    <a:lstStyle/>
                    <a:p>
                      <a:r>
                        <a:rPr lang="en-US" sz="1000" dirty="0">
                          <a:latin typeface="Arial" panose="020B0604020202020204" pitchFamily="34" charset="0"/>
                          <a:cs typeface="Arial" panose="020B0604020202020204" pitchFamily="34" charset="0"/>
                        </a:rPr>
                        <a:t>5.7 (32)</a:t>
                      </a:r>
                    </a:p>
                  </a:txBody>
                  <a:tcPr/>
                </a:tc>
                <a:tc>
                  <a:txBody>
                    <a:bodyPr/>
                    <a:lstStyle/>
                    <a:p>
                      <a:r>
                        <a:rPr lang="en-US" sz="1000" dirty="0">
                          <a:latin typeface="Arial" panose="020B0604020202020204" pitchFamily="34" charset="0"/>
                          <a:cs typeface="Arial" panose="020B0604020202020204" pitchFamily="34" charset="0"/>
                        </a:rPr>
                        <a:t>14.7 (27)</a:t>
                      </a:r>
                    </a:p>
                  </a:txBody>
                  <a:tcPr/>
                </a:tc>
                <a:tc>
                  <a:txBody>
                    <a:bodyPr/>
                    <a:lstStyle/>
                    <a:p>
                      <a:r>
                        <a:rPr lang="en-US" sz="1000" dirty="0">
                          <a:latin typeface="Arial" panose="020B0604020202020204" pitchFamily="34" charset="0"/>
                          <a:cs typeface="Arial" panose="020B0604020202020204" pitchFamily="34" charset="0"/>
                        </a:rPr>
                        <a:t>22 (21)</a:t>
                      </a:r>
                    </a:p>
                  </a:txBody>
                  <a:tcPr/>
                </a:tc>
                <a:extLst>
                  <a:ext uri="{0D108BD9-81ED-4DB2-BD59-A6C34878D82A}">
                    <a16:rowId xmlns:a16="http://schemas.microsoft.com/office/drawing/2014/main" val="98430293"/>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Reduced CNI exposure (n=106)</a:t>
                      </a:r>
                    </a:p>
                  </a:txBody>
                  <a:tcPr/>
                </a:tc>
                <a:tc>
                  <a:txBody>
                    <a:bodyPr/>
                    <a:lstStyle/>
                    <a:p>
                      <a:r>
                        <a:rPr lang="en-US" sz="1000" dirty="0">
                          <a:latin typeface="Arial" panose="020B0604020202020204" pitchFamily="34" charset="0"/>
                          <a:cs typeface="Arial" panose="020B0604020202020204" pitchFamily="34" charset="0"/>
                        </a:rPr>
                        <a:t>1 (99)</a:t>
                      </a:r>
                    </a:p>
                  </a:txBody>
                  <a:tcPr/>
                </a:tc>
                <a:tc>
                  <a:txBody>
                    <a:bodyPr/>
                    <a:lstStyle/>
                    <a:p>
                      <a:r>
                        <a:rPr lang="en-US" sz="1000" dirty="0">
                          <a:latin typeface="Arial" panose="020B0604020202020204" pitchFamily="34" charset="0"/>
                          <a:cs typeface="Arial" panose="020B0604020202020204" pitchFamily="34" charset="0"/>
                        </a:rPr>
                        <a:t>5.5 (79)</a:t>
                      </a:r>
                    </a:p>
                  </a:txBody>
                  <a:tcPr/>
                </a:tc>
                <a:tc>
                  <a:txBody>
                    <a:bodyPr/>
                    <a:lstStyle/>
                    <a:p>
                      <a:r>
                        <a:rPr lang="en-US" sz="1000" dirty="0">
                          <a:latin typeface="Arial" panose="020B0604020202020204" pitchFamily="34" charset="0"/>
                          <a:cs typeface="Arial" panose="020B0604020202020204" pitchFamily="34" charset="0"/>
                        </a:rPr>
                        <a:t>7 (48)</a:t>
                      </a:r>
                    </a:p>
                  </a:txBody>
                  <a:tcPr/>
                </a:tc>
                <a:extLst>
                  <a:ext uri="{0D108BD9-81ED-4DB2-BD59-A6C34878D82A}">
                    <a16:rowId xmlns:a16="http://schemas.microsoft.com/office/drawing/2014/main" val="4059267145"/>
                  </a:ext>
                </a:extLst>
              </a:tr>
            </a:tbl>
          </a:graphicData>
        </a:graphic>
      </p:graphicFrame>
      <p:sp>
        <p:nvSpPr>
          <p:cNvPr id="87" name="Freeform 86">
            <a:extLst>
              <a:ext uri="{FF2B5EF4-FFF2-40B4-BE49-F238E27FC236}">
                <a16:creationId xmlns:a16="http://schemas.microsoft.com/office/drawing/2014/main" id="{C9727BD7-0FA9-AD47-B938-5F7F2E1D0CB5}"/>
              </a:ext>
            </a:extLst>
          </p:cNvPr>
          <p:cNvSpPr/>
          <p:nvPr/>
        </p:nvSpPr>
        <p:spPr>
          <a:xfrm>
            <a:off x="8213770" y="2525804"/>
            <a:ext cx="2373538" cy="468432"/>
          </a:xfrm>
          <a:custGeom>
            <a:avLst/>
            <a:gdLst>
              <a:gd name="connsiteX0" fmla="*/ 6609 w 2373537"/>
              <a:gd name="connsiteY0" fmla="*/ 6587 h 468432"/>
              <a:gd name="connsiteX1" fmla="*/ 41860 w 2373537"/>
              <a:gd name="connsiteY1" fmla="*/ 6587 h 468432"/>
              <a:gd name="connsiteX2" fmla="*/ 41860 w 2373537"/>
              <a:gd name="connsiteY2" fmla="*/ 36157 h 468432"/>
              <a:gd name="connsiteX3" fmla="*/ 213707 w 2373537"/>
              <a:gd name="connsiteY3" fmla="*/ 36157 h 468432"/>
              <a:gd name="connsiteX4" fmla="*/ 213707 w 2373537"/>
              <a:gd name="connsiteY4" fmla="*/ 77145 h 468432"/>
              <a:gd name="connsiteX5" fmla="*/ 328271 w 2373537"/>
              <a:gd name="connsiteY5" fmla="*/ 77145 h 468432"/>
              <a:gd name="connsiteX6" fmla="*/ 328271 w 2373537"/>
              <a:gd name="connsiteY6" fmla="*/ 119597 h 468432"/>
              <a:gd name="connsiteX7" fmla="*/ 361700 w 2373537"/>
              <a:gd name="connsiteY7" fmla="*/ 119597 h 468432"/>
              <a:gd name="connsiteX8" fmla="*/ 361700 w 2373537"/>
              <a:gd name="connsiteY8" fmla="*/ 154729 h 468432"/>
              <a:gd name="connsiteX9" fmla="*/ 387609 w 2373537"/>
              <a:gd name="connsiteY9" fmla="*/ 154729 h 468432"/>
              <a:gd name="connsiteX10" fmla="*/ 387609 w 2373537"/>
              <a:gd name="connsiteY10" fmla="*/ 197181 h 468432"/>
              <a:gd name="connsiteX11" fmla="*/ 620557 w 2373537"/>
              <a:gd name="connsiteY11" fmla="*/ 197181 h 468432"/>
              <a:gd name="connsiteX12" fmla="*/ 620557 w 2373537"/>
              <a:gd name="connsiteY12" fmla="*/ 242560 h 468432"/>
              <a:gd name="connsiteX13" fmla="*/ 973709 w 2373537"/>
              <a:gd name="connsiteY13" fmla="*/ 242560 h 468432"/>
              <a:gd name="connsiteX14" fmla="*/ 973709 w 2373537"/>
              <a:gd name="connsiteY14" fmla="*/ 293795 h 468432"/>
              <a:gd name="connsiteX15" fmla="*/ 1244786 w 2373537"/>
              <a:gd name="connsiteY15" fmla="*/ 293795 h 468432"/>
              <a:gd name="connsiteX16" fmla="*/ 1244786 w 2373537"/>
              <a:gd name="connsiteY16" fmla="*/ 360956 h 468432"/>
              <a:gd name="connsiteX17" fmla="*/ 1807913 w 2373537"/>
              <a:gd name="connsiteY17" fmla="*/ 360956 h 468432"/>
              <a:gd name="connsiteX18" fmla="*/ 1807913 w 2373537"/>
              <a:gd name="connsiteY18" fmla="*/ 462138 h 468432"/>
              <a:gd name="connsiteX19" fmla="*/ 2367399 w 2373537"/>
              <a:gd name="connsiteY19" fmla="*/ 462138 h 4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3537" h="468432">
                <a:moveTo>
                  <a:pt x="6609" y="6587"/>
                </a:moveTo>
                <a:lnTo>
                  <a:pt x="41860" y="6587"/>
                </a:lnTo>
                <a:lnTo>
                  <a:pt x="41860" y="36157"/>
                </a:lnTo>
                <a:lnTo>
                  <a:pt x="213707" y="36157"/>
                </a:lnTo>
                <a:lnTo>
                  <a:pt x="213707" y="77145"/>
                </a:lnTo>
                <a:lnTo>
                  <a:pt x="328271" y="77145"/>
                </a:lnTo>
                <a:lnTo>
                  <a:pt x="328271" y="119597"/>
                </a:lnTo>
                <a:lnTo>
                  <a:pt x="361700" y="119597"/>
                </a:lnTo>
                <a:lnTo>
                  <a:pt x="361700" y="154729"/>
                </a:lnTo>
                <a:lnTo>
                  <a:pt x="387609" y="154729"/>
                </a:lnTo>
                <a:lnTo>
                  <a:pt x="387609" y="197181"/>
                </a:lnTo>
                <a:lnTo>
                  <a:pt x="620557" y="197181"/>
                </a:lnTo>
                <a:lnTo>
                  <a:pt x="620557" y="242560"/>
                </a:lnTo>
                <a:lnTo>
                  <a:pt x="973709" y="242560"/>
                </a:lnTo>
                <a:lnTo>
                  <a:pt x="973709" y="293795"/>
                </a:lnTo>
                <a:lnTo>
                  <a:pt x="1244786" y="293795"/>
                </a:lnTo>
                <a:lnTo>
                  <a:pt x="1244786" y="360956"/>
                </a:lnTo>
                <a:lnTo>
                  <a:pt x="1807913" y="360956"/>
                </a:lnTo>
                <a:lnTo>
                  <a:pt x="1807913" y="462138"/>
                </a:lnTo>
                <a:lnTo>
                  <a:pt x="2367399" y="462138"/>
                </a:lnTo>
              </a:path>
            </a:pathLst>
          </a:custGeom>
          <a:noFill/>
          <a:ln w="14288" cap="flat">
            <a:solidFill>
              <a:schemeClr val="tx2"/>
            </a:solid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A5E1A090-C474-A24F-8955-1C5A325ACBCD}"/>
              </a:ext>
            </a:extLst>
          </p:cNvPr>
          <p:cNvSpPr/>
          <p:nvPr/>
        </p:nvSpPr>
        <p:spPr>
          <a:xfrm>
            <a:off x="8213770" y="2525804"/>
            <a:ext cx="2614417" cy="99542"/>
          </a:xfrm>
          <a:custGeom>
            <a:avLst/>
            <a:gdLst>
              <a:gd name="connsiteX0" fmla="*/ 6609 w 2614416"/>
              <a:gd name="connsiteY0" fmla="*/ 6587 h 99541"/>
              <a:gd name="connsiteX1" fmla="*/ 29757 w 2614416"/>
              <a:gd name="connsiteY1" fmla="*/ 6587 h 99541"/>
              <a:gd name="connsiteX2" fmla="*/ 29757 w 2614416"/>
              <a:gd name="connsiteY2" fmla="*/ 14199 h 99541"/>
              <a:gd name="connsiteX3" fmla="*/ 396716 w 2614416"/>
              <a:gd name="connsiteY3" fmla="*/ 14199 h 99541"/>
              <a:gd name="connsiteX4" fmla="*/ 396716 w 2614416"/>
              <a:gd name="connsiteY4" fmla="*/ 29950 h 99541"/>
              <a:gd name="connsiteX5" fmla="*/ 416397 w 2614416"/>
              <a:gd name="connsiteY5" fmla="*/ 29950 h 99541"/>
              <a:gd name="connsiteX6" fmla="*/ 416397 w 2614416"/>
              <a:gd name="connsiteY6" fmla="*/ 42949 h 99541"/>
              <a:gd name="connsiteX7" fmla="*/ 469978 w 2614416"/>
              <a:gd name="connsiteY7" fmla="*/ 42949 h 99541"/>
              <a:gd name="connsiteX8" fmla="*/ 469978 w 2614416"/>
              <a:gd name="connsiteY8" fmla="*/ 61745 h 99541"/>
              <a:gd name="connsiteX9" fmla="*/ 517743 w 2614416"/>
              <a:gd name="connsiteY9" fmla="*/ 61745 h 99541"/>
              <a:gd name="connsiteX10" fmla="*/ 517743 w 2614416"/>
              <a:gd name="connsiteY10" fmla="*/ 75681 h 99541"/>
              <a:gd name="connsiteX11" fmla="*/ 755390 w 2614416"/>
              <a:gd name="connsiteY11" fmla="*/ 75681 h 99541"/>
              <a:gd name="connsiteX12" fmla="*/ 755390 w 2614416"/>
              <a:gd name="connsiteY12" fmla="*/ 97639 h 99541"/>
              <a:gd name="connsiteX13" fmla="*/ 2612214 w 2614416"/>
              <a:gd name="connsiteY13" fmla="*/ 97639 h 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4416" h="99541">
                <a:moveTo>
                  <a:pt x="6609" y="6587"/>
                </a:moveTo>
                <a:lnTo>
                  <a:pt x="29757" y="6587"/>
                </a:lnTo>
                <a:lnTo>
                  <a:pt x="29757" y="14199"/>
                </a:lnTo>
                <a:lnTo>
                  <a:pt x="396716" y="14199"/>
                </a:lnTo>
                <a:lnTo>
                  <a:pt x="396716" y="29950"/>
                </a:lnTo>
                <a:lnTo>
                  <a:pt x="416397" y="29950"/>
                </a:lnTo>
                <a:lnTo>
                  <a:pt x="416397" y="42949"/>
                </a:lnTo>
                <a:lnTo>
                  <a:pt x="469978" y="42949"/>
                </a:lnTo>
                <a:lnTo>
                  <a:pt x="469978" y="61745"/>
                </a:lnTo>
                <a:lnTo>
                  <a:pt x="517743" y="61745"/>
                </a:lnTo>
                <a:lnTo>
                  <a:pt x="517743" y="75681"/>
                </a:lnTo>
                <a:lnTo>
                  <a:pt x="755390" y="75681"/>
                </a:lnTo>
                <a:lnTo>
                  <a:pt x="755390" y="97639"/>
                </a:lnTo>
                <a:lnTo>
                  <a:pt x="2612214" y="97639"/>
                </a:lnTo>
              </a:path>
            </a:pathLst>
          </a:custGeom>
          <a:noFill/>
          <a:ln w="14288" cap="flat">
            <a:solidFill>
              <a:schemeClr val="accent1"/>
            </a:solidFill>
            <a:prstDash val="solid"/>
            <a:miter/>
          </a:ln>
        </p:spPr>
        <p:txBody>
          <a:bodyPr rtlCol="0" anchor="ctr"/>
          <a:lstStyle/>
          <a:p>
            <a:endParaRPr lang="en-US" dirty="0"/>
          </a:p>
        </p:txBody>
      </p:sp>
      <p:cxnSp>
        <p:nvCxnSpPr>
          <p:cNvPr id="89" name="Straight Connector 88">
            <a:extLst>
              <a:ext uri="{FF2B5EF4-FFF2-40B4-BE49-F238E27FC236}">
                <a16:creationId xmlns:a16="http://schemas.microsoft.com/office/drawing/2014/main" id="{01529359-74D4-884F-88F1-4DE5D7C16C68}"/>
              </a:ext>
            </a:extLst>
          </p:cNvPr>
          <p:cNvCxnSpPr>
            <a:cxnSpLocks/>
          </p:cNvCxnSpPr>
          <p:nvPr/>
        </p:nvCxnSpPr>
        <p:spPr>
          <a:xfrm flipV="1">
            <a:off x="8017918" y="2473325"/>
            <a:ext cx="0" cy="94171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1609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Patients with liver transplantation</a:t>
            </a:r>
            <a:br>
              <a:rPr lang="en-GB" dirty="0"/>
            </a:br>
            <a:r>
              <a:rPr lang="en-GB" sz="2200" dirty="0">
                <a:solidFill>
                  <a:schemeClr val="accent1"/>
                </a:solidFill>
              </a:rPr>
              <a:t>High rejection risk with immunotherapy</a:t>
            </a:r>
            <a:br>
              <a:rPr lang="en-GB" dirty="0"/>
            </a:br>
            <a:endParaRPr lang="en-GB" dirty="0"/>
          </a:p>
        </p:txBody>
      </p:sp>
      <p:graphicFrame>
        <p:nvGraphicFramePr>
          <p:cNvPr id="11" name="Content Placeholder 10">
            <a:extLst>
              <a:ext uri="{FF2B5EF4-FFF2-40B4-BE49-F238E27FC236}">
                <a16:creationId xmlns:a16="http://schemas.microsoft.com/office/drawing/2014/main" id="{54563FE6-E6A9-DA47-B441-A9D36ECE90C1}"/>
              </a:ext>
            </a:extLst>
          </p:cNvPr>
          <p:cNvGraphicFramePr>
            <a:graphicFrameLocks noGrp="1"/>
          </p:cNvGraphicFramePr>
          <p:nvPr>
            <p:ph sz="quarter" idx="14"/>
            <p:extLst>
              <p:ext uri="{D42A27DB-BD31-4B8C-83A1-F6EECF244321}">
                <p14:modId xmlns:p14="http://schemas.microsoft.com/office/powerpoint/2010/main" val="458137134"/>
              </p:ext>
            </p:extLst>
          </p:nvPr>
        </p:nvGraphicFramePr>
        <p:xfrm>
          <a:off x="620713" y="2111375"/>
          <a:ext cx="10961689" cy="2433320"/>
        </p:xfrm>
        <a:graphic>
          <a:graphicData uri="http://schemas.openxmlformats.org/drawingml/2006/table">
            <a:tbl>
              <a:tblPr firstRow="1" bandRow="1">
                <a:tableStyleId>{5C22544A-7EE6-4342-B048-85BDC9FD1C3A}</a:tableStyleId>
              </a:tblPr>
              <a:tblGrid>
                <a:gridCol w="2090911">
                  <a:extLst>
                    <a:ext uri="{9D8B030D-6E8A-4147-A177-3AD203B41FA5}">
                      <a16:colId xmlns:a16="http://schemas.microsoft.com/office/drawing/2014/main" val="3722062396"/>
                    </a:ext>
                  </a:extLst>
                </a:gridCol>
                <a:gridCol w="3744416">
                  <a:extLst>
                    <a:ext uri="{9D8B030D-6E8A-4147-A177-3AD203B41FA5}">
                      <a16:colId xmlns:a16="http://schemas.microsoft.com/office/drawing/2014/main" val="1684518921"/>
                    </a:ext>
                  </a:extLst>
                </a:gridCol>
                <a:gridCol w="2563181">
                  <a:extLst>
                    <a:ext uri="{9D8B030D-6E8A-4147-A177-3AD203B41FA5}">
                      <a16:colId xmlns:a16="http://schemas.microsoft.com/office/drawing/2014/main" val="235986282"/>
                    </a:ext>
                  </a:extLst>
                </a:gridCol>
                <a:gridCol w="2563181">
                  <a:extLst>
                    <a:ext uri="{9D8B030D-6E8A-4147-A177-3AD203B41FA5}">
                      <a16:colId xmlns:a16="http://schemas.microsoft.com/office/drawing/2014/main" val="3704068472"/>
                    </a:ext>
                  </a:extLst>
                </a:gridCol>
              </a:tblGrid>
              <a:tr h="370840">
                <a:tc>
                  <a:txBody>
                    <a:bodyPr/>
                    <a:lstStyle/>
                    <a:p>
                      <a:r>
                        <a:rPr lang="en-US" sz="1600" dirty="0">
                          <a:latin typeface="Arial" panose="020B0604020202020204" pitchFamily="34" charset="0"/>
                          <a:cs typeface="Arial" panose="020B0604020202020204" pitchFamily="34" charset="0"/>
                        </a:rPr>
                        <a:t>Prior organ transplantation</a:t>
                      </a:r>
                    </a:p>
                  </a:txBody>
                  <a:tcPr/>
                </a:tc>
                <a:tc>
                  <a:txBody>
                    <a:bodyPr/>
                    <a:lstStyle/>
                    <a:p>
                      <a:r>
                        <a:rPr lang="en-US" sz="1600" dirty="0">
                          <a:latin typeface="Arial" panose="020B0604020202020204" pitchFamily="34" charset="0"/>
                          <a:cs typeface="Arial" panose="020B0604020202020204" pitchFamily="34" charset="0"/>
                        </a:rPr>
                        <a:t>Checkpoint inhibitor</a:t>
                      </a:r>
                    </a:p>
                  </a:txBody>
                  <a:tcPr/>
                </a:tc>
                <a:tc>
                  <a:txBody>
                    <a:bodyPr/>
                    <a:lstStyle/>
                    <a:p>
                      <a:r>
                        <a:rPr lang="en-US" sz="1600" dirty="0">
                          <a:latin typeface="Arial" panose="020B0604020202020204" pitchFamily="34" charset="0"/>
                          <a:cs typeface="Arial" panose="020B0604020202020204" pitchFamily="34" charset="0"/>
                        </a:rPr>
                        <a:t>Allograft rejection, no./reported cases (%)</a:t>
                      </a:r>
                    </a:p>
                  </a:txBody>
                  <a:tcPr/>
                </a:tc>
                <a:tc>
                  <a:txBody>
                    <a:bodyPr/>
                    <a:lstStyle/>
                    <a:p>
                      <a:r>
                        <a:rPr lang="en-US" sz="1600" dirty="0">
                          <a:latin typeface="Arial" panose="020B0604020202020204" pitchFamily="34" charset="0"/>
                          <a:cs typeface="Arial" panose="020B0604020202020204" pitchFamily="34" charset="0"/>
                        </a:rPr>
                        <a:t>Median time to rejection, days (range)</a:t>
                      </a:r>
                    </a:p>
                  </a:txBody>
                  <a:tcPr/>
                </a:tc>
                <a:extLst>
                  <a:ext uri="{0D108BD9-81ED-4DB2-BD59-A6C34878D82A}">
                    <a16:rowId xmlns:a16="http://schemas.microsoft.com/office/drawing/2014/main" val="2791958856"/>
                  </a:ext>
                </a:extLst>
              </a:tr>
              <a:tr h="370840">
                <a:tc rowSpan="5">
                  <a:txBody>
                    <a:bodyPr/>
                    <a:lstStyle/>
                    <a:p>
                      <a:r>
                        <a:rPr lang="en-US" sz="1600" b="1" dirty="0">
                          <a:latin typeface="Arial" panose="020B0604020202020204" pitchFamily="34" charset="0"/>
                          <a:cs typeface="Arial" panose="020B0604020202020204" pitchFamily="34" charset="0"/>
                        </a:rPr>
                        <a:t>Hepatic</a:t>
                      </a:r>
                    </a:p>
                  </a:txBody>
                  <a:tcPr/>
                </a:tc>
                <a:tc>
                  <a:txBody>
                    <a:bodyPr/>
                    <a:lstStyle/>
                    <a:p>
                      <a:r>
                        <a:rPr lang="en-US" sz="1600" dirty="0">
                          <a:latin typeface="Arial" panose="020B0604020202020204" pitchFamily="34" charset="0"/>
                          <a:cs typeface="Arial" panose="020B0604020202020204" pitchFamily="34" charset="0"/>
                        </a:rPr>
                        <a:t>Ipilimumab</a:t>
                      </a:r>
                    </a:p>
                  </a:txBody>
                  <a:tcPr/>
                </a:tc>
                <a:tc>
                  <a:txBody>
                    <a:bodyPr/>
                    <a:lstStyle/>
                    <a:p>
                      <a:r>
                        <a:rPr lang="en-US" sz="1600" dirty="0">
                          <a:latin typeface="Arial" panose="020B0604020202020204" pitchFamily="34" charset="0"/>
                          <a:cs typeface="Arial" panose="020B0604020202020204" pitchFamily="34" charset="0"/>
                        </a:rPr>
                        <a:t>1/3 (33)</a:t>
                      </a:r>
                    </a:p>
                  </a:txBody>
                  <a:tcPr/>
                </a:tc>
                <a:tc>
                  <a:txBody>
                    <a:bodyPr/>
                    <a:lstStyle/>
                    <a:p>
                      <a:r>
                        <a:rPr lang="en-US" sz="1600"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4182158248"/>
                  </a:ext>
                </a:extLst>
              </a:tr>
              <a:tr h="370840">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Nivolumab</a:t>
                      </a:r>
                    </a:p>
                  </a:txBody>
                  <a:tcPr/>
                </a:tc>
                <a:tc>
                  <a:txBody>
                    <a:bodyPr/>
                    <a:lstStyle/>
                    <a:p>
                      <a:r>
                        <a:rPr lang="en-US" sz="1600" dirty="0">
                          <a:latin typeface="Arial" panose="020B0604020202020204" pitchFamily="34" charset="0"/>
                          <a:cs typeface="Arial" panose="020B0604020202020204" pitchFamily="34" charset="0"/>
                        </a:rPr>
                        <a:t>2/4 (50)</a:t>
                      </a:r>
                    </a:p>
                  </a:txBody>
                  <a:tcPr/>
                </a:tc>
                <a:tc>
                  <a:txBody>
                    <a:bodyPr/>
                    <a:lstStyle/>
                    <a:p>
                      <a:r>
                        <a:rPr lang="en-US" sz="1600" dirty="0">
                          <a:latin typeface="Arial" panose="020B0604020202020204" pitchFamily="34" charset="0"/>
                          <a:cs typeface="Arial" panose="020B0604020202020204" pitchFamily="34" charset="0"/>
                        </a:rPr>
                        <a:t>12.5 (7-18)</a:t>
                      </a:r>
                    </a:p>
                  </a:txBody>
                  <a:tcPr/>
                </a:tc>
                <a:extLst>
                  <a:ext uri="{0D108BD9-81ED-4DB2-BD59-A6C34878D82A}">
                    <a16:rowId xmlns:a16="http://schemas.microsoft.com/office/drawing/2014/main" val="96130036"/>
                  </a:ext>
                </a:extLst>
              </a:tr>
              <a:tr h="370840">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Pembrolizumab</a:t>
                      </a:r>
                    </a:p>
                  </a:txBody>
                  <a:tcPr/>
                </a:tc>
                <a:tc>
                  <a:txBody>
                    <a:bodyPr/>
                    <a:lstStyle/>
                    <a:p>
                      <a:r>
                        <a:rPr lang="en-US" sz="1600" dirty="0">
                          <a:latin typeface="Arial" panose="020B0604020202020204" pitchFamily="34" charset="0"/>
                          <a:cs typeface="Arial" panose="020B0604020202020204" pitchFamily="34" charset="0"/>
                        </a:rPr>
                        <a:t>1/3 (33)</a:t>
                      </a:r>
                    </a:p>
                  </a:txBody>
                  <a:tcPr/>
                </a:tc>
                <a:tc>
                  <a:txBody>
                    <a:bodyPr/>
                    <a:lstStyle/>
                    <a:p>
                      <a:r>
                        <a:rPr lang="en-US" sz="16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3240429705"/>
                  </a:ext>
                </a:extLst>
              </a:tr>
              <a:tr h="370840">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Ipilimumab followed by pembrolizumab</a:t>
                      </a:r>
                    </a:p>
                  </a:txBody>
                  <a:tcPr/>
                </a:tc>
                <a:tc>
                  <a:txBody>
                    <a:bodyPr/>
                    <a:lstStyle/>
                    <a:p>
                      <a:r>
                        <a:rPr lang="en-US" sz="1600" dirty="0">
                          <a:latin typeface="Arial" panose="020B0604020202020204" pitchFamily="34" charset="0"/>
                          <a:cs typeface="Arial" panose="020B0604020202020204" pitchFamily="34" charset="0"/>
                        </a:rPr>
                        <a:t>0/1 (0)</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9627108"/>
                  </a:ext>
                </a:extLst>
              </a:tr>
              <a:tr h="370840">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All</a:t>
                      </a:r>
                    </a:p>
                  </a:txBody>
                  <a:tcPr/>
                </a:tc>
                <a:tc>
                  <a:txBody>
                    <a:bodyPr/>
                    <a:lstStyle/>
                    <a:p>
                      <a:r>
                        <a:rPr lang="en-US" sz="1600" dirty="0">
                          <a:latin typeface="Arial" panose="020B0604020202020204" pitchFamily="34" charset="0"/>
                          <a:cs typeface="Arial" panose="020B0604020202020204" pitchFamily="34" charset="0"/>
                        </a:rPr>
                        <a:t>4/11 (36)</a:t>
                      </a:r>
                    </a:p>
                  </a:txBody>
                  <a:tcPr/>
                </a:tc>
                <a:tc>
                  <a:txBody>
                    <a:bodyPr/>
                    <a:lstStyle/>
                    <a:p>
                      <a:r>
                        <a:rPr lang="en-US" sz="1600" dirty="0">
                          <a:latin typeface="Arial" panose="020B0604020202020204" pitchFamily="34" charset="0"/>
                          <a:cs typeface="Arial" panose="020B0604020202020204" pitchFamily="34" charset="0"/>
                        </a:rPr>
                        <a:t>10 (7-18)</a:t>
                      </a:r>
                    </a:p>
                  </a:txBody>
                  <a:tcPr/>
                </a:tc>
                <a:extLst>
                  <a:ext uri="{0D108BD9-81ED-4DB2-BD59-A6C34878D82A}">
                    <a16:rowId xmlns:a16="http://schemas.microsoft.com/office/drawing/2014/main" val="534394361"/>
                  </a:ext>
                </a:extLst>
              </a:tr>
            </a:tbl>
          </a:graphicData>
        </a:graphic>
      </p:graphicFrame>
      <p:sp>
        <p:nvSpPr>
          <p:cNvPr id="2" name="Slide Number Placeholder 1">
            <a:extLst>
              <a:ext uri="{FF2B5EF4-FFF2-40B4-BE49-F238E27FC236}">
                <a16:creationId xmlns:a16="http://schemas.microsoft.com/office/drawing/2014/main" id="{A443C541-AE7E-1445-84A6-D624FE947350}"/>
              </a:ext>
            </a:extLst>
          </p:cNvPr>
          <p:cNvSpPr>
            <a:spLocks noGrp="1"/>
          </p:cNvSpPr>
          <p:nvPr>
            <p:ph type="sldNum" sz="quarter" idx="4"/>
          </p:nvPr>
        </p:nvSpPr>
        <p:spPr/>
        <p:txBody>
          <a:bodyPr/>
          <a:lstStyle/>
          <a:p>
            <a:fld id="{FCE43C0F-8A7B-3A4B-9DB5-B3472E36E833}" type="slidenum">
              <a:rPr lang="en-GB" smtClean="0"/>
              <a:pPr/>
              <a:t>44</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r>
              <a:rPr lang="es-ES" dirty="0"/>
              <a:t>Abdel-</a:t>
            </a:r>
            <a:r>
              <a:rPr lang="es-ES" dirty="0" err="1"/>
              <a:t>Wahab</a:t>
            </a:r>
            <a:r>
              <a:rPr lang="es-ES" dirty="0"/>
              <a:t> N, et al. J Immunother </a:t>
            </a:r>
            <a:r>
              <a:rPr lang="es-ES" dirty="0" err="1"/>
              <a:t>Cancer</a:t>
            </a:r>
            <a:r>
              <a:rPr lang="es-ES" dirty="0"/>
              <a:t>. 2019;7:106</a:t>
            </a:r>
          </a:p>
        </p:txBody>
      </p:sp>
      <p:sp>
        <p:nvSpPr>
          <p:cNvPr id="7" name="TextBox 10">
            <a:extLst>
              <a:ext uri="{FF2B5EF4-FFF2-40B4-BE49-F238E27FC236}">
                <a16:creationId xmlns:a16="http://schemas.microsoft.com/office/drawing/2014/main" id="{9AC0E990-0313-B76D-DEFD-2F82B32A0804}"/>
              </a:ext>
            </a:extLst>
          </p:cNvPr>
          <p:cNvSpPr>
            <a:spLocks noChangeArrowheads="1"/>
          </p:cNvSpPr>
          <p:nvPr>
            <p:custDataLst>
              <p:tags r:id="rId1"/>
            </p:custDataLst>
          </p:nvPr>
        </p:nvSpPr>
        <p:spPr bwMode="auto">
          <a:xfrm>
            <a:off x="8373654" y="4617482"/>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a:latin typeface="Arial" panose="020B0604020202020204" pitchFamily="34" charset="0"/>
              </a:rPr>
              <a:t>Table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Abdel-</a:t>
            </a:r>
            <a:r>
              <a:rPr lang="nl-BE" altLang="es-ES" sz="1200" i="1" dirty="0" err="1">
                <a:latin typeface="Arial" panose="020B0604020202020204" pitchFamily="34" charset="0"/>
              </a:rPr>
              <a:t>Wahab</a:t>
            </a:r>
            <a:r>
              <a:rPr lang="nl-BE" altLang="es-ES" sz="1200" i="1" dirty="0">
                <a:latin typeface="Arial" panose="020B0604020202020204" pitchFamily="34" charset="0"/>
              </a:rPr>
              <a:t> et al. 2019</a:t>
            </a:r>
            <a:endParaRPr lang="en-US" altLang="fr-FR" sz="1200" i="1" baseline="30000" dirty="0">
              <a:latin typeface="Arial" panose="020B0604020202020204" pitchFamily="34" charset="0"/>
            </a:endParaRPr>
          </a:p>
        </p:txBody>
      </p:sp>
    </p:spTree>
    <p:extLst>
      <p:ext uri="{BB962C8B-B14F-4D97-AF65-F5344CB8AC3E}">
        <p14:creationId xmlns:p14="http://schemas.microsoft.com/office/powerpoint/2010/main" val="111054640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dirty="0"/>
              <a:t>patients with liver transplantation</a:t>
            </a:r>
            <a:br>
              <a:rPr lang="en-US" sz="3600" dirty="0"/>
            </a:br>
            <a:br>
              <a:rPr lang="en-US" sz="1000" dirty="0"/>
            </a:br>
            <a:r>
              <a:rPr lang="en-US" sz="3000" dirty="0"/>
              <a:t>Sorafenib and Lenvatinib for </a:t>
            </a:r>
            <a:br>
              <a:rPr lang="en-US" sz="3000" dirty="0"/>
            </a:br>
            <a:r>
              <a:rPr lang="en-US" sz="3000" dirty="0"/>
              <a:t>recurrent hcc patients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45</a:t>
            </a:fld>
            <a:endParaRPr lang="en-GB" dirty="0"/>
          </a:p>
        </p:txBody>
      </p:sp>
      <p:sp>
        <p:nvSpPr>
          <p:cNvPr id="3" name="Content Placeholder 4">
            <a:extLst>
              <a:ext uri="{FF2B5EF4-FFF2-40B4-BE49-F238E27FC236}">
                <a16:creationId xmlns:a16="http://schemas.microsoft.com/office/drawing/2014/main" id="{BAB50A54-40C1-C7EE-E616-32E38085B069}"/>
              </a:ext>
            </a:extLst>
          </p:cNvPr>
          <p:cNvSpPr txBox="1">
            <a:spLocks/>
          </p:cNvSpPr>
          <p:nvPr/>
        </p:nvSpPr>
        <p:spPr>
          <a:xfrm>
            <a:off x="620183" y="6356351"/>
            <a:ext cx="10180339" cy="365125"/>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200" dirty="0">
                <a:solidFill>
                  <a:schemeClr val="bg1"/>
                </a:solidFill>
              </a:rPr>
              <a:t>HCC, hepatocelular carcinoma</a:t>
            </a:r>
          </a:p>
        </p:txBody>
      </p:sp>
    </p:spTree>
    <p:extLst>
      <p:ext uri="{BB962C8B-B14F-4D97-AF65-F5344CB8AC3E}">
        <p14:creationId xmlns:p14="http://schemas.microsoft.com/office/powerpoint/2010/main" val="78741661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en-GB" sz="3100" dirty="0"/>
              <a:t>Patients with liver transplantation</a:t>
            </a:r>
            <a:br>
              <a:rPr lang="en-GB" dirty="0"/>
            </a:br>
            <a:r>
              <a:rPr lang="en-GB" sz="2200" dirty="0">
                <a:solidFill>
                  <a:schemeClr val="accent1"/>
                </a:solidFill>
              </a:rPr>
              <a:t>sorafenib provides clinical benefit to patients with recurrent HCC</a:t>
            </a:r>
            <a:br>
              <a:rPr lang="en-GB" dirty="0"/>
            </a:br>
            <a:endParaRPr lang="en-GB" dirty="0"/>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a:xfrm>
            <a:off x="620184" y="1425600"/>
            <a:ext cx="5331800" cy="4525200"/>
          </a:xfrm>
        </p:spPr>
        <p:txBody>
          <a:bodyPr/>
          <a:lstStyle/>
          <a:p>
            <a:pPr lvl="0"/>
            <a:endParaRPr lang="en-GB" dirty="0"/>
          </a:p>
          <a:p>
            <a:r>
              <a:rPr lang="en-GB" b="1" dirty="0">
                <a:solidFill>
                  <a:schemeClr val="accent1"/>
                </a:solidFill>
              </a:rPr>
              <a:t>Sorafenib</a:t>
            </a:r>
            <a:r>
              <a:rPr lang="en-GB" dirty="0"/>
              <a:t> has demonstrated improvements in OS vs BSC in the </a:t>
            </a:r>
            <a:r>
              <a:rPr lang="en-GB" b="1" dirty="0">
                <a:solidFill>
                  <a:schemeClr val="accent1"/>
                </a:solidFill>
              </a:rPr>
              <a:t>post-transplant setting</a:t>
            </a:r>
            <a:r>
              <a:rPr lang="en-GB" baseline="30000" dirty="0"/>
              <a:t>1-3</a:t>
            </a:r>
          </a:p>
          <a:p>
            <a:pPr lvl="1"/>
            <a:r>
              <a:rPr lang="en-GB" dirty="0"/>
              <a:t>Patients with liver transplantation are typically excluded from RCTs</a:t>
            </a:r>
            <a:r>
              <a:rPr lang="en-GB" baseline="30000" dirty="0"/>
              <a:t>4</a:t>
            </a:r>
          </a:p>
          <a:p>
            <a:pPr lvl="1"/>
            <a:endParaRPr lang="en-GB" dirty="0"/>
          </a:p>
          <a:p>
            <a:r>
              <a:rPr lang="en-GB" b="1" dirty="0">
                <a:solidFill>
                  <a:schemeClr val="accent1"/>
                </a:solidFill>
              </a:rPr>
              <a:t>Patient outcomes with liver transplantation may be better </a:t>
            </a:r>
            <a:r>
              <a:rPr lang="en-GB" dirty="0"/>
              <a:t>than without due to preserved liver function</a:t>
            </a:r>
          </a:p>
        </p:txBody>
      </p:sp>
      <p:sp>
        <p:nvSpPr>
          <p:cNvPr id="8" name="Slide Number Placeholder 7">
            <a:extLst>
              <a:ext uri="{FF2B5EF4-FFF2-40B4-BE49-F238E27FC236}">
                <a16:creationId xmlns:a16="http://schemas.microsoft.com/office/drawing/2014/main" id="{62785069-92F6-4D49-A0BF-BA36080BCBE1}"/>
              </a:ext>
            </a:extLst>
          </p:cNvPr>
          <p:cNvSpPr>
            <a:spLocks noGrp="1"/>
          </p:cNvSpPr>
          <p:nvPr>
            <p:ph type="sldNum" sz="quarter" idx="4"/>
          </p:nvPr>
        </p:nvSpPr>
        <p:spPr/>
        <p:txBody>
          <a:bodyPr/>
          <a:lstStyle/>
          <a:p>
            <a:fld id="{FCE43C0F-8A7B-3A4B-9DB5-B3472E36E833}" type="slidenum">
              <a:rPr lang="en-GB" smtClean="0"/>
              <a:pPr/>
              <a:t>46</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a:xfrm>
            <a:off x="620183" y="6264911"/>
            <a:ext cx="10180339" cy="365125"/>
          </a:xfrm>
        </p:spPr>
        <p:txBody>
          <a:bodyPr vert="horz" lIns="0" tIns="0" rIns="0" bIns="0" rtlCol="0" anchor="ctr" anchorCtr="0">
            <a:noAutofit/>
          </a:bodyPr>
          <a:lstStyle/>
          <a:p>
            <a:r>
              <a:rPr lang="en-GB" dirty="0"/>
              <a:t>BSC, best supportive care; HCC, hepatocellular carcinoma; LT, liver transplantation; Med., median; OS, overall survival; RCT, randomised controlled trial </a:t>
            </a:r>
          </a:p>
          <a:p>
            <a:r>
              <a:rPr lang="en-GB" dirty="0"/>
              <a:t>1. Kang SH, et al. J Korean Med Sci. 2018;33:e283;  2. Sposito C, et al. J Hepatol. 2013;59:59-66;  3. de’Angelis N, et al. Prog Transplant. 2016;26:348-355; </a:t>
            </a:r>
            <a:br>
              <a:rPr lang="en-GB" dirty="0"/>
            </a:br>
            <a:r>
              <a:rPr lang="en-GB" dirty="0"/>
              <a:t>4. Masi G, et al. Poster P-024; presented at EASL Digital Liver Cancer Summit 2021. Abstract P-024;  5. Lee SK, et al. Hepatol Int. 2021;15:137-45</a:t>
            </a:r>
          </a:p>
        </p:txBody>
      </p:sp>
      <p:sp>
        <p:nvSpPr>
          <p:cNvPr id="7" name="TextBox 10">
            <a:extLst>
              <a:ext uri="{FF2B5EF4-FFF2-40B4-BE49-F238E27FC236}">
                <a16:creationId xmlns:a16="http://schemas.microsoft.com/office/drawing/2014/main" id="{9AC0E990-0313-B76D-DEFD-2F82B32A0804}"/>
              </a:ext>
            </a:extLst>
          </p:cNvPr>
          <p:cNvSpPr>
            <a:spLocks noChangeArrowheads="1"/>
          </p:cNvSpPr>
          <p:nvPr>
            <p:custDataLst>
              <p:tags r:id="rId1"/>
            </p:custDataLst>
          </p:nvPr>
        </p:nvSpPr>
        <p:spPr bwMode="auto">
          <a:xfrm>
            <a:off x="8170714" y="5696436"/>
            <a:ext cx="32540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r" eaLnBrk="1" hangingPunct="1">
              <a:spcBef>
                <a:spcPct val="0"/>
              </a:spcBef>
              <a:buFontTx/>
              <a:buNone/>
            </a:pPr>
            <a:r>
              <a:rPr lang="nl-BE" altLang="es-ES" sz="1200" i="1" dirty="0">
                <a:latin typeface="Arial" panose="020B0604020202020204" pitchFamily="34" charset="0"/>
              </a:rPr>
              <a:t>Figure </a:t>
            </a:r>
            <a:r>
              <a:rPr lang="nl-BE" altLang="es-ES" sz="1200" i="1" dirty="0" err="1">
                <a:latin typeface="Arial" panose="020B0604020202020204" pitchFamily="34" charset="0"/>
              </a:rPr>
              <a:t>adapted</a:t>
            </a:r>
            <a:r>
              <a:rPr lang="nl-BE" altLang="es-ES" sz="1200" i="1" dirty="0">
                <a:latin typeface="Arial" panose="020B0604020202020204" pitchFamily="34" charset="0"/>
              </a:rPr>
              <a:t> </a:t>
            </a:r>
            <a:r>
              <a:rPr lang="nl-BE" altLang="es-ES" sz="1200" i="1" dirty="0" err="1">
                <a:latin typeface="Arial" panose="020B0604020202020204" pitchFamily="34" charset="0"/>
              </a:rPr>
              <a:t>from</a:t>
            </a:r>
            <a:r>
              <a:rPr lang="nl-BE" altLang="es-ES" sz="1200" i="1" dirty="0">
                <a:latin typeface="Arial" panose="020B0604020202020204" pitchFamily="34" charset="0"/>
              </a:rPr>
              <a:t> Lee et al. </a:t>
            </a:r>
            <a:r>
              <a:rPr lang="nl-BE" altLang="es-ES" sz="1200" i="1" baseline="30000" dirty="0">
                <a:latin typeface="Arial" panose="020B0604020202020204" pitchFamily="34" charset="0"/>
              </a:rPr>
              <a:t>5</a:t>
            </a:r>
            <a:endParaRPr lang="en-US" altLang="fr-FR" sz="1200" i="1" baseline="30000" dirty="0">
              <a:latin typeface="Arial" panose="020B0604020202020204" pitchFamily="34" charset="0"/>
            </a:endParaRPr>
          </a:p>
        </p:txBody>
      </p:sp>
      <p:sp>
        <p:nvSpPr>
          <p:cNvPr id="10" name="TextBox 9">
            <a:extLst>
              <a:ext uri="{FF2B5EF4-FFF2-40B4-BE49-F238E27FC236}">
                <a16:creationId xmlns:a16="http://schemas.microsoft.com/office/drawing/2014/main" id="{22CE679C-D3CE-4EB7-8DAB-47EDBB32632A}"/>
              </a:ext>
            </a:extLst>
          </p:cNvPr>
          <p:cNvSpPr txBox="1"/>
          <p:nvPr/>
        </p:nvSpPr>
        <p:spPr bwMode="gray">
          <a:xfrm>
            <a:off x="7797415" y="1129807"/>
            <a:ext cx="3672408" cy="354977"/>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8298"/>
                </a:solidFill>
                <a:effectLst/>
                <a:uLnTx/>
                <a:uFillTx/>
                <a:latin typeface="Arial" panose="020B0604020202020204" pitchFamily="34" charset="0"/>
                <a:ea typeface="Malgun Gothic" panose="020B0503020000020004" pitchFamily="34" charset="-127"/>
                <a:cs typeface="Arial" panose="020B0604020202020204" pitchFamily="34" charset="0"/>
              </a:rPr>
              <a:t>Retrospective study:</a:t>
            </a:r>
            <a:br>
              <a:rPr kumimoji="0" lang="en-US" sz="1600" b="1" i="0" u="none" strike="noStrike" kern="1200" cap="none" spc="0" normalizeH="0" baseline="0" noProof="0" dirty="0">
                <a:ln>
                  <a:noFill/>
                </a:ln>
                <a:solidFill>
                  <a:srgbClr val="5D8298"/>
                </a:solidFill>
                <a:effectLst/>
                <a:uLnTx/>
                <a:uFillTx/>
                <a:latin typeface="Arial" panose="020B0604020202020204" pitchFamily="34" charset="0"/>
                <a:ea typeface="Malgun Gothic" panose="020B0503020000020004" pitchFamily="34" charset="-127"/>
                <a:cs typeface="Arial" panose="020B0604020202020204" pitchFamily="34" charset="0"/>
              </a:rPr>
            </a:br>
            <a:r>
              <a:rPr kumimoji="0" lang="en-US" sz="1600" b="1" i="0" u="none" strike="noStrike" kern="1200" cap="none" spc="0" normalizeH="0" baseline="0" noProof="0" dirty="0">
                <a:ln>
                  <a:noFill/>
                </a:ln>
                <a:solidFill>
                  <a:srgbClr val="5D8298"/>
                </a:solidFill>
                <a:effectLst/>
                <a:uLnTx/>
                <a:uFillTx/>
                <a:latin typeface="Arial" panose="020B0604020202020204" pitchFamily="34" charset="0"/>
                <a:ea typeface="Malgun Gothic" panose="020B0503020000020004" pitchFamily="34" charset="-127"/>
                <a:cs typeface="Arial" panose="020B0604020202020204" pitchFamily="34" charset="0"/>
              </a:rPr>
              <a:t>OS by prior transplantation status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D8298"/>
                </a:solidFill>
                <a:effectLst/>
                <a:uLnTx/>
                <a:uFillTx/>
                <a:latin typeface="Arial" panose="020B0604020202020204" pitchFamily="34" charset="0"/>
                <a:ea typeface="Malgun Gothic" panose="020B0503020000020004" pitchFamily="34" charset="-127"/>
                <a:cs typeface="Arial" panose="020B0604020202020204" pitchFamily="34" charset="0"/>
              </a:rPr>
              <a:t>patients treated with sorafenib</a:t>
            </a:r>
            <a:r>
              <a:rPr kumimoji="0" lang="en-US" sz="1600" b="1" i="0" u="none" strike="noStrike" kern="1200" cap="none" spc="0" normalizeH="0" baseline="30000" noProof="0" dirty="0">
                <a:ln>
                  <a:noFill/>
                </a:ln>
                <a:solidFill>
                  <a:srgbClr val="5D8298"/>
                </a:solidFill>
                <a:effectLst/>
                <a:uLnTx/>
                <a:uFillTx/>
                <a:latin typeface="Arial" panose="020B0604020202020204" pitchFamily="34" charset="0"/>
                <a:ea typeface="Malgun Gothic" panose="020B0503020000020004" pitchFamily="34" charset="-127"/>
                <a:cs typeface="Arial" panose="020B0604020202020204" pitchFamily="34" charset="0"/>
              </a:rPr>
              <a:t>5</a:t>
            </a:r>
            <a:endParaRPr kumimoji="0" lang="en-US" sz="1600" b="1" i="0" u="none" strike="noStrike" kern="1200" cap="none" spc="0" normalizeH="0" baseline="0" noProof="0" dirty="0">
              <a:ln>
                <a:noFill/>
              </a:ln>
              <a:solidFill>
                <a:srgbClr val="5D8298"/>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35" name="Rectangle 34">
            <a:extLst>
              <a:ext uri="{FF2B5EF4-FFF2-40B4-BE49-F238E27FC236}">
                <a16:creationId xmlns:a16="http://schemas.microsoft.com/office/drawing/2014/main" id="{B418854C-AF1C-0E4D-BBC0-CBC48EB9A98C}"/>
              </a:ext>
            </a:extLst>
          </p:cNvPr>
          <p:cNvSpPr/>
          <p:nvPr/>
        </p:nvSpPr>
        <p:spPr>
          <a:xfrm rot="16200000">
            <a:off x="6367574" y="3112473"/>
            <a:ext cx="1845377" cy="307777"/>
          </a:xfrm>
          <a:prstGeom prst="rect">
            <a:avLst/>
          </a:prstGeom>
        </p:spPr>
        <p:txBody>
          <a:bodyPr wrap="none">
            <a:spAutoFit/>
          </a:bodyPr>
          <a:lstStyle/>
          <a:p>
            <a:pPr algn="ctr"/>
            <a:r>
              <a:rPr lang="en-GB" sz="1400" b="1" dirty="0">
                <a:latin typeface="Arial" panose="020B0604020202020204" pitchFamily="34" charset="0"/>
                <a:cs typeface="Arial" panose="020B0604020202020204" pitchFamily="34" charset="0"/>
              </a:rPr>
              <a:t>Survival probability</a:t>
            </a:r>
          </a:p>
        </p:txBody>
      </p:sp>
      <p:sp>
        <p:nvSpPr>
          <p:cNvPr id="36" name="Rectangle 35">
            <a:extLst>
              <a:ext uri="{FF2B5EF4-FFF2-40B4-BE49-F238E27FC236}">
                <a16:creationId xmlns:a16="http://schemas.microsoft.com/office/drawing/2014/main" id="{6797CFA0-3896-174E-902E-A4C029884DE2}"/>
              </a:ext>
            </a:extLst>
          </p:cNvPr>
          <p:cNvSpPr/>
          <p:nvPr/>
        </p:nvSpPr>
        <p:spPr>
          <a:xfrm>
            <a:off x="8527094" y="467729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12</a:t>
            </a:r>
          </a:p>
        </p:txBody>
      </p:sp>
      <p:sp>
        <p:nvSpPr>
          <p:cNvPr id="37" name="Rectangle 36">
            <a:extLst>
              <a:ext uri="{FF2B5EF4-FFF2-40B4-BE49-F238E27FC236}">
                <a16:creationId xmlns:a16="http://schemas.microsoft.com/office/drawing/2014/main" id="{0EEAA3BE-56BF-1349-BBB1-88D765FEBEAA}"/>
              </a:ext>
            </a:extLst>
          </p:cNvPr>
          <p:cNvSpPr/>
          <p:nvPr/>
        </p:nvSpPr>
        <p:spPr>
          <a:xfrm>
            <a:off x="7897743" y="4677296"/>
            <a:ext cx="84959"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38" name="Rectangle 37">
            <a:extLst>
              <a:ext uri="{FF2B5EF4-FFF2-40B4-BE49-F238E27FC236}">
                <a16:creationId xmlns:a16="http://schemas.microsoft.com/office/drawing/2014/main" id="{7DACEF54-4296-C146-BD30-1B5F34E0C9E4}"/>
              </a:ext>
            </a:extLst>
          </p:cNvPr>
          <p:cNvSpPr/>
          <p:nvPr/>
        </p:nvSpPr>
        <p:spPr>
          <a:xfrm>
            <a:off x="9907203" y="467729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36</a:t>
            </a:r>
          </a:p>
        </p:txBody>
      </p:sp>
      <p:sp>
        <p:nvSpPr>
          <p:cNvPr id="39" name="Rectangle 38">
            <a:extLst>
              <a:ext uri="{FF2B5EF4-FFF2-40B4-BE49-F238E27FC236}">
                <a16:creationId xmlns:a16="http://schemas.microsoft.com/office/drawing/2014/main" id="{B94CF95C-8E3F-A040-B6B9-0A4917CD58AA}"/>
              </a:ext>
            </a:extLst>
          </p:cNvPr>
          <p:cNvSpPr/>
          <p:nvPr/>
        </p:nvSpPr>
        <p:spPr>
          <a:xfrm>
            <a:off x="10597448" y="467729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48</a:t>
            </a:r>
          </a:p>
        </p:txBody>
      </p:sp>
      <p:sp>
        <p:nvSpPr>
          <p:cNvPr id="40" name="Rectangle 39">
            <a:extLst>
              <a:ext uri="{FF2B5EF4-FFF2-40B4-BE49-F238E27FC236}">
                <a16:creationId xmlns:a16="http://schemas.microsoft.com/office/drawing/2014/main" id="{C69F16C7-6867-D947-BDD4-AA9FFB5E148C}"/>
              </a:ext>
            </a:extLst>
          </p:cNvPr>
          <p:cNvSpPr/>
          <p:nvPr/>
        </p:nvSpPr>
        <p:spPr>
          <a:xfrm>
            <a:off x="11290868" y="467729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60</a:t>
            </a:r>
          </a:p>
        </p:txBody>
      </p:sp>
      <p:sp>
        <p:nvSpPr>
          <p:cNvPr id="41" name="Rectangle 40">
            <a:extLst>
              <a:ext uri="{FF2B5EF4-FFF2-40B4-BE49-F238E27FC236}">
                <a16:creationId xmlns:a16="http://schemas.microsoft.com/office/drawing/2014/main" id="{F960B394-E4FE-4E40-9CA2-4D61EB1D5DED}"/>
              </a:ext>
            </a:extLst>
          </p:cNvPr>
          <p:cNvSpPr/>
          <p:nvPr/>
        </p:nvSpPr>
        <p:spPr>
          <a:xfrm>
            <a:off x="7383918" y="446233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0.0</a:t>
            </a:r>
          </a:p>
        </p:txBody>
      </p:sp>
      <p:sp>
        <p:nvSpPr>
          <p:cNvPr id="42" name="Freeform 41">
            <a:extLst>
              <a:ext uri="{FF2B5EF4-FFF2-40B4-BE49-F238E27FC236}">
                <a16:creationId xmlns:a16="http://schemas.microsoft.com/office/drawing/2014/main" id="{F9A88BEB-C9A0-E64E-9167-61DB64B44BC2}"/>
              </a:ext>
            </a:extLst>
          </p:cNvPr>
          <p:cNvSpPr/>
          <p:nvPr/>
        </p:nvSpPr>
        <p:spPr>
          <a:xfrm>
            <a:off x="8616424" y="4545839"/>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chemeClr val="tx1"/>
            </a:solid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2A7353DC-9782-884E-B333-33F920537598}"/>
              </a:ext>
            </a:extLst>
          </p:cNvPr>
          <p:cNvSpPr/>
          <p:nvPr/>
        </p:nvSpPr>
        <p:spPr>
          <a:xfrm>
            <a:off x="9988560" y="4545839"/>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chemeClr val="tx1"/>
            </a:solid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F5882840-022C-2D42-AEFF-F75315A30B4F}"/>
              </a:ext>
            </a:extLst>
          </p:cNvPr>
          <p:cNvSpPr/>
          <p:nvPr/>
        </p:nvSpPr>
        <p:spPr>
          <a:xfrm>
            <a:off x="10670556" y="4545839"/>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chemeClr val="tx1"/>
            </a:solid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3EA1C65-246F-2B46-B414-167587015060}"/>
              </a:ext>
            </a:extLst>
          </p:cNvPr>
          <p:cNvSpPr/>
          <p:nvPr/>
        </p:nvSpPr>
        <p:spPr>
          <a:xfrm>
            <a:off x="11358986" y="4545839"/>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chemeClr val="tx1"/>
            </a:solidFill>
            <a:prstDash val="solid"/>
            <a:miter/>
          </a:ln>
        </p:spPr>
        <p:txBody>
          <a:bodyPr rtlCol="0" anchor="ctr"/>
          <a:lstStyle/>
          <a:p>
            <a:endParaRPr lang="en-US" dirty="0"/>
          </a:p>
        </p:txBody>
      </p:sp>
      <p:sp>
        <p:nvSpPr>
          <p:cNvPr id="47" name="Rectangle 46">
            <a:extLst>
              <a:ext uri="{FF2B5EF4-FFF2-40B4-BE49-F238E27FC236}">
                <a16:creationId xmlns:a16="http://schemas.microsoft.com/office/drawing/2014/main" id="{E67010F1-18EE-654B-8053-E15A54B64C41}"/>
              </a:ext>
            </a:extLst>
          </p:cNvPr>
          <p:cNvSpPr/>
          <p:nvPr/>
        </p:nvSpPr>
        <p:spPr>
          <a:xfrm>
            <a:off x="8150341" y="4273816"/>
            <a:ext cx="650820" cy="215444"/>
          </a:xfrm>
          <a:prstGeom prst="rect">
            <a:avLst/>
          </a:prstGeom>
          <a:ln>
            <a:noFill/>
          </a:ln>
        </p:spPr>
        <p:txBody>
          <a:bodyPr wrap="none" lIns="0" tIns="0" rIns="0" bIns="0">
            <a:spAutoFit/>
          </a:bodyPr>
          <a:lstStyle/>
          <a:p>
            <a:pPr algn="ctr"/>
            <a:r>
              <a:rPr lang="en-GB" sz="1400" dirty="0">
                <a:latin typeface="Arial" panose="020B0604020202020204" pitchFamily="34" charset="0"/>
                <a:cs typeface="Arial" panose="020B0604020202020204" pitchFamily="34" charset="0"/>
              </a:rPr>
              <a:t>p&lt;0.001</a:t>
            </a:r>
          </a:p>
        </p:txBody>
      </p:sp>
      <p:sp>
        <p:nvSpPr>
          <p:cNvPr id="48" name="Rectangle 47">
            <a:extLst>
              <a:ext uri="{FF2B5EF4-FFF2-40B4-BE49-F238E27FC236}">
                <a16:creationId xmlns:a16="http://schemas.microsoft.com/office/drawing/2014/main" id="{C6B3C298-4051-A047-8CAB-EFE429807F43}"/>
              </a:ext>
            </a:extLst>
          </p:cNvPr>
          <p:cNvSpPr/>
          <p:nvPr/>
        </p:nvSpPr>
        <p:spPr>
          <a:xfrm>
            <a:off x="9058318" y="4885265"/>
            <a:ext cx="1229440" cy="215444"/>
          </a:xfrm>
          <a:prstGeom prst="rect">
            <a:avLst/>
          </a:prstGeom>
          <a:ln>
            <a:noFill/>
          </a:ln>
        </p:spPr>
        <p:txBody>
          <a:bodyPr wrap="none" lIns="0" tIns="0" rIns="0" bIns="0">
            <a:spAutoFit/>
          </a:bodyPr>
          <a:lstStyle/>
          <a:p>
            <a:pPr algn="ctr"/>
            <a:r>
              <a:rPr lang="en-GB" sz="1400" b="1" dirty="0">
                <a:latin typeface="Arial" panose="020B0604020202020204" pitchFamily="34" charset="0"/>
                <a:cs typeface="Arial" panose="020B0604020202020204" pitchFamily="34" charset="0"/>
              </a:rPr>
              <a:t>Time (months)</a:t>
            </a:r>
          </a:p>
        </p:txBody>
      </p:sp>
      <p:sp>
        <p:nvSpPr>
          <p:cNvPr id="49" name="Rectangle 48">
            <a:extLst>
              <a:ext uri="{FF2B5EF4-FFF2-40B4-BE49-F238E27FC236}">
                <a16:creationId xmlns:a16="http://schemas.microsoft.com/office/drawing/2014/main" id="{8348040C-30F0-8C4E-AA00-575EEA225029}"/>
              </a:ext>
            </a:extLst>
          </p:cNvPr>
          <p:cNvSpPr/>
          <p:nvPr/>
        </p:nvSpPr>
        <p:spPr>
          <a:xfrm>
            <a:off x="9218228" y="467729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24</a:t>
            </a:r>
          </a:p>
        </p:txBody>
      </p:sp>
      <p:sp>
        <p:nvSpPr>
          <p:cNvPr id="50" name="Freeform 49">
            <a:extLst>
              <a:ext uri="{FF2B5EF4-FFF2-40B4-BE49-F238E27FC236}">
                <a16:creationId xmlns:a16="http://schemas.microsoft.com/office/drawing/2014/main" id="{8018CAE7-9A65-994A-AE35-7B61A5101108}"/>
              </a:ext>
            </a:extLst>
          </p:cNvPr>
          <p:cNvSpPr/>
          <p:nvPr/>
        </p:nvSpPr>
        <p:spPr>
          <a:xfrm>
            <a:off x="9299585" y="4545839"/>
            <a:ext cx="18990" cy="95250"/>
          </a:xfrm>
          <a:custGeom>
            <a:avLst/>
            <a:gdLst>
              <a:gd name="connsiteX0" fmla="*/ 9970 w 18989"/>
              <a:gd name="connsiteY0" fmla="*/ 85725 h 95250"/>
              <a:gd name="connsiteX1" fmla="*/ 9970 w 18989"/>
              <a:gd name="connsiteY1" fmla="*/ 10001 h 95250"/>
            </a:gdLst>
            <a:ahLst/>
            <a:cxnLst>
              <a:cxn ang="0">
                <a:pos x="connsiteX0" y="connsiteY0"/>
              </a:cxn>
              <a:cxn ang="0">
                <a:pos x="connsiteX1" y="connsiteY1"/>
              </a:cxn>
            </a:cxnLst>
            <a:rect l="l" t="t" r="r" b="b"/>
            <a:pathLst>
              <a:path w="18989" h="95250">
                <a:moveTo>
                  <a:pt x="9970" y="85725"/>
                </a:moveTo>
                <a:lnTo>
                  <a:pt x="9970" y="10001"/>
                </a:lnTo>
              </a:path>
            </a:pathLst>
          </a:custGeom>
          <a:ln w="13335" cap="flat">
            <a:solidFill>
              <a:schemeClr val="tx1"/>
            </a:solidFill>
            <a:prstDash val="solid"/>
            <a:miter/>
          </a:ln>
        </p:spPr>
        <p:txBody>
          <a:bodyPr rtlCol="0" anchor="ctr"/>
          <a:lstStyle/>
          <a:p>
            <a:endParaRPr lang="en-US" dirty="0"/>
          </a:p>
        </p:txBody>
      </p:sp>
      <p:cxnSp>
        <p:nvCxnSpPr>
          <p:cNvPr id="51" name="Straight Connector 50">
            <a:extLst>
              <a:ext uri="{FF2B5EF4-FFF2-40B4-BE49-F238E27FC236}">
                <a16:creationId xmlns:a16="http://schemas.microsoft.com/office/drawing/2014/main" id="{183191A7-4BCE-7048-904A-014EDEA61CCE}"/>
              </a:ext>
            </a:extLst>
          </p:cNvPr>
          <p:cNvCxnSpPr>
            <a:cxnSpLocks/>
          </p:cNvCxnSpPr>
          <p:nvPr/>
        </p:nvCxnSpPr>
        <p:spPr>
          <a:xfrm>
            <a:off x="7836213" y="4561873"/>
            <a:ext cx="354298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DBC4FCB-C9C0-B942-9F0E-D201A103DE14}"/>
              </a:ext>
            </a:extLst>
          </p:cNvPr>
          <p:cNvCxnSpPr>
            <a:cxnSpLocks/>
          </p:cNvCxnSpPr>
          <p:nvPr/>
        </p:nvCxnSpPr>
        <p:spPr>
          <a:xfrm>
            <a:off x="10451584" y="2004612"/>
            <a:ext cx="197041"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2DC2DB88-1A6C-A141-BF4A-E22D98E11104}"/>
              </a:ext>
            </a:extLst>
          </p:cNvPr>
          <p:cNvSpPr/>
          <p:nvPr/>
        </p:nvSpPr>
        <p:spPr>
          <a:xfrm>
            <a:off x="10731346" y="1907310"/>
            <a:ext cx="931602" cy="369332"/>
          </a:xfrm>
          <a:prstGeom prst="rect">
            <a:avLst/>
          </a:prstGeom>
          <a:ln>
            <a:noFill/>
          </a:ln>
        </p:spPr>
        <p:txBody>
          <a:bodyPr wrap="none" lIns="0" tIns="0" rIns="0" bIns="0">
            <a:spAutoFit/>
          </a:bodyPr>
          <a:lstStyle/>
          <a:p>
            <a:pPr marL="0" lvl="1"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Non-LT group</a:t>
            </a:r>
          </a:p>
          <a:p>
            <a:pPr marL="0" lvl="1"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LT group</a:t>
            </a:r>
          </a:p>
        </p:txBody>
      </p:sp>
      <p:cxnSp>
        <p:nvCxnSpPr>
          <p:cNvPr id="55" name="Straight Connector 54">
            <a:extLst>
              <a:ext uri="{FF2B5EF4-FFF2-40B4-BE49-F238E27FC236}">
                <a16:creationId xmlns:a16="http://schemas.microsoft.com/office/drawing/2014/main" id="{5934B0A0-9AB8-EA48-92FF-5D77F5DD9643}"/>
              </a:ext>
            </a:extLst>
          </p:cNvPr>
          <p:cNvCxnSpPr>
            <a:cxnSpLocks/>
          </p:cNvCxnSpPr>
          <p:nvPr/>
        </p:nvCxnSpPr>
        <p:spPr>
          <a:xfrm>
            <a:off x="10451584" y="2188762"/>
            <a:ext cx="197041"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1CD1037-3950-D343-8892-BAF18FA2A65C}"/>
              </a:ext>
            </a:extLst>
          </p:cNvPr>
          <p:cNvCxnSpPr>
            <a:cxnSpLocks/>
          </p:cNvCxnSpPr>
          <p:nvPr/>
        </p:nvCxnSpPr>
        <p:spPr>
          <a:xfrm>
            <a:off x="7936301" y="1895475"/>
            <a:ext cx="0" cy="274561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8D134B8-68E2-F045-9C1F-9BDD919DFAA6}"/>
              </a:ext>
            </a:extLst>
          </p:cNvPr>
          <p:cNvCxnSpPr>
            <a:cxnSpLocks/>
          </p:cNvCxnSpPr>
          <p:nvPr/>
        </p:nvCxnSpPr>
        <p:spPr>
          <a:xfrm>
            <a:off x="7874000" y="4310950"/>
            <a:ext cx="60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3A7BD8B-DB17-A146-BDA8-597B8C28DCDB}"/>
              </a:ext>
            </a:extLst>
          </p:cNvPr>
          <p:cNvCxnSpPr>
            <a:cxnSpLocks/>
          </p:cNvCxnSpPr>
          <p:nvPr/>
        </p:nvCxnSpPr>
        <p:spPr>
          <a:xfrm>
            <a:off x="7836213" y="4031550"/>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EA508276-6605-EC46-A16E-354913FAC3C8}"/>
              </a:ext>
            </a:extLst>
          </p:cNvPr>
          <p:cNvCxnSpPr>
            <a:cxnSpLocks/>
          </p:cNvCxnSpPr>
          <p:nvPr/>
        </p:nvCxnSpPr>
        <p:spPr>
          <a:xfrm>
            <a:off x="7874000" y="3768025"/>
            <a:ext cx="60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a16="http://schemas.microsoft.com/office/drawing/2014/main" id="{D539DB77-8BAA-BE4F-BE9F-D9D2C95EA61D}"/>
              </a:ext>
            </a:extLst>
          </p:cNvPr>
          <p:cNvSpPr/>
          <p:nvPr/>
        </p:nvSpPr>
        <p:spPr>
          <a:xfrm>
            <a:off x="7383918" y="393528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0.2</a:t>
            </a:r>
          </a:p>
        </p:txBody>
      </p:sp>
      <p:cxnSp>
        <p:nvCxnSpPr>
          <p:cNvPr id="70" name="Straight Connector 69">
            <a:extLst>
              <a:ext uri="{FF2B5EF4-FFF2-40B4-BE49-F238E27FC236}">
                <a16:creationId xmlns:a16="http://schemas.microsoft.com/office/drawing/2014/main" id="{D447E48C-AB04-3440-BE63-FE1AA48E8409}"/>
              </a:ext>
            </a:extLst>
          </p:cNvPr>
          <p:cNvCxnSpPr>
            <a:cxnSpLocks/>
          </p:cNvCxnSpPr>
          <p:nvPr/>
        </p:nvCxnSpPr>
        <p:spPr>
          <a:xfrm>
            <a:off x="7836213" y="3501325"/>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Rectangle 70">
            <a:extLst>
              <a:ext uri="{FF2B5EF4-FFF2-40B4-BE49-F238E27FC236}">
                <a16:creationId xmlns:a16="http://schemas.microsoft.com/office/drawing/2014/main" id="{E9865F85-32B7-124A-A4E4-E1C4E30B8E11}"/>
              </a:ext>
            </a:extLst>
          </p:cNvPr>
          <p:cNvSpPr/>
          <p:nvPr/>
        </p:nvSpPr>
        <p:spPr>
          <a:xfrm>
            <a:off x="7383918" y="3405060"/>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0.4</a:t>
            </a:r>
          </a:p>
        </p:txBody>
      </p:sp>
      <p:cxnSp>
        <p:nvCxnSpPr>
          <p:cNvPr id="72" name="Straight Connector 71">
            <a:extLst>
              <a:ext uri="{FF2B5EF4-FFF2-40B4-BE49-F238E27FC236}">
                <a16:creationId xmlns:a16="http://schemas.microsoft.com/office/drawing/2014/main" id="{6964A83D-BB15-184D-8DC5-FE2971431742}"/>
              </a:ext>
            </a:extLst>
          </p:cNvPr>
          <p:cNvCxnSpPr>
            <a:cxnSpLocks/>
          </p:cNvCxnSpPr>
          <p:nvPr/>
        </p:nvCxnSpPr>
        <p:spPr>
          <a:xfrm>
            <a:off x="7836213" y="2971100"/>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CAE87BFD-C0F2-C64C-B6BB-0D422A5E9F6A}"/>
              </a:ext>
            </a:extLst>
          </p:cNvPr>
          <p:cNvSpPr/>
          <p:nvPr/>
        </p:nvSpPr>
        <p:spPr>
          <a:xfrm>
            <a:off x="7383918" y="287483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0.6</a:t>
            </a:r>
          </a:p>
        </p:txBody>
      </p:sp>
      <p:cxnSp>
        <p:nvCxnSpPr>
          <p:cNvPr id="74" name="Straight Connector 73">
            <a:extLst>
              <a:ext uri="{FF2B5EF4-FFF2-40B4-BE49-F238E27FC236}">
                <a16:creationId xmlns:a16="http://schemas.microsoft.com/office/drawing/2014/main" id="{08F6DFDF-17CD-A440-9132-56F6EBB2E450}"/>
              </a:ext>
            </a:extLst>
          </p:cNvPr>
          <p:cNvCxnSpPr>
            <a:cxnSpLocks/>
          </p:cNvCxnSpPr>
          <p:nvPr/>
        </p:nvCxnSpPr>
        <p:spPr>
          <a:xfrm>
            <a:off x="7836213" y="2437700"/>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0F00D6ED-BCC5-FF46-B5B1-9359BBCD733A}"/>
              </a:ext>
            </a:extLst>
          </p:cNvPr>
          <p:cNvSpPr/>
          <p:nvPr/>
        </p:nvSpPr>
        <p:spPr>
          <a:xfrm>
            <a:off x="7383918" y="234143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0.8</a:t>
            </a:r>
          </a:p>
        </p:txBody>
      </p:sp>
      <p:cxnSp>
        <p:nvCxnSpPr>
          <p:cNvPr id="76" name="Straight Connector 75">
            <a:extLst>
              <a:ext uri="{FF2B5EF4-FFF2-40B4-BE49-F238E27FC236}">
                <a16:creationId xmlns:a16="http://schemas.microsoft.com/office/drawing/2014/main" id="{E2A3464F-4C06-DE4E-86FC-9017C4E1C94B}"/>
              </a:ext>
            </a:extLst>
          </p:cNvPr>
          <p:cNvCxnSpPr>
            <a:cxnSpLocks/>
          </p:cNvCxnSpPr>
          <p:nvPr/>
        </p:nvCxnSpPr>
        <p:spPr>
          <a:xfrm>
            <a:off x="7874000" y="3244150"/>
            <a:ext cx="60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B031595-F3E9-5E4B-8915-F2587124511C}"/>
              </a:ext>
            </a:extLst>
          </p:cNvPr>
          <p:cNvCxnSpPr>
            <a:cxnSpLocks/>
          </p:cNvCxnSpPr>
          <p:nvPr/>
        </p:nvCxnSpPr>
        <p:spPr>
          <a:xfrm>
            <a:off x="7874000" y="2707575"/>
            <a:ext cx="60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0E8B39F-532B-A945-9455-51B40AC59C7B}"/>
              </a:ext>
            </a:extLst>
          </p:cNvPr>
          <p:cNvCxnSpPr>
            <a:cxnSpLocks/>
          </p:cNvCxnSpPr>
          <p:nvPr/>
        </p:nvCxnSpPr>
        <p:spPr>
          <a:xfrm>
            <a:off x="7836213" y="1904300"/>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8FCD2EC5-7CC0-D44D-A798-71D9B5891A7A}"/>
              </a:ext>
            </a:extLst>
          </p:cNvPr>
          <p:cNvSpPr/>
          <p:nvPr/>
        </p:nvSpPr>
        <p:spPr>
          <a:xfrm>
            <a:off x="7383918" y="180803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1.0</a:t>
            </a:r>
          </a:p>
        </p:txBody>
      </p:sp>
      <p:cxnSp>
        <p:nvCxnSpPr>
          <p:cNvPr id="80" name="Straight Connector 79">
            <a:extLst>
              <a:ext uri="{FF2B5EF4-FFF2-40B4-BE49-F238E27FC236}">
                <a16:creationId xmlns:a16="http://schemas.microsoft.com/office/drawing/2014/main" id="{634EF605-64AF-F74B-B47C-29B94E3B2E9E}"/>
              </a:ext>
            </a:extLst>
          </p:cNvPr>
          <p:cNvCxnSpPr>
            <a:cxnSpLocks/>
          </p:cNvCxnSpPr>
          <p:nvPr/>
        </p:nvCxnSpPr>
        <p:spPr>
          <a:xfrm>
            <a:off x="7874000" y="2177350"/>
            <a:ext cx="60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35FCD2D8-9D54-744A-88F0-DDDE97BB884E}"/>
              </a:ext>
            </a:extLst>
          </p:cNvPr>
          <p:cNvSpPr/>
          <p:nvPr/>
        </p:nvSpPr>
        <p:spPr>
          <a:xfrm>
            <a:off x="10668514" y="4140721"/>
            <a:ext cx="641202"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Med.: 7.1</a:t>
            </a:r>
          </a:p>
        </p:txBody>
      </p:sp>
      <p:sp>
        <p:nvSpPr>
          <p:cNvPr id="82" name="Rectangle 81">
            <a:extLst>
              <a:ext uri="{FF2B5EF4-FFF2-40B4-BE49-F238E27FC236}">
                <a16:creationId xmlns:a16="http://schemas.microsoft.com/office/drawing/2014/main" id="{8A636327-4017-0343-9A34-83644D957E58}"/>
              </a:ext>
            </a:extLst>
          </p:cNvPr>
          <p:cNvSpPr/>
          <p:nvPr/>
        </p:nvSpPr>
        <p:spPr>
          <a:xfrm>
            <a:off x="10476809" y="2978671"/>
            <a:ext cx="726161"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Med.: 16.8</a:t>
            </a:r>
          </a:p>
        </p:txBody>
      </p:sp>
      <p:sp>
        <p:nvSpPr>
          <p:cNvPr id="84" name="Freeform 83">
            <a:extLst>
              <a:ext uri="{FF2B5EF4-FFF2-40B4-BE49-F238E27FC236}">
                <a16:creationId xmlns:a16="http://schemas.microsoft.com/office/drawing/2014/main" id="{D2DA1DC2-A1B1-9A42-86CC-14FC72C519B8}"/>
              </a:ext>
            </a:extLst>
          </p:cNvPr>
          <p:cNvSpPr/>
          <p:nvPr/>
        </p:nvSpPr>
        <p:spPr>
          <a:xfrm>
            <a:off x="7937500" y="1892300"/>
            <a:ext cx="3407332" cy="2503024"/>
          </a:xfrm>
          <a:custGeom>
            <a:avLst/>
            <a:gdLst>
              <a:gd name="connsiteX0" fmla="*/ 3403600 w 3403600"/>
              <a:gd name="connsiteY0" fmla="*/ 2489200 h 2499726"/>
              <a:gd name="connsiteX1" fmla="*/ 3260725 w 3403600"/>
              <a:gd name="connsiteY1" fmla="*/ 2498725 h 2499726"/>
              <a:gd name="connsiteX2" fmla="*/ 3022600 w 3403600"/>
              <a:gd name="connsiteY2" fmla="*/ 2498725 h 2499726"/>
              <a:gd name="connsiteX3" fmla="*/ 2828925 w 3403600"/>
              <a:gd name="connsiteY3" fmla="*/ 2492375 h 2499726"/>
              <a:gd name="connsiteX4" fmla="*/ 2632075 w 3403600"/>
              <a:gd name="connsiteY4" fmla="*/ 2479675 h 2499726"/>
              <a:gd name="connsiteX5" fmla="*/ 2292350 w 3403600"/>
              <a:gd name="connsiteY5" fmla="*/ 2428875 h 2499726"/>
              <a:gd name="connsiteX6" fmla="*/ 2003425 w 3403600"/>
              <a:gd name="connsiteY6" fmla="*/ 2362200 h 2499726"/>
              <a:gd name="connsiteX7" fmla="*/ 1743075 w 3403600"/>
              <a:gd name="connsiteY7" fmla="*/ 2273300 h 2499726"/>
              <a:gd name="connsiteX8" fmla="*/ 1450975 w 3403600"/>
              <a:gd name="connsiteY8" fmla="*/ 2146300 h 2499726"/>
              <a:gd name="connsiteX9" fmla="*/ 1203325 w 3403600"/>
              <a:gd name="connsiteY9" fmla="*/ 1997075 h 2499726"/>
              <a:gd name="connsiteX10" fmla="*/ 962025 w 3403600"/>
              <a:gd name="connsiteY10" fmla="*/ 1816100 h 2499726"/>
              <a:gd name="connsiteX11" fmla="*/ 793750 w 3403600"/>
              <a:gd name="connsiteY11" fmla="*/ 1660525 h 2499726"/>
              <a:gd name="connsiteX12" fmla="*/ 625475 w 3403600"/>
              <a:gd name="connsiteY12" fmla="*/ 1473200 h 2499726"/>
              <a:gd name="connsiteX13" fmla="*/ 460375 w 3403600"/>
              <a:gd name="connsiteY13" fmla="*/ 1247775 h 2499726"/>
              <a:gd name="connsiteX14" fmla="*/ 304800 w 3403600"/>
              <a:gd name="connsiteY14" fmla="*/ 987425 h 2499726"/>
              <a:gd name="connsiteX15" fmla="*/ 190500 w 3403600"/>
              <a:gd name="connsiteY15" fmla="*/ 727075 h 2499726"/>
              <a:gd name="connsiteX16" fmla="*/ 82550 w 3403600"/>
              <a:gd name="connsiteY16" fmla="*/ 422275 h 2499726"/>
              <a:gd name="connsiteX17" fmla="*/ 22225 w 3403600"/>
              <a:gd name="connsiteY17" fmla="*/ 149225 h 2499726"/>
              <a:gd name="connsiteX18" fmla="*/ 0 w 3403600"/>
              <a:gd name="connsiteY18" fmla="*/ 0 h 2499726"/>
              <a:gd name="connsiteX0" fmla="*/ 3407332 w 3407332"/>
              <a:gd name="connsiteY0" fmla="*/ 2500397 h 2501854"/>
              <a:gd name="connsiteX1" fmla="*/ 3260725 w 3407332"/>
              <a:gd name="connsiteY1" fmla="*/ 2498725 h 2501854"/>
              <a:gd name="connsiteX2" fmla="*/ 3022600 w 3407332"/>
              <a:gd name="connsiteY2" fmla="*/ 2498725 h 2501854"/>
              <a:gd name="connsiteX3" fmla="*/ 2828925 w 3407332"/>
              <a:gd name="connsiteY3" fmla="*/ 2492375 h 2501854"/>
              <a:gd name="connsiteX4" fmla="*/ 2632075 w 3407332"/>
              <a:gd name="connsiteY4" fmla="*/ 2479675 h 2501854"/>
              <a:gd name="connsiteX5" fmla="*/ 2292350 w 3407332"/>
              <a:gd name="connsiteY5" fmla="*/ 2428875 h 2501854"/>
              <a:gd name="connsiteX6" fmla="*/ 2003425 w 3407332"/>
              <a:gd name="connsiteY6" fmla="*/ 2362200 h 2501854"/>
              <a:gd name="connsiteX7" fmla="*/ 1743075 w 3407332"/>
              <a:gd name="connsiteY7" fmla="*/ 2273300 h 2501854"/>
              <a:gd name="connsiteX8" fmla="*/ 1450975 w 3407332"/>
              <a:gd name="connsiteY8" fmla="*/ 2146300 h 2501854"/>
              <a:gd name="connsiteX9" fmla="*/ 1203325 w 3407332"/>
              <a:gd name="connsiteY9" fmla="*/ 1997075 h 2501854"/>
              <a:gd name="connsiteX10" fmla="*/ 962025 w 3407332"/>
              <a:gd name="connsiteY10" fmla="*/ 1816100 h 2501854"/>
              <a:gd name="connsiteX11" fmla="*/ 793750 w 3407332"/>
              <a:gd name="connsiteY11" fmla="*/ 1660525 h 2501854"/>
              <a:gd name="connsiteX12" fmla="*/ 625475 w 3407332"/>
              <a:gd name="connsiteY12" fmla="*/ 1473200 h 2501854"/>
              <a:gd name="connsiteX13" fmla="*/ 460375 w 3407332"/>
              <a:gd name="connsiteY13" fmla="*/ 1247775 h 2501854"/>
              <a:gd name="connsiteX14" fmla="*/ 304800 w 3407332"/>
              <a:gd name="connsiteY14" fmla="*/ 987425 h 2501854"/>
              <a:gd name="connsiteX15" fmla="*/ 190500 w 3407332"/>
              <a:gd name="connsiteY15" fmla="*/ 727075 h 2501854"/>
              <a:gd name="connsiteX16" fmla="*/ 82550 w 3407332"/>
              <a:gd name="connsiteY16" fmla="*/ 422275 h 2501854"/>
              <a:gd name="connsiteX17" fmla="*/ 22225 w 3407332"/>
              <a:gd name="connsiteY17" fmla="*/ 149225 h 2501854"/>
              <a:gd name="connsiteX18" fmla="*/ 0 w 3407332"/>
              <a:gd name="connsiteY18" fmla="*/ 0 h 2501854"/>
              <a:gd name="connsiteX0" fmla="*/ 3407332 w 3407332"/>
              <a:gd name="connsiteY0" fmla="*/ 2500397 h 2503024"/>
              <a:gd name="connsiteX1" fmla="*/ 3245796 w 3407332"/>
              <a:gd name="connsiteY1" fmla="*/ 2502457 h 2503024"/>
              <a:gd name="connsiteX2" fmla="*/ 3022600 w 3407332"/>
              <a:gd name="connsiteY2" fmla="*/ 2498725 h 2503024"/>
              <a:gd name="connsiteX3" fmla="*/ 2828925 w 3407332"/>
              <a:gd name="connsiteY3" fmla="*/ 2492375 h 2503024"/>
              <a:gd name="connsiteX4" fmla="*/ 2632075 w 3407332"/>
              <a:gd name="connsiteY4" fmla="*/ 2479675 h 2503024"/>
              <a:gd name="connsiteX5" fmla="*/ 2292350 w 3407332"/>
              <a:gd name="connsiteY5" fmla="*/ 2428875 h 2503024"/>
              <a:gd name="connsiteX6" fmla="*/ 2003425 w 3407332"/>
              <a:gd name="connsiteY6" fmla="*/ 2362200 h 2503024"/>
              <a:gd name="connsiteX7" fmla="*/ 1743075 w 3407332"/>
              <a:gd name="connsiteY7" fmla="*/ 2273300 h 2503024"/>
              <a:gd name="connsiteX8" fmla="*/ 1450975 w 3407332"/>
              <a:gd name="connsiteY8" fmla="*/ 2146300 h 2503024"/>
              <a:gd name="connsiteX9" fmla="*/ 1203325 w 3407332"/>
              <a:gd name="connsiteY9" fmla="*/ 1997075 h 2503024"/>
              <a:gd name="connsiteX10" fmla="*/ 962025 w 3407332"/>
              <a:gd name="connsiteY10" fmla="*/ 1816100 h 2503024"/>
              <a:gd name="connsiteX11" fmla="*/ 793750 w 3407332"/>
              <a:gd name="connsiteY11" fmla="*/ 1660525 h 2503024"/>
              <a:gd name="connsiteX12" fmla="*/ 625475 w 3407332"/>
              <a:gd name="connsiteY12" fmla="*/ 1473200 h 2503024"/>
              <a:gd name="connsiteX13" fmla="*/ 460375 w 3407332"/>
              <a:gd name="connsiteY13" fmla="*/ 1247775 h 2503024"/>
              <a:gd name="connsiteX14" fmla="*/ 304800 w 3407332"/>
              <a:gd name="connsiteY14" fmla="*/ 987425 h 2503024"/>
              <a:gd name="connsiteX15" fmla="*/ 190500 w 3407332"/>
              <a:gd name="connsiteY15" fmla="*/ 727075 h 2503024"/>
              <a:gd name="connsiteX16" fmla="*/ 82550 w 3407332"/>
              <a:gd name="connsiteY16" fmla="*/ 422275 h 2503024"/>
              <a:gd name="connsiteX17" fmla="*/ 22225 w 3407332"/>
              <a:gd name="connsiteY17" fmla="*/ 149225 h 2503024"/>
              <a:gd name="connsiteX18" fmla="*/ 0 w 3407332"/>
              <a:gd name="connsiteY18" fmla="*/ 0 h 25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7332" h="2503024">
                <a:moveTo>
                  <a:pt x="3407332" y="2500397"/>
                </a:moveTo>
                <a:cubicBezTo>
                  <a:pt x="3367644" y="2504366"/>
                  <a:pt x="3309918" y="2502736"/>
                  <a:pt x="3245796" y="2502457"/>
                </a:cubicBezTo>
                <a:lnTo>
                  <a:pt x="3022600" y="2498725"/>
                </a:lnTo>
                <a:lnTo>
                  <a:pt x="2828925" y="2492375"/>
                </a:lnTo>
                <a:cubicBezTo>
                  <a:pt x="2763837" y="2489200"/>
                  <a:pt x="2721504" y="2490258"/>
                  <a:pt x="2632075" y="2479675"/>
                </a:cubicBezTo>
                <a:cubicBezTo>
                  <a:pt x="2542646" y="2469092"/>
                  <a:pt x="2397125" y="2448454"/>
                  <a:pt x="2292350" y="2428875"/>
                </a:cubicBezTo>
                <a:cubicBezTo>
                  <a:pt x="2187575" y="2409296"/>
                  <a:pt x="2094971" y="2388129"/>
                  <a:pt x="2003425" y="2362200"/>
                </a:cubicBezTo>
                <a:cubicBezTo>
                  <a:pt x="1911879" y="2336271"/>
                  <a:pt x="1835150" y="2309283"/>
                  <a:pt x="1743075" y="2273300"/>
                </a:cubicBezTo>
                <a:cubicBezTo>
                  <a:pt x="1651000" y="2237317"/>
                  <a:pt x="1540933" y="2192337"/>
                  <a:pt x="1450975" y="2146300"/>
                </a:cubicBezTo>
                <a:cubicBezTo>
                  <a:pt x="1361017" y="2100263"/>
                  <a:pt x="1284817" y="2052108"/>
                  <a:pt x="1203325" y="1997075"/>
                </a:cubicBezTo>
                <a:cubicBezTo>
                  <a:pt x="1121833" y="1942042"/>
                  <a:pt x="1030288" y="1872192"/>
                  <a:pt x="962025" y="1816100"/>
                </a:cubicBezTo>
                <a:cubicBezTo>
                  <a:pt x="893762" y="1760008"/>
                  <a:pt x="849842" y="1717675"/>
                  <a:pt x="793750" y="1660525"/>
                </a:cubicBezTo>
                <a:cubicBezTo>
                  <a:pt x="737658" y="1603375"/>
                  <a:pt x="681037" y="1541992"/>
                  <a:pt x="625475" y="1473200"/>
                </a:cubicBezTo>
                <a:cubicBezTo>
                  <a:pt x="569912" y="1404408"/>
                  <a:pt x="513821" y="1328737"/>
                  <a:pt x="460375" y="1247775"/>
                </a:cubicBezTo>
                <a:cubicBezTo>
                  <a:pt x="406929" y="1166812"/>
                  <a:pt x="349779" y="1074208"/>
                  <a:pt x="304800" y="987425"/>
                </a:cubicBezTo>
                <a:cubicBezTo>
                  <a:pt x="259821" y="900642"/>
                  <a:pt x="227542" y="821267"/>
                  <a:pt x="190500" y="727075"/>
                </a:cubicBezTo>
                <a:cubicBezTo>
                  <a:pt x="153458" y="632883"/>
                  <a:pt x="110596" y="518583"/>
                  <a:pt x="82550" y="422275"/>
                </a:cubicBezTo>
                <a:cubicBezTo>
                  <a:pt x="54504" y="325967"/>
                  <a:pt x="35983" y="219604"/>
                  <a:pt x="22225" y="149225"/>
                </a:cubicBezTo>
                <a:cubicBezTo>
                  <a:pt x="8467" y="78846"/>
                  <a:pt x="4233" y="39423"/>
                  <a:pt x="0" y="0"/>
                </a:cubicBez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Freeform 82">
            <a:extLst>
              <a:ext uri="{FF2B5EF4-FFF2-40B4-BE49-F238E27FC236}">
                <a16:creationId xmlns:a16="http://schemas.microsoft.com/office/drawing/2014/main" id="{22204346-6354-AE4C-B7E6-E96C4B2E72D9}"/>
              </a:ext>
            </a:extLst>
          </p:cNvPr>
          <p:cNvSpPr/>
          <p:nvPr/>
        </p:nvSpPr>
        <p:spPr>
          <a:xfrm>
            <a:off x="7934326" y="1914834"/>
            <a:ext cx="3326493" cy="1351834"/>
          </a:xfrm>
          <a:custGeom>
            <a:avLst/>
            <a:gdLst>
              <a:gd name="connsiteX0" fmla="*/ 3273425 w 3273425"/>
              <a:gd name="connsiteY0" fmla="*/ 1304614 h 1355414"/>
              <a:gd name="connsiteX1" fmla="*/ 3079750 w 3273425"/>
              <a:gd name="connsiteY1" fmla="*/ 1323664 h 1355414"/>
              <a:gd name="connsiteX2" fmla="*/ 2876550 w 3273425"/>
              <a:gd name="connsiteY2" fmla="*/ 1336364 h 1355414"/>
              <a:gd name="connsiteX3" fmla="*/ 2600325 w 3273425"/>
              <a:gd name="connsiteY3" fmla="*/ 1345889 h 1355414"/>
              <a:gd name="connsiteX4" fmla="*/ 2314575 w 3273425"/>
              <a:gd name="connsiteY4" fmla="*/ 1355414 h 1355414"/>
              <a:gd name="connsiteX5" fmla="*/ 2085975 w 3273425"/>
              <a:gd name="connsiteY5" fmla="*/ 1352239 h 1355414"/>
              <a:gd name="connsiteX6" fmla="*/ 1870075 w 3273425"/>
              <a:gd name="connsiteY6" fmla="*/ 1345889 h 1355414"/>
              <a:gd name="connsiteX7" fmla="*/ 1673225 w 3273425"/>
              <a:gd name="connsiteY7" fmla="*/ 1326839 h 1355414"/>
              <a:gd name="connsiteX8" fmla="*/ 1524000 w 3273425"/>
              <a:gd name="connsiteY8" fmla="*/ 1304614 h 1355414"/>
              <a:gd name="connsiteX9" fmla="*/ 1403350 w 3273425"/>
              <a:gd name="connsiteY9" fmla="*/ 1272864 h 1355414"/>
              <a:gd name="connsiteX10" fmla="*/ 1323975 w 3273425"/>
              <a:gd name="connsiteY10" fmla="*/ 1237939 h 1355414"/>
              <a:gd name="connsiteX11" fmla="*/ 1231900 w 3273425"/>
              <a:gd name="connsiteY11" fmla="*/ 1155389 h 1355414"/>
              <a:gd name="connsiteX12" fmla="*/ 1133475 w 3273425"/>
              <a:gd name="connsiteY12" fmla="*/ 1069664 h 1355414"/>
              <a:gd name="connsiteX13" fmla="*/ 1028700 w 3273425"/>
              <a:gd name="connsiteY13" fmla="*/ 983939 h 1355414"/>
              <a:gd name="connsiteX14" fmla="*/ 914400 w 3273425"/>
              <a:gd name="connsiteY14" fmla="*/ 898214 h 1355414"/>
              <a:gd name="connsiteX15" fmla="*/ 825500 w 3273425"/>
              <a:gd name="connsiteY15" fmla="*/ 834714 h 1355414"/>
              <a:gd name="connsiteX16" fmla="*/ 777875 w 3273425"/>
              <a:gd name="connsiteY16" fmla="*/ 815664 h 1355414"/>
              <a:gd name="connsiteX17" fmla="*/ 657225 w 3273425"/>
              <a:gd name="connsiteY17" fmla="*/ 739464 h 1355414"/>
              <a:gd name="connsiteX18" fmla="*/ 568325 w 3273425"/>
              <a:gd name="connsiteY18" fmla="*/ 669614 h 1355414"/>
              <a:gd name="connsiteX19" fmla="*/ 485775 w 3273425"/>
              <a:gd name="connsiteY19" fmla="*/ 574364 h 1355414"/>
              <a:gd name="connsiteX20" fmla="*/ 428625 w 3273425"/>
              <a:gd name="connsiteY20" fmla="*/ 475939 h 1355414"/>
              <a:gd name="connsiteX21" fmla="*/ 377825 w 3273425"/>
              <a:gd name="connsiteY21" fmla="*/ 348939 h 1355414"/>
              <a:gd name="connsiteX22" fmla="*/ 333375 w 3273425"/>
              <a:gd name="connsiteY22" fmla="*/ 225114 h 1355414"/>
              <a:gd name="connsiteX23" fmla="*/ 212725 w 3273425"/>
              <a:gd name="connsiteY23" fmla="*/ 101289 h 1355414"/>
              <a:gd name="connsiteX24" fmla="*/ 57150 w 3273425"/>
              <a:gd name="connsiteY24" fmla="*/ 12389 h 1355414"/>
              <a:gd name="connsiteX25" fmla="*/ 0 w 3273425"/>
              <a:gd name="connsiteY25" fmla="*/ 2864 h 1355414"/>
              <a:gd name="connsiteX0" fmla="*/ 3273425 w 3273425"/>
              <a:gd name="connsiteY0" fmla="*/ 1304614 h 1355414"/>
              <a:gd name="connsiteX1" fmla="*/ 3079750 w 3273425"/>
              <a:gd name="connsiteY1" fmla="*/ 1323664 h 1355414"/>
              <a:gd name="connsiteX2" fmla="*/ 2876550 w 3273425"/>
              <a:gd name="connsiteY2" fmla="*/ 1336364 h 1355414"/>
              <a:gd name="connsiteX3" fmla="*/ 2600325 w 3273425"/>
              <a:gd name="connsiteY3" fmla="*/ 1345889 h 1355414"/>
              <a:gd name="connsiteX4" fmla="*/ 2314575 w 3273425"/>
              <a:gd name="connsiteY4" fmla="*/ 1355414 h 1355414"/>
              <a:gd name="connsiteX5" fmla="*/ 2085975 w 3273425"/>
              <a:gd name="connsiteY5" fmla="*/ 1352239 h 1355414"/>
              <a:gd name="connsiteX6" fmla="*/ 1870075 w 3273425"/>
              <a:gd name="connsiteY6" fmla="*/ 1345889 h 1355414"/>
              <a:gd name="connsiteX7" fmla="*/ 1673225 w 3273425"/>
              <a:gd name="connsiteY7" fmla="*/ 1326839 h 1355414"/>
              <a:gd name="connsiteX8" fmla="*/ 1524000 w 3273425"/>
              <a:gd name="connsiteY8" fmla="*/ 1304614 h 1355414"/>
              <a:gd name="connsiteX9" fmla="*/ 1403350 w 3273425"/>
              <a:gd name="connsiteY9" fmla="*/ 1272864 h 1355414"/>
              <a:gd name="connsiteX10" fmla="*/ 1323975 w 3273425"/>
              <a:gd name="connsiteY10" fmla="*/ 1237939 h 1355414"/>
              <a:gd name="connsiteX11" fmla="*/ 1231900 w 3273425"/>
              <a:gd name="connsiteY11" fmla="*/ 1155389 h 1355414"/>
              <a:gd name="connsiteX12" fmla="*/ 1133475 w 3273425"/>
              <a:gd name="connsiteY12" fmla="*/ 1069664 h 1355414"/>
              <a:gd name="connsiteX13" fmla="*/ 1028700 w 3273425"/>
              <a:gd name="connsiteY13" fmla="*/ 983939 h 1355414"/>
              <a:gd name="connsiteX14" fmla="*/ 914400 w 3273425"/>
              <a:gd name="connsiteY14" fmla="*/ 898214 h 1355414"/>
              <a:gd name="connsiteX15" fmla="*/ 825500 w 3273425"/>
              <a:gd name="connsiteY15" fmla="*/ 834714 h 1355414"/>
              <a:gd name="connsiteX16" fmla="*/ 657225 w 3273425"/>
              <a:gd name="connsiteY16" fmla="*/ 739464 h 1355414"/>
              <a:gd name="connsiteX17" fmla="*/ 568325 w 3273425"/>
              <a:gd name="connsiteY17" fmla="*/ 669614 h 1355414"/>
              <a:gd name="connsiteX18" fmla="*/ 485775 w 3273425"/>
              <a:gd name="connsiteY18" fmla="*/ 574364 h 1355414"/>
              <a:gd name="connsiteX19" fmla="*/ 428625 w 3273425"/>
              <a:gd name="connsiteY19" fmla="*/ 475939 h 1355414"/>
              <a:gd name="connsiteX20" fmla="*/ 377825 w 3273425"/>
              <a:gd name="connsiteY20" fmla="*/ 348939 h 1355414"/>
              <a:gd name="connsiteX21" fmla="*/ 333375 w 3273425"/>
              <a:gd name="connsiteY21" fmla="*/ 225114 h 1355414"/>
              <a:gd name="connsiteX22" fmla="*/ 212725 w 3273425"/>
              <a:gd name="connsiteY22" fmla="*/ 101289 h 1355414"/>
              <a:gd name="connsiteX23" fmla="*/ 57150 w 3273425"/>
              <a:gd name="connsiteY23" fmla="*/ 12389 h 1355414"/>
              <a:gd name="connsiteX24" fmla="*/ 0 w 3273425"/>
              <a:gd name="connsiteY24" fmla="*/ 2864 h 1355414"/>
              <a:gd name="connsiteX0" fmla="*/ 3273425 w 3273425"/>
              <a:gd name="connsiteY0" fmla="*/ 1304614 h 1355414"/>
              <a:gd name="connsiteX1" fmla="*/ 3079751 w 3273425"/>
              <a:gd name="connsiteY1" fmla="*/ 1349789 h 1355414"/>
              <a:gd name="connsiteX2" fmla="*/ 2876550 w 3273425"/>
              <a:gd name="connsiteY2" fmla="*/ 1336364 h 1355414"/>
              <a:gd name="connsiteX3" fmla="*/ 2600325 w 3273425"/>
              <a:gd name="connsiteY3" fmla="*/ 1345889 h 1355414"/>
              <a:gd name="connsiteX4" fmla="*/ 2314575 w 3273425"/>
              <a:gd name="connsiteY4" fmla="*/ 1355414 h 1355414"/>
              <a:gd name="connsiteX5" fmla="*/ 2085975 w 3273425"/>
              <a:gd name="connsiteY5" fmla="*/ 1352239 h 1355414"/>
              <a:gd name="connsiteX6" fmla="*/ 1870075 w 3273425"/>
              <a:gd name="connsiteY6" fmla="*/ 1345889 h 1355414"/>
              <a:gd name="connsiteX7" fmla="*/ 1673225 w 3273425"/>
              <a:gd name="connsiteY7" fmla="*/ 1326839 h 1355414"/>
              <a:gd name="connsiteX8" fmla="*/ 1524000 w 3273425"/>
              <a:gd name="connsiteY8" fmla="*/ 1304614 h 1355414"/>
              <a:gd name="connsiteX9" fmla="*/ 1403350 w 3273425"/>
              <a:gd name="connsiteY9" fmla="*/ 1272864 h 1355414"/>
              <a:gd name="connsiteX10" fmla="*/ 1323975 w 3273425"/>
              <a:gd name="connsiteY10" fmla="*/ 1237939 h 1355414"/>
              <a:gd name="connsiteX11" fmla="*/ 1231900 w 3273425"/>
              <a:gd name="connsiteY11" fmla="*/ 1155389 h 1355414"/>
              <a:gd name="connsiteX12" fmla="*/ 1133475 w 3273425"/>
              <a:gd name="connsiteY12" fmla="*/ 1069664 h 1355414"/>
              <a:gd name="connsiteX13" fmla="*/ 1028700 w 3273425"/>
              <a:gd name="connsiteY13" fmla="*/ 983939 h 1355414"/>
              <a:gd name="connsiteX14" fmla="*/ 914400 w 3273425"/>
              <a:gd name="connsiteY14" fmla="*/ 898214 h 1355414"/>
              <a:gd name="connsiteX15" fmla="*/ 825500 w 3273425"/>
              <a:gd name="connsiteY15" fmla="*/ 834714 h 1355414"/>
              <a:gd name="connsiteX16" fmla="*/ 657225 w 3273425"/>
              <a:gd name="connsiteY16" fmla="*/ 739464 h 1355414"/>
              <a:gd name="connsiteX17" fmla="*/ 568325 w 3273425"/>
              <a:gd name="connsiteY17" fmla="*/ 669614 h 1355414"/>
              <a:gd name="connsiteX18" fmla="*/ 485775 w 3273425"/>
              <a:gd name="connsiteY18" fmla="*/ 574364 h 1355414"/>
              <a:gd name="connsiteX19" fmla="*/ 428625 w 3273425"/>
              <a:gd name="connsiteY19" fmla="*/ 475939 h 1355414"/>
              <a:gd name="connsiteX20" fmla="*/ 377825 w 3273425"/>
              <a:gd name="connsiteY20" fmla="*/ 348939 h 1355414"/>
              <a:gd name="connsiteX21" fmla="*/ 333375 w 3273425"/>
              <a:gd name="connsiteY21" fmla="*/ 225114 h 1355414"/>
              <a:gd name="connsiteX22" fmla="*/ 212725 w 3273425"/>
              <a:gd name="connsiteY22" fmla="*/ 101289 h 1355414"/>
              <a:gd name="connsiteX23" fmla="*/ 57150 w 3273425"/>
              <a:gd name="connsiteY23" fmla="*/ 12389 h 1355414"/>
              <a:gd name="connsiteX24" fmla="*/ 0 w 3273425"/>
              <a:gd name="connsiteY24" fmla="*/ 2864 h 1355414"/>
              <a:gd name="connsiteX0" fmla="*/ 3316842 w 3316842"/>
              <a:gd name="connsiteY0" fmla="*/ 1339448 h 1355414"/>
              <a:gd name="connsiteX1" fmla="*/ 3079751 w 3316842"/>
              <a:gd name="connsiteY1" fmla="*/ 1349789 h 1355414"/>
              <a:gd name="connsiteX2" fmla="*/ 2876550 w 3316842"/>
              <a:gd name="connsiteY2" fmla="*/ 1336364 h 1355414"/>
              <a:gd name="connsiteX3" fmla="*/ 2600325 w 3316842"/>
              <a:gd name="connsiteY3" fmla="*/ 1345889 h 1355414"/>
              <a:gd name="connsiteX4" fmla="*/ 2314575 w 3316842"/>
              <a:gd name="connsiteY4" fmla="*/ 1355414 h 1355414"/>
              <a:gd name="connsiteX5" fmla="*/ 2085975 w 3316842"/>
              <a:gd name="connsiteY5" fmla="*/ 1352239 h 1355414"/>
              <a:gd name="connsiteX6" fmla="*/ 1870075 w 3316842"/>
              <a:gd name="connsiteY6" fmla="*/ 1345889 h 1355414"/>
              <a:gd name="connsiteX7" fmla="*/ 1673225 w 3316842"/>
              <a:gd name="connsiteY7" fmla="*/ 1326839 h 1355414"/>
              <a:gd name="connsiteX8" fmla="*/ 1524000 w 3316842"/>
              <a:gd name="connsiteY8" fmla="*/ 1304614 h 1355414"/>
              <a:gd name="connsiteX9" fmla="*/ 1403350 w 3316842"/>
              <a:gd name="connsiteY9" fmla="*/ 1272864 h 1355414"/>
              <a:gd name="connsiteX10" fmla="*/ 1323975 w 3316842"/>
              <a:gd name="connsiteY10" fmla="*/ 1237939 h 1355414"/>
              <a:gd name="connsiteX11" fmla="*/ 1231900 w 3316842"/>
              <a:gd name="connsiteY11" fmla="*/ 1155389 h 1355414"/>
              <a:gd name="connsiteX12" fmla="*/ 1133475 w 3316842"/>
              <a:gd name="connsiteY12" fmla="*/ 1069664 h 1355414"/>
              <a:gd name="connsiteX13" fmla="*/ 1028700 w 3316842"/>
              <a:gd name="connsiteY13" fmla="*/ 983939 h 1355414"/>
              <a:gd name="connsiteX14" fmla="*/ 914400 w 3316842"/>
              <a:gd name="connsiteY14" fmla="*/ 898214 h 1355414"/>
              <a:gd name="connsiteX15" fmla="*/ 825500 w 3316842"/>
              <a:gd name="connsiteY15" fmla="*/ 834714 h 1355414"/>
              <a:gd name="connsiteX16" fmla="*/ 657225 w 3316842"/>
              <a:gd name="connsiteY16" fmla="*/ 739464 h 1355414"/>
              <a:gd name="connsiteX17" fmla="*/ 568325 w 3316842"/>
              <a:gd name="connsiteY17" fmla="*/ 669614 h 1355414"/>
              <a:gd name="connsiteX18" fmla="*/ 485775 w 3316842"/>
              <a:gd name="connsiteY18" fmla="*/ 574364 h 1355414"/>
              <a:gd name="connsiteX19" fmla="*/ 428625 w 3316842"/>
              <a:gd name="connsiteY19" fmla="*/ 475939 h 1355414"/>
              <a:gd name="connsiteX20" fmla="*/ 377825 w 3316842"/>
              <a:gd name="connsiteY20" fmla="*/ 348939 h 1355414"/>
              <a:gd name="connsiteX21" fmla="*/ 333375 w 3316842"/>
              <a:gd name="connsiteY21" fmla="*/ 225114 h 1355414"/>
              <a:gd name="connsiteX22" fmla="*/ 212725 w 3316842"/>
              <a:gd name="connsiteY22" fmla="*/ 101289 h 1355414"/>
              <a:gd name="connsiteX23" fmla="*/ 57150 w 3316842"/>
              <a:gd name="connsiteY23" fmla="*/ 12389 h 1355414"/>
              <a:gd name="connsiteX24" fmla="*/ 0 w 3316842"/>
              <a:gd name="connsiteY24" fmla="*/ 2864 h 1355414"/>
              <a:gd name="connsiteX0" fmla="*/ 3316842 w 3316842"/>
              <a:gd name="connsiteY0" fmla="*/ 1339448 h 1355414"/>
              <a:gd name="connsiteX1" fmla="*/ 3079751 w 3316842"/>
              <a:gd name="connsiteY1" fmla="*/ 1349789 h 1355414"/>
              <a:gd name="connsiteX2" fmla="*/ 2876550 w 3316842"/>
              <a:gd name="connsiteY2" fmla="*/ 1345072 h 1355414"/>
              <a:gd name="connsiteX3" fmla="*/ 2600325 w 3316842"/>
              <a:gd name="connsiteY3" fmla="*/ 1345889 h 1355414"/>
              <a:gd name="connsiteX4" fmla="*/ 2314575 w 3316842"/>
              <a:gd name="connsiteY4" fmla="*/ 1355414 h 1355414"/>
              <a:gd name="connsiteX5" fmla="*/ 2085975 w 3316842"/>
              <a:gd name="connsiteY5" fmla="*/ 1352239 h 1355414"/>
              <a:gd name="connsiteX6" fmla="*/ 1870075 w 3316842"/>
              <a:gd name="connsiteY6" fmla="*/ 1345889 h 1355414"/>
              <a:gd name="connsiteX7" fmla="*/ 1673225 w 3316842"/>
              <a:gd name="connsiteY7" fmla="*/ 1326839 h 1355414"/>
              <a:gd name="connsiteX8" fmla="*/ 1524000 w 3316842"/>
              <a:gd name="connsiteY8" fmla="*/ 1304614 h 1355414"/>
              <a:gd name="connsiteX9" fmla="*/ 1403350 w 3316842"/>
              <a:gd name="connsiteY9" fmla="*/ 1272864 h 1355414"/>
              <a:gd name="connsiteX10" fmla="*/ 1323975 w 3316842"/>
              <a:gd name="connsiteY10" fmla="*/ 1237939 h 1355414"/>
              <a:gd name="connsiteX11" fmla="*/ 1231900 w 3316842"/>
              <a:gd name="connsiteY11" fmla="*/ 1155389 h 1355414"/>
              <a:gd name="connsiteX12" fmla="*/ 1133475 w 3316842"/>
              <a:gd name="connsiteY12" fmla="*/ 1069664 h 1355414"/>
              <a:gd name="connsiteX13" fmla="*/ 1028700 w 3316842"/>
              <a:gd name="connsiteY13" fmla="*/ 983939 h 1355414"/>
              <a:gd name="connsiteX14" fmla="*/ 914400 w 3316842"/>
              <a:gd name="connsiteY14" fmla="*/ 898214 h 1355414"/>
              <a:gd name="connsiteX15" fmla="*/ 825500 w 3316842"/>
              <a:gd name="connsiteY15" fmla="*/ 834714 h 1355414"/>
              <a:gd name="connsiteX16" fmla="*/ 657225 w 3316842"/>
              <a:gd name="connsiteY16" fmla="*/ 739464 h 1355414"/>
              <a:gd name="connsiteX17" fmla="*/ 568325 w 3316842"/>
              <a:gd name="connsiteY17" fmla="*/ 669614 h 1355414"/>
              <a:gd name="connsiteX18" fmla="*/ 485775 w 3316842"/>
              <a:gd name="connsiteY18" fmla="*/ 574364 h 1355414"/>
              <a:gd name="connsiteX19" fmla="*/ 428625 w 3316842"/>
              <a:gd name="connsiteY19" fmla="*/ 475939 h 1355414"/>
              <a:gd name="connsiteX20" fmla="*/ 377825 w 3316842"/>
              <a:gd name="connsiteY20" fmla="*/ 348939 h 1355414"/>
              <a:gd name="connsiteX21" fmla="*/ 333375 w 3316842"/>
              <a:gd name="connsiteY21" fmla="*/ 225114 h 1355414"/>
              <a:gd name="connsiteX22" fmla="*/ 212725 w 3316842"/>
              <a:gd name="connsiteY22" fmla="*/ 101289 h 1355414"/>
              <a:gd name="connsiteX23" fmla="*/ 57150 w 3316842"/>
              <a:gd name="connsiteY23" fmla="*/ 12389 h 1355414"/>
              <a:gd name="connsiteX24" fmla="*/ 0 w 3316842"/>
              <a:gd name="connsiteY24" fmla="*/ 2864 h 1355414"/>
              <a:gd name="connsiteX0" fmla="*/ 3316842 w 3316842"/>
              <a:gd name="connsiteY0" fmla="*/ 1350645 h 1355414"/>
              <a:gd name="connsiteX1" fmla="*/ 3079751 w 3316842"/>
              <a:gd name="connsiteY1" fmla="*/ 1349789 h 1355414"/>
              <a:gd name="connsiteX2" fmla="*/ 2876550 w 3316842"/>
              <a:gd name="connsiteY2" fmla="*/ 1345072 h 1355414"/>
              <a:gd name="connsiteX3" fmla="*/ 2600325 w 3316842"/>
              <a:gd name="connsiteY3" fmla="*/ 1345889 h 1355414"/>
              <a:gd name="connsiteX4" fmla="*/ 2314575 w 3316842"/>
              <a:gd name="connsiteY4" fmla="*/ 1355414 h 1355414"/>
              <a:gd name="connsiteX5" fmla="*/ 2085975 w 3316842"/>
              <a:gd name="connsiteY5" fmla="*/ 1352239 h 1355414"/>
              <a:gd name="connsiteX6" fmla="*/ 1870075 w 3316842"/>
              <a:gd name="connsiteY6" fmla="*/ 1345889 h 1355414"/>
              <a:gd name="connsiteX7" fmla="*/ 1673225 w 3316842"/>
              <a:gd name="connsiteY7" fmla="*/ 1326839 h 1355414"/>
              <a:gd name="connsiteX8" fmla="*/ 1524000 w 3316842"/>
              <a:gd name="connsiteY8" fmla="*/ 1304614 h 1355414"/>
              <a:gd name="connsiteX9" fmla="*/ 1403350 w 3316842"/>
              <a:gd name="connsiteY9" fmla="*/ 1272864 h 1355414"/>
              <a:gd name="connsiteX10" fmla="*/ 1323975 w 3316842"/>
              <a:gd name="connsiteY10" fmla="*/ 1237939 h 1355414"/>
              <a:gd name="connsiteX11" fmla="*/ 1231900 w 3316842"/>
              <a:gd name="connsiteY11" fmla="*/ 1155389 h 1355414"/>
              <a:gd name="connsiteX12" fmla="*/ 1133475 w 3316842"/>
              <a:gd name="connsiteY12" fmla="*/ 1069664 h 1355414"/>
              <a:gd name="connsiteX13" fmla="*/ 1028700 w 3316842"/>
              <a:gd name="connsiteY13" fmla="*/ 983939 h 1355414"/>
              <a:gd name="connsiteX14" fmla="*/ 914400 w 3316842"/>
              <a:gd name="connsiteY14" fmla="*/ 898214 h 1355414"/>
              <a:gd name="connsiteX15" fmla="*/ 825500 w 3316842"/>
              <a:gd name="connsiteY15" fmla="*/ 834714 h 1355414"/>
              <a:gd name="connsiteX16" fmla="*/ 657225 w 3316842"/>
              <a:gd name="connsiteY16" fmla="*/ 739464 h 1355414"/>
              <a:gd name="connsiteX17" fmla="*/ 568325 w 3316842"/>
              <a:gd name="connsiteY17" fmla="*/ 669614 h 1355414"/>
              <a:gd name="connsiteX18" fmla="*/ 485775 w 3316842"/>
              <a:gd name="connsiteY18" fmla="*/ 574364 h 1355414"/>
              <a:gd name="connsiteX19" fmla="*/ 428625 w 3316842"/>
              <a:gd name="connsiteY19" fmla="*/ 475939 h 1355414"/>
              <a:gd name="connsiteX20" fmla="*/ 377825 w 3316842"/>
              <a:gd name="connsiteY20" fmla="*/ 348939 h 1355414"/>
              <a:gd name="connsiteX21" fmla="*/ 333375 w 3316842"/>
              <a:gd name="connsiteY21" fmla="*/ 225114 h 1355414"/>
              <a:gd name="connsiteX22" fmla="*/ 212725 w 3316842"/>
              <a:gd name="connsiteY22" fmla="*/ 101289 h 1355414"/>
              <a:gd name="connsiteX23" fmla="*/ 57150 w 3316842"/>
              <a:gd name="connsiteY23" fmla="*/ 12389 h 1355414"/>
              <a:gd name="connsiteX24" fmla="*/ 0 w 3316842"/>
              <a:gd name="connsiteY24" fmla="*/ 2864 h 1355414"/>
              <a:gd name="connsiteX0" fmla="*/ 3316842 w 3316842"/>
              <a:gd name="connsiteY0" fmla="*/ 1350645 h 1355414"/>
              <a:gd name="connsiteX1" fmla="*/ 3079751 w 3316842"/>
              <a:gd name="connsiteY1" fmla="*/ 1349789 h 1355414"/>
              <a:gd name="connsiteX2" fmla="*/ 2876550 w 3316842"/>
              <a:gd name="connsiteY2" fmla="*/ 1345072 h 1355414"/>
              <a:gd name="connsiteX3" fmla="*/ 2600325 w 3316842"/>
              <a:gd name="connsiteY3" fmla="*/ 1345889 h 1355414"/>
              <a:gd name="connsiteX4" fmla="*/ 2314575 w 3316842"/>
              <a:gd name="connsiteY4" fmla="*/ 1355414 h 1355414"/>
              <a:gd name="connsiteX5" fmla="*/ 2085975 w 3316842"/>
              <a:gd name="connsiteY5" fmla="*/ 1352239 h 1355414"/>
              <a:gd name="connsiteX6" fmla="*/ 1870075 w 3316842"/>
              <a:gd name="connsiteY6" fmla="*/ 1345889 h 1355414"/>
              <a:gd name="connsiteX7" fmla="*/ 1673225 w 3316842"/>
              <a:gd name="connsiteY7" fmla="*/ 1326839 h 1355414"/>
              <a:gd name="connsiteX8" fmla="*/ 1524000 w 3316842"/>
              <a:gd name="connsiteY8" fmla="*/ 1304614 h 1355414"/>
              <a:gd name="connsiteX9" fmla="*/ 1403350 w 3316842"/>
              <a:gd name="connsiteY9" fmla="*/ 1272864 h 1355414"/>
              <a:gd name="connsiteX10" fmla="*/ 1323975 w 3316842"/>
              <a:gd name="connsiteY10" fmla="*/ 1237939 h 1355414"/>
              <a:gd name="connsiteX11" fmla="*/ 1231900 w 3316842"/>
              <a:gd name="connsiteY11" fmla="*/ 1155389 h 1355414"/>
              <a:gd name="connsiteX12" fmla="*/ 1133475 w 3316842"/>
              <a:gd name="connsiteY12" fmla="*/ 1069664 h 1355414"/>
              <a:gd name="connsiteX13" fmla="*/ 1028700 w 3316842"/>
              <a:gd name="connsiteY13" fmla="*/ 983939 h 1355414"/>
              <a:gd name="connsiteX14" fmla="*/ 914400 w 3316842"/>
              <a:gd name="connsiteY14" fmla="*/ 898214 h 1355414"/>
              <a:gd name="connsiteX15" fmla="*/ 825500 w 3316842"/>
              <a:gd name="connsiteY15" fmla="*/ 834714 h 1355414"/>
              <a:gd name="connsiteX16" fmla="*/ 657225 w 3316842"/>
              <a:gd name="connsiteY16" fmla="*/ 739464 h 1355414"/>
              <a:gd name="connsiteX17" fmla="*/ 568325 w 3316842"/>
              <a:gd name="connsiteY17" fmla="*/ 669614 h 1355414"/>
              <a:gd name="connsiteX18" fmla="*/ 485775 w 3316842"/>
              <a:gd name="connsiteY18" fmla="*/ 574364 h 1355414"/>
              <a:gd name="connsiteX19" fmla="*/ 428625 w 3316842"/>
              <a:gd name="connsiteY19" fmla="*/ 475939 h 1355414"/>
              <a:gd name="connsiteX20" fmla="*/ 377825 w 3316842"/>
              <a:gd name="connsiteY20" fmla="*/ 348939 h 1355414"/>
              <a:gd name="connsiteX21" fmla="*/ 333375 w 3316842"/>
              <a:gd name="connsiteY21" fmla="*/ 225114 h 1355414"/>
              <a:gd name="connsiteX22" fmla="*/ 212725 w 3316842"/>
              <a:gd name="connsiteY22" fmla="*/ 101289 h 1355414"/>
              <a:gd name="connsiteX23" fmla="*/ 57150 w 3316842"/>
              <a:gd name="connsiteY23" fmla="*/ 12389 h 1355414"/>
              <a:gd name="connsiteX24" fmla="*/ 0 w 3316842"/>
              <a:gd name="connsiteY24" fmla="*/ 2864 h 1355414"/>
              <a:gd name="connsiteX0" fmla="*/ 3316842 w 3316842"/>
              <a:gd name="connsiteY0" fmla="*/ 1350645 h 1355414"/>
              <a:gd name="connsiteX1" fmla="*/ 3079751 w 3316842"/>
              <a:gd name="connsiteY1" fmla="*/ 1349789 h 1355414"/>
              <a:gd name="connsiteX2" fmla="*/ 2880272 w 3316842"/>
              <a:gd name="connsiteY2" fmla="*/ 1348804 h 1355414"/>
              <a:gd name="connsiteX3" fmla="*/ 2600325 w 3316842"/>
              <a:gd name="connsiteY3" fmla="*/ 1345889 h 1355414"/>
              <a:gd name="connsiteX4" fmla="*/ 2314575 w 3316842"/>
              <a:gd name="connsiteY4" fmla="*/ 1355414 h 1355414"/>
              <a:gd name="connsiteX5" fmla="*/ 2085975 w 3316842"/>
              <a:gd name="connsiteY5" fmla="*/ 1352239 h 1355414"/>
              <a:gd name="connsiteX6" fmla="*/ 1870075 w 3316842"/>
              <a:gd name="connsiteY6" fmla="*/ 1345889 h 1355414"/>
              <a:gd name="connsiteX7" fmla="*/ 1673225 w 3316842"/>
              <a:gd name="connsiteY7" fmla="*/ 1326839 h 1355414"/>
              <a:gd name="connsiteX8" fmla="*/ 1524000 w 3316842"/>
              <a:gd name="connsiteY8" fmla="*/ 1304614 h 1355414"/>
              <a:gd name="connsiteX9" fmla="*/ 1403350 w 3316842"/>
              <a:gd name="connsiteY9" fmla="*/ 1272864 h 1355414"/>
              <a:gd name="connsiteX10" fmla="*/ 1323975 w 3316842"/>
              <a:gd name="connsiteY10" fmla="*/ 1237939 h 1355414"/>
              <a:gd name="connsiteX11" fmla="*/ 1231900 w 3316842"/>
              <a:gd name="connsiteY11" fmla="*/ 1155389 h 1355414"/>
              <a:gd name="connsiteX12" fmla="*/ 1133475 w 3316842"/>
              <a:gd name="connsiteY12" fmla="*/ 1069664 h 1355414"/>
              <a:gd name="connsiteX13" fmla="*/ 1028700 w 3316842"/>
              <a:gd name="connsiteY13" fmla="*/ 983939 h 1355414"/>
              <a:gd name="connsiteX14" fmla="*/ 914400 w 3316842"/>
              <a:gd name="connsiteY14" fmla="*/ 898214 h 1355414"/>
              <a:gd name="connsiteX15" fmla="*/ 825500 w 3316842"/>
              <a:gd name="connsiteY15" fmla="*/ 834714 h 1355414"/>
              <a:gd name="connsiteX16" fmla="*/ 657225 w 3316842"/>
              <a:gd name="connsiteY16" fmla="*/ 739464 h 1355414"/>
              <a:gd name="connsiteX17" fmla="*/ 568325 w 3316842"/>
              <a:gd name="connsiteY17" fmla="*/ 669614 h 1355414"/>
              <a:gd name="connsiteX18" fmla="*/ 485775 w 3316842"/>
              <a:gd name="connsiteY18" fmla="*/ 574364 h 1355414"/>
              <a:gd name="connsiteX19" fmla="*/ 428625 w 3316842"/>
              <a:gd name="connsiteY19" fmla="*/ 475939 h 1355414"/>
              <a:gd name="connsiteX20" fmla="*/ 377825 w 3316842"/>
              <a:gd name="connsiteY20" fmla="*/ 348939 h 1355414"/>
              <a:gd name="connsiteX21" fmla="*/ 333375 w 3316842"/>
              <a:gd name="connsiteY21" fmla="*/ 225114 h 1355414"/>
              <a:gd name="connsiteX22" fmla="*/ 212725 w 3316842"/>
              <a:gd name="connsiteY22" fmla="*/ 101289 h 1355414"/>
              <a:gd name="connsiteX23" fmla="*/ 57150 w 3316842"/>
              <a:gd name="connsiteY23" fmla="*/ 12389 h 1355414"/>
              <a:gd name="connsiteX24" fmla="*/ 0 w 3316842"/>
              <a:gd name="connsiteY24" fmla="*/ 2864 h 1355414"/>
              <a:gd name="connsiteX0" fmla="*/ 3316842 w 3316842"/>
              <a:gd name="connsiteY0" fmla="*/ 1350645 h 1352239"/>
              <a:gd name="connsiteX1" fmla="*/ 3079751 w 3316842"/>
              <a:gd name="connsiteY1" fmla="*/ 1349789 h 1352239"/>
              <a:gd name="connsiteX2" fmla="*/ 2880272 w 3316842"/>
              <a:gd name="connsiteY2" fmla="*/ 1348804 h 1352239"/>
              <a:gd name="connsiteX3" fmla="*/ 2600325 w 3316842"/>
              <a:gd name="connsiteY3" fmla="*/ 1345889 h 1352239"/>
              <a:gd name="connsiteX4" fmla="*/ 2325740 w 3316842"/>
              <a:gd name="connsiteY4" fmla="*/ 1344218 h 1352239"/>
              <a:gd name="connsiteX5" fmla="*/ 2085975 w 3316842"/>
              <a:gd name="connsiteY5" fmla="*/ 1352239 h 1352239"/>
              <a:gd name="connsiteX6" fmla="*/ 1870075 w 3316842"/>
              <a:gd name="connsiteY6" fmla="*/ 1345889 h 1352239"/>
              <a:gd name="connsiteX7" fmla="*/ 1673225 w 3316842"/>
              <a:gd name="connsiteY7" fmla="*/ 1326839 h 1352239"/>
              <a:gd name="connsiteX8" fmla="*/ 1524000 w 3316842"/>
              <a:gd name="connsiteY8" fmla="*/ 1304614 h 1352239"/>
              <a:gd name="connsiteX9" fmla="*/ 1403350 w 3316842"/>
              <a:gd name="connsiteY9" fmla="*/ 1272864 h 1352239"/>
              <a:gd name="connsiteX10" fmla="*/ 1323975 w 3316842"/>
              <a:gd name="connsiteY10" fmla="*/ 1237939 h 1352239"/>
              <a:gd name="connsiteX11" fmla="*/ 1231900 w 3316842"/>
              <a:gd name="connsiteY11" fmla="*/ 1155389 h 1352239"/>
              <a:gd name="connsiteX12" fmla="*/ 1133475 w 3316842"/>
              <a:gd name="connsiteY12" fmla="*/ 1069664 h 1352239"/>
              <a:gd name="connsiteX13" fmla="*/ 1028700 w 3316842"/>
              <a:gd name="connsiteY13" fmla="*/ 983939 h 1352239"/>
              <a:gd name="connsiteX14" fmla="*/ 914400 w 3316842"/>
              <a:gd name="connsiteY14" fmla="*/ 898214 h 1352239"/>
              <a:gd name="connsiteX15" fmla="*/ 825500 w 3316842"/>
              <a:gd name="connsiteY15" fmla="*/ 834714 h 1352239"/>
              <a:gd name="connsiteX16" fmla="*/ 657225 w 3316842"/>
              <a:gd name="connsiteY16" fmla="*/ 739464 h 1352239"/>
              <a:gd name="connsiteX17" fmla="*/ 568325 w 3316842"/>
              <a:gd name="connsiteY17" fmla="*/ 669614 h 1352239"/>
              <a:gd name="connsiteX18" fmla="*/ 485775 w 3316842"/>
              <a:gd name="connsiteY18" fmla="*/ 574364 h 1352239"/>
              <a:gd name="connsiteX19" fmla="*/ 428625 w 3316842"/>
              <a:gd name="connsiteY19" fmla="*/ 475939 h 1352239"/>
              <a:gd name="connsiteX20" fmla="*/ 377825 w 3316842"/>
              <a:gd name="connsiteY20" fmla="*/ 348939 h 1352239"/>
              <a:gd name="connsiteX21" fmla="*/ 333375 w 3316842"/>
              <a:gd name="connsiteY21" fmla="*/ 225114 h 1352239"/>
              <a:gd name="connsiteX22" fmla="*/ 212725 w 3316842"/>
              <a:gd name="connsiteY22" fmla="*/ 101289 h 1352239"/>
              <a:gd name="connsiteX23" fmla="*/ 57150 w 3316842"/>
              <a:gd name="connsiteY23" fmla="*/ 12389 h 1352239"/>
              <a:gd name="connsiteX24" fmla="*/ 0 w 3316842"/>
              <a:gd name="connsiteY24" fmla="*/ 2864 h 1352239"/>
              <a:gd name="connsiteX0" fmla="*/ 3316842 w 3316842"/>
              <a:gd name="connsiteY0" fmla="*/ 1350645 h 1352036"/>
              <a:gd name="connsiteX1" fmla="*/ 3079751 w 3316842"/>
              <a:gd name="connsiteY1" fmla="*/ 1349789 h 1352036"/>
              <a:gd name="connsiteX2" fmla="*/ 2880272 w 3316842"/>
              <a:gd name="connsiteY2" fmla="*/ 1348804 h 1352036"/>
              <a:gd name="connsiteX3" fmla="*/ 2600325 w 3316842"/>
              <a:gd name="connsiteY3" fmla="*/ 1345889 h 1352036"/>
              <a:gd name="connsiteX4" fmla="*/ 2325740 w 3316842"/>
              <a:gd name="connsiteY4" fmla="*/ 1344218 h 1352036"/>
              <a:gd name="connsiteX5" fmla="*/ 2089697 w 3316842"/>
              <a:gd name="connsiteY5" fmla="*/ 1341042 h 1352036"/>
              <a:gd name="connsiteX6" fmla="*/ 1870075 w 3316842"/>
              <a:gd name="connsiteY6" fmla="*/ 1345889 h 1352036"/>
              <a:gd name="connsiteX7" fmla="*/ 1673225 w 3316842"/>
              <a:gd name="connsiteY7" fmla="*/ 1326839 h 1352036"/>
              <a:gd name="connsiteX8" fmla="*/ 1524000 w 3316842"/>
              <a:gd name="connsiteY8" fmla="*/ 1304614 h 1352036"/>
              <a:gd name="connsiteX9" fmla="*/ 1403350 w 3316842"/>
              <a:gd name="connsiteY9" fmla="*/ 1272864 h 1352036"/>
              <a:gd name="connsiteX10" fmla="*/ 1323975 w 3316842"/>
              <a:gd name="connsiteY10" fmla="*/ 1237939 h 1352036"/>
              <a:gd name="connsiteX11" fmla="*/ 1231900 w 3316842"/>
              <a:gd name="connsiteY11" fmla="*/ 1155389 h 1352036"/>
              <a:gd name="connsiteX12" fmla="*/ 1133475 w 3316842"/>
              <a:gd name="connsiteY12" fmla="*/ 1069664 h 1352036"/>
              <a:gd name="connsiteX13" fmla="*/ 1028700 w 3316842"/>
              <a:gd name="connsiteY13" fmla="*/ 983939 h 1352036"/>
              <a:gd name="connsiteX14" fmla="*/ 914400 w 3316842"/>
              <a:gd name="connsiteY14" fmla="*/ 898214 h 1352036"/>
              <a:gd name="connsiteX15" fmla="*/ 825500 w 3316842"/>
              <a:gd name="connsiteY15" fmla="*/ 834714 h 1352036"/>
              <a:gd name="connsiteX16" fmla="*/ 657225 w 3316842"/>
              <a:gd name="connsiteY16" fmla="*/ 739464 h 1352036"/>
              <a:gd name="connsiteX17" fmla="*/ 568325 w 3316842"/>
              <a:gd name="connsiteY17" fmla="*/ 669614 h 1352036"/>
              <a:gd name="connsiteX18" fmla="*/ 485775 w 3316842"/>
              <a:gd name="connsiteY18" fmla="*/ 574364 h 1352036"/>
              <a:gd name="connsiteX19" fmla="*/ 428625 w 3316842"/>
              <a:gd name="connsiteY19" fmla="*/ 475939 h 1352036"/>
              <a:gd name="connsiteX20" fmla="*/ 377825 w 3316842"/>
              <a:gd name="connsiteY20" fmla="*/ 348939 h 1352036"/>
              <a:gd name="connsiteX21" fmla="*/ 333375 w 3316842"/>
              <a:gd name="connsiteY21" fmla="*/ 225114 h 1352036"/>
              <a:gd name="connsiteX22" fmla="*/ 212725 w 3316842"/>
              <a:gd name="connsiteY22" fmla="*/ 101289 h 1352036"/>
              <a:gd name="connsiteX23" fmla="*/ 57150 w 3316842"/>
              <a:gd name="connsiteY23" fmla="*/ 12389 h 1352036"/>
              <a:gd name="connsiteX24" fmla="*/ 0 w 3316842"/>
              <a:gd name="connsiteY24" fmla="*/ 2864 h 1352036"/>
              <a:gd name="connsiteX0" fmla="*/ 3316842 w 3316842"/>
              <a:gd name="connsiteY0" fmla="*/ 1350645 h 1352036"/>
              <a:gd name="connsiteX1" fmla="*/ 3079751 w 3316842"/>
              <a:gd name="connsiteY1" fmla="*/ 1349789 h 1352036"/>
              <a:gd name="connsiteX2" fmla="*/ 2880272 w 3316842"/>
              <a:gd name="connsiteY2" fmla="*/ 1348804 h 1352036"/>
              <a:gd name="connsiteX3" fmla="*/ 2600325 w 3316842"/>
              <a:gd name="connsiteY3" fmla="*/ 1345889 h 1352036"/>
              <a:gd name="connsiteX4" fmla="*/ 2325740 w 3316842"/>
              <a:gd name="connsiteY4" fmla="*/ 1344218 h 1352036"/>
              <a:gd name="connsiteX5" fmla="*/ 2089697 w 3316842"/>
              <a:gd name="connsiteY5" fmla="*/ 1341042 h 1352036"/>
              <a:gd name="connsiteX6" fmla="*/ 1873796 w 3316842"/>
              <a:gd name="connsiteY6" fmla="*/ 1338425 h 1352036"/>
              <a:gd name="connsiteX7" fmla="*/ 1673225 w 3316842"/>
              <a:gd name="connsiteY7" fmla="*/ 1326839 h 1352036"/>
              <a:gd name="connsiteX8" fmla="*/ 1524000 w 3316842"/>
              <a:gd name="connsiteY8" fmla="*/ 1304614 h 1352036"/>
              <a:gd name="connsiteX9" fmla="*/ 1403350 w 3316842"/>
              <a:gd name="connsiteY9" fmla="*/ 1272864 h 1352036"/>
              <a:gd name="connsiteX10" fmla="*/ 1323975 w 3316842"/>
              <a:gd name="connsiteY10" fmla="*/ 1237939 h 1352036"/>
              <a:gd name="connsiteX11" fmla="*/ 1231900 w 3316842"/>
              <a:gd name="connsiteY11" fmla="*/ 1155389 h 1352036"/>
              <a:gd name="connsiteX12" fmla="*/ 1133475 w 3316842"/>
              <a:gd name="connsiteY12" fmla="*/ 1069664 h 1352036"/>
              <a:gd name="connsiteX13" fmla="*/ 1028700 w 3316842"/>
              <a:gd name="connsiteY13" fmla="*/ 983939 h 1352036"/>
              <a:gd name="connsiteX14" fmla="*/ 914400 w 3316842"/>
              <a:gd name="connsiteY14" fmla="*/ 898214 h 1352036"/>
              <a:gd name="connsiteX15" fmla="*/ 825500 w 3316842"/>
              <a:gd name="connsiteY15" fmla="*/ 834714 h 1352036"/>
              <a:gd name="connsiteX16" fmla="*/ 657225 w 3316842"/>
              <a:gd name="connsiteY16" fmla="*/ 739464 h 1352036"/>
              <a:gd name="connsiteX17" fmla="*/ 568325 w 3316842"/>
              <a:gd name="connsiteY17" fmla="*/ 669614 h 1352036"/>
              <a:gd name="connsiteX18" fmla="*/ 485775 w 3316842"/>
              <a:gd name="connsiteY18" fmla="*/ 574364 h 1352036"/>
              <a:gd name="connsiteX19" fmla="*/ 428625 w 3316842"/>
              <a:gd name="connsiteY19" fmla="*/ 475939 h 1352036"/>
              <a:gd name="connsiteX20" fmla="*/ 377825 w 3316842"/>
              <a:gd name="connsiteY20" fmla="*/ 348939 h 1352036"/>
              <a:gd name="connsiteX21" fmla="*/ 333375 w 3316842"/>
              <a:gd name="connsiteY21" fmla="*/ 225114 h 1352036"/>
              <a:gd name="connsiteX22" fmla="*/ 212725 w 3316842"/>
              <a:gd name="connsiteY22" fmla="*/ 101289 h 1352036"/>
              <a:gd name="connsiteX23" fmla="*/ 57150 w 3316842"/>
              <a:gd name="connsiteY23" fmla="*/ 12389 h 1352036"/>
              <a:gd name="connsiteX24" fmla="*/ 0 w 3316842"/>
              <a:gd name="connsiteY24" fmla="*/ 2864 h 1352036"/>
              <a:gd name="connsiteX0" fmla="*/ 3316842 w 3316842"/>
              <a:gd name="connsiteY0" fmla="*/ 1350645 h 1350985"/>
              <a:gd name="connsiteX1" fmla="*/ 3079751 w 3316842"/>
              <a:gd name="connsiteY1" fmla="*/ 1346057 h 1350985"/>
              <a:gd name="connsiteX2" fmla="*/ 2880272 w 3316842"/>
              <a:gd name="connsiteY2" fmla="*/ 1348804 h 1350985"/>
              <a:gd name="connsiteX3" fmla="*/ 2600325 w 3316842"/>
              <a:gd name="connsiteY3" fmla="*/ 1345889 h 1350985"/>
              <a:gd name="connsiteX4" fmla="*/ 2325740 w 3316842"/>
              <a:gd name="connsiteY4" fmla="*/ 1344218 h 1350985"/>
              <a:gd name="connsiteX5" fmla="*/ 2089697 w 3316842"/>
              <a:gd name="connsiteY5" fmla="*/ 1341042 h 1350985"/>
              <a:gd name="connsiteX6" fmla="*/ 1873796 w 3316842"/>
              <a:gd name="connsiteY6" fmla="*/ 1338425 h 1350985"/>
              <a:gd name="connsiteX7" fmla="*/ 1673225 w 3316842"/>
              <a:gd name="connsiteY7" fmla="*/ 1326839 h 1350985"/>
              <a:gd name="connsiteX8" fmla="*/ 1524000 w 3316842"/>
              <a:gd name="connsiteY8" fmla="*/ 1304614 h 1350985"/>
              <a:gd name="connsiteX9" fmla="*/ 1403350 w 3316842"/>
              <a:gd name="connsiteY9" fmla="*/ 1272864 h 1350985"/>
              <a:gd name="connsiteX10" fmla="*/ 1323975 w 3316842"/>
              <a:gd name="connsiteY10" fmla="*/ 1237939 h 1350985"/>
              <a:gd name="connsiteX11" fmla="*/ 1231900 w 3316842"/>
              <a:gd name="connsiteY11" fmla="*/ 1155389 h 1350985"/>
              <a:gd name="connsiteX12" fmla="*/ 1133475 w 3316842"/>
              <a:gd name="connsiteY12" fmla="*/ 1069664 h 1350985"/>
              <a:gd name="connsiteX13" fmla="*/ 1028700 w 3316842"/>
              <a:gd name="connsiteY13" fmla="*/ 983939 h 1350985"/>
              <a:gd name="connsiteX14" fmla="*/ 914400 w 3316842"/>
              <a:gd name="connsiteY14" fmla="*/ 898214 h 1350985"/>
              <a:gd name="connsiteX15" fmla="*/ 825500 w 3316842"/>
              <a:gd name="connsiteY15" fmla="*/ 834714 h 1350985"/>
              <a:gd name="connsiteX16" fmla="*/ 657225 w 3316842"/>
              <a:gd name="connsiteY16" fmla="*/ 739464 h 1350985"/>
              <a:gd name="connsiteX17" fmla="*/ 568325 w 3316842"/>
              <a:gd name="connsiteY17" fmla="*/ 669614 h 1350985"/>
              <a:gd name="connsiteX18" fmla="*/ 485775 w 3316842"/>
              <a:gd name="connsiteY18" fmla="*/ 574364 h 1350985"/>
              <a:gd name="connsiteX19" fmla="*/ 428625 w 3316842"/>
              <a:gd name="connsiteY19" fmla="*/ 475939 h 1350985"/>
              <a:gd name="connsiteX20" fmla="*/ 377825 w 3316842"/>
              <a:gd name="connsiteY20" fmla="*/ 348939 h 1350985"/>
              <a:gd name="connsiteX21" fmla="*/ 333375 w 3316842"/>
              <a:gd name="connsiteY21" fmla="*/ 225114 h 1350985"/>
              <a:gd name="connsiteX22" fmla="*/ 212725 w 3316842"/>
              <a:gd name="connsiteY22" fmla="*/ 101289 h 1350985"/>
              <a:gd name="connsiteX23" fmla="*/ 57150 w 3316842"/>
              <a:gd name="connsiteY23" fmla="*/ 12389 h 1350985"/>
              <a:gd name="connsiteX24" fmla="*/ 0 w 3316842"/>
              <a:gd name="connsiteY24" fmla="*/ 2864 h 1350985"/>
              <a:gd name="connsiteX0" fmla="*/ 3316842 w 3316842"/>
              <a:gd name="connsiteY0" fmla="*/ 1350645 h 1351728"/>
              <a:gd name="connsiteX1" fmla="*/ 3079751 w 3316842"/>
              <a:gd name="connsiteY1" fmla="*/ 1346057 h 1351728"/>
              <a:gd name="connsiteX2" fmla="*/ 2880272 w 3316842"/>
              <a:gd name="connsiteY2" fmla="*/ 1348804 h 1351728"/>
              <a:gd name="connsiteX3" fmla="*/ 2600325 w 3316842"/>
              <a:gd name="connsiteY3" fmla="*/ 1345889 h 1351728"/>
              <a:gd name="connsiteX4" fmla="*/ 2325740 w 3316842"/>
              <a:gd name="connsiteY4" fmla="*/ 1344218 h 1351728"/>
              <a:gd name="connsiteX5" fmla="*/ 2089697 w 3316842"/>
              <a:gd name="connsiteY5" fmla="*/ 1341042 h 1351728"/>
              <a:gd name="connsiteX6" fmla="*/ 1873796 w 3316842"/>
              <a:gd name="connsiteY6" fmla="*/ 1338425 h 1351728"/>
              <a:gd name="connsiteX7" fmla="*/ 1673225 w 3316842"/>
              <a:gd name="connsiteY7" fmla="*/ 1326839 h 1351728"/>
              <a:gd name="connsiteX8" fmla="*/ 1524000 w 3316842"/>
              <a:gd name="connsiteY8" fmla="*/ 1304614 h 1351728"/>
              <a:gd name="connsiteX9" fmla="*/ 1403350 w 3316842"/>
              <a:gd name="connsiteY9" fmla="*/ 1272864 h 1351728"/>
              <a:gd name="connsiteX10" fmla="*/ 1323975 w 3316842"/>
              <a:gd name="connsiteY10" fmla="*/ 1237939 h 1351728"/>
              <a:gd name="connsiteX11" fmla="*/ 1231900 w 3316842"/>
              <a:gd name="connsiteY11" fmla="*/ 1155389 h 1351728"/>
              <a:gd name="connsiteX12" fmla="*/ 1133475 w 3316842"/>
              <a:gd name="connsiteY12" fmla="*/ 1069664 h 1351728"/>
              <a:gd name="connsiteX13" fmla="*/ 1028700 w 3316842"/>
              <a:gd name="connsiteY13" fmla="*/ 983939 h 1351728"/>
              <a:gd name="connsiteX14" fmla="*/ 914400 w 3316842"/>
              <a:gd name="connsiteY14" fmla="*/ 898214 h 1351728"/>
              <a:gd name="connsiteX15" fmla="*/ 825500 w 3316842"/>
              <a:gd name="connsiteY15" fmla="*/ 834714 h 1351728"/>
              <a:gd name="connsiteX16" fmla="*/ 657225 w 3316842"/>
              <a:gd name="connsiteY16" fmla="*/ 739464 h 1351728"/>
              <a:gd name="connsiteX17" fmla="*/ 568325 w 3316842"/>
              <a:gd name="connsiteY17" fmla="*/ 669614 h 1351728"/>
              <a:gd name="connsiteX18" fmla="*/ 485775 w 3316842"/>
              <a:gd name="connsiteY18" fmla="*/ 574364 h 1351728"/>
              <a:gd name="connsiteX19" fmla="*/ 428625 w 3316842"/>
              <a:gd name="connsiteY19" fmla="*/ 475939 h 1351728"/>
              <a:gd name="connsiteX20" fmla="*/ 377825 w 3316842"/>
              <a:gd name="connsiteY20" fmla="*/ 348939 h 1351728"/>
              <a:gd name="connsiteX21" fmla="*/ 333375 w 3316842"/>
              <a:gd name="connsiteY21" fmla="*/ 225114 h 1351728"/>
              <a:gd name="connsiteX22" fmla="*/ 212725 w 3316842"/>
              <a:gd name="connsiteY22" fmla="*/ 101289 h 1351728"/>
              <a:gd name="connsiteX23" fmla="*/ 57150 w 3316842"/>
              <a:gd name="connsiteY23" fmla="*/ 12389 h 1351728"/>
              <a:gd name="connsiteX24" fmla="*/ 0 w 3316842"/>
              <a:gd name="connsiteY24" fmla="*/ 2864 h 1351728"/>
              <a:gd name="connsiteX0" fmla="*/ 3316842 w 3316842"/>
              <a:gd name="connsiteY0" fmla="*/ 1350645 h 1351728"/>
              <a:gd name="connsiteX1" fmla="*/ 3079751 w 3316842"/>
              <a:gd name="connsiteY1" fmla="*/ 1346057 h 1351728"/>
              <a:gd name="connsiteX2" fmla="*/ 2880272 w 3316842"/>
              <a:gd name="connsiteY2" fmla="*/ 1348804 h 1351728"/>
              <a:gd name="connsiteX3" fmla="*/ 2600325 w 3316842"/>
              <a:gd name="connsiteY3" fmla="*/ 1345889 h 1351728"/>
              <a:gd name="connsiteX4" fmla="*/ 2325740 w 3316842"/>
              <a:gd name="connsiteY4" fmla="*/ 1344218 h 1351728"/>
              <a:gd name="connsiteX5" fmla="*/ 2089697 w 3316842"/>
              <a:gd name="connsiteY5" fmla="*/ 1341042 h 1351728"/>
              <a:gd name="connsiteX6" fmla="*/ 1873796 w 3316842"/>
              <a:gd name="connsiteY6" fmla="*/ 1338425 h 1351728"/>
              <a:gd name="connsiteX7" fmla="*/ 1673225 w 3316842"/>
              <a:gd name="connsiteY7" fmla="*/ 1326839 h 1351728"/>
              <a:gd name="connsiteX8" fmla="*/ 1524000 w 3316842"/>
              <a:gd name="connsiteY8" fmla="*/ 1304614 h 1351728"/>
              <a:gd name="connsiteX9" fmla="*/ 1403350 w 3316842"/>
              <a:gd name="connsiteY9" fmla="*/ 1272864 h 1351728"/>
              <a:gd name="connsiteX10" fmla="*/ 1323975 w 3316842"/>
              <a:gd name="connsiteY10" fmla="*/ 1237939 h 1351728"/>
              <a:gd name="connsiteX11" fmla="*/ 1231900 w 3316842"/>
              <a:gd name="connsiteY11" fmla="*/ 1155389 h 1351728"/>
              <a:gd name="connsiteX12" fmla="*/ 1133475 w 3316842"/>
              <a:gd name="connsiteY12" fmla="*/ 1069664 h 1351728"/>
              <a:gd name="connsiteX13" fmla="*/ 1028700 w 3316842"/>
              <a:gd name="connsiteY13" fmla="*/ 983939 h 1351728"/>
              <a:gd name="connsiteX14" fmla="*/ 914400 w 3316842"/>
              <a:gd name="connsiteY14" fmla="*/ 898214 h 1351728"/>
              <a:gd name="connsiteX15" fmla="*/ 825500 w 3316842"/>
              <a:gd name="connsiteY15" fmla="*/ 834714 h 1351728"/>
              <a:gd name="connsiteX16" fmla="*/ 657225 w 3316842"/>
              <a:gd name="connsiteY16" fmla="*/ 739464 h 1351728"/>
              <a:gd name="connsiteX17" fmla="*/ 568325 w 3316842"/>
              <a:gd name="connsiteY17" fmla="*/ 669614 h 1351728"/>
              <a:gd name="connsiteX18" fmla="*/ 485775 w 3316842"/>
              <a:gd name="connsiteY18" fmla="*/ 574364 h 1351728"/>
              <a:gd name="connsiteX19" fmla="*/ 428625 w 3316842"/>
              <a:gd name="connsiteY19" fmla="*/ 475939 h 1351728"/>
              <a:gd name="connsiteX20" fmla="*/ 377825 w 3316842"/>
              <a:gd name="connsiteY20" fmla="*/ 348939 h 1351728"/>
              <a:gd name="connsiteX21" fmla="*/ 333375 w 3316842"/>
              <a:gd name="connsiteY21" fmla="*/ 225114 h 1351728"/>
              <a:gd name="connsiteX22" fmla="*/ 212725 w 3316842"/>
              <a:gd name="connsiteY22" fmla="*/ 101289 h 1351728"/>
              <a:gd name="connsiteX23" fmla="*/ 57150 w 3316842"/>
              <a:gd name="connsiteY23" fmla="*/ 12389 h 1351728"/>
              <a:gd name="connsiteX24" fmla="*/ 0 w 3316842"/>
              <a:gd name="connsiteY24" fmla="*/ 2864 h 1351728"/>
              <a:gd name="connsiteX0" fmla="*/ 3316842 w 3316842"/>
              <a:gd name="connsiteY0" fmla="*/ 1350645 h 1351093"/>
              <a:gd name="connsiteX1" fmla="*/ 3079751 w 3316842"/>
              <a:gd name="connsiteY1" fmla="*/ 1346057 h 1351093"/>
              <a:gd name="connsiteX2" fmla="*/ 2880272 w 3316842"/>
              <a:gd name="connsiteY2" fmla="*/ 1348804 h 1351093"/>
              <a:gd name="connsiteX3" fmla="*/ 2600325 w 3316842"/>
              <a:gd name="connsiteY3" fmla="*/ 1345889 h 1351093"/>
              <a:gd name="connsiteX4" fmla="*/ 2325740 w 3316842"/>
              <a:gd name="connsiteY4" fmla="*/ 1344218 h 1351093"/>
              <a:gd name="connsiteX5" fmla="*/ 2089697 w 3316842"/>
              <a:gd name="connsiteY5" fmla="*/ 1341042 h 1351093"/>
              <a:gd name="connsiteX6" fmla="*/ 1873796 w 3316842"/>
              <a:gd name="connsiteY6" fmla="*/ 1338425 h 1351093"/>
              <a:gd name="connsiteX7" fmla="*/ 1673225 w 3316842"/>
              <a:gd name="connsiteY7" fmla="*/ 1326839 h 1351093"/>
              <a:gd name="connsiteX8" fmla="*/ 1524000 w 3316842"/>
              <a:gd name="connsiteY8" fmla="*/ 1304614 h 1351093"/>
              <a:gd name="connsiteX9" fmla="*/ 1403350 w 3316842"/>
              <a:gd name="connsiteY9" fmla="*/ 1272864 h 1351093"/>
              <a:gd name="connsiteX10" fmla="*/ 1323975 w 3316842"/>
              <a:gd name="connsiteY10" fmla="*/ 1237939 h 1351093"/>
              <a:gd name="connsiteX11" fmla="*/ 1231900 w 3316842"/>
              <a:gd name="connsiteY11" fmla="*/ 1155389 h 1351093"/>
              <a:gd name="connsiteX12" fmla="*/ 1133475 w 3316842"/>
              <a:gd name="connsiteY12" fmla="*/ 1069664 h 1351093"/>
              <a:gd name="connsiteX13" fmla="*/ 1028700 w 3316842"/>
              <a:gd name="connsiteY13" fmla="*/ 983939 h 1351093"/>
              <a:gd name="connsiteX14" fmla="*/ 914400 w 3316842"/>
              <a:gd name="connsiteY14" fmla="*/ 898214 h 1351093"/>
              <a:gd name="connsiteX15" fmla="*/ 825500 w 3316842"/>
              <a:gd name="connsiteY15" fmla="*/ 834714 h 1351093"/>
              <a:gd name="connsiteX16" fmla="*/ 657225 w 3316842"/>
              <a:gd name="connsiteY16" fmla="*/ 739464 h 1351093"/>
              <a:gd name="connsiteX17" fmla="*/ 568325 w 3316842"/>
              <a:gd name="connsiteY17" fmla="*/ 669614 h 1351093"/>
              <a:gd name="connsiteX18" fmla="*/ 485775 w 3316842"/>
              <a:gd name="connsiteY18" fmla="*/ 574364 h 1351093"/>
              <a:gd name="connsiteX19" fmla="*/ 428625 w 3316842"/>
              <a:gd name="connsiteY19" fmla="*/ 475939 h 1351093"/>
              <a:gd name="connsiteX20" fmla="*/ 377825 w 3316842"/>
              <a:gd name="connsiteY20" fmla="*/ 348939 h 1351093"/>
              <a:gd name="connsiteX21" fmla="*/ 333375 w 3316842"/>
              <a:gd name="connsiteY21" fmla="*/ 225114 h 1351093"/>
              <a:gd name="connsiteX22" fmla="*/ 212725 w 3316842"/>
              <a:gd name="connsiteY22" fmla="*/ 101289 h 1351093"/>
              <a:gd name="connsiteX23" fmla="*/ 57150 w 3316842"/>
              <a:gd name="connsiteY23" fmla="*/ 12389 h 1351093"/>
              <a:gd name="connsiteX24" fmla="*/ 0 w 3316842"/>
              <a:gd name="connsiteY24" fmla="*/ 2864 h 1351093"/>
              <a:gd name="connsiteX0" fmla="*/ 3316842 w 3316842"/>
              <a:gd name="connsiteY0" fmla="*/ 1350645 h 1351093"/>
              <a:gd name="connsiteX1" fmla="*/ 3090914 w 3316842"/>
              <a:gd name="connsiteY1" fmla="*/ 1346057 h 1351093"/>
              <a:gd name="connsiteX2" fmla="*/ 2880272 w 3316842"/>
              <a:gd name="connsiteY2" fmla="*/ 1348804 h 1351093"/>
              <a:gd name="connsiteX3" fmla="*/ 2600325 w 3316842"/>
              <a:gd name="connsiteY3" fmla="*/ 1345889 h 1351093"/>
              <a:gd name="connsiteX4" fmla="*/ 2325740 w 3316842"/>
              <a:gd name="connsiteY4" fmla="*/ 1344218 h 1351093"/>
              <a:gd name="connsiteX5" fmla="*/ 2089697 w 3316842"/>
              <a:gd name="connsiteY5" fmla="*/ 1341042 h 1351093"/>
              <a:gd name="connsiteX6" fmla="*/ 1873796 w 3316842"/>
              <a:gd name="connsiteY6" fmla="*/ 1338425 h 1351093"/>
              <a:gd name="connsiteX7" fmla="*/ 1673225 w 3316842"/>
              <a:gd name="connsiteY7" fmla="*/ 1326839 h 1351093"/>
              <a:gd name="connsiteX8" fmla="*/ 1524000 w 3316842"/>
              <a:gd name="connsiteY8" fmla="*/ 1304614 h 1351093"/>
              <a:gd name="connsiteX9" fmla="*/ 1403350 w 3316842"/>
              <a:gd name="connsiteY9" fmla="*/ 1272864 h 1351093"/>
              <a:gd name="connsiteX10" fmla="*/ 1323975 w 3316842"/>
              <a:gd name="connsiteY10" fmla="*/ 1237939 h 1351093"/>
              <a:gd name="connsiteX11" fmla="*/ 1231900 w 3316842"/>
              <a:gd name="connsiteY11" fmla="*/ 1155389 h 1351093"/>
              <a:gd name="connsiteX12" fmla="*/ 1133475 w 3316842"/>
              <a:gd name="connsiteY12" fmla="*/ 1069664 h 1351093"/>
              <a:gd name="connsiteX13" fmla="*/ 1028700 w 3316842"/>
              <a:gd name="connsiteY13" fmla="*/ 983939 h 1351093"/>
              <a:gd name="connsiteX14" fmla="*/ 914400 w 3316842"/>
              <a:gd name="connsiteY14" fmla="*/ 898214 h 1351093"/>
              <a:gd name="connsiteX15" fmla="*/ 825500 w 3316842"/>
              <a:gd name="connsiteY15" fmla="*/ 834714 h 1351093"/>
              <a:gd name="connsiteX16" fmla="*/ 657225 w 3316842"/>
              <a:gd name="connsiteY16" fmla="*/ 739464 h 1351093"/>
              <a:gd name="connsiteX17" fmla="*/ 568325 w 3316842"/>
              <a:gd name="connsiteY17" fmla="*/ 669614 h 1351093"/>
              <a:gd name="connsiteX18" fmla="*/ 485775 w 3316842"/>
              <a:gd name="connsiteY18" fmla="*/ 574364 h 1351093"/>
              <a:gd name="connsiteX19" fmla="*/ 428625 w 3316842"/>
              <a:gd name="connsiteY19" fmla="*/ 475939 h 1351093"/>
              <a:gd name="connsiteX20" fmla="*/ 377825 w 3316842"/>
              <a:gd name="connsiteY20" fmla="*/ 348939 h 1351093"/>
              <a:gd name="connsiteX21" fmla="*/ 333375 w 3316842"/>
              <a:gd name="connsiteY21" fmla="*/ 225114 h 1351093"/>
              <a:gd name="connsiteX22" fmla="*/ 212725 w 3316842"/>
              <a:gd name="connsiteY22" fmla="*/ 101289 h 1351093"/>
              <a:gd name="connsiteX23" fmla="*/ 57150 w 3316842"/>
              <a:gd name="connsiteY23" fmla="*/ 12389 h 1351093"/>
              <a:gd name="connsiteX24" fmla="*/ 0 w 3316842"/>
              <a:gd name="connsiteY24" fmla="*/ 2864 h 1351093"/>
              <a:gd name="connsiteX0" fmla="*/ 3316842 w 3316842"/>
              <a:gd name="connsiteY0" fmla="*/ 1350645 h 1352639"/>
              <a:gd name="connsiteX1" fmla="*/ 3090914 w 3316842"/>
              <a:gd name="connsiteY1" fmla="*/ 1346057 h 1352639"/>
              <a:gd name="connsiteX2" fmla="*/ 2880272 w 3316842"/>
              <a:gd name="connsiteY2" fmla="*/ 1348804 h 1352639"/>
              <a:gd name="connsiteX3" fmla="*/ 2600325 w 3316842"/>
              <a:gd name="connsiteY3" fmla="*/ 1345889 h 1352639"/>
              <a:gd name="connsiteX4" fmla="*/ 2325740 w 3316842"/>
              <a:gd name="connsiteY4" fmla="*/ 1344218 h 1352639"/>
              <a:gd name="connsiteX5" fmla="*/ 2089697 w 3316842"/>
              <a:gd name="connsiteY5" fmla="*/ 1341042 h 1352639"/>
              <a:gd name="connsiteX6" fmla="*/ 1873796 w 3316842"/>
              <a:gd name="connsiteY6" fmla="*/ 1338425 h 1352639"/>
              <a:gd name="connsiteX7" fmla="*/ 1673225 w 3316842"/>
              <a:gd name="connsiteY7" fmla="*/ 1326839 h 1352639"/>
              <a:gd name="connsiteX8" fmla="*/ 1524000 w 3316842"/>
              <a:gd name="connsiteY8" fmla="*/ 1304614 h 1352639"/>
              <a:gd name="connsiteX9" fmla="*/ 1403350 w 3316842"/>
              <a:gd name="connsiteY9" fmla="*/ 1272864 h 1352639"/>
              <a:gd name="connsiteX10" fmla="*/ 1323975 w 3316842"/>
              <a:gd name="connsiteY10" fmla="*/ 1237939 h 1352639"/>
              <a:gd name="connsiteX11" fmla="*/ 1231900 w 3316842"/>
              <a:gd name="connsiteY11" fmla="*/ 1155389 h 1352639"/>
              <a:gd name="connsiteX12" fmla="*/ 1133475 w 3316842"/>
              <a:gd name="connsiteY12" fmla="*/ 1069664 h 1352639"/>
              <a:gd name="connsiteX13" fmla="*/ 1028700 w 3316842"/>
              <a:gd name="connsiteY13" fmla="*/ 983939 h 1352639"/>
              <a:gd name="connsiteX14" fmla="*/ 914400 w 3316842"/>
              <a:gd name="connsiteY14" fmla="*/ 898214 h 1352639"/>
              <a:gd name="connsiteX15" fmla="*/ 825500 w 3316842"/>
              <a:gd name="connsiteY15" fmla="*/ 834714 h 1352639"/>
              <a:gd name="connsiteX16" fmla="*/ 657225 w 3316842"/>
              <a:gd name="connsiteY16" fmla="*/ 739464 h 1352639"/>
              <a:gd name="connsiteX17" fmla="*/ 568325 w 3316842"/>
              <a:gd name="connsiteY17" fmla="*/ 669614 h 1352639"/>
              <a:gd name="connsiteX18" fmla="*/ 485775 w 3316842"/>
              <a:gd name="connsiteY18" fmla="*/ 574364 h 1352639"/>
              <a:gd name="connsiteX19" fmla="*/ 428625 w 3316842"/>
              <a:gd name="connsiteY19" fmla="*/ 475939 h 1352639"/>
              <a:gd name="connsiteX20" fmla="*/ 377825 w 3316842"/>
              <a:gd name="connsiteY20" fmla="*/ 348939 h 1352639"/>
              <a:gd name="connsiteX21" fmla="*/ 333375 w 3316842"/>
              <a:gd name="connsiteY21" fmla="*/ 225114 h 1352639"/>
              <a:gd name="connsiteX22" fmla="*/ 212725 w 3316842"/>
              <a:gd name="connsiteY22" fmla="*/ 101289 h 1352639"/>
              <a:gd name="connsiteX23" fmla="*/ 57150 w 3316842"/>
              <a:gd name="connsiteY23" fmla="*/ 12389 h 1352639"/>
              <a:gd name="connsiteX24" fmla="*/ 0 w 3316842"/>
              <a:gd name="connsiteY24" fmla="*/ 2864 h 1352639"/>
              <a:gd name="connsiteX0" fmla="*/ 3316842 w 3316842"/>
              <a:gd name="connsiteY0" fmla="*/ 1350645 h 1351292"/>
              <a:gd name="connsiteX1" fmla="*/ 3090914 w 3316842"/>
              <a:gd name="connsiteY1" fmla="*/ 1346057 h 1351292"/>
              <a:gd name="connsiteX2" fmla="*/ 2880272 w 3316842"/>
              <a:gd name="connsiteY2" fmla="*/ 1348804 h 1351292"/>
              <a:gd name="connsiteX3" fmla="*/ 2600325 w 3316842"/>
              <a:gd name="connsiteY3" fmla="*/ 1345889 h 1351292"/>
              <a:gd name="connsiteX4" fmla="*/ 2325740 w 3316842"/>
              <a:gd name="connsiteY4" fmla="*/ 1344218 h 1351292"/>
              <a:gd name="connsiteX5" fmla="*/ 2089697 w 3316842"/>
              <a:gd name="connsiteY5" fmla="*/ 1341042 h 1351292"/>
              <a:gd name="connsiteX6" fmla="*/ 1873796 w 3316842"/>
              <a:gd name="connsiteY6" fmla="*/ 1338425 h 1351292"/>
              <a:gd name="connsiteX7" fmla="*/ 1673225 w 3316842"/>
              <a:gd name="connsiteY7" fmla="*/ 1326839 h 1351292"/>
              <a:gd name="connsiteX8" fmla="*/ 1524000 w 3316842"/>
              <a:gd name="connsiteY8" fmla="*/ 1304614 h 1351292"/>
              <a:gd name="connsiteX9" fmla="*/ 1403350 w 3316842"/>
              <a:gd name="connsiteY9" fmla="*/ 1272864 h 1351292"/>
              <a:gd name="connsiteX10" fmla="*/ 1323975 w 3316842"/>
              <a:gd name="connsiteY10" fmla="*/ 1237939 h 1351292"/>
              <a:gd name="connsiteX11" fmla="*/ 1231900 w 3316842"/>
              <a:gd name="connsiteY11" fmla="*/ 1155389 h 1351292"/>
              <a:gd name="connsiteX12" fmla="*/ 1133475 w 3316842"/>
              <a:gd name="connsiteY12" fmla="*/ 1069664 h 1351292"/>
              <a:gd name="connsiteX13" fmla="*/ 1028700 w 3316842"/>
              <a:gd name="connsiteY13" fmla="*/ 983939 h 1351292"/>
              <a:gd name="connsiteX14" fmla="*/ 914400 w 3316842"/>
              <a:gd name="connsiteY14" fmla="*/ 898214 h 1351292"/>
              <a:gd name="connsiteX15" fmla="*/ 825500 w 3316842"/>
              <a:gd name="connsiteY15" fmla="*/ 834714 h 1351292"/>
              <a:gd name="connsiteX16" fmla="*/ 657225 w 3316842"/>
              <a:gd name="connsiteY16" fmla="*/ 739464 h 1351292"/>
              <a:gd name="connsiteX17" fmla="*/ 568325 w 3316842"/>
              <a:gd name="connsiteY17" fmla="*/ 669614 h 1351292"/>
              <a:gd name="connsiteX18" fmla="*/ 485775 w 3316842"/>
              <a:gd name="connsiteY18" fmla="*/ 574364 h 1351292"/>
              <a:gd name="connsiteX19" fmla="*/ 428625 w 3316842"/>
              <a:gd name="connsiteY19" fmla="*/ 475939 h 1351292"/>
              <a:gd name="connsiteX20" fmla="*/ 377825 w 3316842"/>
              <a:gd name="connsiteY20" fmla="*/ 348939 h 1351292"/>
              <a:gd name="connsiteX21" fmla="*/ 333375 w 3316842"/>
              <a:gd name="connsiteY21" fmla="*/ 225114 h 1351292"/>
              <a:gd name="connsiteX22" fmla="*/ 212725 w 3316842"/>
              <a:gd name="connsiteY22" fmla="*/ 101289 h 1351292"/>
              <a:gd name="connsiteX23" fmla="*/ 57150 w 3316842"/>
              <a:gd name="connsiteY23" fmla="*/ 12389 h 1351292"/>
              <a:gd name="connsiteX24" fmla="*/ 0 w 3316842"/>
              <a:gd name="connsiteY24" fmla="*/ 2864 h 1351292"/>
              <a:gd name="connsiteX0" fmla="*/ 3316842 w 3316842"/>
              <a:gd name="connsiteY0" fmla="*/ 1350645 h 1351834"/>
              <a:gd name="connsiteX1" fmla="*/ 3102079 w 3316842"/>
              <a:gd name="connsiteY1" fmla="*/ 1349789 h 1351834"/>
              <a:gd name="connsiteX2" fmla="*/ 2880272 w 3316842"/>
              <a:gd name="connsiteY2" fmla="*/ 1348804 h 1351834"/>
              <a:gd name="connsiteX3" fmla="*/ 2600325 w 3316842"/>
              <a:gd name="connsiteY3" fmla="*/ 1345889 h 1351834"/>
              <a:gd name="connsiteX4" fmla="*/ 2325740 w 3316842"/>
              <a:gd name="connsiteY4" fmla="*/ 1344218 h 1351834"/>
              <a:gd name="connsiteX5" fmla="*/ 2089697 w 3316842"/>
              <a:gd name="connsiteY5" fmla="*/ 1341042 h 1351834"/>
              <a:gd name="connsiteX6" fmla="*/ 1873796 w 3316842"/>
              <a:gd name="connsiteY6" fmla="*/ 1338425 h 1351834"/>
              <a:gd name="connsiteX7" fmla="*/ 1673225 w 3316842"/>
              <a:gd name="connsiteY7" fmla="*/ 1326839 h 1351834"/>
              <a:gd name="connsiteX8" fmla="*/ 1524000 w 3316842"/>
              <a:gd name="connsiteY8" fmla="*/ 1304614 h 1351834"/>
              <a:gd name="connsiteX9" fmla="*/ 1403350 w 3316842"/>
              <a:gd name="connsiteY9" fmla="*/ 1272864 h 1351834"/>
              <a:gd name="connsiteX10" fmla="*/ 1323975 w 3316842"/>
              <a:gd name="connsiteY10" fmla="*/ 1237939 h 1351834"/>
              <a:gd name="connsiteX11" fmla="*/ 1231900 w 3316842"/>
              <a:gd name="connsiteY11" fmla="*/ 1155389 h 1351834"/>
              <a:gd name="connsiteX12" fmla="*/ 1133475 w 3316842"/>
              <a:gd name="connsiteY12" fmla="*/ 1069664 h 1351834"/>
              <a:gd name="connsiteX13" fmla="*/ 1028700 w 3316842"/>
              <a:gd name="connsiteY13" fmla="*/ 983939 h 1351834"/>
              <a:gd name="connsiteX14" fmla="*/ 914400 w 3316842"/>
              <a:gd name="connsiteY14" fmla="*/ 898214 h 1351834"/>
              <a:gd name="connsiteX15" fmla="*/ 825500 w 3316842"/>
              <a:gd name="connsiteY15" fmla="*/ 834714 h 1351834"/>
              <a:gd name="connsiteX16" fmla="*/ 657225 w 3316842"/>
              <a:gd name="connsiteY16" fmla="*/ 739464 h 1351834"/>
              <a:gd name="connsiteX17" fmla="*/ 568325 w 3316842"/>
              <a:gd name="connsiteY17" fmla="*/ 669614 h 1351834"/>
              <a:gd name="connsiteX18" fmla="*/ 485775 w 3316842"/>
              <a:gd name="connsiteY18" fmla="*/ 574364 h 1351834"/>
              <a:gd name="connsiteX19" fmla="*/ 428625 w 3316842"/>
              <a:gd name="connsiteY19" fmla="*/ 475939 h 1351834"/>
              <a:gd name="connsiteX20" fmla="*/ 377825 w 3316842"/>
              <a:gd name="connsiteY20" fmla="*/ 348939 h 1351834"/>
              <a:gd name="connsiteX21" fmla="*/ 333375 w 3316842"/>
              <a:gd name="connsiteY21" fmla="*/ 225114 h 1351834"/>
              <a:gd name="connsiteX22" fmla="*/ 212725 w 3316842"/>
              <a:gd name="connsiteY22" fmla="*/ 101289 h 1351834"/>
              <a:gd name="connsiteX23" fmla="*/ 57150 w 3316842"/>
              <a:gd name="connsiteY23" fmla="*/ 12389 h 1351834"/>
              <a:gd name="connsiteX24" fmla="*/ 0 w 3316842"/>
              <a:gd name="connsiteY24" fmla="*/ 2864 h 135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6842" h="1351834">
                <a:moveTo>
                  <a:pt x="3316842" y="1350645"/>
                </a:moveTo>
                <a:cubicBezTo>
                  <a:pt x="3252284" y="1353263"/>
                  <a:pt x="3148033" y="1350903"/>
                  <a:pt x="3102079" y="1349789"/>
                </a:cubicBezTo>
                <a:lnTo>
                  <a:pt x="2880272" y="1348804"/>
                </a:lnTo>
                <a:lnTo>
                  <a:pt x="2600325" y="1345889"/>
                </a:lnTo>
                <a:lnTo>
                  <a:pt x="2325740" y="1344218"/>
                </a:lnTo>
                <a:lnTo>
                  <a:pt x="2089697" y="1341042"/>
                </a:lnTo>
                <a:cubicBezTo>
                  <a:pt x="2015614" y="1339455"/>
                  <a:pt x="1943208" y="1340792"/>
                  <a:pt x="1873796" y="1338425"/>
                </a:cubicBezTo>
                <a:cubicBezTo>
                  <a:pt x="1804384" y="1336058"/>
                  <a:pt x="1731524" y="1332474"/>
                  <a:pt x="1673225" y="1326839"/>
                </a:cubicBezTo>
                <a:cubicBezTo>
                  <a:pt x="1614926" y="1321204"/>
                  <a:pt x="1568979" y="1313610"/>
                  <a:pt x="1524000" y="1304614"/>
                </a:cubicBezTo>
                <a:cubicBezTo>
                  <a:pt x="1479021" y="1295618"/>
                  <a:pt x="1436687" y="1283976"/>
                  <a:pt x="1403350" y="1272864"/>
                </a:cubicBezTo>
                <a:cubicBezTo>
                  <a:pt x="1370013" y="1261752"/>
                  <a:pt x="1352550" y="1257518"/>
                  <a:pt x="1323975" y="1237939"/>
                </a:cubicBezTo>
                <a:cubicBezTo>
                  <a:pt x="1295400" y="1218360"/>
                  <a:pt x="1263650" y="1183435"/>
                  <a:pt x="1231900" y="1155389"/>
                </a:cubicBezTo>
                <a:cubicBezTo>
                  <a:pt x="1200150" y="1127343"/>
                  <a:pt x="1167342" y="1098239"/>
                  <a:pt x="1133475" y="1069664"/>
                </a:cubicBezTo>
                <a:cubicBezTo>
                  <a:pt x="1099608" y="1041089"/>
                  <a:pt x="1065212" y="1012514"/>
                  <a:pt x="1028700" y="983939"/>
                </a:cubicBezTo>
                <a:cubicBezTo>
                  <a:pt x="992188" y="955364"/>
                  <a:pt x="948267" y="923085"/>
                  <a:pt x="914400" y="898214"/>
                </a:cubicBezTo>
                <a:cubicBezTo>
                  <a:pt x="880533" y="873343"/>
                  <a:pt x="868362" y="861172"/>
                  <a:pt x="825500" y="834714"/>
                </a:cubicBezTo>
                <a:cubicBezTo>
                  <a:pt x="782638" y="808256"/>
                  <a:pt x="700087" y="766981"/>
                  <a:pt x="657225" y="739464"/>
                </a:cubicBezTo>
                <a:cubicBezTo>
                  <a:pt x="614363" y="711947"/>
                  <a:pt x="596900" y="697131"/>
                  <a:pt x="568325" y="669614"/>
                </a:cubicBezTo>
                <a:cubicBezTo>
                  <a:pt x="539750" y="642097"/>
                  <a:pt x="509058" y="606643"/>
                  <a:pt x="485775" y="574364"/>
                </a:cubicBezTo>
                <a:cubicBezTo>
                  <a:pt x="462492" y="542085"/>
                  <a:pt x="446617" y="513510"/>
                  <a:pt x="428625" y="475939"/>
                </a:cubicBezTo>
                <a:cubicBezTo>
                  <a:pt x="410633" y="438368"/>
                  <a:pt x="393700" y="390743"/>
                  <a:pt x="377825" y="348939"/>
                </a:cubicBezTo>
                <a:cubicBezTo>
                  <a:pt x="361950" y="307135"/>
                  <a:pt x="360892" y="266389"/>
                  <a:pt x="333375" y="225114"/>
                </a:cubicBezTo>
                <a:cubicBezTo>
                  <a:pt x="305858" y="183839"/>
                  <a:pt x="258762" y="136743"/>
                  <a:pt x="212725" y="101289"/>
                </a:cubicBezTo>
                <a:cubicBezTo>
                  <a:pt x="166688" y="65835"/>
                  <a:pt x="92604" y="28793"/>
                  <a:pt x="57150" y="12389"/>
                </a:cubicBezTo>
                <a:cubicBezTo>
                  <a:pt x="21696" y="-4015"/>
                  <a:pt x="10848" y="-576"/>
                  <a:pt x="0" y="2864"/>
                </a:cubicBezTo>
              </a:path>
            </a:pathLst>
          </a:cu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DF3A34E-6E4C-5C44-A9B4-C81E97A42BD2}"/>
              </a:ext>
            </a:extLst>
          </p:cNvPr>
          <p:cNvSpPr/>
          <p:nvPr/>
        </p:nvSpPr>
        <p:spPr>
          <a:xfrm>
            <a:off x="6409867" y="5043056"/>
            <a:ext cx="1160575" cy="553998"/>
          </a:xfrm>
          <a:prstGeom prst="rect">
            <a:avLst/>
          </a:prstGeom>
          <a:ln>
            <a:noFill/>
          </a:ln>
        </p:spPr>
        <p:txBody>
          <a:bodyPr wrap="none" lIns="0" tIns="0" rIns="0" bIns="0">
            <a:spAutoFit/>
          </a:bodyPr>
          <a:lstStyle/>
          <a:p>
            <a:pPr marL="0" lvl="1" algn="r" defTabSz="914377" fontAlgn="base">
              <a:spcAft>
                <a:spcPct val="0"/>
              </a:spcAft>
              <a:buClr>
                <a:srgbClr val="E69A30"/>
              </a:buClr>
              <a:defRPr/>
            </a:pPr>
            <a:r>
              <a:rPr lang="en-GB" sz="1200" b="1" dirty="0">
                <a:latin typeface="Arial" panose="020B0604020202020204" pitchFamily="34" charset="0"/>
                <a:ea typeface="ＭＳ Ｐゴシック" pitchFamily="127" charset="-128"/>
                <a:cs typeface="Arial" panose="020B0604020202020204" pitchFamily="34" charset="0"/>
              </a:rPr>
              <a:t>Numbers at risk</a:t>
            </a:r>
          </a:p>
          <a:p>
            <a:pPr marL="0" lvl="1" algn="r" defTabSz="914377" fontAlgn="base">
              <a:spcAft>
                <a:spcPct val="0"/>
              </a:spcAft>
              <a:buClr>
                <a:srgbClr val="E69A30"/>
              </a:buClr>
              <a:defRPr/>
            </a:pPr>
            <a:r>
              <a:rPr lang="en-GB" sz="1200" b="1" dirty="0">
                <a:solidFill>
                  <a:schemeClr val="accent1"/>
                </a:solidFill>
                <a:latin typeface="Arial" panose="020B0604020202020204" pitchFamily="34" charset="0"/>
                <a:ea typeface="ＭＳ Ｐゴシック" pitchFamily="127" charset="-128"/>
                <a:cs typeface="Arial" panose="020B0604020202020204" pitchFamily="34" charset="0"/>
              </a:rPr>
              <a:t>Non-LT group</a:t>
            </a:r>
          </a:p>
          <a:p>
            <a:pPr marL="0" lvl="1" algn="r" defTabSz="914377" fontAlgn="base">
              <a:spcAft>
                <a:spcPct val="0"/>
              </a:spcAft>
              <a:buClr>
                <a:srgbClr val="E69A30"/>
              </a:buClr>
              <a:defRPr/>
            </a:pPr>
            <a:r>
              <a:rPr lang="en-GB" sz="1200" b="1" dirty="0">
                <a:solidFill>
                  <a:schemeClr val="tx2"/>
                </a:solidFill>
                <a:latin typeface="Arial" panose="020B0604020202020204" pitchFamily="34" charset="0"/>
                <a:ea typeface="ＭＳ Ｐゴシック" pitchFamily="127" charset="-128"/>
                <a:cs typeface="Arial" panose="020B0604020202020204" pitchFamily="34" charset="0"/>
              </a:rPr>
              <a:t>LT group</a:t>
            </a:r>
          </a:p>
        </p:txBody>
      </p:sp>
      <p:sp>
        <p:nvSpPr>
          <p:cNvPr id="86" name="Rectangle 85">
            <a:extLst>
              <a:ext uri="{FF2B5EF4-FFF2-40B4-BE49-F238E27FC236}">
                <a16:creationId xmlns:a16="http://schemas.microsoft.com/office/drawing/2014/main" id="{DBF326E9-9150-BC41-9BD0-A26F67E944C6}"/>
              </a:ext>
            </a:extLst>
          </p:cNvPr>
          <p:cNvSpPr/>
          <p:nvPr/>
        </p:nvSpPr>
        <p:spPr>
          <a:xfrm>
            <a:off x="7814264" y="5227722"/>
            <a:ext cx="254942" cy="369332"/>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790</a:t>
            </a:r>
          </a:p>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42</a:t>
            </a:r>
          </a:p>
        </p:txBody>
      </p:sp>
      <p:sp>
        <p:nvSpPr>
          <p:cNvPr id="87" name="Rectangle 86">
            <a:extLst>
              <a:ext uri="{FF2B5EF4-FFF2-40B4-BE49-F238E27FC236}">
                <a16:creationId xmlns:a16="http://schemas.microsoft.com/office/drawing/2014/main" id="{D30027A0-CDB5-D145-917F-19C47F01E8D6}"/>
              </a:ext>
            </a:extLst>
          </p:cNvPr>
          <p:cNvSpPr/>
          <p:nvPr/>
        </p:nvSpPr>
        <p:spPr>
          <a:xfrm>
            <a:off x="8493746" y="5227722"/>
            <a:ext cx="254878" cy="369332"/>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186</a:t>
            </a:r>
          </a:p>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20</a:t>
            </a:r>
          </a:p>
        </p:txBody>
      </p:sp>
      <p:sp>
        <p:nvSpPr>
          <p:cNvPr id="88" name="Rectangle 87">
            <a:extLst>
              <a:ext uri="{FF2B5EF4-FFF2-40B4-BE49-F238E27FC236}">
                <a16:creationId xmlns:a16="http://schemas.microsoft.com/office/drawing/2014/main" id="{B4F8B35E-7486-3D4E-BE1C-3A42D8FCA4ED}"/>
              </a:ext>
            </a:extLst>
          </p:cNvPr>
          <p:cNvSpPr/>
          <p:nvPr/>
        </p:nvSpPr>
        <p:spPr>
          <a:xfrm>
            <a:off x="9228376" y="5227722"/>
            <a:ext cx="169918" cy="369332"/>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80</a:t>
            </a:r>
          </a:p>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8</a:t>
            </a:r>
          </a:p>
        </p:txBody>
      </p:sp>
      <p:sp>
        <p:nvSpPr>
          <p:cNvPr id="89" name="Rectangle 88">
            <a:extLst>
              <a:ext uri="{FF2B5EF4-FFF2-40B4-BE49-F238E27FC236}">
                <a16:creationId xmlns:a16="http://schemas.microsoft.com/office/drawing/2014/main" id="{DF5E7F06-7E8B-334B-9A71-66CD4BAABDA5}"/>
              </a:ext>
            </a:extLst>
          </p:cNvPr>
          <p:cNvSpPr/>
          <p:nvPr/>
        </p:nvSpPr>
        <p:spPr>
          <a:xfrm>
            <a:off x="9917351" y="5227722"/>
            <a:ext cx="169918" cy="369332"/>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27</a:t>
            </a:r>
          </a:p>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a:t>
            </a:r>
          </a:p>
        </p:txBody>
      </p:sp>
      <p:sp>
        <p:nvSpPr>
          <p:cNvPr id="90" name="Rectangle 89">
            <a:extLst>
              <a:ext uri="{FF2B5EF4-FFF2-40B4-BE49-F238E27FC236}">
                <a16:creationId xmlns:a16="http://schemas.microsoft.com/office/drawing/2014/main" id="{F9EA7E2A-791A-8642-9CAA-D90A6DD5A75D}"/>
              </a:ext>
            </a:extLst>
          </p:cNvPr>
          <p:cNvSpPr/>
          <p:nvPr/>
        </p:nvSpPr>
        <p:spPr>
          <a:xfrm>
            <a:off x="10609501" y="5227722"/>
            <a:ext cx="169918" cy="369332"/>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13</a:t>
            </a:r>
          </a:p>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a:t>
            </a:r>
          </a:p>
        </p:txBody>
      </p:sp>
      <p:sp>
        <p:nvSpPr>
          <p:cNvPr id="91" name="Rectangle 90">
            <a:extLst>
              <a:ext uri="{FF2B5EF4-FFF2-40B4-BE49-F238E27FC236}">
                <a16:creationId xmlns:a16="http://schemas.microsoft.com/office/drawing/2014/main" id="{28E3CF5C-665C-AE4C-BBE7-87E3BDA1FA2E}"/>
              </a:ext>
            </a:extLst>
          </p:cNvPr>
          <p:cNvSpPr/>
          <p:nvPr/>
        </p:nvSpPr>
        <p:spPr>
          <a:xfrm>
            <a:off x="11347305" y="5227722"/>
            <a:ext cx="84960" cy="369332"/>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9</a:t>
            </a:r>
          </a:p>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a:t>
            </a:r>
          </a:p>
        </p:txBody>
      </p:sp>
    </p:spTree>
    <p:extLst>
      <p:ext uri="{BB962C8B-B14F-4D97-AF65-F5344CB8AC3E}">
        <p14:creationId xmlns:p14="http://schemas.microsoft.com/office/powerpoint/2010/main" val="269214093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The sorafenib-regorafenib sequence</a:t>
            </a:r>
            <a:br>
              <a:rPr lang="en-GB" dirty="0"/>
            </a:br>
            <a:r>
              <a:rPr lang="en-US" sz="2200" dirty="0">
                <a:solidFill>
                  <a:schemeClr val="accent1"/>
                </a:solidFill>
              </a:rPr>
              <a:t>extending survival in HCC recurrence after liver transplantation</a:t>
            </a:r>
            <a:br>
              <a:rPr lang="fr-FR" dirty="0"/>
            </a:br>
            <a:endParaRPr lang="en-GB" dirty="0"/>
          </a:p>
        </p:txBody>
      </p:sp>
      <p:sp>
        <p:nvSpPr>
          <p:cNvPr id="2" name="Slide Number Placeholder 1">
            <a:extLst>
              <a:ext uri="{FF2B5EF4-FFF2-40B4-BE49-F238E27FC236}">
                <a16:creationId xmlns:a16="http://schemas.microsoft.com/office/drawing/2014/main" id="{A2E7A3D7-706B-6444-9F2C-1E4FB3EF1D25}"/>
              </a:ext>
            </a:extLst>
          </p:cNvPr>
          <p:cNvSpPr>
            <a:spLocks noGrp="1"/>
          </p:cNvSpPr>
          <p:nvPr>
            <p:ph type="sldNum" sz="quarter" idx="4"/>
          </p:nvPr>
        </p:nvSpPr>
        <p:spPr/>
        <p:txBody>
          <a:bodyPr/>
          <a:lstStyle/>
          <a:p>
            <a:fld id="{FCE43C0F-8A7B-3A4B-9DB5-B3472E36E833}" type="slidenum">
              <a:rPr lang="en-GB" smtClean="0"/>
              <a:pPr/>
              <a:t>47</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pPr lvl="0"/>
            <a:r>
              <a:rPr lang="en-US" dirty="0"/>
              <a:t>BSC, best supportive care; CI, confidence interval; HCC, hepatocellular carcinoma; OS, overall survival; REGO, regorafenib; </a:t>
            </a:r>
          </a:p>
          <a:p>
            <a:pPr lvl="0"/>
            <a:r>
              <a:rPr lang="en-US" dirty="0" err="1"/>
              <a:t>Iavarone</a:t>
            </a:r>
            <a:r>
              <a:rPr lang="en-US" dirty="0"/>
              <a:t> M, et al. Liver </a:t>
            </a:r>
            <a:r>
              <a:rPr lang="en-US" dirty="0" err="1"/>
              <a:t>Transpl</a:t>
            </a:r>
            <a:r>
              <a:rPr lang="en-US" dirty="0"/>
              <a:t>. 2021;27(12):1767-78</a:t>
            </a:r>
          </a:p>
        </p:txBody>
      </p:sp>
      <p:sp>
        <p:nvSpPr>
          <p:cNvPr id="14" name="Freeform: Shape 13">
            <a:extLst>
              <a:ext uri="{FF2B5EF4-FFF2-40B4-BE49-F238E27FC236}">
                <a16:creationId xmlns:a16="http://schemas.microsoft.com/office/drawing/2014/main" id="{71F945ED-F375-3195-BF4D-091389459EE0}"/>
              </a:ext>
            </a:extLst>
          </p:cNvPr>
          <p:cNvSpPr/>
          <p:nvPr/>
        </p:nvSpPr>
        <p:spPr bwMode="auto">
          <a:xfrm>
            <a:off x="2992531" y="2094127"/>
            <a:ext cx="5605251" cy="3059502"/>
          </a:xfrm>
          <a:custGeom>
            <a:avLst/>
            <a:gdLst>
              <a:gd name="connsiteX0" fmla="*/ 0 w 4203939"/>
              <a:gd name="connsiteY0" fmla="*/ 0 h 2294627"/>
              <a:gd name="connsiteX1" fmla="*/ 0 w 4203939"/>
              <a:gd name="connsiteY1" fmla="*/ 2294627 h 2294627"/>
              <a:gd name="connsiteX2" fmla="*/ 4203939 w 4203939"/>
              <a:gd name="connsiteY2" fmla="*/ 2294627 h 2294627"/>
            </a:gdLst>
            <a:ahLst/>
            <a:cxnLst>
              <a:cxn ang="0">
                <a:pos x="connsiteX0" y="connsiteY0"/>
              </a:cxn>
              <a:cxn ang="0">
                <a:pos x="connsiteX1" y="connsiteY1"/>
              </a:cxn>
              <a:cxn ang="0">
                <a:pos x="connsiteX2" y="connsiteY2"/>
              </a:cxn>
            </a:cxnLst>
            <a:rect l="l" t="t" r="r" b="b"/>
            <a:pathLst>
              <a:path w="4203939" h="2294627">
                <a:moveTo>
                  <a:pt x="0" y="0"/>
                </a:moveTo>
                <a:lnTo>
                  <a:pt x="0" y="2294627"/>
                </a:lnTo>
                <a:lnTo>
                  <a:pt x="4203939" y="2294627"/>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8D953A53-0ED0-7664-CCAD-727836AC60A8}"/>
              </a:ext>
            </a:extLst>
          </p:cNvPr>
          <p:cNvSpPr txBox="1"/>
          <p:nvPr/>
        </p:nvSpPr>
        <p:spPr>
          <a:xfrm>
            <a:off x="2540601" y="1929979"/>
            <a:ext cx="377988"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7" name="TextBox 16">
            <a:extLst>
              <a:ext uri="{FF2B5EF4-FFF2-40B4-BE49-F238E27FC236}">
                <a16:creationId xmlns:a16="http://schemas.microsoft.com/office/drawing/2014/main" id="{2F0DF320-D30F-7DFE-40D3-7FA6524B8F86}"/>
              </a:ext>
            </a:extLst>
          </p:cNvPr>
          <p:cNvSpPr txBox="1"/>
          <p:nvPr/>
        </p:nvSpPr>
        <p:spPr>
          <a:xfrm>
            <a:off x="2625560" y="2540367"/>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18" name="TextBox 17">
            <a:extLst>
              <a:ext uri="{FF2B5EF4-FFF2-40B4-BE49-F238E27FC236}">
                <a16:creationId xmlns:a16="http://schemas.microsoft.com/office/drawing/2014/main" id="{6A8B6013-11AD-66D6-EA6D-97D363931DA1}"/>
              </a:ext>
            </a:extLst>
          </p:cNvPr>
          <p:cNvSpPr txBox="1"/>
          <p:nvPr/>
        </p:nvSpPr>
        <p:spPr>
          <a:xfrm>
            <a:off x="2625560" y="3150755"/>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19" name="TextBox 18">
            <a:extLst>
              <a:ext uri="{FF2B5EF4-FFF2-40B4-BE49-F238E27FC236}">
                <a16:creationId xmlns:a16="http://schemas.microsoft.com/office/drawing/2014/main" id="{903C3F0E-4F0A-827F-C66D-2244E499A5EB}"/>
              </a:ext>
            </a:extLst>
          </p:cNvPr>
          <p:cNvSpPr txBox="1"/>
          <p:nvPr/>
        </p:nvSpPr>
        <p:spPr>
          <a:xfrm>
            <a:off x="2625560" y="3761143"/>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20" name="TextBox 19">
            <a:extLst>
              <a:ext uri="{FF2B5EF4-FFF2-40B4-BE49-F238E27FC236}">
                <a16:creationId xmlns:a16="http://schemas.microsoft.com/office/drawing/2014/main" id="{D16CAEA5-F1DD-6073-A2CE-306D6DFA6449}"/>
              </a:ext>
            </a:extLst>
          </p:cNvPr>
          <p:cNvSpPr txBox="1"/>
          <p:nvPr/>
        </p:nvSpPr>
        <p:spPr>
          <a:xfrm>
            <a:off x="2625560" y="4371531"/>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21" name="TextBox 20">
            <a:extLst>
              <a:ext uri="{FF2B5EF4-FFF2-40B4-BE49-F238E27FC236}">
                <a16:creationId xmlns:a16="http://schemas.microsoft.com/office/drawing/2014/main" id="{C3A1664B-642C-7051-7750-7B00AD4F4421}"/>
              </a:ext>
            </a:extLst>
          </p:cNvPr>
          <p:cNvSpPr txBox="1"/>
          <p:nvPr/>
        </p:nvSpPr>
        <p:spPr>
          <a:xfrm>
            <a:off x="2710520" y="4979224"/>
            <a:ext cx="208070"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22" name="TextBox 21">
            <a:extLst>
              <a:ext uri="{FF2B5EF4-FFF2-40B4-BE49-F238E27FC236}">
                <a16:creationId xmlns:a16="http://schemas.microsoft.com/office/drawing/2014/main" id="{0E3B24F5-90AA-FF69-A67C-CA5D0ECFD676}"/>
              </a:ext>
            </a:extLst>
          </p:cNvPr>
          <p:cNvSpPr txBox="1"/>
          <p:nvPr/>
        </p:nvSpPr>
        <p:spPr>
          <a:xfrm rot="16200000">
            <a:off x="1418470" y="3396413"/>
            <a:ext cx="2123658" cy="338554"/>
          </a:xfrm>
          <a:prstGeom prst="rect">
            <a:avLst/>
          </a:prstGeom>
          <a:noFill/>
        </p:spPr>
        <p:txBody>
          <a:bodyPr wrap="none" lIns="60960" tIns="60960" rIns="60960" bIns="6096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Survival probability (%)</a:t>
            </a:r>
          </a:p>
        </p:txBody>
      </p:sp>
      <p:sp>
        <p:nvSpPr>
          <p:cNvPr id="23" name="Freeform: Shape 22">
            <a:extLst>
              <a:ext uri="{FF2B5EF4-FFF2-40B4-BE49-F238E27FC236}">
                <a16:creationId xmlns:a16="http://schemas.microsoft.com/office/drawing/2014/main" id="{CF88F02C-C067-1A2C-1C9E-872028A4B01C}"/>
              </a:ext>
            </a:extLst>
          </p:cNvPr>
          <p:cNvSpPr/>
          <p:nvPr/>
        </p:nvSpPr>
        <p:spPr bwMode="auto">
          <a:xfrm>
            <a:off x="2992531" y="2101795"/>
            <a:ext cx="5137509" cy="3044166"/>
          </a:xfrm>
          <a:custGeom>
            <a:avLst/>
            <a:gdLst>
              <a:gd name="connsiteX0" fmla="*/ 0 w 3853132"/>
              <a:gd name="connsiteY0" fmla="*/ 0 h 2283125"/>
              <a:gd name="connsiteX1" fmla="*/ 172528 w 3853132"/>
              <a:gd name="connsiteY1" fmla="*/ 0 h 2283125"/>
              <a:gd name="connsiteX2" fmla="*/ 172528 w 3853132"/>
              <a:gd name="connsiteY2" fmla="*/ 115019 h 2283125"/>
              <a:gd name="connsiteX3" fmla="*/ 350807 w 3853132"/>
              <a:gd name="connsiteY3" fmla="*/ 115019 h 2283125"/>
              <a:gd name="connsiteX4" fmla="*/ 350807 w 3853132"/>
              <a:gd name="connsiteY4" fmla="*/ 373812 h 2283125"/>
              <a:gd name="connsiteX5" fmla="*/ 529086 w 3853132"/>
              <a:gd name="connsiteY5" fmla="*/ 373812 h 2283125"/>
              <a:gd name="connsiteX6" fmla="*/ 529086 w 3853132"/>
              <a:gd name="connsiteY6" fmla="*/ 960408 h 2283125"/>
              <a:gd name="connsiteX7" fmla="*/ 701615 w 3853132"/>
              <a:gd name="connsiteY7" fmla="*/ 960408 h 2283125"/>
              <a:gd name="connsiteX8" fmla="*/ 701615 w 3853132"/>
              <a:gd name="connsiteY8" fmla="*/ 1104181 h 2283125"/>
              <a:gd name="connsiteX9" fmla="*/ 879894 w 3853132"/>
              <a:gd name="connsiteY9" fmla="*/ 1104181 h 2283125"/>
              <a:gd name="connsiteX10" fmla="*/ 879894 w 3853132"/>
              <a:gd name="connsiteY10" fmla="*/ 1265208 h 2283125"/>
              <a:gd name="connsiteX11" fmla="*/ 1926566 w 3853132"/>
              <a:gd name="connsiteY11" fmla="*/ 1265208 h 2283125"/>
              <a:gd name="connsiteX12" fmla="*/ 1926566 w 3853132"/>
              <a:gd name="connsiteY12" fmla="*/ 1443487 h 2283125"/>
              <a:gd name="connsiteX13" fmla="*/ 2271622 w 3853132"/>
              <a:gd name="connsiteY13" fmla="*/ 1443487 h 2283125"/>
              <a:gd name="connsiteX14" fmla="*/ 2271622 w 3853132"/>
              <a:gd name="connsiteY14" fmla="*/ 1616015 h 2283125"/>
              <a:gd name="connsiteX15" fmla="*/ 2806460 w 3853132"/>
              <a:gd name="connsiteY15" fmla="*/ 1616015 h 2283125"/>
              <a:gd name="connsiteX16" fmla="*/ 2806460 w 3853132"/>
              <a:gd name="connsiteY16" fmla="*/ 1794295 h 2283125"/>
              <a:gd name="connsiteX17" fmla="*/ 3324045 w 3853132"/>
              <a:gd name="connsiteY17" fmla="*/ 1794295 h 2283125"/>
              <a:gd name="connsiteX18" fmla="*/ 3324045 w 3853132"/>
              <a:gd name="connsiteY18" fmla="*/ 1955321 h 2283125"/>
              <a:gd name="connsiteX19" fmla="*/ 3674852 w 3853132"/>
              <a:gd name="connsiteY19" fmla="*/ 1955321 h 2283125"/>
              <a:gd name="connsiteX20" fmla="*/ 3674852 w 3853132"/>
              <a:gd name="connsiteY20" fmla="*/ 2116347 h 2283125"/>
              <a:gd name="connsiteX21" fmla="*/ 3853132 w 3853132"/>
              <a:gd name="connsiteY21" fmla="*/ 2116347 h 2283125"/>
              <a:gd name="connsiteX22" fmla="*/ 3853132 w 3853132"/>
              <a:gd name="connsiteY22" fmla="*/ 2283125 h 228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3132" h="2283125">
                <a:moveTo>
                  <a:pt x="0" y="0"/>
                </a:moveTo>
                <a:lnTo>
                  <a:pt x="172528" y="0"/>
                </a:lnTo>
                <a:lnTo>
                  <a:pt x="172528" y="115019"/>
                </a:lnTo>
                <a:lnTo>
                  <a:pt x="350807" y="115019"/>
                </a:lnTo>
                <a:lnTo>
                  <a:pt x="350807" y="373812"/>
                </a:lnTo>
                <a:lnTo>
                  <a:pt x="529086" y="373812"/>
                </a:lnTo>
                <a:lnTo>
                  <a:pt x="529086" y="960408"/>
                </a:lnTo>
                <a:lnTo>
                  <a:pt x="701615" y="960408"/>
                </a:lnTo>
                <a:lnTo>
                  <a:pt x="701615" y="1104181"/>
                </a:lnTo>
                <a:lnTo>
                  <a:pt x="879894" y="1104181"/>
                </a:lnTo>
                <a:lnTo>
                  <a:pt x="879894" y="1265208"/>
                </a:lnTo>
                <a:lnTo>
                  <a:pt x="1926566" y="1265208"/>
                </a:lnTo>
                <a:lnTo>
                  <a:pt x="1926566" y="1443487"/>
                </a:lnTo>
                <a:lnTo>
                  <a:pt x="2271622" y="1443487"/>
                </a:lnTo>
                <a:lnTo>
                  <a:pt x="2271622" y="1616015"/>
                </a:lnTo>
                <a:lnTo>
                  <a:pt x="2806460" y="1616015"/>
                </a:lnTo>
                <a:lnTo>
                  <a:pt x="2806460" y="1794295"/>
                </a:lnTo>
                <a:lnTo>
                  <a:pt x="3324045" y="1794295"/>
                </a:lnTo>
                <a:lnTo>
                  <a:pt x="3324045" y="1955321"/>
                </a:lnTo>
                <a:lnTo>
                  <a:pt x="3674852" y="1955321"/>
                </a:lnTo>
                <a:lnTo>
                  <a:pt x="3674852" y="2116347"/>
                </a:lnTo>
                <a:lnTo>
                  <a:pt x="3853132" y="2116347"/>
                </a:lnTo>
                <a:lnTo>
                  <a:pt x="3853132" y="2283125"/>
                </a:lnTo>
              </a:path>
            </a:pathLst>
          </a:custGeom>
          <a:noFill/>
          <a:ln w="2857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 name="Freeform: Shape 23">
            <a:extLst>
              <a:ext uri="{FF2B5EF4-FFF2-40B4-BE49-F238E27FC236}">
                <a16:creationId xmlns:a16="http://schemas.microsoft.com/office/drawing/2014/main" id="{9B57B88D-805B-0746-8DAE-3AAAF22F6686}"/>
              </a:ext>
            </a:extLst>
          </p:cNvPr>
          <p:cNvSpPr/>
          <p:nvPr/>
        </p:nvSpPr>
        <p:spPr bwMode="auto">
          <a:xfrm>
            <a:off x="2993986" y="2095807"/>
            <a:ext cx="5602090" cy="3056898"/>
          </a:xfrm>
          <a:custGeom>
            <a:avLst/>
            <a:gdLst>
              <a:gd name="connsiteX0" fmla="*/ 0 w 4201568"/>
              <a:gd name="connsiteY0" fmla="*/ 0 h 2292674"/>
              <a:gd name="connsiteX1" fmla="*/ 350409 w 4201568"/>
              <a:gd name="connsiteY1" fmla="*/ 0 h 2292674"/>
              <a:gd name="connsiteX2" fmla="*/ 350409 w 4201568"/>
              <a:gd name="connsiteY2" fmla="*/ 103454 h 2292674"/>
              <a:gd name="connsiteX3" fmla="*/ 704155 w 4201568"/>
              <a:gd name="connsiteY3" fmla="*/ 103454 h 2292674"/>
              <a:gd name="connsiteX4" fmla="*/ 704155 w 4201568"/>
              <a:gd name="connsiteY4" fmla="*/ 176873 h 2292674"/>
              <a:gd name="connsiteX5" fmla="*/ 877691 w 4201568"/>
              <a:gd name="connsiteY5" fmla="*/ 176873 h 2292674"/>
              <a:gd name="connsiteX6" fmla="*/ 877691 w 4201568"/>
              <a:gd name="connsiteY6" fmla="*/ 260303 h 2292674"/>
              <a:gd name="connsiteX7" fmla="*/ 1051226 w 4201568"/>
              <a:gd name="connsiteY7" fmla="*/ 260303 h 2292674"/>
              <a:gd name="connsiteX8" fmla="*/ 1051226 w 4201568"/>
              <a:gd name="connsiteY8" fmla="*/ 357083 h 2292674"/>
              <a:gd name="connsiteX9" fmla="*/ 1228099 w 4201568"/>
              <a:gd name="connsiteY9" fmla="*/ 357083 h 2292674"/>
              <a:gd name="connsiteX10" fmla="*/ 1228099 w 4201568"/>
              <a:gd name="connsiteY10" fmla="*/ 470549 h 2292674"/>
              <a:gd name="connsiteX11" fmla="*/ 1398298 w 4201568"/>
              <a:gd name="connsiteY11" fmla="*/ 470549 h 2292674"/>
              <a:gd name="connsiteX12" fmla="*/ 1398298 w 4201568"/>
              <a:gd name="connsiteY12" fmla="*/ 657433 h 2292674"/>
              <a:gd name="connsiteX13" fmla="*/ 1922242 w 4201568"/>
              <a:gd name="connsiteY13" fmla="*/ 657433 h 2292674"/>
              <a:gd name="connsiteX14" fmla="*/ 1922242 w 4201568"/>
              <a:gd name="connsiteY14" fmla="*/ 857667 h 2292674"/>
              <a:gd name="connsiteX15" fmla="*/ 2105790 w 4201568"/>
              <a:gd name="connsiteY15" fmla="*/ 857667 h 2292674"/>
              <a:gd name="connsiteX16" fmla="*/ 2105790 w 4201568"/>
              <a:gd name="connsiteY16" fmla="*/ 971133 h 2292674"/>
              <a:gd name="connsiteX17" fmla="*/ 2275988 w 4201568"/>
              <a:gd name="connsiteY17" fmla="*/ 971133 h 2292674"/>
              <a:gd name="connsiteX18" fmla="*/ 2275988 w 4201568"/>
              <a:gd name="connsiteY18" fmla="*/ 1087935 h 2292674"/>
              <a:gd name="connsiteX19" fmla="*/ 2456199 w 4201568"/>
              <a:gd name="connsiteY19" fmla="*/ 1087935 h 2292674"/>
              <a:gd name="connsiteX20" fmla="*/ 2456199 w 4201568"/>
              <a:gd name="connsiteY20" fmla="*/ 1224762 h 2292674"/>
              <a:gd name="connsiteX21" fmla="*/ 2799933 w 4201568"/>
              <a:gd name="connsiteY21" fmla="*/ 1224762 h 2292674"/>
              <a:gd name="connsiteX22" fmla="*/ 2799933 w 4201568"/>
              <a:gd name="connsiteY22" fmla="*/ 1364925 h 2292674"/>
              <a:gd name="connsiteX23" fmla="*/ 4201568 w 4201568"/>
              <a:gd name="connsiteY23" fmla="*/ 1364925 h 2292674"/>
              <a:gd name="connsiteX24" fmla="*/ 4201568 w 4201568"/>
              <a:gd name="connsiteY24" fmla="*/ 2292674 h 229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01568" h="2292674">
                <a:moveTo>
                  <a:pt x="0" y="0"/>
                </a:moveTo>
                <a:lnTo>
                  <a:pt x="350409" y="0"/>
                </a:lnTo>
                <a:lnTo>
                  <a:pt x="350409" y="103454"/>
                </a:lnTo>
                <a:lnTo>
                  <a:pt x="704155" y="103454"/>
                </a:lnTo>
                <a:lnTo>
                  <a:pt x="704155" y="176873"/>
                </a:lnTo>
                <a:lnTo>
                  <a:pt x="877691" y="176873"/>
                </a:lnTo>
                <a:lnTo>
                  <a:pt x="877691" y="260303"/>
                </a:lnTo>
                <a:lnTo>
                  <a:pt x="1051226" y="260303"/>
                </a:lnTo>
                <a:lnTo>
                  <a:pt x="1051226" y="357083"/>
                </a:lnTo>
                <a:lnTo>
                  <a:pt x="1228099" y="357083"/>
                </a:lnTo>
                <a:lnTo>
                  <a:pt x="1228099" y="470549"/>
                </a:lnTo>
                <a:lnTo>
                  <a:pt x="1398298" y="470549"/>
                </a:lnTo>
                <a:lnTo>
                  <a:pt x="1398298" y="657433"/>
                </a:lnTo>
                <a:lnTo>
                  <a:pt x="1922242" y="657433"/>
                </a:lnTo>
                <a:lnTo>
                  <a:pt x="1922242" y="857667"/>
                </a:lnTo>
                <a:lnTo>
                  <a:pt x="2105790" y="857667"/>
                </a:lnTo>
                <a:lnTo>
                  <a:pt x="2105790" y="971133"/>
                </a:lnTo>
                <a:lnTo>
                  <a:pt x="2275988" y="971133"/>
                </a:lnTo>
                <a:lnTo>
                  <a:pt x="2275988" y="1087935"/>
                </a:lnTo>
                <a:lnTo>
                  <a:pt x="2456199" y="1087935"/>
                </a:lnTo>
                <a:lnTo>
                  <a:pt x="2456199" y="1224762"/>
                </a:lnTo>
                <a:lnTo>
                  <a:pt x="2799933" y="1224762"/>
                </a:lnTo>
                <a:lnTo>
                  <a:pt x="2799933" y="1364925"/>
                </a:lnTo>
                <a:lnTo>
                  <a:pt x="4201568" y="1364925"/>
                </a:lnTo>
                <a:lnTo>
                  <a:pt x="4201568" y="2292674"/>
                </a:lnTo>
              </a:path>
            </a:pathLst>
          </a:custGeom>
          <a:noFill/>
          <a:ln w="28575" cap="sq" cmpd="sng" algn="ctr">
            <a:solidFill>
              <a:schemeClr val="accent1"/>
            </a:solidFill>
            <a:prstDash val="solid"/>
            <a:bevel/>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AC950036-B2DA-6A0B-47A9-6A3B24F35D58}"/>
              </a:ext>
            </a:extLst>
          </p:cNvPr>
          <p:cNvSpPr txBox="1"/>
          <p:nvPr/>
        </p:nvSpPr>
        <p:spPr>
          <a:xfrm>
            <a:off x="4164403" y="3316135"/>
            <a:ext cx="1721305" cy="328231"/>
          </a:xfrm>
          <a:prstGeom prst="rect">
            <a:avLst/>
          </a:prstGeom>
          <a:noFill/>
        </p:spPr>
        <p:txBody>
          <a:bodyPr wrap="none" lIns="60960" tIns="60960" rIns="60960" bIns="6096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58% (95% CI, 38-78)</a:t>
            </a:r>
          </a:p>
        </p:txBody>
      </p:sp>
      <p:sp>
        <p:nvSpPr>
          <p:cNvPr id="26" name="TextBox 25">
            <a:extLst>
              <a:ext uri="{FF2B5EF4-FFF2-40B4-BE49-F238E27FC236}">
                <a16:creationId xmlns:a16="http://schemas.microsoft.com/office/drawing/2014/main" id="{AB0DA947-9757-FBB3-2007-13D5D1D6DEA6}"/>
              </a:ext>
            </a:extLst>
          </p:cNvPr>
          <p:cNvSpPr txBox="1"/>
          <p:nvPr/>
        </p:nvSpPr>
        <p:spPr>
          <a:xfrm>
            <a:off x="4164403" y="4109043"/>
            <a:ext cx="1721305" cy="328231"/>
          </a:xfrm>
          <a:prstGeom prst="rect">
            <a:avLst/>
          </a:prstGeom>
          <a:noFill/>
        </p:spPr>
        <p:txBody>
          <a:bodyPr wrap="none" lIns="60960" tIns="60960" rIns="60960" bIns="6096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 (95% CI, 13-61)</a:t>
            </a:r>
          </a:p>
        </p:txBody>
      </p:sp>
      <p:sp>
        <p:nvSpPr>
          <p:cNvPr id="27" name="TextBox 26">
            <a:extLst>
              <a:ext uri="{FF2B5EF4-FFF2-40B4-BE49-F238E27FC236}">
                <a16:creationId xmlns:a16="http://schemas.microsoft.com/office/drawing/2014/main" id="{408F2597-DCF9-8A41-EB8F-D53F2751B784}"/>
              </a:ext>
            </a:extLst>
          </p:cNvPr>
          <p:cNvSpPr txBox="1"/>
          <p:nvPr/>
        </p:nvSpPr>
        <p:spPr>
          <a:xfrm>
            <a:off x="7737464" y="4142538"/>
            <a:ext cx="785151" cy="328231"/>
          </a:xfrm>
          <a:prstGeom prst="rect">
            <a:avLst/>
          </a:prstGeom>
          <a:noFill/>
        </p:spPr>
        <p:txBody>
          <a:bodyPr wrap="none" lIns="60960" tIns="60960" rIns="60960" bIns="6096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
            </a: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&lt;0.005</a:t>
            </a:r>
          </a:p>
        </p:txBody>
      </p:sp>
      <p:sp>
        <p:nvSpPr>
          <p:cNvPr id="28" name="TextBox 27">
            <a:extLst>
              <a:ext uri="{FF2B5EF4-FFF2-40B4-BE49-F238E27FC236}">
                <a16:creationId xmlns:a16="http://schemas.microsoft.com/office/drawing/2014/main" id="{85B70DE4-1329-4AF9-BCB6-F8260E9B427E}"/>
              </a:ext>
            </a:extLst>
          </p:cNvPr>
          <p:cNvSpPr txBox="1"/>
          <p:nvPr/>
        </p:nvSpPr>
        <p:spPr>
          <a:xfrm>
            <a:off x="6674098" y="3448472"/>
            <a:ext cx="1721305" cy="328231"/>
          </a:xfrm>
          <a:prstGeom prst="rect">
            <a:avLst/>
          </a:prstGeom>
          <a:noFill/>
        </p:spPr>
        <p:txBody>
          <a:bodyPr wrap="none" lIns="60960" tIns="60960" rIns="60960" bIns="6096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41% (95% CI, 19-63)</a:t>
            </a:r>
          </a:p>
        </p:txBody>
      </p:sp>
      <p:sp>
        <p:nvSpPr>
          <p:cNvPr id="29" name="TextBox 28">
            <a:extLst>
              <a:ext uri="{FF2B5EF4-FFF2-40B4-BE49-F238E27FC236}">
                <a16:creationId xmlns:a16="http://schemas.microsoft.com/office/drawing/2014/main" id="{B467F915-C3B5-E0FC-9431-1916F1BD3311}"/>
              </a:ext>
            </a:extLst>
          </p:cNvPr>
          <p:cNvSpPr txBox="1"/>
          <p:nvPr/>
        </p:nvSpPr>
        <p:spPr>
          <a:xfrm>
            <a:off x="3208903" y="1407129"/>
            <a:ext cx="5125118" cy="566309"/>
          </a:xfrm>
          <a:prstGeom prst="rect">
            <a:avLst/>
          </a:prstGeom>
          <a:noFill/>
        </p:spPr>
        <p:txBody>
          <a:bodyPr wrap="square" lIns="60960" tIns="60960" rIns="60960" bIns="60960" rtlCol="0">
            <a:spAutoFit/>
          </a:bodyPr>
          <a:lstStyle/>
          <a:p>
            <a:pPr marL="0" marR="0" lvl="0" indent="0" algn="ctr" defTabSz="609585" rtl="0" eaLnBrk="1" fontAlgn="auto" latinLnBrk="0" hangingPunct="1">
              <a:lnSpc>
                <a:spcPct val="90000"/>
              </a:lnSpc>
              <a:spcBef>
                <a:spcPts val="0"/>
              </a:spcBef>
              <a:spcAft>
                <a:spcPts val="533"/>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mn-cs"/>
              </a:rPr>
              <a:t>Survival according to treatment after sorafenib discontinuation in liver transplants</a:t>
            </a:r>
          </a:p>
        </p:txBody>
      </p:sp>
      <p:graphicFrame>
        <p:nvGraphicFramePr>
          <p:cNvPr id="31" name="Table 97">
            <a:extLst>
              <a:ext uri="{FF2B5EF4-FFF2-40B4-BE49-F238E27FC236}">
                <a16:creationId xmlns:a16="http://schemas.microsoft.com/office/drawing/2014/main" id="{AD9D158F-ACD3-8028-C80E-27E734B92000}"/>
              </a:ext>
            </a:extLst>
          </p:cNvPr>
          <p:cNvGraphicFramePr>
            <a:graphicFrameLocks noGrp="1"/>
          </p:cNvGraphicFramePr>
          <p:nvPr/>
        </p:nvGraphicFramePr>
        <p:xfrm>
          <a:off x="783976" y="5156944"/>
          <a:ext cx="8061660" cy="768096"/>
        </p:xfrm>
        <a:graphic>
          <a:graphicData uri="http://schemas.openxmlformats.org/drawingml/2006/table">
            <a:tbl>
              <a:tblPr firstRow="1" bandRow="1">
                <a:tableStyleId>{5C22544A-7EE6-4342-B048-85BDC9FD1C3A}</a:tableStyleId>
              </a:tblPr>
              <a:tblGrid>
                <a:gridCol w="1073063">
                  <a:extLst>
                    <a:ext uri="{9D8B030D-6E8A-4147-A177-3AD203B41FA5}">
                      <a16:colId xmlns:a16="http://schemas.microsoft.com/office/drawing/2014/main" val="255828205"/>
                    </a:ext>
                  </a:extLst>
                </a:gridCol>
                <a:gridCol w="723409">
                  <a:extLst>
                    <a:ext uri="{9D8B030D-6E8A-4147-A177-3AD203B41FA5}">
                      <a16:colId xmlns:a16="http://schemas.microsoft.com/office/drawing/2014/main" val="405916025"/>
                    </a:ext>
                  </a:extLst>
                </a:gridCol>
                <a:gridCol w="696132">
                  <a:extLst>
                    <a:ext uri="{9D8B030D-6E8A-4147-A177-3AD203B41FA5}">
                      <a16:colId xmlns:a16="http://schemas.microsoft.com/office/drawing/2014/main" val="1768287556"/>
                    </a:ext>
                  </a:extLst>
                </a:gridCol>
                <a:gridCol w="696132">
                  <a:extLst>
                    <a:ext uri="{9D8B030D-6E8A-4147-A177-3AD203B41FA5}">
                      <a16:colId xmlns:a16="http://schemas.microsoft.com/office/drawing/2014/main" val="3497552999"/>
                    </a:ext>
                  </a:extLst>
                </a:gridCol>
                <a:gridCol w="696132">
                  <a:extLst>
                    <a:ext uri="{9D8B030D-6E8A-4147-A177-3AD203B41FA5}">
                      <a16:colId xmlns:a16="http://schemas.microsoft.com/office/drawing/2014/main" val="1391615160"/>
                    </a:ext>
                  </a:extLst>
                </a:gridCol>
                <a:gridCol w="696132">
                  <a:extLst>
                    <a:ext uri="{9D8B030D-6E8A-4147-A177-3AD203B41FA5}">
                      <a16:colId xmlns:a16="http://schemas.microsoft.com/office/drawing/2014/main" val="3105893366"/>
                    </a:ext>
                  </a:extLst>
                </a:gridCol>
                <a:gridCol w="696132">
                  <a:extLst>
                    <a:ext uri="{9D8B030D-6E8A-4147-A177-3AD203B41FA5}">
                      <a16:colId xmlns:a16="http://schemas.microsoft.com/office/drawing/2014/main" val="1372735563"/>
                    </a:ext>
                  </a:extLst>
                </a:gridCol>
                <a:gridCol w="696132">
                  <a:extLst>
                    <a:ext uri="{9D8B030D-6E8A-4147-A177-3AD203B41FA5}">
                      <a16:colId xmlns:a16="http://schemas.microsoft.com/office/drawing/2014/main" val="1943353202"/>
                    </a:ext>
                  </a:extLst>
                </a:gridCol>
                <a:gridCol w="696132">
                  <a:extLst>
                    <a:ext uri="{9D8B030D-6E8A-4147-A177-3AD203B41FA5}">
                      <a16:colId xmlns:a16="http://schemas.microsoft.com/office/drawing/2014/main" val="1552112379"/>
                    </a:ext>
                  </a:extLst>
                </a:gridCol>
                <a:gridCol w="696132">
                  <a:extLst>
                    <a:ext uri="{9D8B030D-6E8A-4147-A177-3AD203B41FA5}">
                      <a16:colId xmlns:a16="http://schemas.microsoft.com/office/drawing/2014/main" val="250837024"/>
                    </a:ext>
                  </a:extLst>
                </a:gridCol>
                <a:gridCol w="696132">
                  <a:extLst>
                    <a:ext uri="{9D8B030D-6E8A-4147-A177-3AD203B41FA5}">
                      <a16:colId xmlns:a16="http://schemas.microsoft.com/office/drawing/2014/main" val="389093691"/>
                    </a:ext>
                  </a:extLst>
                </a:gridCol>
              </a:tblGrid>
              <a:tr h="0">
                <a:tc rowSpan="3">
                  <a:txBody>
                    <a:bodyPr/>
                    <a:lstStyle/>
                    <a:p>
                      <a:pPr algn="r">
                        <a:lnSpc>
                          <a:spcPct val="120000"/>
                        </a:lnSpc>
                      </a:pPr>
                      <a:r>
                        <a:rPr lang="en-US" sz="1200" dirty="0">
                          <a:solidFill>
                            <a:schemeClr val="tx1"/>
                          </a:solidFill>
                          <a:latin typeface="Arial" panose="020B0604020202020204" pitchFamily="34" charset="0"/>
                          <a:cs typeface="Arial" panose="020B0604020202020204" pitchFamily="34" charset="0"/>
                        </a:rPr>
                        <a:t>Patients </a:t>
                      </a:r>
                    </a:p>
                    <a:p>
                      <a:pPr algn="r"/>
                      <a:r>
                        <a:rPr lang="en-US" sz="1200" dirty="0">
                          <a:solidFill>
                            <a:schemeClr val="tx1"/>
                          </a:solidFill>
                          <a:latin typeface="Arial" panose="020B0604020202020204" pitchFamily="34" charset="0"/>
                          <a:cs typeface="Arial" panose="020B0604020202020204" pitchFamily="34" charset="0"/>
                        </a:rPr>
                        <a:t>still at </a:t>
                      </a:r>
                    </a:p>
                    <a:p>
                      <a:pPr algn="r"/>
                      <a:r>
                        <a:rPr lang="en-US" sz="1200" dirty="0">
                          <a:solidFill>
                            <a:schemeClr val="tx1"/>
                          </a:solidFill>
                          <a:latin typeface="Arial" panose="020B0604020202020204" pitchFamily="34" charset="0"/>
                          <a:cs typeface="Arial" panose="020B0604020202020204" pitchFamily="34" charset="0"/>
                        </a:rPr>
                        <a:t>risk</a:t>
                      </a:r>
                    </a:p>
                  </a:txBody>
                  <a:tcPr marT="36576" marB="36576" anchor="ctr">
                    <a:lnL w="12700" cmpd="sng">
                      <a:noFill/>
                    </a:lnL>
                    <a:lnR w="19050" cap="flat" cmpd="sng" algn="ctr">
                      <a:solidFill>
                        <a:schemeClr val="accent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Months</a:t>
                      </a:r>
                    </a:p>
                  </a:txBody>
                  <a:tcPr marR="0" marT="36576" marB="36576" anchor="ctr">
                    <a:lnL w="19050" cap="flat" cmpd="sng" algn="ctr">
                      <a:solidFill>
                        <a:schemeClr val="accent2"/>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0</a:t>
                      </a:r>
                    </a:p>
                  </a:txBody>
                  <a:tcPr marL="0" marR="0"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3</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6</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9</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12</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15</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18</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21</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24</a:t>
                      </a:r>
                    </a:p>
                  </a:txBody>
                  <a:tcPr marT="36576" marB="36576" anchor="ctr">
                    <a:lnL w="1905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774197"/>
                  </a:ext>
                </a:extLst>
              </a:tr>
              <a:tr h="0">
                <a:tc vMerge="1">
                  <a:txBody>
                    <a:bodyPr/>
                    <a:lstStyle/>
                    <a:p>
                      <a:endParaRPr lang="en-US" dirty="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lang="en-US" sz="1200" b="1" dirty="0">
                          <a:solidFill>
                            <a:schemeClr val="accent1"/>
                          </a:solidFill>
                          <a:latin typeface="Arial" panose="020B0604020202020204" pitchFamily="34" charset="0"/>
                          <a:cs typeface="Arial" panose="020B0604020202020204" pitchFamily="34" charset="0"/>
                        </a:rPr>
                        <a:t>REG</a:t>
                      </a:r>
                    </a:p>
                  </a:txBody>
                  <a:tcPr marR="0" marT="36576" marB="36576" anchor="ctr">
                    <a:lnL w="19050" cap="flat" cmpd="sng" algn="ctr">
                      <a:solidFill>
                        <a:schemeClr val="accent2"/>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28</a:t>
                      </a:r>
                    </a:p>
                  </a:txBody>
                  <a:tcPr marL="0" marR="0"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26</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23</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17</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11</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8</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5</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2</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2</a:t>
                      </a:r>
                    </a:p>
                  </a:txBody>
                  <a:tcPr marT="36576" marB="36576"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512470"/>
                  </a:ext>
                </a:extLst>
              </a:tr>
              <a:tr h="0">
                <a:tc vMerge="1">
                  <a:txBody>
                    <a:bodyPr/>
                    <a:lstStyle/>
                    <a:p>
                      <a:endParaRPr lang="en-US" dirty="0"/>
                    </a:p>
                  </a:txBody>
                  <a:tcP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r"/>
                      <a:r>
                        <a:rPr lang="en-US" sz="1200" b="1" dirty="0">
                          <a:solidFill>
                            <a:schemeClr val="tx2"/>
                          </a:solidFill>
                          <a:latin typeface="Arial" panose="020B0604020202020204" pitchFamily="34" charset="0"/>
                          <a:cs typeface="Arial" panose="020B0604020202020204" pitchFamily="34" charset="0"/>
                        </a:rPr>
                        <a:t>BSC</a:t>
                      </a:r>
                    </a:p>
                  </a:txBody>
                  <a:tcPr marR="0" marT="36576" marB="36576" anchor="ctr">
                    <a:lnL w="19050" cap="flat" cmpd="sng" algn="ctr">
                      <a:solidFill>
                        <a:schemeClr val="accent2"/>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19</a:t>
                      </a:r>
                    </a:p>
                  </a:txBody>
                  <a:tcPr marL="0" marR="0"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10</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7</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6</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5</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4</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3</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a:t>
                      </a:r>
                    </a:p>
                  </a:txBody>
                  <a:tcPr marT="36576" marB="3657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1</a:t>
                      </a:r>
                    </a:p>
                  </a:txBody>
                  <a:tcPr marT="36576" marB="36576"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6352630"/>
                  </a:ext>
                </a:extLst>
              </a:tr>
            </a:tbl>
          </a:graphicData>
        </a:graphic>
      </p:graphicFrame>
      <p:grpSp>
        <p:nvGrpSpPr>
          <p:cNvPr id="34" name="Group 33">
            <a:extLst>
              <a:ext uri="{FF2B5EF4-FFF2-40B4-BE49-F238E27FC236}">
                <a16:creationId xmlns:a16="http://schemas.microsoft.com/office/drawing/2014/main" id="{E92A6AE4-4A5F-1ED0-523D-202DAB06F528}"/>
              </a:ext>
            </a:extLst>
          </p:cNvPr>
          <p:cNvGrpSpPr/>
          <p:nvPr/>
        </p:nvGrpSpPr>
        <p:grpSpPr>
          <a:xfrm>
            <a:off x="6219998" y="3553436"/>
            <a:ext cx="108452" cy="1599269"/>
            <a:chOff x="6103620" y="3224252"/>
            <a:chExt cx="108452" cy="1599269"/>
          </a:xfrm>
        </p:grpSpPr>
        <p:cxnSp>
          <p:nvCxnSpPr>
            <p:cNvPr id="35" name="Straight Connector 34">
              <a:extLst>
                <a:ext uri="{FF2B5EF4-FFF2-40B4-BE49-F238E27FC236}">
                  <a16:creationId xmlns:a16="http://schemas.microsoft.com/office/drawing/2014/main" id="{75D58140-AEDC-F8A8-52CD-4F0D8ADEFDFB}"/>
                </a:ext>
              </a:extLst>
            </p:cNvPr>
            <p:cNvCxnSpPr>
              <a:cxnSpLocks/>
            </p:cNvCxnSpPr>
            <p:nvPr/>
          </p:nvCxnSpPr>
          <p:spPr>
            <a:xfrm flipV="1">
              <a:off x="6152147" y="3224252"/>
              <a:ext cx="0" cy="1599269"/>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D9038E83-782C-78FB-CC92-36762E25E987}"/>
                </a:ext>
              </a:extLst>
            </p:cNvPr>
            <p:cNvSpPr/>
            <p:nvPr/>
          </p:nvSpPr>
          <p:spPr>
            <a:xfrm>
              <a:off x="6103620" y="3345334"/>
              <a:ext cx="108452" cy="10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7" name="Group 36">
            <a:extLst>
              <a:ext uri="{FF2B5EF4-FFF2-40B4-BE49-F238E27FC236}">
                <a16:creationId xmlns:a16="http://schemas.microsoft.com/office/drawing/2014/main" id="{54DD042D-77DD-61CE-5E6C-CB40DF3E19CC}"/>
              </a:ext>
            </a:extLst>
          </p:cNvPr>
          <p:cNvGrpSpPr/>
          <p:nvPr/>
        </p:nvGrpSpPr>
        <p:grpSpPr>
          <a:xfrm>
            <a:off x="3928079" y="3519419"/>
            <a:ext cx="108452" cy="1633286"/>
            <a:chOff x="3811701" y="3190235"/>
            <a:chExt cx="108452" cy="1633286"/>
          </a:xfrm>
        </p:grpSpPr>
        <p:cxnSp>
          <p:nvCxnSpPr>
            <p:cNvPr id="38" name="Straight Connector 37">
              <a:extLst>
                <a:ext uri="{FF2B5EF4-FFF2-40B4-BE49-F238E27FC236}">
                  <a16:creationId xmlns:a16="http://schemas.microsoft.com/office/drawing/2014/main" id="{D133772F-59E0-A801-9EE3-560E634E65C9}"/>
                </a:ext>
              </a:extLst>
            </p:cNvPr>
            <p:cNvCxnSpPr>
              <a:cxnSpLocks/>
            </p:cNvCxnSpPr>
            <p:nvPr/>
          </p:nvCxnSpPr>
          <p:spPr>
            <a:xfrm flipV="1">
              <a:off x="3862117" y="3224252"/>
              <a:ext cx="0" cy="1599269"/>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33AA99E1-A597-6413-A8B2-3C092A604655}"/>
                </a:ext>
              </a:extLst>
            </p:cNvPr>
            <p:cNvSpPr/>
            <p:nvPr/>
          </p:nvSpPr>
          <p:spPr>
            <a:xfrm>
              <a:off x="3811701" y="3190235"/>
              <a:ext cx="108452" cy="1084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0" name="Group 39">
            <a:extLst>
              <a:ext uri="{FF2B5EF4-FFF2-40B4-BE49-F238E27FC236}">
                <a16:creationId xmlns:a16="http://schemas.microsoft.com/office/drawing/2014/main" id="{D2AD87EA-368D-5583-6E8B-EE4DD210C297}"/>
              </a:ext>
            </a:extLst>
          </p:cNvPr>
          <p:cNvGrpSpPr/>
          <p:nvPr/>
        </p:nvGrpSpPr>
        <p:grpSpPr>
          <a:xfrm>
            <a:off x="6377078" y="2343839"/>
            <a:ext cx="1985980" cy="205122"/>
            <a:chOff x="3108528" y="4230903"/>
            <a:chExt cx="1985980" cy="205122"/>
          </a:xfrm>
        </p:grpSpPr>
        <p:sp>
          <p:nvSpPr>
            <p:cNvPr id="41" name="TextBox 40">
              <a:extLst>
                <a:ext uri="{FF2B5EF4-FFF2-40B4-BE49-F238E27FC236}">
                  <a16:creationId xmlns:a16="http://schemas.microsoft.com/office/drawing/2014/main" id="{D4559814-33F2-EC3B-91D8-6C1CC5951BA2}"/>
                </a:ext>
              </a:extLst>
            </p:cNvPr>
            <p:cNvSpPr txBox="1"/>
            <p:nvPr/>
          </p:nvSpPr>
          <p:spPr>
            <a:xfrm>
              <a:off x="3533526" y="4230903"/>
              <a:ext cx="503343" cy="205122"/>
            </a:xfrm>
            <a:prstGeom prst="rect">
              <a:avLst/>
            </a:prstGeom>
            <a:solidFill>
              <a:schemeClr val="bg1"/>
            </a:solidFill>
          </p:spPr>
          <p:txBody>
            <a:bodyPr wrap="none" lIns="0" tIns="0" rIns="0" bIns="0" rtlCol="0"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REGO</a:t>
              </a:r>
            </a:p>
          </p:txBody>
        </p:sp>
        <p:sp>
          <p:nvSpPr>
            <p:cNvPr id="42" name="TextBox 41">
              <a:extLst>
                <a:ext uri="{FF2B5EF4-FFF2-40B4-BE49-F238E27FC236}">
                  <a16:creationId xmlns:a16="http://schemas.microsoft.com/office/drawing/2014/main" id="{BB96AB76-1866-1A32-1843-51C8FA819B95}"/>
                </a:ext>
              </a:extLst>
            </p:cNvPr>
            <p:cNvSpPr txBox="1"/>
            <p:nvPr/>
          </p:nvSpPr>
          <p:spPr>
            <a:xfrm>
              <a:off x="4733832" y="4230904"/>
              <a:ext cx="360676" cy="205121"/>
            </a:xfrm>
            <a:prstGeom prst="rect">
              <a:avLst/>
            </a:prstGeom>
            <a:solidFill>
              <a:schemeClr val="bg1"/>
            </a:solidFill>
          </p:spPr>
          <p:txBody>
            <a:bodyPr wrap="none" lIns="0" tIns="0" rIns="0" bIns="0" rtlCol="0" anchor="ctr"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BSC</a:t>
              </a:r>
            </a:p>
          </p:txBody>
        </p:sp>
        <p:cxnSp>
          <p:nvCxnSpPr>
            <p:cNvPr id="43" name="Straight Connector 42">
              <a:extLst>
                <a:ext uri="{FF2B5EF4-FFF2-40B4-BE49-F238E27FC236}">
                  <a16:creationId xmlns:a16="http://schemas.microsoft.com/office/drawing/2014/main" id="{0F94E57C-EFC5-AD16-0BEF-9F7541517BA3}"/>
                </a:ext>
              </a:extLst>
            </p:cNvPr>
            <p:cNvCxnSpPr>
              <a:cxnSpLocks/>
            </p:cNvCxnSpPr>
            <p:nvPr/>
          </p:nvCxnSpPr>
          <p:spPr bwMode="auto">
            <a:xfrm>
              <a:off x="3108528" y="4333464"/>
              <a:ext cx="351058" cy="0"/>
            </a:xfrm>
            <a:prstGeom prst="line">
              <a:avLst/>
            </a:prstGeom>
            <a:solidFill>
              <a:schemeClr val="accent1"/>
            </a:solidFill>
            <a:ln w="25400" cap="flat" cmpd="sng" algn="ctr">
              <a:solidFill>
                <a:schemeClr val="accent1"/>
              </a:solidFill>
              <a:prstDash val="solid"/>
              <a:bevel/>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a:extLst>
                <a:ext uri="{FF2B5EF4-FFF2-40B4-BE49-F238E27FC236}">
                  <a16:creationId xmlns:a16="http://schemas.microsoft.com/office/drawing/2014/main" id="{7F11944C-308B-90ED-4197-8F2957FD7904}"/>
                </a:ext>
              </a:extLst>
            </p:cNvPr>
            <p:cNvCxnSpPr>
              <a:cxnSpLocks/>
            </p:cNvCxnSpPr>
            <p:nvPr/>
          </p:nvCxnSpPr>
          <p:spPr bwMode="auto">
            <a:xfrm>
              <a:off x="4308834" y="4333464"/>
              <a:ext cx="351058" cy="0"/>
            </a:xfrm>
            <a:prstGeom prst="line">
              <a:avLst/>
            </a:prstGeom>
            <a:solidFill>
              <a:schemeClr val="accent1"/>
            </a:solidFill>
            <a:ln w="25400" cap="flat" cmpd="sng" algn="ctr">
              <a:solidFill>
                <a:schemeClr val="tx2"/>
              </a:solidFill>
              <a:prstDash val="solid"/>
              <a:round/>
              <a:headEnd type="none"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cxnSp>
        <p:nvCxnSpPr>
          <p:cNvPr id="46" name="Straight Connector 45">
            <a:extLst>
              <a:ext uri="{FF2B5EF4-FFF2-40B4-BE49-F238E27FC236}">
                <a16:creationId xmlns:a16="http://schemas.microsoft.com/office/drawing/2014/main" id="{714D9689-8D91-F04A-8A5E-19F860518BFD}"/>
              </a:ext>
            </a:extLst>
          </p:cNvPr>
          <p:cNvCxnSpPr>
            <a:cxnSpLocks/>
          </p:cNvCxnSpPr>
          <p:nvPr/>
        </p:nvCxnSpPr>
        <p:spPr>
          <a:xfrm>
            <a:off x="2897594" y="269711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40939C6-A0FE-764F-914F-0500D0C51669}"/>
              </a:ext>
            </a:extLst>
          </p:cNvPr>
          <p:cNvCxnSpPr>
            <a:cxnSpLocks/>
          </p:cNvCxnSpPr>
          <p:nvPr/>
        </p:nvCxnSpPr>
        <p:spPr>
          <a:xfrm>
            <a:off x="2897594" y="3316238"/>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7C1FF4C-07B9-6C48-857D-0E40550D6D5C}"/>
              </a:ext>
            </a:extLst>
          </p:cNvPr>
          <p:cNvCxnSpPr>
            <a:cxnSpLocks/>
          </p:cNvCxnSpPr>
          <p:nvPr/>
        </p:nvCxnSpPr>
        <p:spPr>
          <a:xfrm>
            <a:off x="2897594" y="3919488"/>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BAFC77D-2410-D840-B1DF-73AD91553978}"/>
              </a:ext>
            </a:extLst>
          </p:cNvPr>
          <p:cNvCxnSpPr>
            <a:cxnSpLocks/>
          </p:cNvCxnSpPr>
          <p:nvPr/>
        </p:nvCxnSpPr>
        <p:spPr>
          <a:xfrm>
            <a:off x="2897594" y="453226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87D2A2D-E5A1-0E43-9706-A1D220D228F1}"/>
              </a:ext>
            </a:extLst>
          </p:cNvPr>
          <p:cNvCxnSpPr>
            <a:cxnSpLocks/>
          </p:cNvCxnSpPr>
          <p:nvPr/>
        </p:nvCxnSpPr>
        <p:spPr>
          <a:xfrm>
            <a:off x="2897594" y="5153629"/>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Rounded Rectangle 61">
            <a:extLst>
              <a:ext uri="{FF2B5EF4-FFF2-40B4-BE49-F238E27FC236}">
                <a16:creationId xmlns:a16="http://schemas.microsoft.com/office/drawing/2014/main" id="{6EE1B77C-7B9D-C24A-BDAB-1C02D295E2F0}"/>
              </a:ext>
            </a:extLst>
          </p:cNvPr>
          <p:cNvSpPr/>
          <p:nvPr/>
        </p:nvSpPr>
        <p:spPr>
          <a:xfrm>
            <a:off x="8923334" y="1688465"/>
            <a:ext cx="2772000" cy="1220639"/>
          </a:xfrm>
          <a:prstGeom prst="roundRect">
            <a:avLst>
              <a:gd name="adj" fmla="val 13943"/>
            </a:avLst>
          </a:prstGeom>
          <a:solidFill>
            <a:schemeClr val="bg1"/>
          </a:solidFill>
          <a:ln w="28575">
            <a:solidFill>
              <a:srgbClr val="5D829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09585">
              <a:defRPr/>
            </a:pPr>
            <a:r>
              <a:rPr lang="en-US" sz="1400" b="1" dirty="0">
                <a:solidFill>
                  <a:srgbClr val="C6573B"/>
                </a:solidFill>
                <a:latin typeface="Arial" panose="020B0604020202020204" pitchFamily="34" charset="0"/>
              </a:rPr>
              <a:t>The median OS was:</a:t>
            </a:r>
          </a:p>
          <a:p>
            <a:pPr lvl="0" algn="ctr" defTabSz="609585">
              <a:defRPr/>
            </a:pPr>
            <a:r>
              <a:rPr lang="en-US" sz="1400" dirty="0">
                <a:solidFill>
                  <a:schemeClr val="tx1"/>
                </a:solidFill>
                <a:latin typeface="Arial" panose="020B0604020202020204" pitchFamily="34" charset="0"/>
              </a:rPr>
              <a:t>14 months (95% CI, 9-19) sorafenib-regorafenib 4.5 months (95% CI, 0-15) sorafenib-BSC P&lt;0.005</a:t>
            </a:r>
          </a:p>
        </p:txBody>
      </p:sp>
      <p:sp>
        <p:nvSpPr>
          <p:cNvPr id="63" name="Rounded Rectangle 62">
            <a:extLst>
              <a:ext uri="{FF2B5EF4-FFF2-40B4-BE49-F238E27FC236}">
                <a16:creationId xmlns:a16="http://schemas.microsoft.com/office/drawing/2014/main" id="{80A3B12C-30DF-154F-B2DD-9DF260806165}"/>
              </a:ext>
            </a:extLst>
          </p:cNvPr>
          <p:cNvSpPr/>
          <p:nvPr/>
        </p:nvSpPr>
        <p:spPr>
          <a:xfrm>
            <a:off x="8923334" y="3287977"/>
            <a:ext cx="2772000" cy="1890502"/>
          </a:xfrm>
          <a:prstGeom prst="roundRect">
            <a:avLst>
              <a:gd name="adj" fmla="val 9192"/>
            </a:avLst>
          </a:prstGeom>
          <a:solidFill>
            <a:schemeClr val="bg1"/>
          </a:solidFill>
          <a:ln w="28575">
            <a:solidFill>
              <a:srgbClr val="5D829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09585">
              <a:defRPr/>
            </a:pPr>
            <a:r>
              <a:rPr lang="en-US" sz="1400" b="1" dirty="0">
                <a:solidFill>
                  <a:srgbClr val="C6573B"/>
                </a:solidFill>
                <a:latin typeface="Arial" panose="020B0604020202020204" pitchFamily="34" charset="0"/>
              </a:rPr>
              <a:t>Median OS from the start </a:t>
            </a:r>
            <a:br>
              <a:rPr lang="en-US" sz="1400" b="1" dirty="0">
                <a:solidFill>
                  <a:srgbClr val="C6573B"/>
                </a:solidFill>
                <a:latin typeface="Arial" panose="020B0604020202020204" pitchFamily="34" charset="0"/>
              </a:rPr>
            </a:br>
            <a:r>
              <a:rPr lang="en-US" sz="1400" b="1" dirty="0">
                <a:solidFill>
                  <a:srgbClr val="C6573B"/>
                </a:solidFill>
                <a:latin typeface="Arial" panose="020B0604020202020204" pitchFamily="34" charset="0"/>
              </a:rPr>
              <a:t>of sorafenib was:</a:t>
            </a:r>
          </a:p>
          <a:p>
            <a:pPr lvl="0" algn="ctr" defTabSz="609585">
              <a:defRPr/>
            </a:pPr>
            <a:r>
              <a:rPr lang="en-US" sz="1400" dirty="0">
                <a:solidFill>
                  <a:schemeClr val="tx1"/>
                </a:solidFill>
                <a:latin typeface="Arial" panose="020B0604020202020204" pitchFamily="34" charset="0"/>
              </a:rPr>
              <a:t>32.6 months (95% CI, 18-46) </a:t>
            </a:r>
            <a:br>
              <a:rPr lang="en-US" sz="1400" dirty="0">
                <a:solidFill>
                  <a:schemeClr val="tx1"/>
                </a:solidFill>
                <a:latin typeface="Arial" panose="020B0604020202020204" pitchFamily="34" charset="0"/>
              </a:rPr>
            </a:br>
            <a:r>
              <a:rPr lang="en-US" sz="1400" dirty="0">
                <a:solidFill>
                  <a:schemeClr val="tx1"/>
                </a:solidFill>
                <a:latin typeface="Arial" panose="020B0604020202020204" pitchFamily="34" charset="0"/>
              </a:rPr>
              <a:t>sorafenib-regorafenib</a:t>
            </a:r>
          </a:p>
          <a:p>
            <a:pPr lvl="0" algn="ctr" defTabSz="609585">
              <a:defRPr/>
            </a:pPr>
            <a:r>
              <a:rPr lang="en-US" sz="1400" dirty="0">
                <a:solidFill>
                  <a:schemeClr val="tx1"/>
                </a:solidFill>
                <a:latin typeface="Arial" panose="020B0604020202020204" pitchFamily="34" charset="0"/>
              </a:rPr>
              <a:t>14.3 months (95% CI, 7-21) sorafenib-BSC               </a:t>
            </a:r>
          </a:p>
          <a:p>
            <a:pPr lvl="0" algn="ctr" defTabSz="609585">
              <a:defRPr/>
            </a:pPr>
            <a:r>
              <a:rPr lang="en-US" sz="1400" dirty="0">
                <a:solidFill>
                  <a:schemeClr val="tx1"/>
                </a:solidFill>
                <a:latin typeface="Arial" panose="020B0604020202020204" pitchFamily="34" charset="0"/>
              </a:rPr>
              <a:t>P=0.001 (secondary endpoint)</a:t>
            </a:r>
          </a:p>
        </p:txBody>
      </p:sp>
      <p:sp>
        <p:nvSpPr>
          <p:cNvPr id="64" name="Rounded Rectangle 63">
            <a:extLst>
              <a:ext uri="{FF2B5EF4-FFF2-40B4-BE49-F238E27FC236}">
                <a16:creationId xmlns:a16="http://schemas.microsoft.com/office/drawing/2014/main" id="{D352BA4D-D776-0A4C-B4F2-3BE55247F7E4}"/>
              </a:ext>
            </a:extLst>
          </p:cNvPr>
          <p:cNvSpPr/>
          <p:nvPr/>
        </p:nvSpPr>
        <p:spPr>
          <a:xfrm>
            <a:off x="461372" y="2369970"/>
            <a:ext cx="1645341" cy="1986879"/>
          </a:xfrm>
          <a:prstGeom prst="roundRect">
            <a:avLst>
              <a:gd name="adj" fmla="val 11615"/>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609585">
              <a:defRPr/>
            </a:pPr>
            <a:r>
              <a:rPr lang="en-US" sz="1400" dirty="0">
                <a:solidFill>
                  <a:schemeClr val="bg1"/>
                </a:solidFill>
                <a:latin typeface="Arial" panose="020B0604020202020204" pitchFamily="34" charset="0"/>
              </a:rPr>
              <a:t>Retrospective, multicenter, international study of </a:t>
            </a:r>
          </a:p>
          <a:p>
            <a:pPr lvl="0" defTabSz="609585">
              <a:defRPr/>
            </a:pPr>
            <a:r>
              <a:rPr lang="en-US" sz="1400" dirty="0">
                <a:solidFill>
                  <a:schemeClr val="bg1"/>
                </a:solidFill>
                <a:latin typeface="Arial" panose="020B0604020202020204" pitchFamily="34" charset="0"/>
              </a:rPr>
              <a:t>32 patients who discontinued sorafenib due to progression</a:t>
            </a:r>
          </a:p>
        </p:txBody>
      </p:sp>
      <p:cxnSp>
        <p:nvCxnSpPr>
          <p:cNvPr id="65" name="Straight Connector 64">
            <a:extLst>
              <a:ext uri="{FF2B5EF4-FFF2-40B4-BE49-F238E27FC236}">
                <a16:creationId xmlns:a16="http://schemas.microsoft.com/office/drawing/2014/main" id="{63F454D7-1BFE-2F4A-ACD4-88E7AB7B100E}"/>
              </a:ext>
            </a:extLst>
          </p:cNvPr>
          <p:cNvCxnSpPr>
            <a:cxnSpLocks/>
          </p:cNvCxnSpPr>
          <p:nvPr/>
        </p:nvCxnSpPr>
        <p:spPr>
          <a:xfrm>
            <a:off x="2897594" y="2106909"/>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9302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Patients with liver transplantation</a:t>
            </a:r>
            <a:br>
              <a:rPr lang="en-GB" dirty="0"/>
            </a:br>
            <a:r>
              <a:rPr lang="en-US" sz="2200" dirty="0">
                <a:solidFill>
                  <a:schemeClr val="accent1"/>
                </a:solidFill>
              </a:rPr>
              <a:t>Meta-analysis shows 1-year survival rate of 63% for patients taking sorafenib for HCC recurrence post-Liver Transplantation</a:t>
            </a:r>
            <a:endParaRPr lang="en-GB" sz="2200" baseline="30000" dirty="0">
              <a:solidFill>
                <a:schemeClr val="accent1"/>
              </a:solidFill>
            </a:endParaRPr>
          </a:p>
        </p:txBody>
      </p:sp>
      <p:sp>
        <p:nvSpPr>
          <p:cNvPr id="7" name="Content Placeholder 1">
            <a:extLst>
              <a:ext uri="{FF2B5EF4-FFF2-40B4-BE49-F238E27FC236}">
                <a16:creationId xmlns:a16="http://schemas.microsoft.com/office/drawing/2014/main" id="{E93842EE-7021-208E-D0C4-AA4470D8E4FD}"/>
              </a:ext>
            </a:extLst>
          </p:cNvPr>
          <p:cNvSpPr>
            <a:spLocks noGrp="1"/>
          </p:cNvSpPr>
          <p:nvPr>
            <p:ph sz="quarter" idx="14"/>
          </p:nvPr>
        </p:nvSpPr>
        <p:spPr>
          <a:xfrm>
            <a:off x="620184" y="1772816"/>
            <a:ext cx="5403808" cy="4177984"/>
          </a:xfrm>
        </p:spPr>
        <p:txBody>
          <a:bodyPr/>
          <a:lstStyle/>
          <a:p>
            <a:pPr marL="0" lvl="0" indent="0">
              <a:buNone/>
            </a:pPr>
            <a:endParaRPr lang="en-US" dirty="0"/>
          </a:p>
          <a:p>
            <a:pPr marL="0" indent="0">
              <a:buNone/>
            </a:pPr>
            <a:endParaRPr lang="en-US" dirty="0"/>
          </a:p>
          <a:p>
            <a:pPr marL="0" indent="0">
              <a:buNone/>
            </a:pPr>
            <a:r>
              <a:rPr lang="en-US" dirty="0"/>
              <a:t>1-year survival rates of patients treated with sorafenib for HCC recurrence after LT in </a:t>
            </a:r>
            <a:br>
              <a:rPr lang="en-US" dirty="0"/>
            </a:br>
            <a:r>
              <a:rPr lang="en-US" dirty="0"/>
              <a:t>eight studies using a random-effects model (n=113)</a:t>
            </a:r>
          </a:p>
        </p:txBody>
      </p:sp>
      <p:sp>
        <p:nvSpPr>
          <p:cNvPr id="2" name="Slide Number Placeholder 1">
            <a:extLst>
              <a:ext uri="{FF2B5EF4-FFF2-40B4-BE49-F238E27FC236}">
                <a16:creationId xmlns:a16="http://schemas.microsoft.com/office/drawing/2014/main" id="{21B19FEA-D3AF-9349-ADC8-7AFF2A7BD50A}"/>
              </a:ext>
            </a:extLst>
          </p:cNvPr>
          <p:cNvSpPr>
            <a:spLocks noGrp="1"/>
          </p:cNvSpPr>
          <p:nvPr>
            <p:ph type="sldNum" sz="quarter" idx="4"/>
          </p:nvPr>
        </p:nvSpPr>
        <p:spPr/>
        <p:txBody>
          <a:bodyPr/>
          <a:lstStyle/>
          <a:p>
            <a:fld id="{FCE43C0F-8A7B-3A4B-9DB5-B3472E36E833}" type="slidenum">
              <a:rPr lang="en-GB" smtClean="0"/>
              <a:pPr/>
              <a:t>48</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pPr lvl="0"/>
            <a:r>
              <a:rPr lang="en-US" dirty="0"/>
              <a:t>CI, confidence interval; HCC, hepatocellular carcinoma; LT, liver transplantation</a:t>
            </a:r>
          </a:p>
          <a:p>
            <a:pPr lvl="0"/>
            <a:r>
              <a:rPr lang="en-US" dirty="0"/>
              <a:t>Mancuso A, et al. Dig and Liv Dis. 2015;47:324-30 </a:t>
            </a:r>
          </a:p>
        </p:txBody>
      </p:sp>
      <p:sp>
        <p:nvSpPr>
          <p:cNvPr id="16" name="TextBox 15">
            <a:extLst>
              <a:ext uri="{FF2B5EF4-FFF2-40B4-BE49-F238E27FC236}">
                <a16:creationId xmlns:a16="http://schemas.microsoft.com/office/drawing/2014/main" id="{6EDB05CD-5311-BE47-89BF-4642F13DFE6A}"/>
              </a:ext>
            </a:extLst>
          </p:cNvPr>
          <p:cNvSpPr txBox="1"/>
          <p:nvPr/>
        </p:nvSpPr>
        <p:spPr>
          <a:xfrm>
            <a:off x="7787202" y="5308786"/>
            <a:ext cx="208070"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7" name="TextBox 16">
            <a:extLst>
              <a:ext uri="{FF2B5EF4-FFF2-40B4-BE49-F238E27FC236}">
                <a16:creationId xmlns:a16="http://schemas.microsoft.com/office/drawing/2014/main" id="{62A1D71A-DB6D-9140-9BCC-DBCF56D422AA}"/>
              </a:ext>
            </a:extLst>
          </p:cNvPr>
          <p:cNvSpPr txBox="1"/>
          <p:nvPr/>
        </p:nvSpPr>
        <p:spPr>
          <a:xfrm>
            <a:off x="8129679" y="5531819"/>
            <a:ext cx="1754968" cy="338554"/>
          </a:xfrm>
          <a:prstGeom prst="rect">
            <a:avLst/>
          </a:prstGeom>
          <a:noFill/>
        </p:spPr>
        <p:txBody>
          <a:bodyPr wrap="none" lIns="60960" tIns="60960" rIns="60960" bIns="60960"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1-year survival rate</a:t>
            </a:r>
          </a:p>
        </p:txBody>
      </p:sp>
      <p:cxnSp>
        <p:nvCxnSpPr>
          <p:cNvPr id="22" name="Straight Connector 21">
            <a:extLst>
              <a:ext uri="{FF2B5EF4-FFF2-40B4-BE49-F238E27FC236}">
                <a16:creationId xmlns:a16="http://schemas.microsoft.com/office/drawing/2014/main" id="{A2D6CE31-0E76-6F4D-9B9B-4D27EE18AAF1}"/>
              </a:ext>
            </a:extLst>
          </p:cNvPr>
          <p:cNvCxnSpPr>
            <a:cxnSpLocks/>
          </p:cNvCxnSpPr>
          <p:nvPr/>
        </p:nvCxnSpPr>
        <p:spPr>
          <a:xfrm rot="16200000">
            <a:off x="7840348" y="530129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B401201-CB2B-244D-9990-90E5DC1D2A29}"/>
              </a:ext>
            </a:extLst>
          </p:cNvPr>
          <p:cNvCxnSpPr>
            <a:cxnSpLocks/>
          </p:cNvCxnSpPr>
          <p:nvPr/>
        </p:nvCxnSpPr>
        <p:spPr>
          <a:xfrm>
            <a:off x="7882201" y="5261875"/>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339AEFD-3B25-434A-A79B-205A80642888}"/>
              </a:ext>
            </a:extLst>
          </p:cNvPr>
          <p:cNvSpPr txBox="1"/>
          <p:nvPr/>
        </p:nvSpPr>
        <p:spPr>
          <a:xfrm>
            <a:off x="8181668" y="5308786"/>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rPr>
              <a:t>20</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8" name="Straight Connector 37">
            <a:extLst>
              <a:ext uri="{FF2B5EF4-FFF2-40B4-BE49-F238E27FC236}">
                <a16:creationId xmlns:a16="http://schemas.microsoft.com/office/drawing/2014/main" id="{4CC911B7-D23E-4F4C-B74A-0011B64AE87A}"/>
              </a:ext>
            </a:extLst>
          </p:cNvPr>
          <p:cNvCxnSpPr>
            <a:cxnSpLocks/>
          </p:cNvCxnSpPr>
          <p:nvPr/>
        </p:nvCxnSpPr>
        <p:spPr>
          <a:xfrm rot="16200000">
            <a:off x="8278498" y="530129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17786E23-9427-5D45-83CF-EFF3160E148C}"/>
              </a:ext>
            </a:extLst>
          </p:cNvPr>
          <p:cNvSpPr txBox="1"/>
          <p:nvPr/>
        </p:nvSpPr>
        <p:spPr>
          <a:xfrm>
            <a:off x="8619818" y="5308786"/>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rPr>
              <a:t>40</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0" name="Straight Connector 39">
            <a:extLst>
              <a:ext uri="{FF2B5EF4-FFF2-40B4-BE49-F238E27FC236}">
                <a16:creationId xmlns:a16="http://schemas.microsoft.com/office/drawing/2014/main" id="{BDE11383-BBD5-9345-86B7-45865BAE9115}"/>
              </a:ext>
            </a:extLst>
          </p:cNvPr>
          <p:cNvCxnSpPr>
            <a:cxnSpLocks/>
          </p:cNvCxnSpPr>
          <p:nvPr/>
        </p:nvCxnSpPr>
        <p:spPr>
          <a:xfrm rot="16200000">
            <a:off x="8716648" y="530129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F72A7620-6357-7249-A7DF-2DB7BEAF4718}"/>
              </a:ext>
            </a:extLst>
          </p:cNvPr>
          <p:cNvSpPr txBox="1"/>
          <p:nvPr/>
        </p:nvSpPr>
        <p:spPr>
          <a:xfrm>
            <a:off x="9054793" y="5308786"/>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rPr>
              <a:t>60</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2" name="Straight Connector 41">
            <a:extLst>
              <a:ext uri="{FF2B5EF4-FFF2-40B4-BE49-F238E27FC236}">
                <a16:creationId xmlns:a16="http://schemas.microsoft.com/office/drawing/2014/main" id="{5D52877D-14B9-7549-A4E5-11E3E5529242}"/>
              </a:ext>
            </a:extLst>
          </p:cNvPr>
          <p:cNvCxnSpPr>
            <a:cxnSpLocks/>
          </p:cNvCxnSpPr>
          <p:nvPr/>
        </p:nvCxnSpPr>
        <p:spPr>
          <a:xfrm rot="16200000">
            <a:off x="9151623" y="530129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20652E53-A209-6641-AAEB-5D5FAFDB2F1C}"/>
              </a:ext>
            </a:extLst>
          </p:cNvPr>
          <p:cNvSpPr txBox="1"/>
          <p:nvPr/>
        </p:nvSpPr>
        <p:spPr>
          <a:xfrm>
            <a:off x="9483418" y="5308786"/>
            <a:ext cx="29302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rPr>
              <a:t>80</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4" name="Straight Connector 43">
            <a:extLst>
              <a:ext uri="{FF2B5EF4-FFF2-40B4-BE49-F238E27FC236}">
                <a16:creationId xmlns:a16="http://schemas.microsoft.com/office/drawing/2014/main" id="{42E2638D-DF40-C04F-88BF-E410BA25934B}"/>
              </a:ext>
            </a:extLst>
          </p:cNvPr>
          <p:cNvCxnSpPr>
            <a:cxnSpLocks/>
          </p:cNvCxnSpPr>
          <p:nvPr/>
        </p:nvCxnSpPr>
        <p:spPr>
          <a:xfrm rot="16200000">
            <a:off x="9580248" y="530129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3BAA0717-A48A-E344-95E6-56CB69D23505}"/>
              </a:ext>
            </a:extLst>
          </p:cNvPr>
          <p:cNvSpPr txBox="1"/>
          <p:nvPr/>
        </p:nvSpPr>
        <p:spPr>
          <a:xfrm>
            <a:off x="9836608" y="5308786"/>
            <a:ext cx="377989" cy="307777"/>
          </a:xfrm>
          <a:prstGeom prst="rect">
            <a:avLst/>
          </a:prstGeom>
          <a:noFill/>
        </p:spPr>
        <p:txBody>
          <a:bodyPr wrap="none" lIns="60960" tIns="60960" rIns="60960" bIns="60960"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rPr>
              <a:t>100</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7" name="Straight Connector 46">
            <a:extLst>
              <a:ext uri="{FF2B5EF4-FFF2-40B4-BE49-F238E27FC236}">
                <a16:creationId xmlns:a16="http://schemas.microsoft.com/office/drawing/2014/main" id="{18A9C701-1993-6144-9FD0-7FE739B0048B}"/>
              </a:ext>
            </a:extLst>
          </p:cNvPr>
          <p:cNvCxnSpPr>
            <a:cxnSpLocks/>
          </p:cNvCxnSpPr>
          <p:nvPr/>
        </p:nvCxnSpPr>
        <p:spPr>
          <a:xfrm rot="16200000">
            <a:off x="10018398" y="5301293"/>
            <a:ext cx="98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A349007F-763E-924F-BCED-FA1C345F8198}"/>
              </a:ext>
            </a:extLst>
          </p:cNvPr>
          <p:cNvCxnSpPr>
            <a:cxnSpLocks/>
          </p:cNvCxnSpPr>
          <p:nvPr/>
        </p:nvCxnSpPr>
        <p:spPr>
          <a:xfrm>
            <a:off x="7882201" y="5258700"/>
            <a:ext cx="219207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DEADAA98-D3C3-3044-BBCD-C2174364FD97}"/>
              </a:ext>
            </a:extLst>
          </p:cNvPr>
          <p:cNvSpPr txBox="1"/>
          <p:nvPr/>
        </p:nvSpPr>
        <p:spPr>
          <a:xfrm>
            <a:off x="6969394" y="2247724"/>
            <a:ext cx="615553"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Zavaglia</a:t>
            </a:r>
          </a:p>
        </p:txBody>
      </p:sp>
      <p:sp>
        <p:nvSpPr>
          <p:cNvPr id="50" name="TextBox 49">
            <a:extLst>
              <a:ext uri="{FF2B5EF4-FFF2-40B4-BE49-F238E27FC236}">
                <a16:creationId xmlns:a16="http://schemas.microsoft.com/office/drawing/2014/main" id="{19DA6940-8967-0241-8E7B-D462815A4CD7}"/>
              </a:ext>
            </a:extLst>
          </p:cNvPr>
          <p:cNvSpPr txBox="1"/>
          <p:nvPr/>
        </p:nvSpPr>
        <p:spPr>
          <a:xfrm>
            <a:off x="6969394" y="2606499"/>
            <a:ext cx="643509"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Waghray</a:t>
            </a:r>
          </a:p>
        </p:txBody>
      </p:sp>
      <p:sp>
        <p:nvSpPr>
          <p:cNvPr id="51" name="TextBox 50">
            <a:extLst>
              <a:ext uri="{FF2B5EF4-FFF2-40B4-BE49-F238E27FC236}">
                <a16:creationId xmlns:a16="http://schemas.microsoft.com/office/drawing/2014/main" id="{AB01E190-0657-8A45-8DC8-FDFFF72D49C3}"/>
              </a:ext>
            </a:extLst>
          </p:cNvPr>
          <p:cNvSpPr txBox="1"/>
          <p:nvPr/>
        </p:nvSpPr>
        <p:spPr>
          <a:xfrm>
            <a:off x="6969394" y="2939874"/>
            <a:ext cx="565861"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Sposito</a:t>
            </a:r>
          </a:p>
        </p:txBody>
      </p:sp>
      <p:sp>
        <p:nvSpPr>
          <p:cNvPr id="52" name="TextBox 51">
            <a:extLst>
              <a:ext uri="{FF2B5EF4-FFF2-40B4-BE49-F238E27FC236}">
                <a16:creationId xmlns:a16="http://schemas.microsoft.com/office/drawing/2014/main" id="{C7ECC8B3-1D9F-5B4E-95E7-8E1A67BF171F}"/>
              </a:ext>
            </a:extLst>
          </p:cNvPr>
          <p:cNvSpPr txBox="1"/>
          <p:nvPr/>
        </p:nvSpPr>
        <p:spPr>
          <a:xfrm>
            <a:off x="6969394" y="3282774"/>
            <a:ext cx="407612"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Vitale</a:t>
            </a:r>
          </a:p>
        </p:txBody>
      </p:sp>
      <p:sp>
        <p:nvSpPr>
          <p:cNvPr id="53" name="TextBox 52">
            <a:extLst>
              <a:ext uri="{FF2B5EF4-FFF2-40B4-BE49-F238E27FC236}">
                <a16:creationId xmlns:a16="http://schemas.microsoft.com/office/drawing/2014/main" id="{79A485B9-7A5B-C646-808A-480193F4CDE1}"/>
              </a:ext>
            </a:extLst>
          </p:cNvPr>
          <p:cNvSpPr txBox="1"/>
          <p:nvPr/>
        </p:nvSpPr>
        <p:spPr>
          <a:xfrm>
            <a:off x="6969394" y="3635199"/>
            <a:ext cx="538609"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Stoufer</a:t>
            </a:r>
          </a:p>
        </p:txBody>
      </p:sp>
      <p:sp>
        <p:nvSpPr>
          <p:cNvPr id="54" name="TextBox 53">
            <a:extLst>
              <a:ext uri="{FF2B5EF4-FFF2-40B4-BE49-F238E27FC236}">
                <a16:creationId xmlns:a16="http://schemas.microsoft.com/office/drawing/2014/main" id="{51FF4D4A-A00D-1F41-944A-CF076836B834}"/>
              </a:ext>
            </a:extLst>
          </p:cNvPr>
          <p:cNvSpPr txBox="1"/>
          <p:nvPr/>
        </p:nvSpPr>
        <p:spPr>
          <a:xfrm>
            <a:off x="6969394" y="3987624"/>
            <a:ext cx="512961"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Gomez</a:t>
            </a:r>
          </a:p>
        </p:txBody>
      </p:sp>
      <p:sp>
        <p:nvSpPr>
          <p:cNvPr id="55" name="TextBox 54">
            <a:extLst>
              <a:ext uri="{FF2B5EF4-FFF2-40B4-BE49-F238E27FC236}">
                <a16:creationId xmlns:a16="http://schemas.microsoft.com/office/drawing/2014/main" id="{A434ED9E-08EE-6741-BDC5-ED03FCEC72B7}"/>
              </a:ext>
            </a:extLst>
          </p:cNvPr>
          <p:cNvSpPr txBox="1"/>
          <p:nvPr/>
        </p:nvSpPr>
        <p:spPr>
          <a:xfrm>
            <a:off x="6969394" y="4311474"/>
            <a:ext cx="374911"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Yoon</a:t>
            </a:r>
          </a:p>
        </p:txBody>
      </p:sp>
      <p:sp>
        <p:nvSpPr>
          <p:cNvPr id="56" name="TextBox 55">
            <a:extLst>
              <a:ext uri="{FF2B5EF4-FFF2-40B4-BE49-F238E27FC236}">
                <a16:creationId xmlns:a16="http://schemas.microsoft.com/office/drawing/2014/main" id="{1343D1B0-2196-B04D-AD04-216AFF0EC202}"/>
              </a:ext>
            </a:extLst>
          </p:cNvPr>
          <p:cNvSpPr txBox="1"/>
          <p:nvPr/>
        </p:nvSpPr>
        <p:spPr>
          <a:xfrm>
            <a:off x="6969394" y="4663899"/>
            <a:ext cx="262701"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Tan</a:t>
            </a:r>
          </a:p>
        </p:txBody>
      </p:sp>
      <p:sp>
        <p:nvSpPr>
          <p:cNvPr id="57" name="TextBox 56">
            <a:extLst>
              <a:ext uri="{FF2B5EF4-FFF2-40B4-BE49-F238E27FC236}">
                <a16:creationId xmlns:a16="http://schemas.microsoft.com/office/drawing/2014/main" id="{AD3A120F-DD70-9842-998A-1FC41789D81A}"/>
              </a:ext>
            </a:extLst>
          </p:cNvPr>
          <p:cNvSpPr txBox="1"/>
          <p:nvPr/>
        </p:nvSpPr>
        <p:spPr>
          <a:xfrm>
            <a:off x="6969394" y="4997274"/>
            <a:ext cx="698909" cy="184666"/>
          </a:xfrm>
          <a:prstGeom prst="rect">
            <a:avLst/>
          </a:prstGeom>
          <a:noFill/>
        </p:spPr>
        <p:txBody>
          <a:bodyPr wrap="none" lIns="0" tIns="0" rIns="0" bIns="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Summary</a:t>
            </a:r>
          </a:p>
        </p:txBody>
      </p:sp>
      <p:cxnSp>
        <p:nvCxnSpPr>
          <p:cNvPr id="62" name="Straight Connector 61">
            <a:extLst>
              <a:ext uri="{FF2B5EF4-FFF2-40B4-BE49-F238E27FC236}">
                <a16:creationId xmlns:a16="http://schemas.microsoft.com/office/drawing/2014/main" id="{31B46DBE-A88B-D340-B06A-7D65264CB1FB}"/>
              </a:ext>
            </a:extLst>
          </p:cNvPr>
          <p:cNvCxnSpPr>
            <a:cxnSpLocks/>
          </p:cNvCxnSpPr>
          <p:nvPr/>
        </p:nvCxnSpPr>
        <p:spPr>
          <a:xfrm flipV="1">
            <a:off x="9264179" y="2270125"/>
            <a:ext cx="0" cy="2984975"/>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A72B8BC-614B-D048-A355-DB8EBEA951BE}"/>
              </a:ext>
            </a:extLst>
          </p:cNvPr>
          <p:cNvCxnSpPr>
            <a:cxnSpLocks/>
          </p:cNvCxnSpPr>
          <p:nvPr/>
        </p:nvCxnSpPr>
        <p:spPr>
          <a:xfrm>
            <a:off x="8446864" y="4408483"/>
            <a:ext cx="941611"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63B057E9-A1C0-AA4C-BBCD-5712381B0181}"/>
              </a:ext>
            </a:extLst>
          </p:cNvPr>
          <p:cNvSpPr/>
          <p:nvPr/>
        </p:nvSpPr>
        <p:spPr>
          <a:xfrm>
            <a:off x="8853388" y="4368791"/>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65" name="Straight Connector 64">
            <a:extLst>
              <a:ext uri="{FF2B5EF4-FFF2-40B4-BE49-F238E27FC236}">
                <a16:creationId xmlns:a16="http://schemas.microsoft.com/office/drawing/2014/main" id="{5D6BD78D-984B-9945-BA36-0C637B6A390A}"/>
              </a:ext>
            </a:extLst>
          </p:cNvPr>
          <p:cNvCxnSpPr>
            <a:cxnSpLocks/>
          </p:cNvCxnSpPr>
          <p:nvPr/>
        </p:nvCxnSpPr>
        <p:spPr>
          <a:xfrm>
            <a:off x="8780239" y="4068758"/>
            <a:ext cx="763811"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4EDA311A-CB30-BE47-9969-B037F3B85542}"/>
              </a:ext>
            </a:extLst>
          </p:cNvPr>
          <p:cNvSpPr/>
          <p:nvPr/>
        </p:nvSpPr>
        <p:spPr>
          <a:xfrm>
            <a:off x="9145488" y="4029066"/>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67" name="Straight Connector 66">
            <a:extLst>
              <a:ext uri="{FF2B5EF4-FFF2-40B4-BE49-F238E27FC236}">
                <a16:creationId xmlns:a16="http://schemas.microsoft.com/office/drawing/2014/main" id="{321294FC-3B50-A546-BDBF-9C08E787BCA4}"/>
              </a:ext>
            </a:extLst>
          </p:cNvPr>
          <p:cNvCxnSpPr>
            <a:cxnSpLocks/>
          </p:cNvCxnSpPr>
          <p:nvPr/>
        </p:nvCxnSpPr>
        <p:spPr>
          <a:xfrm>
            <a:off x="8964389" y="3722683"/>
            <a:ext cx="846361"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396EE224-6139-0045-92A9-E2CB40B8F67A}"/>
              </a:ext>
            </a:extLst>
          </p:cNvPr>
          <p:cNvSpPr/>
          <p:nvPr/>
        </p:nvSpPr>
        <p:spPr>
          <a:xfrm>
            <a:off x="9424888" y="3682991"/>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69" name="Straight Connector 68">
            <a:extLst>
              <a:ext uri="{FF2B5EF4-FFF2-40B4-BE49-F238E27FC236}">
                <a16:creationId xmlns:a16="http://schemas.microsoft.com/office/drawing/2014/main" id="{CB4C6479-E3CE-5442-8F33-B13203CD8676}"/>
              </a:ext>
            </a:extLst>
          </p:cNvPr>
          <p:cNvCxnSpPr>
            <a:cxnSpLocks/>
          </p:cNvCxnSpPr>
          <p:nvPr/>
        </p:nvCxnSpPr>
        <p:spPr>
          <a:xfrm>
            <a:off x="8942164" y="3386133"/>
            <a:ext cx="900336"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EA82A2B8-5B7C-524A-B0DC-1E476D7BA782}"/>
              </a:ext>
            </a:extLst>
          </p:cNvPr>
          <p:cNvSpPr/>
          <p:nvPr/>
        </p:nvSpPr>
        <p:spPr>
          <a:xfrm>
            <a:off x="9450288" y="3346441"/>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1" name="Straight Connector 70">
            <a:extLst>
              <a:ext uri="{FF2B5EF4-FFF2-40B4-BE49-F238E27FC236}">
                <a16:creationId xmlns:a16="http://schemas.microsoft.com/office/drawing/2014/main" id="{B64B33FA-F36F-6349-8ECA-DAF7F768353C}"/>
              </a:ext>
            </a:extLst>
          </p:cNvPr>
          <p:cNvCxnSpPr>
            <a:cxnSpLocks/>
          </p:cNvCxnSpPr>
          <p:nvPr/>
        </p:nvCxnSpPr>
        <p:spPr>
          <a:xfrm>
            <a:off x="8678639" y="4748208"/>
            <a:ext cx="986061"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B8E16F3B-F035-9C4C-B26E-3B5D3FA246A9}"/>
              </a:ext>
            </a:extLst>
          </p:cNvPr>
          <p:cNvSpPr/>
          <p:nvPr/>
        </p:nvSpPr>
        <p:spPr>
          <a:xfrm>
            <a:off x="9177238" y="4708516"/>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3" name="Straight Connector 72">
            <a:extLst>
              <a:ext uri="{FF2B5EF4-FFF2-40B4-BE49-F238E27FC236}">
                <a16:creationId xmlns:a16="http://schemas.microsoft.com/office/drawing/2014/main" id="{CFF427EF-9503-4F4C-A130-13B27A6A85E1}"/>
              </a:ext>
            </a:extLst>
          </p:cNvPr>
          <p:cNvCxnSpPr>
            <a:cxnSpLocks/>
          </p:cNvCxnSpPr>
          <p:nvPr/>
        </p:nvCxnSpPr>
        <p:spPr>
          <a:xfrm>
            <a:off x="8878664" y="5094283"/>
            <a:ext cx="728886"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F0F7967A-0052-7D44-9209-0AED6FB3CBB9}"/>
              </a:ext>
            </a:extLst>
          </p:cNvPr>
          <p:cNvSpPr/>
          <p:nvPr/>
        </p:nvSpPr>
        <p:spPr>
          <a:xfrm>
            <a:off x="9231213" y="5054591"/>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5" name="Straight Connector 74">
            <a:extLst>
              <a:ext uri="{FF2B5EF4-FFF2-40B4-BE49-F238E27FC236}">
                <a16:creationId xmlns:a16="http://schemas.microsoft.com/office/drawing/2014/main" id="{9CC482D5-0036-6749-BE50-3C2D3EA967D1}"/>
              </a:ext>
            </a:extLst>
          </p:cNvPr>
          <p:cNvCxnSpPr>
            <a:cxnSpLocks/>
          </p:cNvCxnSpPr>
          <p:nvPr/>
        </p:nvCxnSpPr>
        <p:spPr>
          <a:xfrm>
            <a:off x="9266014" y="3046408"/>
            <a:ext cx="659036"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EB99CD4A-365A-2E46-937D-4C1E9B576BE7}"/>
              </a:ext>
            </a:extLst>
          </p:cNvPr>
          <p:cNvSpPr/>
          <p:nvPr/>
        </p:nvSpPr>
        <p:spPr>
          <a:xfrm>
            <a:off x="9666188" y="3006716"/>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7" name="Straight Connector 76">
            <a:extLst>
              <a:ext uri="{FF2B5EF4-FFF2-40B4-BE49-F238E27FC236}">
                <a16:creationId xmlns:a16="http://schemas.microsoft.com/office/drawing/2014/main" id="{040CB31E-F7D4-EB41-BAF8-0E78F175F96C}"/>
              </a:ext>
            </a:extLst>
          </p:cNvPr>
          <p:cNvCxnSpPr>
            <a:cxnSpLocks/>
          </p:cNvCxnSpPr>
          <p:nvPr/>
        </p:nvCxnSpPr>
        <p:spPr>
          <a:xfrm>
            <a:off x="8821514" y="2706683"/>
            <a:ext cx="843186"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65CF7AE1-14DD-5F41-9CD5-10E61C1C2A84}"/>
              </a:ext>
            </a:extLst>
          </p:cNvPr>
          <p:cNvSpPr/>
          <p:nvPr/>
        </p:nvSpPr>
        <p:spPr>
          <a:xfrm>
            <a:off x="9256613" y="2666991"/>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9" name="Straight Connector 78">
            <a:extLst>
              <a:ext uri="{FF2B5EF4-FFF2-40B4-BE49-F238E27FC236}">
                <a16:creationId xmlns:a16="http://schemas.microsoft.com/office/drawing/2014/main" id="{826DD466-DEA3-3041-9406-731A2196BB57}"/>
              </a:ext>
            </a:extLst>
          </p:cNvPr>
          <p:cNvCxnSpPr>
            <a:cxnSpLocks/>
          </p:cNvCxnSpPr>
          <p:nvPr/>
        </p:nvCxnSpPr>
        <p:spPr>
          <a:xfrm>
            <a:off x="8224614" y="2354258"/>
            <a:ext cx="941611"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1011E969-2954-A042-B900-7F562CA565C5}"/>
              </a:ext>
            </a:extLst>
          </p:cNvPr>
          <p:cNvSpPr/>
          <p:nvPr/>
        </p:nvSpPr>
        <p:spPr>
          <a:xfrm>
            <a:off x="8583513" y="2314566"/>
            <a:ext cx="79384" cy="793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TextBox 87">
            <a:extLst>
              <a:ext uri="{FF2B5EF4-FFF2-40B4-BE49-F238E27FC236}">
                <a16:creationId xmlns:a16="http://schemas.microsoft.com/office/drawing/2014/main" id="{A00A9E99-F771-404E-B250-CB580F7990B0}"/>
              </a:ext>
            </a:extLst>
          </p:cNvPr>
          <p:cNvSpPr txBox="1"/>
          <p:nvPr/>
        </p:nvSpPr>
        <p:spPr>
          <a:xfrm>
            <a:off x="9887606" y="4550223"/>
            <a:ext cx="1844737" cy="553998"/>
          </a:xfrm>
          <a:prstGeom prst="rect">
            <a:avLst/>
          </a:prstGeom>
          <a:noFill/>
        </p:spPr>
        <p:txBody>
          <a:bodyPr wrap="none" lIns="60960" tIns="60960" rIns="60960" bIns="60960"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1-year survival rate</a:t>
            </a:r>
          </a:p>
          <a:p>
            <a:pPr marL="0" marR="0" lvl="0" indent="0" defTabSz="609585"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63% (95% CI: 47, 78)</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058725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100" dirty="0"/>
              <a:t>Patients with liver transplantation</a:t>
            </a:r>
            <a:br>
              <a:rPr lang="en-GB" dirty="0"/>
            </a:br>
            <a:r>
              <a:rPr lang="en-GB" sz="2200" dirty="0">
                <a:solidFill>
                  <a:schemeClr val="accent1"/>
                </a:solidFill>
              </a:rPr>
              <a:t>few data on lenvatinib in patients with recurrent HCC</a:t>
            </a:r>
          </a:p>
        </p:txBody>
      </p:sp>
      <p:sp>
        <p:nvSpPr>
          <p:cNvPr id="3" name="Espace réservé du contenu 2"/>
          <p:cNvSpPr>
            <a:spLocks noGrp="1"/>
          </p:cNvSpPr>
          <p:nvPr>
            <p:ph sz="quarter" idx="14"/>
          </p:nvPr>
        </p:nvSpPr>
        <p:spPr>
          <a:xfrm>
            <a:off x="620184" y="1425600"/>
            <a:ext cx="3675616" cy="4525200"/>
          </a:xfrm>
        </p:spPr>
        <p:txBody>
          <a:bodyPr/>
          <a:lstStyle/>
          <a:p>
            <a:r>
              <a:rPr lang="en-GB" dirty="0"/>
              <a:t>45 patients</a:t>
            </a:r>
          </a:p>
          <a:p>
            <a:pPr lvl="1"/>
            <a:r>
              <a:rPr lang="en-GB" dirty="0"/>
              <a:t>43 Child-Pugh A</a:t>
            </a:r>
          </a:p>
          <a:p>
            <a:pPr lvl="2"/>
            <a:r>
              <a:rPr lang="en-GB" dirty="0"/>
              <a:t>78% ALBI 1</a:t>
            </a:r>
          </a:p>
          <a:p>
            <a:pPr lvl="2"/>
            <a:r>
              <a:rPr lang="en-GB" dirty="0"/>
              <a:t>22% ALBI 2</a:t>
            </a:r>
          </a:p>
          <a:p>
            <a:r>
              <a:rPr lang="en-GB" dirty="0"/>
              <a:t>ORR: 20%</a:t>
            </a:r>
          </a:p>
          <a:p>
            <a:r>
              <a:rPr lang="en-GB" dirty="0"/>
              <a:t>Median PFS: 7.6 months</a:t>
            </a:r>
          </a:p>
          <a:p>
            <a:r>
              <a:rPr lang="en-GB" dirty="0"/>
              <a:t>Median OS: 14.5 months</a:t>
            </a:r>
          </a:p>
        </p:txBody>
      </p:sp>
      <p:sp>
        <p:nvSpPr>
          <p:cNvPr id="4" name="Espace réservé du numéro de diapositive 3"/>
          <p:cNvSpPr>
            <a:spLocks noGrp="1"/>
          </p:cNvSpPr>
          <p:nvPr>
            <p:ph type="sldNum" sz="quarter" idx="4"/>
          </p:nvPr>
        </p:nvSpPr>
        <p:spPr/>
        <p:txBody>
          <a:bodyPr/>
          <a:lstStyle/>
          <a:p>
            <a:fld id="{FCE43C0F-8A7B-3A4B-9DB5-B3472E36E833}" type="slidenum">
              <a:rPr lang="en-GB" smtClean="0"/>
              <a:pPr/>
              <a:t>49</a:t>
            </a:fld>
            <a:endParaRPr lang="en-GB" dirty="0"/>
          </a:p>
        </p:txBody>
      </p:sp>
      <p:sp>
        <p:nvSpPr>
          <p:cNvPr id="5" name="Espace réservé du contenu 4"/>
          <p:cNvSpPr>
            <a:spLocks noGrp="1"/>
          </p:cNvSpPr>
          <p:nvPr>
            <p:ph sz="quarter" idx="15"/>
          </p:nvPr>
        </p:nvSpPr>
        <p:spPr>
          <a:xfrm>
            <a:off x="620183" y="6356351"/>
            <a:ext cx="10300353" cy="365125"/>
          </a:xfrm>
        </p:spPr>
        <p:txBody>
          <a:bodyPr/>
          <a:lstStyle/>
          <a:p>
            <a:r>
              <a:rPr lang="en-GB" dirty="0"/>
              <a:t>ALBI, Albumin-Bilirubin; CI, confidence interval; HCC, hepatocellular carcinoma; PFS, progression free survival; ORR, objective response rate; OS, overall survival</a:t>
            </a:r>
          </a:p>
          <a:p>
            <a:r>
              <a:rPr lang="en-GB" dirty="0"/>
              <a:t>Bang K, et al. Cancer Med. 2023;12(3):2572-9</a:t>
            </a:r>
          </a:p>
        </p:txBody>
      </p:sp>
      <p:pic>
        <p:nvPicPr>
          <p:cNvPr id="27" name="Picture 26">
            <a:extLst>
              <a:ext uri="{FF2B5EF4-FFF2-40B4-BE49-F238E27FC236}">
                <a16:creationId xmlns:a16="http://schemas.microsoft.com/office/drawing/2014/main" id="{E224867F-C0C9-3D43-8A4A-320ACBB49182}"/>
              </a:ext>
            </a:extLst>
          </p:cNvPr>
          <p:cNvPicPr>
            <a:picLocks noChangeAspect="1"/>
          </p:cNvPicPr>
          <p:nvPr/>
        </p:nvPicPr>
        <p:blipFill>
          <a:blip r:embed="rId2"/>
          <a:stretch>
            <a:fillRect/>
          </a:stretch>
        </p:blipFill>
        <p:spPr>
          <a:xfrm>
            <a:off x="5619404" y="1365464"/>
            <a:ext cx="6072100" cy="4646724"/>
          </a:xfrm>
          <a:prstGeom prst="rect">
            <a:avLst/>
          </a:prstGeom>
        </p:spPr>
      </p:pic>
      <p:sp>
        <p:nvSpPr>
          <p:cNvPr id="9" name="ZoneTexte 8"/>
          <p:cNvSpPr txBox="1"/>
          <p:nvPr/>
        </p:nvSpPr>
        <p:spPr>
          <a:xfrm>
            <a:off x="7082656" y="3718494"/>
            <a:ext cx="2581540" cy="338554"/>
          </a:xfrm>
          <a:prstGeom prst="rect">
            <a:avLst/>
          </a:prstGeom>
          <a:noFill/>
        </p:spPr>
        <p:txBody>
          <a:bodyPr wrap="none" rtlCol="0">
            <a:spAutoFit/>
          </a:bodyPr>
          <a:lstStyle/>
          <a:p>
            <a:pPr algn="ctr"/>
            <a:r>
              <a:rPr lang="en-GB" sz="1600" b="1" dirty="0">
                <a:latin typeface="Arial" panose="020B0604020202020204" pitchFamily="34" charset="0"/>
                <a:ea typeface="Aileron" charset="0"/>
                <a:cs typeface="Arial" panose="020B0604020202020204" pitchFamily="34" charset="0"/>
              </a:rPr>
              <a:t>According</a:t>
            </a:r>
            <a:r>
              <a:rPr lang="fr-FR" sz="1600" b="1" dirty="0">
                <a:latin typeface="Arial" panose="020B0604020202020204" pitchFamily="34" charset="0"/>
                <a:ea typeface="Aileron" charset="0"/>
                <a:cs typeface="Arial" panose="020B0604020202020204" pitchFamily="34" charset="0"/>
              </a:rPr>
              <a:t> to ALBI score</a:t>
            </a:r>
          </a:p>
        </p:txBody>
      </p:sp>
      <p:sp>
        <p:nvSpPr>
          <p:cNvPr id="11" name="ZoneTexte 10"/>
          <p:cNvSpPr txBox="1"/>
          <p:nvPr/>
        </p:nvSpPr>
        <p:spPr>
          <a:xfrm>
            <a:off x="6640793" y="1126111"/>
            <a:ext cx="582211" cy="338554"/>
          </a:xfrm>
          <a:prstGeom prst="rect">
            <a:avLst/>
          </a:prstGeom>
          <a:noFill/>
        </p:spPr>
        <p:txBody>
          <a:bodyPr wrap="none" rtlCol="0">
            <a:spAutoFit/>
          </a:bodyPr>
          <a:lstStyle/>
          <a:p>
            <a:pPr algn="ctr"/>
            <a:r>
              <a:rPr lang="fr-FR" sz="1600" b="1" dirty="0">
                <a:latin typeface="Arial" panose="020B0604020202020204" pitchFamily="34" charset="0"/>
                <a:ea typeface="Aileron" charset="0"/>
                <a:cs typeface="Arial" panose="020B0604020202020204" pitchFamily="34" charset="0"/>
              </a:rPr>
              <a:t>PFS</a:t>
            </a:r>
          </a:p>
        </p:txBody>
      </p:sp>
      <p:sp>
        <p:nvSpPr>
          <p:cNvPr id="12" name="ZoneTexte 11"/>
          <p:cNvSpPr txBox="1"/>
          <p:nvPr/>
        </p:nvSpPr>
        <p:spPr>
          <a:xfrm flipH="1">
            <a:off x="9711626" y="1101411"/>
            <a:ext cx="986395" cy="338554"/>
          </a:xfrm>
          <a:prstGeom prst="rect">
            <a:avLst/>
          </a:prstGeom>
          <a:noFill/>
        </p:spPr>
        <p:txBody>
          <a:bodyPr wrap="square" rtlCol="0">
            <a:spAutoFit/>
          </a:bodyPr>
          <a:lstStyle/>
          <a:p>
            <a:pPr algn="ctr"/>
            <a:r>
              <a:rPr lang="fr-FR" sz="1600" b="1" dirty="0">
                <a:latin typeface="Arial" panose="020B0604020202020204" pitchFamily="34" charset="0"/>
                <a:ea typeface="Aileron" charset="0"/>
                <a:cs typeface="Arial" panose="020B0604020202020204" pitchFamily="34" charset="0"/>
              </a:rPr>
              <a:t>OS</a:t>
            </a:r>
          </a:p>
        </p:txBody>
      </p:sp>
      <p:sp>
        <p:nvSpPr>
          <p:cNvPr id="17" name="TextBox 16">
            <a:extLst>
              <a:ext uri="{FF2B5EF4-FFF2-40B4-BE49-F238E27FC236}">
                <a16:creationId xmlns:a16="http://schemas.microsoft.com/office/drawing/2014/main" id="{F9D28D3B-931D-7F40-B283-E7B1B6C8884E}"/>
              </a:ext>
            </a:extLst>
          </p:cNvPr>
          <p:cNvSpPr txBox="1"/>
          <p:nvPr/>
        </p:nvSpPr>
        <p:spPr>
          <a:xfrm>
            <a:off x="8981398" y="2752494"/>
            <a:ext cx="1352934" cy="276999"/>
          </a:xfrm>
          <a:prstGeom prst="rect">
            <a:avLst/>
          </a:prstGeom>
          <a:noFill/>
        </p:spPr>
        <p:txBody>
          <a:bodyPr wrap="none" lIns="0" tIns="0" rIns="0" bIns="0" rtlCol="0">
            <a:spAutoFit/>
          </a:bodyPr>
          <a:lstStyle/>
          <a:p>
            <a:r>
              <a:rPr lang="en-GB" sz="900" dirty="0">
                <a:latin typeface="Arial" panose="020B0604020202020204" pitchFamily="34" charset="0"/>
                <a:cs typeface="Arial" panose="020B0604020202020204" pitchFamily="34" charset="0"/>
              </a:rPr>
              <a:t>Median OS 14.5 months</a:t>
            </a:r>
          </a:p>
          <a:p>
            <a:r>
              <a:rPr lang="en-GB" sz="900" dirty="0">
                <a:latin typeface="Arial" panose="020B0604020202020204" pitchFamily="34" charset="0"/>
                <a:cs typeface="Arial" panose="020B0604020202020204" pitchFamily="34" charset="0"/>
              </a:rPr>
              <a:t>(95% CI, 0.8-28.2 months)</a:t>
            </a:r>
          </a:p>
        </p:txBody>
      </p:sp>
      <p:sp>
        <p:nvSpPr>
          <p:cNvPr id="18" name="TextBox 17">
            <a:extLst>
              <a:ext uri="{FF2B5EF4-FFF2-40B4-BE49-F238E27FC236}">
                <a16:creationId xmlns:a16="http://schemas.microsoft.com/office/drawing/2014/main" id="{8B0470DC-5815-DC4C-966B-8A16C62718C6}"/>
              </a:ext>
            </a:extLst>
          </p:cNvPr>
          <p:cNvSpPr txBox="1"/>
          <p:nvPr/>
        </p:nvSpPr>
        <p:spPr>
          <a:xfrm>
            <a:off x="5780999" y="2752494"/>
            <a:ext cx="1288814" cy="276999"/>
          </a:xfrm>
          <a:prstGeom prst="rect">
            <a:avLst/>
          </a:prstGeom>
          <a:noFill/>
        </p:spPr>
        <p:txBody>
          <a:bodyPr wrap="none" lIns="0" tIns="0" rIns="0" bIns="0" rtlCol="0">
            <a:spAutoFit/>
          </a:bodyPr>
          <a:lstStyle/>
          <a:p>
            <a:r>
              <a:rPr lang="en-GB" sz="900" dirty="0">
                <a:latin typeface="Arial" panose="020B0604020202020204" pitchFamily="34" charset="0"/>
                <a:cs typeface="Arial" panose="020B0604020202020204" pitchFamily="34" charset="0"/>
              </a:rPr>
              <a:t>Median PFS 7.6 months</a:t>
            </a:r>
          </a:p>
          <a:p>
            <a:r>
              <a:rPr lang="en-GB" sz="900" dirty="0">
                <a:latin typeface="Arial" panose="020B0604020202020204" pitchFamily="34" charset="0"/>
                <a:cs typeface="Arial" panose="020B0604020202020204" pitchFamily="34" charset="0"/>
              </a:rPr>
              <a:t>(95% CI, 5.3-9.8 months)</a:t>
            </a:r>
          </a:p>
        </p:txBody>
      </p:sp>
      <p:sp>
        <p:nvSpPr>
          <p:cNvPr id="21" name="TextBox 20">
            <a:extLst>
              <a:ext uri="{FF2B5EF4-FFF2-40B4-BE49-F238E27FC236}">
                <a16:creationId xmlns:a16="http://schemas.microsoft.com/office/drawing/2014/main" id="{75FBC846-35B5-EE4D-9189-7144B02DF7F6}"/>
              </a:ext>
            </a:extLst>
          </p:cNvPr>
          <p:cNvSpPr txBox="1"/>
          <p:nvPr/>
        </p:nvSpPr>
        <p:spPr>
          <a:xfrm rot="16200000">
            <a:off x="4554676" y="2128147"/>
            <a:ext cx="1229504" cy="369332"/>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Progression-free</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survival (%)</a:t>
            </a:r>
          </a:p>
        </p:txBody>
      </p:sp>
      <p:sp>
        <p:nvSpPr>
          <p:cNvPr id="22" name="TextBox 21">
            <a:extLst>
              <a:ext uri="{FF2B5EF4-FFF2-40B4-BE49-F238E27FC236}">
                <a16:creationId xmlns:a16="http://schemas.microsoft.com/office/drawing/2014/main" id="{EDD454FD-6222-8040-9069-323B8CBF8FCD}"/>
              </a:ext>
            </a:extLst>
          </p:cNvPr>
          <p:cNvSpPr txBox="1"/>
          <p:nvPr/>
        </p:nvSpPr>
        <p:spPr>
          <a:xfrm rot="16200000">
            <a:off x="7731305" y="2170603"/>
            <a:ext cx="1426674" cy="184666"/>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Overall survival (%)</a:t>
            </a:r>
          </a:p>
        </p:txBody>
      </p:sp>
      <p:sp>
        <p:nvSpPr>
          <p:cNvPr id="23" name="TextBox 22">
            <a:extLst>
              <a:ext uri="{FF2B5EF4-FFF2-40B4-BE49-F238E27FC236}">
                <a16:creationId xmlns:a16="http://schemas.microsoft.com/office/drawing/2014/main" id="{E529D9E2-8B65-FD45-9C92-F70CA72666ED}"/>
              </a:ext>
            </a:extLst>
          </p:cNvPr>
          <p:cNvSpPr txBox="1"/>
          <p:nvPr/>
        </p:nvSpPr>
        <p:spPr>
          <a:xfrm>
            <a:off x="5377010" y="1382452"/>
            <a:ext cx="211597"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100</a:t>
            </a:r>
          </a:p>
        </p:txBody>
      </p:sp>
      <p:sp>
        <p:nvSpPr>
          <p:cNvPr id="28" name="TextBox 27">
            <a:extLst>
              <a:ext uri="{FF2B5EF4-FFF2-40B4-BE49-F238E27FC236}">
                <a16:creationId xmlns:a16="http://schemas.microsoft.com/office/drawing/2014/main" id="{0F186610-C8A2-E14A-8C13-6CBF37FD4A8F}"/>
              </a:ext>
            </a:extLst>
          </p:cNvPr>
          <p:cNvSpPr txBox="1"/>
          <p:nvPr/>
        </p:nvSpPr>
        <p:spPr>
          <a:xfrm>
            <a:off x="5447543" y="171455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80</a:t>
            </a:r>
          </a:p>
        </p:txBody>
      </p:sp>
      <p:sp>
        <p:nvSpPr>
          <p:cNvPr id="29" name="TextBox 28">
            <a:extLst>
              <a:ext uri="{FF2B5EF4-FFF2-40B4-BE49-F238E27FC236}">
                <a16:creationId xmlns:a16="http://schemas.microsoft.com/office/drawing/2014/main" id="{06106098-6F32-064C-A819-025978D60DEA}"/>
              </a:ext>
            </a:extLst>
          </p:cNvPr>
          <p:cNvSpPr txBox="1"/>
          <p:nvPr/>
        </p:nvSpPr>
        <p:spPr>
          <a:xfrm>
            <a:off x="5447543" y="204666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60</a:t>
            </a:r>
          </a:p>
        </p:txBody>
      </p:sp>
      <p:sp>
        <p:nvSpPr>
          <p:cNvPr id="30" name="TextBox 29">
            <a:extLst>
              <a:ext uri="{FF2B5EF4-FFF2-40B4-BE49-F238E27FC236}">
                <a16:creationId xmlns:a16="http://schemas.microsoft.com/office/drawing/2014/main" id="{289179E7-CB2D-4545-A87E-31D05A9C0004}"/>
              </a:ext>
            </a:extLst>
          </p:cNvPr>
          <p:cNvSpPr txBox="1"/>
          <p:nvPr/>
        </p:nvSpPr>
        <p:spPr>
          <a:xfrm>
            <a:off x="5447543" y="237876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40</a:t>
            </a:r>
          </a:p>
        </p:txBody>
      </p:sp>
      <p:sp>
        <p:nvSpPr>
          <p:cNvPr id="31" name="TextBox 30">
            <a:extLst>
              <a:ext uri="{FF2B5EF4-FFF2-40B4-BE49-F238E27FC236}">
                <a16:creationId xmlns:a16="http://schemas.microsoft.com/office/drawing/2014/main" id="{44131B54-615E-F44D-9728-E4754DB1B8C4}"/>
              </a:ext>
            </a:extLst>
          </p:cNvPr>
          <p:cNvSpPr txBox="1"/>
          <p:nvPr/>
        </p:nvSpPr>
        <p:spPr>
          <a:xfrm>
            <a:off x="5447543" y="271087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20</a:t>
            </a:r>
          </a:p>
        </p:txBody>
      </p:sp>
      <p:sp>
        <p:nvSpPr>
          <p:cNvPr id="32" name="TextBox 31">
            <a:extLst>
              <a:ext uri="{FF2B5EF4-FFF2-40B4-BE49-F238E27FC236}">
                <a16:creationId xmlns:a16="http://schemas.microsoft.com/office/drawing/2014/main" id="{238E9EBF-A524-FE46-9F97-8106A9BFC02B}"/>
              </a:ext>
            </a:extLst>
          </p:cNvPr>
          <p:cNvSpPr txBox="1"/>
          <p:nvPr/>
        </p:nvSpPr>
        <p:spPr>
          <a:xfrm>
            <a:off x="5518075" y="3042977"/>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0</a:t>
            </a:r>
          </a:p>
        </p:txBody>
      </p:sp>
      <p:sp>
        <p:nvSpPr>
          <p:cNvPr id="33" name="TextBox 32">
            <a:extLst>
              <a:ext uri="{FF2B5EF4-FFF2-40B4-BE49-F238E27FC236}">
                <a16:creationId xmlns:a16="http://schemas.microsoft.com/office/drawing/2014/main" id="{327763EA-92E3-2B4B-AA8B-DE3B2E5932D6}"/>
              </a:ext>
            </a:extLst>
          </p:cNvPr>
          <p:cNvSpPr txBox="1"/>
          <p:nvPr/>
        </p:nvSpPr>
        <p:spPr>
          <a:xfrm>
            <a:off x="8569097" y="1312602"/>
            <a:ext cx="211597"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100</a:t>
            </a:r>
          </a:p>
        </p:txBody>
      </p:sp>
      <p:sp>
        <p:nvSpPr>
          <p:cNvPr id="34" name="TextBox 33">
            <a:extLst>
              <a:ext uri="{FF2B5EF4-FFF2-40B4-BE49-F238E27FC236}">
                <a16:creationId xmlns:a16="http://schemas.microsoft.com/office/drawing/2014/main" id="{0B122478-646F-454D-9FB4-6AA35A52621F}"/>
              </a:ext>
            </a:extLst>
          </p:cNvPr>
          <p:cNvSpPr txBox="1"/>
          <p:nvPr/>
        </p:nvSpPr>
        <p:spPr>
          <a:xfrm>
            <a:off x="8639630" y="165359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80</a:t>
            </a:r>
          </a:p>
        </p:txBody>
      </p:sp>
      <p:sp>
        <p:nvSpPr>
          <p:cNvPr id="35" name="TextBox 34">
            <a:extLst>
              <a:ext uri="{FF2B5EF4-FFF2-40B4-BE49-F238E27FC236}">
                <a16:creationId xmlns:a16="http://schemas.microsoft.com/office/drawing/2014/main" id="{D29B16C8-FEF6-BA4A-99CE-F53E2B83FA84}"/>
              </a:ext>
            </a:extLst>
          </p:cNvPr>
          <p:cNvSpPr txBox="1"/>
          <p:nvPr/>
        </p:nvSpPr>
        <p:spPr>
          <a:xfrm>
            <a:off x="8639630" y="199459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60</a:t>
            </a:r>
          </a:p>
        </p:txBody>
      </p:sp>
      <p:sp>
        <p:nvSpPr>
          <p:cNvPr id="36" name="TextBox 35">
            <a:extLst>
              <a:ext uri="{FF2B5EF4-FFF2-40B4-BE49-F238E27FC236}">
                <a16:creationId xmlns:a16="http://schemas.microsoft.com/office/drawing/2014/main" id="{4B9DDE4F-875D-5347-A44B-0C77BD53812D}"/>
              </a:ext>
            </a:extLst>
          </p:cNvPr>
          <p:cNvSpPr txBox="1"/>
          <p:nvPr/>
        </p:nvSpPr>
        <p:spPr>
          <a:xfrm>
            <a:off x="8639630" y="2335587"/>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40</a:t>
            </a:r>
          </a:p>
        </p:txBody>
      </p:sp>
      <p:sp>
        <p:nvSpPr>
          <p:cNvPr id="37" name="TextBox 36">
            <a:extLst>
              <a:ext uri="{FF2B5EF4-FFF2-40B4-BE49-F238E27FC236}">
                <a16:creationId xmlns:a16="http://schemas.microsoft.com/office/drawing/2014/main" id="{5CF62AF4-D9FC-BE47-BEDA-AA48735636D0}"/>
              </a:ext>
            </a:extLst>
          </p:cNvPr>
          <p:cNvSpPr txBox="1"/>
          <p:nvPr/>
        </p:nvSpPr>
        <p:spPr>
          <a:xfrm>
            <a:off x="8639630" y="267658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20</a:t>
            </a:r>
          </a:p>
        </p:txBody>
      </p:sp>
      <p:sp>
        <p:nvSpPr>
          <p:cNvPr id="38" name="TextBox 37">
            <a:extLst>
              <a:ext uri="{FF2B5EF4-FFF2-40B4-BE49-F238E27FC236}">
                <a16:creationId xmlns:a16="http://schemas.microsoft.com/office/drawing/2014/main" id="{98CBCA77-1C17-FF4C-A46F-F7109F5BBF0A}"/>
              </a:ext>
            </a:extLst>
          </p:cNvPr>
          <p:cNvSpPr txBox="1"/>
          <p:nvPr/>
        </p:nvSpPr>
        <p:spPr>
          <a:xfrm>
            <a:off x="8710162" y="3017577"/>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0</a:t>
            </a:r>
          </a:p>
        </p:txBody>
      </p:sp>
      <p:sp>
        <p:nvSpPr>
          <p:cNvPr id="39" name="TextBox 38">
            <a:extLst>
              <a:ext uri="{FF2B5EF4-FFF2-40B4-BE49-F238E27FC236}">
                <a16:creationId xmlns:a16="http://schemas.microsoft.com/office/drawing/2014/main" id="{B7F75F42-05E2-2745-9380-AD4D40BC993D}"/>
              </a:ext>
            </a:extLst>
          </p:cNvPr>
          <p:cNvSpPr txBox="1"/>
          <p:nvPr/>
        </p:nvSpPr>
        <p:spPr>
          <a:xfrm>
            <a:off x="8095728" y="316801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18</a:t>
            </a:r>
          </a:p>
        </p:txBody>
      </p:sp>
      <p:sp>
        <p:nvSpPr>
          <p:cNvPr id="40" name="TextBox 39">
            <a:extLst>
              <a:ext uri="{FF2B5EF4-FFF2-40B4-BE49-F238E27FC236}">
                <a16:creationId xmlns:a16="http://schemas.microsoft.com/office/drawing/2014/main" id="{FB9C2601-E2EF-4C42-9463-F63980174C02}"/>
              </a:ext>
            </a:extLst>
          </p:cNvPr>
          <p:cNvSpPr txBox="1"/>
          <p:nvPr/>
        </p:nvSpPr>
        <p:spPr>
          <a:xfrm>
            <a:off x="7267053" y="316801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12</a:t>
            </a:r>
          </a:p>
        </p:txBody>
      </p:sp>
      <p:sp>
        <p:nvSpPr>
          <p:cNvPr id="41" name="TextBox 40">
            <a:extLst>
              <a:ext uri="{FF2B5EF4-FFF2-40B4-BE49-F238E27FC236}">
                <a16:creationId xmlns:a16="http://schemas.microsoft.com/office/drawing/2014/main" id="{9DFAF4CB-8D99-2B4E-AA93-F7674576FCA4}"/>
              </a:ext>
            </a:extLst>
          </p:cNvPr>
          <p:cNvSpPr txBox="1"/>
          <p:nvPr/>
        </p:nvSpPr>
        <p:spPr>
          <a:xfrm>
            <a:off x="6464119" y="316801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6</a:t>
            </a:r>
          </a:p>
        </p:txBody>
      </p:sp>
      <p:sp>
        <p:nvSpPr>
          <p:cNvPr id="42" name="TextBox 41">
            <a:extLst>
              <a:ext uri="{FF2B5EF4-FFF2-40B4-BE49-F238E27FC236}">
                <a16:creationId xmlns:a16="http://schemas.microsoft.com/office/drawing/2014/main" id="{A7A402D3-8A18-1342-BA58-ED255EA5C259}"/>
              </a:ext>
            </a:extLst>
          </p:cNvPr>
          <p:cNvSpPr txBox="1"/>
          <p:nvPr/>
        </p:nvSpPr>
        <p:spPr>
          <a:xfrm>
            <a:off x="5635444" y="316801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0</a:t>
            </a:r>
          </a:p>
        </p:txBody>
      </p:sp>
      <p:sp>
        <p:nvSpPr>
          <p:cNvPr id="43" name="TextBox 42">
            <a:extLst>
              <a:ext uri="{FF2B5EF4-FFF2-40B4-BE49-F238E27FC236}">
                <a16:creationId xmlns:a16="http://schemas.microsoft.com/office/drawing/2014/main" id="{49BB422B-5840-B347-91A7-3E68A65DBF66}"/>
              </a:ext>
            </a:extLst>
          </p:cNvPr>
          <p:cNvSpPr txBox="1"/>
          <p:nvPr/>
        </p:nvSpPr>
        <p:spPr>
          <a:xfrm>
            <a:off x="10739175" y="316801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18</a:t>
            </a:r>
          </a:p>
        </p:txBody>
      </p:sp>
      <p:sp>
        <p:nvSpPr>
          <p:cNvPr id="45" name="TextBox 44">
            <a:extLst>
              <a:ext uri="{FF2B5EF4-FFF2-40B4-BE49-F238E27FC236}">
                <a16:creationId xmlns:a16="http://schemas.microsoft.com/office/drawing/2014/main" id="{F801943C-7C80-1D40-A1FD-4A41157355F3}"/>
              </a:ext>
            </a:extLst>
          </p:cNvPr>
          <p:cNvSpPr txBox="1"/>
          <p:nvPr/>
        </p:nvSpPr>
        <p:spPr>
          <a:xfrm>
            <a:off x="10101693" y="316801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12</a:t>
            </a:r>
          </a:p>
        </p:txBody>
      </p:sp>
      <p:sp>
        <p:nvSpPr>
          <p:cNvPr id="46" name="TextBox 45">
            <a:extLst>
              <a:ext uri="{FF2B5EF4-FFF2-40B4-BE49-F238E27FC236}">
                <a16:creationId xmlns:a16="http://schemas.microsoft.com/office/drawing/2014/main" id="{BFA04DE4-C7B8-D644-BE87-C02FCD7A9724}"/>
              </a:ext>
            </a:extLst>
          </p:cNvPr>
          <p:cNvSpPr txBox="1"/>
          <p:nvPr/>
        </p:nvSpPr>
        <p:spPr>
          <a:xfrm>
            <a:off x="9481639" y="316801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6</a:t>
            </a:r>
          </a:p>
        </p:txBody>
      </p:sp>
      <p:sp>
        <p:nvSpPr>
          <p:cNvPr id="47" name="TextBox 46">
            <a:extLst>
              <a:ext uri="{FF2B5EF4-FFF2-40B4-BE49-F238E27FC236}">
                <a16:creationId xmlns:a16="http://schemas.microsoft.com/office/drawing/2014/main" id="{B97FEC0A-958D-1943-AC68-D19D275A0C60}"/>
              </a:ext>
            </a:extLst>
          </p:cNvPr>
          <p:cNvSpPr txBox="1"/>
          <p:nvPr/>
        </p:nvSpPr>
        <p:spPr>
          <a:xfrm>
            <a:off x="8835844" y="316801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0</a:t>
            </a:r>
          </a:p>
        </p:txBody>
      </p:sp>
      <p:sp>
        <p:nvSpPr>
          <p:cNvPr id="48" name="TextBox 47">
            <a:extLst>
              <a:ext uri="{FF2B5EF4-FFF2-40B4-BE49-F238E27FC236}">
                <a16:creationId xmlns:a16="http://schemas.microsoft.com/office/drawing/2014/main" id="{F3958330-2B69-9946-945C-B9ED64DBAC3C}"/>
              </a:ext>
            </a:extLst>
          </p:cNvPr>
          <p:cNvSpPr txBox="1"/>
          <p:nvPr/>
        </p:nvSpPr>
        <p:spPr>
          <a:xfrm>
            <a:off x="11379255" y="316801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24</a:t>
            </a:r>
          </a:p>
        </p:txBody>
      </p:sp>
      <p:sp>
        <p:nvSpPr>
          <p:cNvPr id="49" name="TextBox 48">
            <a:extLst>
              <a:ext uri="{FF2B5EF4-FFF2-40B4-BE49-F238E27FC236}">
                <a16:creationId xmlns:a16="http://schemas.microsoft.com/office/drawing/2014/main" id="{88DA83D2-F7D5-C147-94F3-2B8F6E611A41}"/>
              </a:ext>
            </a:extLst>
          </p:cNvPr>
          <p:cNvSpPr txBox="1"/>
          <p:nvPr/>
        </p:nvSpPr>
        <p:spPr>
          <a:xfrm>
            <a:off x="9907888" y="3284984"/>
            <a:ext cx="548228" cy="184666"/>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Months</a:t>
            </a:r>
          </a:p>
        </p:txBody>
      </p:sp>
      <p:sp>
        <p:nvSpPr>
          <p:cNvPr id="50" name="TextBox 49">
            <a:extLst>
              <a:ext uri="{FF2B5EF4-FFF2-40B4-BE49-F238E27FC236}">
                <a16:creationId xmlns:a16="http://schemas.microsoft.com/office/drawing/2014/main" id="{BF8AE2AF-7CC6-FE4D-A413-9ED621F59FD1}"/>
              </a:ext>
            </a:extLst>
          </p:cNvPr>
          <p:cNvSpPr txBox="1"/>
          <p:nvPr/>
        </p:nvSpPr>
        <p:spPr>
          <a:xfrm>
            <a:off x="6657612" y="3284984"/>
            <a:ext cx="548228" cy="184666"/>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Months</a:t>
            </a:r>
          </a:p>
        </p:txBody>
      </p:sp>
      <p:sp>
        <p:nvSpPr>
          <p:cNvPr id="51" name="TextBox 50">
            <a:extLst>
              <a:ext uri="{FF2B5EF4-FFF2-40B4-BE49-F238E27FC236}">
                <a16:creationId xmlns:a16="http://schemas.microsoft.com/office/drawing/2014/main" id="{DB0C06A9-44D9-9B42-AFD1-1CA9C848E444}"/>
              </a:ext>
            </a:extLst>
          </p:cNvPr>
          <p:cNvSpPr txBox="1"/>
          <p:nvPr/>
        </p:nvSpPr>
        <p:spPr>
          <a:xfrm>
            <a:off x="8145604" y="601927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18</a:t>
            </a:r>
          </a:p>
        </p:txBody>
      </p:sp>
      <p:sp>
        <p:nvSpPr>
          <p:cNvPr id="52" name="TextBox 51">
            <a:extLst>
              <a:ext uri="{FF2B5EF4-FFF2-40B4-BE49-F238E27FC236}">
                <a16:creationId xmlns:a16="http://schemas.microsoft.com/office/drawing/2014/main" id="{4986C5EF-3C44-8F40-9289-859AAFB4AC57}"/>
              </a:ext>
            </a:extLst>
          </p:cNvPr>
          <p:cNvSpPr txBox="1"/>
          <p:nvPr/>
        </p:nvSpPr>
        <p:spPr>
          <a:xfrm>
            <a:off x="7300304" y="601927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12</a:t>
            </a:r>
          </a:p>
        </p:txBody>
      </p:sp>
      <p:sp>
        <p:nvSpPr>
          <p:cNvPr id="53" name="TextBox 52">
            <a:extLst>
              <a:ext uri="{FF2B5EF4-FFF2-40B4-BE49-F238E27FC236}">
                <a16:creationId xmlns:a16="http://schemas.microsoft.com/office/drawing/2014/main" id="{745328FC-DCCD-5946-8305-43D32E74A0F6}"/>
              </a:ext>
            </a:extLst>
          </p:cNvPr>
          <p:cNvSpPr txBox="1"/>
          <p:nvPr/>
        </p:nvSpPr>
        <p:spPr>
          <a:xfrm>
            <a:off x="6489058" y="601927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6</a:t>
            </a:r>
          </a:p>
        </p:txBody>
      </p:sp>
      <p:sp>
        <p:nvSpPr>
          <p:cNvPr id="54" name="TextBox 53">
            <a:extLst>
              <a:ext uri="{FF2B5EF4-FFF2-40B4-BE49-F238E27FC236}">
                <a16:creationId xmlns:a16="http://schemas.microsoft.com/office/drawing/2014/main" id="{A061D609-BE8B-9747-A65B-A5AADCD13624}"/>
              </a:ext>
            </a:extLst>
          </p:cNvPr>
          <p:cNvSpPr txBox="1"/>
          <p:nvPr/>
        </p:nvSpPr>
        <p:spPr>
          <a:xfrm>
            <a:off x="5635444" y="601927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0</a:t>
            </a:r>
          </a:p>
        </p:txBody>
      </p:sp>
      <p:sp>
        <p:nvSpPr>
          <p:cNvPr id="55" name="TextBox 54">
            <a:extLst>
              <a:ext uri="{FF2B5EF4-FFF2-40B4-BE49-F238E27FC236}">
                <a16:creationId xmlns:a16="http://schemas.microsoft.com/office/drawing/2014/main" id="{C21ECCC9-A3F7-7743-BBFC-0747B71E4CF2}"/>
              </a:ext>
            </a:extLst>
          </p:cNvPr>
          <p:cNvSpPr txBox="1"/>
          <p:nvPr/>
        </p:nvSpPr>
        <p:spPr>
          <a:xfrm>
            <a:off x="10739175" y="601927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18</a:t>
            </a:r>
          </a:p>
        </p:txBody>
      </p:sp>
      <p:sp>
        <p:nvSpPr>
          <p:cNvPr id="56" name="TextBox 55">
            <a:extLst>
              <a:ext uri="{FF2B5EF4-FFF2-40B4-BE49-F238E27FC236}">
                <a16:creationId xmlns:a16="http://schemas.microsoft.com/office/drawing/2014/main" id="{046834DA-C74F-1343-8CB5-A9F6B66911CD}"/>
              </a:ext>
            </a:extLst>
          </p:cNvPr>
          <p:cNvSpPr txBox="1"/>
          <p:nvPr/>
        </p:nvSpPr>
        <p:spPr>
          <a:xfrm>
            <a:off x="10101693" y="601927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12</a:t>
            </a:r>
          </a:p>
        </p:txBody>
      </p:sp>
      <p:sp>
        <p:nvSpPr>
          <p:cNvPr id="57" name="TextBox 56">
            <a:extLst>
              <a:ext uri="{FF2B5EF4-FFF2-40B4-BE49-F238E27FC236}">
                <a16:creationId xmlns:a16="http://schemas.microsoft.com/office/drawing/2014/main" id="{B2F30908-CD5D-9F4B-9625-BFC01494E389}"/>
              </a:ext>
            </a:extLst>
          </p:cNvPr>
          <p:cNvSpPr txBox="1"/>
          <p:nvPr/>
        </p:nvSpPr>
        <p:spPr>
          <a:xfrm>
            <a:off x="9481639" y="601927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6</a:t>
            </a:r>
          </a:p>
        </p:txBody>
      </p:sp>
      <p:sp>
        <p:nvSpPr>
          <p:cNvPr id="58" name="TextBox 57">
            <a:extLst>
              <a:ext uri="{FF2B5EF4-FFF2-40B4-BE49-F238E27FC236}">
                <a16:creationId xmlns:a16="http://schemas.microsoft.com/office/drawing/2014/main" id="{5F5E402D-05FF-C143-B976-3C0B793E3EDD}"/>
              </a:ext>
            </a:extLst>
          </p:cNvPr>
          <p:cNvSpPr txBox="1"/>
          <p:nvPr/>
        </p:nvSpPr>
        <p:spPr>
          <a:xfrm>
            <a:off x="8835844" y="601927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id="{008E911B-8C1A-724E-A29B-F67FF28ABAF9}"/>
              </a:ext>
            </a:extLst>
          </p:cNvPr>
          <p:cNvSpPr txBox="1"/>
          <p:nvPr/>
        </p:nvSpPr>
        <p:spPr>
          <a:xfrm>
            <a:off x="11379255" y="601927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cs typeface="Arial" panose="020B0604020202020204" pitchFamily="34" charset="0"/>
              </a:rPr>
              <a:t>24</a:t>
            </a:r>
          </a:p>
        </p:txBody>
      </p:sp>
      <p:sp>
        <p:nvSpPr>
          <p:cNvPr id="60" name="TextBox 59">
            <a:extLst>
              <a:ext uri="{FF2B5EF4-FFF2-40B4-BE49-F238E27FC236}">
                <a16:creationId xmlns:a16="http://schemas.microsoft.com/office/drawing/2014/main" id="{0A54DB5E-6614-0C4F-91D7-A3FC14F3C8F5}"/>
              </a:ext>
            </a:extLst>
          </p:cNvPr>
          <p:cNvSpPr txBox="1"/>
          <p:nvPr/>
        </p:nvSpPr>
        <p:spPr>
          <a:xfrm>
            <a:off x="9907888" y="6136249"/>
            <a:ext cx="548228" cy="184666"/>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Months</a:t>
            </a:r>
          </a:p>
        </p:txBody>
      </p:sp>
      <p:sp>
        <p:nvSpPr>
          <p:cNvPr id="61" name="TextBox 60">
            <a:extLst>
              <a:ext uri="{FF2B5EF4-FFF2-40B4-BE49-F238E27FC236}">
                <a16:creationId xmlns:a16="http://schemas.microsoft.com/office/drawing/2014/main" id="{31B2C209-A9A2-244E-A2DB-5BBF2EED57CF}"/>
              </a:ext>
            </a:extLst>
          </p:cNvPr>
          <p:cNvSpPr txBox="1"/>
          <p:nvPr/>
        </p:nvSpPr>
        <p:spPr>
          <a:xfrm>
            <a:off x="6657612" y="6136249"/>
            <a:ext cx="548228" cy="184666"/>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Months</a:t>
            </a:r>
          </a:p>
        </p:txBody>
      </p:sp>
      <p:sp>
        <p:nvSpPr>
          <p:cNvPr id="62" name="TextBox 61">
            <a:extLst>
              <a:ext uri="{FF2B5EF4-FFF2-40B4-BE49-F238E27FC236}">
                <a16:creationId xmlns:a16="http://schemas.microsoft.com/office/drawing/2014/main" id="{4B6FA6FD-584A-5340-9A18-41EB983D695B}"/>
              </a:ext>
            </a:extLst>
          </p:cNvPr>
          <p:cNvSpPr txBox="1"/>
          <p:nvPr/>
        </p:nvSpPr>
        <p:spPr>
          <a:xfrm>
            <a:off x="7144287" y="4415040"/>
            <a:ext cx="1086836" cy="276999"/>
          </a:xfrm>
          <a:prstGeom prst="rect">
            <a:avLst/>
          </a:prstGeom>
          <a:noFill/>
        </p:spPr>
        <p:txBody>
          <a:bodyPr wrap="none" lIns="0" tIns="0" rIns="0" bIns="0" rtlCol="0">
            <a:spAutoFit/>
          </a:bodyPr>
          <a:lstStyle/>
          <a:p>
            <a:r>
              <a:rPr lang="en-GB" sz="900" dirty="0">
                <a:latin typeface="Arial" panose="020B0604020202020204" pitchFamily="34" charset="0"/>
                <a:cs typeface="Arial" panose="020B0604020202020204" pitchFamily="34" charset="0"/>
              </a:rPr>
              <a:t>ALBI Grade 1 (N=35)</a:t>
            </a:r>
          </a:p>
          <a:p>
            <a:r>
              <a:rPr lang="en-GB" sz="900" dirty="0">
                <a:latin typeface="Arial" panose="020B0604020202020204" pitchFamily="34" charset="0"/>
                <a:cs typeface="Arial" panose="020B0604020202020204" pitchFamily="34" charset="0"/>
              </a:rPr>
              <a:t>ALBI Grade 2 (N=10)</a:t>
            </a:r>
          </a:p>
        </p:txBody>
      </p:sp>
      <p:sp>
        <p:nvSpPr>
          <p:cNvPr id="63" name="TextBox 62">
            <a:extLst>
              <a:ext uri="{FF2B5EF4-FFF2-40B4-BE49-F238E27FC236}">
                <a16:creationId xmlns:a16="http://schemas.microsoft.com/office/drawing/2014/main" id="{474F56BC-9D96-3849-A2F4-D420AB74CE35}"/>
              </a:ext>
            </a:extLst>
          </p:cNvPr>
          <p:cNvSpPr txBox="1"/>
          <p:nvPr/>
        </p:nvSpPr>
        <p:spPr>
          <a:xfrm>
            <a:off x="7786197" y="4747550"/>
            <a:ext cx="419987" cy="138499"/>
          </a:xfrm>
          <a:prstGeom prst="rect">
            <a:avLst/>
          </a:prstGeom>
          <a:noFill/>
        </p:spPr>
        <p:txBody>
          <a:bodyPr wrap="none" lIns="0" tIns="0" rIns="0" bIns="0" rtlCol="0">
            <a:spAutoFit/>
          </a:bodyPr>
          <a:lstStyle/>
          <a:p>
            <a:pPr algn="r"/>
            <a:r>
              <a:rPr lang="en-GB" sz="900" dirty="0">
                <a:latin typeface="Arial" panose="020B0604020202020204" pitchFamily="34" charset="0"/>
                <a:cs typeface="Arial" panose="020B0604020202020204" pitchFamily="34" charset="0"/>
              </a:rPr>
              <a:t>p=0.078</a:t>
            </a:r>
          </a:p>
        </p:txBody>
      </p:sp>
      <p:sp>
        <p:nvSpPr>
          <p:cNvPr id="65" name="TextBox 64">
            <a:extLst>
              <a:ext uri="{FF2B5EF4-FFF2-40B4-BE49-F238E27FC236}">
                <a16:creationId xmlns:a16="http://schemas.microsoft.com/office/drawing/2014/main" id="{DDA92EBC-E79F-F04B-AB55-9028B4F722AF}"/>
              </a:ext>
            </a:extLst>
          </p:cNvPr>
          <p:cNvSpPr txBox="1"/>
          <p:nvPr/>
        </p:nvSpPr>
        <p:spPr>
          <a:xfrm>
            <a:off x="10377938" y="5420880"/>
            <a:ext cx="1086836" cy="276999"/>
          </a:xfrm>
          <a:prstGeom prst="rect">
            <a:avLst/>
          </a:prstGeom>
          <a:noFill/>
        </p:spPr>
        <p:txBody>
          <a:bodyPr wrap="none" lIns="0" tIns="0" rIns="0" bIns="0" rtlCol="0">
            <a:spAutoFit/>
          </a:bodyPr>
          <a:lstStyle/>
          <a:p>
            <a:r>
              <a:rPr lang="en-GB" sz="900" dirty="0">
                <a:latin typeface="Arial" panose="020B0604020202020204" pitchFamily="34" charset="0"/>
                <a:cs typeface="Arial" panose="020B0604020202020204" pitchFamily="34" charset="0"/>
              </a:rPr>
              <a:t>ALBI Grade 1 (N=35)</a:t>
            </a:r>
          </a:p>
          <a:p>
            <a:r>
              <a:rPr lang="en-GB" sz="900" dirty="0">
                <a:latin typeface="Arial" panose="020B0604020202020204" pitchFamily="34" charset="0"/>
                <a:cs typeface="Arial" panose="020B0604020202020204" pitchFamily="34" charset="0"/>
              </a:rPr>
              <a:t>ALBI Grade 2 (N=10)</a:t>
            </a:r>
          </a:p>
        </p:txBody>
      </p:sp>
      <p:sp>
        <p:nvSpPr>
          <p:cNvPr id="66" name="TextBox 65">
            <a:extLst>
              <a:ext uri="{FF2B5EF4-FFF2-40B4-BE49-F238E27FC236}">
                <a16:creationId xmlns:a16="http://schemas.microsoft.com/office/drawing/2014/main" id="{2137922C-E437-0749-8AF3-E80A10076401}"/>
              </a:ext>
            </a:extLst>
          </p:cNvPr>
          <p:cNvSpPr txBox="1"/>
          <p:nvPr/>
        </p:nvSpPr>
        <p:spPr>
          <a:xfrm>
            <a:off x="11044787" y="5753390"/>
            <a:ext cx="419987" cy="138499"/>
          </a:xfrm>
          <a:prstGeom prst="rect">
            <a:avLst/>
          </a:prstGeom>
          <a:noFill/>
        </p:spPr>
        <p:txBody>
          <a:bodyPr wrap="none" lIns="0" tIns="0" rIns="0" bIns="0" rtlCol="0">
            <a:spAutoFit/>
          </a:bodyPr>
          <a:lstStyle/>
          <a:p>
            <a:pPr algn="r"/>
            <a:r>
              <a:rPr lang="en-GB" sz="900" dirty="0">
                <a:latin typeface="Arial" panose="020B0604020202020204" pitchFamily="34" charset="0"/>
                <a:cs typeface="Arial" panose="020B0604020202020204" pitchFamily="34" charset="0"/>
              </a:rPr>
              <a:t>p=0.003</a:t>
            </a:r>
          </a:p>
        </p:txBody>
      </p:sp>
      <p:sp>
        <p:nvSpPr>
          <p:cNvPr id="67" name="TextBox 66">
            <a:extLst>
              <a:ext uri="{FF2B5EF4-FFF2-40B4-BE49-F238E27FC236}">
                <a16:creationId xmlns:a16="http://schemas.microsoft.com/office/drawing/2014/main" id="{8F33758D-ED1C-8D4F-BBFD-E80370F531BF}"/>
              </a:ext>
            </a:extLst>
          </p:cNvPr>
          <p:cNvSpPr txBox="1"/>
          <p:nvPr/>
        </p:nvSpPr>
        <p:spPr>
          <a:xfrm rot="16200000">
            <a:off x="4554676" y="4954474"/>
            <a:ext cx="1229504" cy="369332"/>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Progression-free</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survival (%)</a:t>
            </a:r>
          </a:p>
        </p:txBody>
      </p:sp>
      <p:sp>
        <p:nvSpPr>
          <p:cNvPr id="68" name="TextBox 67">
            <a:extLst>
              <a:ext uri="{FF2B5EF4-FFF2-40B4-BE49-F238E27FC236}">
                <a16:creationId xmlns:a16="http://schemas.microsoft.com/office/drawing/2014/main" id="{DE5FA85E-C1AB-C843-B18C-B9BEFA3552E1}"/>
              </a:ext>
            </a:extLst>
          </p:cNvPr>
          <p:cNvSpPr txBox="1"/>
          <p:nvPr/>
        </p:nvSpPr>
        <p:spPr>
          <a:xfrm rot="16200000">
            <a:off x="7731305" y="4996930"/>
            <a:ext cx="1426674" cy="184666"/>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Overall survival (%)</a:t>
            </a:r>
          </a:p>
        </p:txBody>
      </p:sp>
      <p:sp>
        <p:nvSpPr>
          <p:cNvPr id="69" name="TextBox 68">
            <a:extLst>
              <a:ext uri="{FF2B5EF4-FFF2-40B4-BE49-F238E27FC236}">
                <a16:creationId xmlns:a16="http://schemas.microsoft.com/office/drawing/2014/main" id="{5CC4A077-DC0E-664C-AEFE-0E986617FF1A}"/>
              </a:ext>
            </a:extLst>
          </p:cNvPr>
          <p:cNvSpPr txBox="1"/>
          <p:nvPr/>
        </p:nvSpPr>
        <p:spPr>
          <a:xfrm>
            <a:off x="5377010" y="4192153"/>
            <a:ext cx="211597"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100</a:t>
            </a:r>
          </a:p>
        </p:txBody>
      </p:sp>
      <p:sp>
        <p:nvSpPr>
          <p:cNvPr id="70" name="TextBox 69">
            <a:extLst>
              <a:ext uri="{FF2B5EF4-FFF2-40B4-BE49-F238E27FC236}">
                <a16:creationId xmlns:a16="http://schemas.microsoft.com/office/drawing/2014/main" id="{C5ED574C-4E72-FA47-8417-A57FFA0D9013}"/>
              </a:ext>
            </a:extLst>
          </p:cNvPr>
          <p:cNvSpPr txBox="1"/>
          <p:nvPr/>
        </p:nvSpPr>
        <p:spPr>
          <a:xfrm>
            <a:off x="5447543" y="452425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80</a:t>
            </a:r>
          </a:p>
        </p:txBody>
      </p:sp>
      <p:sp>
        <p:nvSpPr>
          <p:cNvPr id="71" name="TextBox 70">
            <a:extLst>
              <a:ext uri="{FF2B5EF4-FFF2-40B4-BE49-F238E27FC236}">
                <a16:creationId xmlns:a16="http://schemas.microsoft.com/office/drawing/2014/main" id="{9307FC59-AF1A-6442-9144-BF5F4C7A28B0}"/>
              </a:ext>
            </a:extLst>
          </p:cNvPr>
          <p:cNvSpPr txBox="1"/>
          <p:nvPr/>
        </p:nvSpPr>
        <p:spPr>
          <a:xfrm>
            <a:off x="5447543" y="485636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60</a:t>
            </a:r>
          </a:p>
        </p:txBody>
      </p:sp>
      <p:sp>
        <p:nvSpPr>
          <p:cNvPr id="72" name="TextBox 71">
            <a:extLst>
              <a:ext uri="{FF2B5EF4-FFF2-40B4-BE49-F238E27FC236}">
                <a16:creationId xmlns:a16="http://schemas.microsoft.com/office/drawing/2014/main" id="{5DCCE9E2-EA0E-FD46-93CF-2EB4C339E9FE}"/>
              </a:ext>
            </a:extLst>
          </p:cNvPr>
          <p:cNvSpPr txBox="1"/>
          <p:nvPr/>
        </p:nvSpPr>
        <p:spPr>
          <a:xfrm>
            <a:off x="5447543" y="5188468"/>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40</a:t>
            </a:r>
          </a:p>
        </p:txBody>
      </p:sp>
      <p:sp>
        <p:nvSpPr>
          <p:cNvPr id="73" name="TextBox 72">
            <a:extLst>
              <a:ext uri="{FF2B5EF4-FFF2-40B4-BE49-F238E27FC236}">
                <a16:creationId xmlns:a16="http://schemas.microsoft.com/office/drawing/2014/main" id="{B44B3AFB-E499-F847-A332-43E9A410203F}"/>
              </a:ext>
            </a:extLst>
          </p:cNvPr>
          <p:cNvSpPr txBox="1"/>
          <p:nvPr/>
        </p:nvSpPr>
        <p:spPr>
          <a:xfrm>
            <a:off x="5447543" y="5520573"/>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20</a:t>
            </a:r>
          </a:p>
        </p:txBody>
      </p:sp>
      <p:sp>
        <p:nvSpPr>
          <p:cNvPr id="74" name="TextBox 73">
            <a:extLst>
              <a:ext uri="{FF2B5EF4-FFF2-40B4-BE49-F238E27FC236}">
                <a16:creationId xmlns:a16="http://schemas.microsoft.com/office/drawing/2014/main" id="{7CCF464A-7FB5-FA46-81B2-3D7887D60FDB}"/>
              </a:ext>
            </a:extLst>
          </p:cNvPr>
          <p:cNvSpPr txBox="1"/>
          <p:nvPr/>
        </p:nvSpPr>
        <p:spPr>
          <a:xfrm>
            <a:off x="5518075" y="5852678"/>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0</a:t>
            </a:r>
          </a:p>
        </p:txBody>
      </p:sp>
      <p:sp>
        <p:nvSpPr>
          <p:cNvPr id="75" name="TextBox 74">
            <a:extLst>
              <a:ext uri="{FF2B5EF4-FFF2-40B4-BE49-F238E27FC236}">
                <a16:creationId xmlns:a16="http://schemas.microsoft.com/office/drawing/2014/main" id="{D8F395FC-9F73-2F4A-8ED6-579F45C1135B}"/>
              </a:ext>
            </a:extLst>
          </p:cNvPr>
          <p:cNvSpPr txBox="1"/>
          <p:nvPr/>
        </p:nvSpPr>
        <p:spPr>
          <a:xfrm>
            <a:off x="8544159" y="4205432"/>
            <a:ext cx="211597"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100</a:t>
            </a:r>
          </a:p>
        </p:txBody>
      </p:sp>
      <p:sp>
        <p:nvSpPr>
          <p:cNvPr id="76" name="TextBox 75">
            <a:extLst>
              <a:ext uri="{FF2B5EF4-FFF2-40B4-BE49-F238E27FC236}">
                <a16:creationId xmlns:a16="http://schemas.microsoft.com/office/drawing/2014/main" id="{4CB66323-843E-2F43-88F3-421C9C3E8EBD}"/>
              </a:ext>
            </a:extLst>
          </p:cNvPr>
          <p:cNvSpPr txBox="1"/>
          <p:nvPr/>
        </p:nvSpPr>
        <p:spPr>
          <a:xfrm>
            <a:off x="8614692" y="454325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80</a:t>
            </a:r>
          </a:p>
        </p:txBody>
      </p:sp>
      <p:sp>
        <p:nvSpPr>
          <p:cNvPr id="77" name="TextBox 76">
            <a:extLst>
              <a:ext uri="{FF2B5EF4-FFF2-40B4-BE49-F238E27FC236}">
                <a16:creationId xmlns:a16="http://schemas.microsoft.com/office/drawing/2014/main" id="{AF5C43DD-24FC-744C-BACE-D33FE7CCE25B}"/>
              </a:ext>
            </a:extLst>
          </p:cNvPr>
          <p:cNvSpPr txBox="1"/>
          <p:nvPr/>
        </p:nvSpPr>
        <p:spPr>
          <a:xfrm>
            <a:off x="8614692" y="488107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60</a:t>
            </a:r>
          </a:p>
        </p:txBody>
      </p:sp>
      <p:sp>
        <p:nvSpPr>
          <p:cNvPr id="78" name="TextBox 77">
            <a:extLst>
              <a:ext uri="{FF2B5EF4-FFF2-40B4-BE49-F238E27FC236}">
                <a16:creationId xmlns:a16="http://schemas.microsoft.com/office/drawing/2014/main" id="{9E6C901D-3A56-1C41-ABC9-ACFD002DF506}"/>
              </a:ext>
            </a:extLst>
          </p:cNvPr>
          <p:cNvSpPr txBox="1"/>
          <p:nvPr/>
        </p:nvSpPr>
        <p:spPr>
          <a:xfrm>
            <a:off x="8614692" y="521889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40</a:t>
            </a:r>
          </a:p>
        </p:txBody>
      </p:sp>
      <p:sp>
        <p:nvSpPr>
          <p:cNvPr id="79" name="TextBox 78">
            <a:extLst>
              <a:ext uri="{FF2B5EF4-FFF2-40B4-BE49-F238E27FC236}">
                <a16:creationId xmlns:a16="http://schemas.microsoft.com/office/drawing/2014/main" id="{6797691C-21AB-B542-9213-447BAD916EC0}"/>
              </a:ext>
            </a:extLst>
          </p:cNvPr>
          <p:cNvSpPr txBox="1"/>
          <p:nvPr/>
        </p:nvSpPr>
        <p:spPr>
          <a:xfrm>
            <a:off x="8614692" y="5556712"/>
            <a:ext cx="141064"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20</a:t>
            </a:r>
          </a:p>
        </p:txBody>
      </p:sp>
      <p:sp>
        <p:nvSpPr>
          <p:cNvPr id="80" name="TextBox 79">
            <a:extLst>
              <a:ext uri="{FF2B5EF4-FFF2-40B4-BE49-F238E27FC236}">
                <a16:creationId xmlns:a16="http://schemas.microsoft.com/office/drawing/2014/main" id="{20A40A90-8D9B-E14D-AF00-6983B14B6469}"/>
              </a:ext>
            </a:extLst>
          </p:cNvPr>
          <p:cNvSpPr txBox="1"/>
          <p:nvPr/>
        </p:nvSpPr>
        <p:spPr>
          <a:xfrm>
            <a:off x="8685224" y="5894532"/>
            <a:ext cx="70532"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27178391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t>Developed by HCC COnnect</a:t>
            </a:r>
          </a:p>
        </p:txBody>
      </p:sp>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4"/>
          </p:nvPr>
        </p:nvSpPr>
        <p:spPr/>
        <p:txBody>
          <a:bodyPr>
            <a:noAutofit/>
          </a:bodyPr>
          <a:lstStyle/>
          <a:p>
            <a:pPr marL="0" indent="0">
              <a:buNone/>
            </a:pPr>
            <a:r>
              <a:rPr lang="en-GB" altLang="en-US" sz="1700" b="1" dirty="0"/>
              <a:t>This programme is developed by HCC CONNECT, </a:t>
            </a:r>
            <a:br>
              <a:rPr lang="en-GB" altLang="en-US" sz="1700" b="1" dirty="0"/>
            </a:br>
            <a:r>
              <a:rPr lang="en-GB" altLang="en-US" sz="1700" b="1" dirty="0"/>
              <a:t>an international group of experts in the field of </a:t>
            </a:r>
            <a:br>
              <a:rPr lang="en-GB" altLang="en-US" sz="1700" b="1" dirty="0"/>
            </a:br>
            <a:r>
              <a:rPr lang="en-GB" sz="1700" b="1" dirty="0"/>
              <a:t>hepatocellular carcinoma.</a:t>
            </a:r>
            <a:br>
              <a:rPr lang="en-GB" sz="1700" b="1" dirty="0"/>
            </a:br>
            <a:endParaRPr lang="en-GB" altLang="en-US" sz="1700" dirty="0">
              <a:solidFill>
                <a:schemeClr val="accent1"/>
              </a:solidFill>
            </a:endParaRPr>
          </a:p>
          <a:p>
            <a:pPr marL="0" indent="0">
              <a:spcBef>
                <a:spcPts val="600"/>
              </a:spcBef>
              <a:buNone/>
            </a:pPr>
            <a:r>
              <a:rPr lang="en-GB" sz="1700" b="1" dirty="0">
                <a:solidFill>
                  <a:schemeClr val="accent1"/>
                </a:solidFill>
              </a:rPr>
              <a:t>Acknowledgement and disclosures</a:t>
            </a:r>
            <a:endParaRPr lang="en-GB" altLang="en-US" sz="1700" b="1" dirty="0">
              <a:solidFill>
                <a:schemeClr val="accent1"/>
              </a:solidFill>
            </a:endParaRPr>
          </a:p>
          <a:p>
            <a:pPr marL="0" indent="0">
              <a:spcBef>
                <a:spcPts val="600"/>
              </a:spcBef>
              <a:buNone/>
            </a:pPr>
            <a:r>
              <a:rPr lang="en-GB" altLang="en-US" sz="1700" dirty="0"/>
              <a:t>This HCC CONNECT programme is supported through an independent educational grant from </a:t>
            </a:r>
            <a:r>
              <a:rPr lang="en-GB" sz="1700" dirty="0"/>
              <a:t>Bayer</a:t>
            </a:r>
            <a:r>
              <a:rPr lang="en-GB" altLang="en-US" sz="1700" dirty="0"/>
              <a:t>. The programme is therefore independent, the content is not influenced by the supporter and is under the sole responsibility of the experts.</a:t>
            </a:r>
            <a:endParaRPr lang="en-GB" sz="1700" dirty="0"/>
          </a:p>
          <a:p>
            <a:pPr marL="0" indent="0">
              <a:spcBef>
                <a:spcPts val="600"/>
              </a:spcBef>
              <a:buNone/>
            </a:pPr>
            <a:r>
              <a:rPr lang="en-GB" sz="1700" dirty="0"/>
              <a:t>Expert Disclaimers:</a:t>
            </a:r>
          </a:p>
          <a:p>
            <a:pPr>
              <a:spcBef>
                <a:spcPts val="600"/>
              </a:spcBef>
            </a:pPr>
            <a:r>
              <a:rPr lang="en-GB" sz="1700" b="1" dirty="0">
                <a:solidFill>
                  <a:schemeClr val="accent1"/>
                </a:solidFill>
              </a:rPr>
              <a:t>Prof. Ducreux </a:t>
            </a:r>
            <a:r>
              <a:rPr lang="en-GB" sz="1700" dirty="0"/>
              <a:t>has received financial support/sponsorship from Roche, Servier, Pierre Fabre, Amgen, Daiichi Sankyo, MSD, Bayer, Merck Serono, AstraZeneca for advisory boards and from Roche, MSD, BeiGene, Bayer, Merck Serono, Pierre Fabre, Servier for symposium participation</a:t>
            </a:r>
          </a:p>
          <a:p>
            <a:pPr>
              <a:spcBef>
                <a:spcPts val="600"/>
              </a:spcBef>
            </a:pPr>
            <a:r>
              <a:rPr lang="en-GB" sz="1700" b="1" dirty="0">
                <a:solidFill>
                  <a:schemeClr val="accent1"/>
                </a:solidFill>
              </a:rPr>
              <a:t>Dr Vandamme </a:t>
            </a:r>
            <a:r>
              <a:rPr lang="en-GB" sz="1700" dirty="0"/>
              <a:t>has received financial support for consultation from Omnigen BV, Roche, Ipsen, Eisai, ElmediX BV, Bayer and institutional grants from Ipsen and Novartis</a:t>
            </a:r>
          </a:p>
          <a:p>
            <a:pPr>
              <a:spcBef>
                <a:spcPts val="600"/>
              </a:spcBef>
            </a:pPr>
            <a:r>
              <a:rPr lang="en-GB" sz="1700" b="1" dirty="0">
                <a:solidFill>
                  <a:schemeClr val="accent1"/>
                </a:solidFill>
              </a:rPr>
              <a:t>Assoc. Prof. Yoo </a:t>
            </a:r>
            <a:r>
              <a:rPr lang="en-GB" sz="1700" dirty="0"/>
              <a:t>has received financial support/sponsorship from Servier, Bayer, AstraZeneca, MSD, Eisai, Celgene, Bristol Myers Squibb, Debiopharm, Ipsen, Kyowa Kirin, Novartis, Boryung Pharmaceuticals, Merck Serono, Mundipharma, Roche and Janssen</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pPr/>
              <a:t>5</a:t>
            </a:fld>
            <a:endParaRPr lang="en-GB" noProof="0" dirty="0"/>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12" name="Picture 11">
            <a:hlinkClick r:id="rId3"/>
            <a:extLst>
              <a:ext uri="{FF2B5EF4-FFF2-40B4-BE49-F238E27FC236}">
                <a16:creationId xmlns:a16="http://schemas.microsoft.com/office/drawing/2014/main" id="{5507A656-4E15-9848-AB04-C36F6695A3DA}"/>
              </a:ext>
            </a:extLst>
          </p:cNvPr>
          <p:cNvPicPr>
            <a:picLocks noChangeAspect="1"/>
          </p:cNvPicPr>
          <p:nvPr/>
        </p:nvPicPr>
        <p:blipFill rotWithShape="1">
          <a:blip r:embed="rId4"/>
          <a:srcRect r="2035"/>
          <a:stretch/>
        </p:blipFill>
        <p:spPr>
          <a:xfrm>
            <a:off x="7380000" y="1213200"/>
            <a:ext cx="2552523" cy="1009649"/>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dirty="0"/>
              <a:t>Before liver transplantation</a:t>
            </a:r>
            <a:br>
              <a:rPr lang="en-GB" dirty="0"/>
            </a:br>
            <a:br>
              <a:rPr lang="en-GB" dirty="0"/>
            </a:br>
            <a:endParaRPr lang="en-GB" dirty="0"/>
          </a:p>
        </p:txBody>
      </p:sp>
      <p:sp>
        <p:nvSpPr>
          <p:cNvPr id="2" name="Content Placeholder 1">
            <a:extLst>
              <a:ext uri="{FF2B5EF4-FFF2-40B4-BE49-F238E27FC236}">
                <a16:creationId xmlns:a16="http://schemas.microsoft.com/office/drawing/2014/main" id="{37C63FBE-DBE6-FAC1-92E0-5F7020B9137B}"/>
              </a:ext>
            </a:extLst>
          </p:cNvPr>
          <p:cNvSpPr>
            <a:spLocks noGrp="1"/>
          </p:cNvSpPr>
          <p:nvPr>
            <p:ph sz="quarter" idx="14"/>
          </p:nvPr>
        </p:nvSpPr>
        <p:spPr/>
        <p:txBody>
          <a:bodyPr/>
          <a:lstStyle/>
          <a:p>
            <a:r>
              <a:rPr lang="en-US" b="1" dirty="0">
                <a:solidFill>
                  <a:schemeClr val="accent1"/>
                </a:solidFill>
              </a:rPr>
              <a:t>The role of neoadjuvant treatment </a:t>
            </a:r>
            <a:r>
              <a:rPr lang="en-US" dirty="0"/>
              <a:t>including immunotherapy </a:t>
            </a:r>
            <a:r>
              <a:rPr lang="en-US" b="1" dirty="0">
                <a:solidFill>
                  <a:schemeClr val="accent1"/>
                </a:solidFill>
              </a:rPr>
              <a:t>is less clear</a:t>
            </a:r>
          </a:p>
          <a:p>
            <a:r>
              <a:rPr lang="en-US" dirty="0"/>
              <a:t>Immunotherapy pre liver transplantation may </a:t>
            </a:r>
            <a:r>
              <a:rPr lang="en-US" b="1" dirty="0">
                <a:solidFill>
                  <a:schemeClr val="accent1"/>
                </a:solidFill>
              </a:rPr>
              <a:t>facilitate down staging </a:t>
            </a:r>
            <a:r>
              <a:rPr lang="en-US" dirty="0"/>
              <a:t>of unresectable HCC bridging to liver transplantation eligibility</a:t>
            </a:r>
          </a:p>
          <a:p>
            <a:r>
              <a:rPr lang="en-US" dirty="0"/>
              <a:t>However, higher risk of </a:t>
            </a:r>
            <a:r>
              <a:rPr lang="en-US" b="1" dirty="0">
                <a:solidFill>
                  <a:schemeClr val="accent1"/>
                </a:solidFill>
              </a:rPr>
              <a:t>donor graft rejection</a:t>
            </a:r>
          </a:p>
          <a:p>
            <a:r>
              <a:rPr lang="en-US" dirty="0"/>
              <a:t>Limited data in the literature</a:t>
            </a:r>
            <a:r>
              <a:rPr lang="en-US" baseline="30000" dirty="0"/>
              <a:t>1</a:t>
            </a:r>
          </a:p>
          <a:p>
            <a:pPr lvl="1"/>
            <a:r>
              <a:rPr lang="en-US" dirty="0"/>
              <a:t>10 patients</a:t>
            </a:r>
          </a:p>
          <a:p>
            <a:pPr lvl="1"/>
            <a:r>
              <a:rPr lang="en-US" dirty="0"/>
              <a:t>80% objective response rate</a:t>
            </a:r>
          </a:p>
          <a:p>
            <a:pPr lvl="1"/>
            <a:r>
              <a:rPr lang="en-US" dirty="0"/>
              <a:t>100% disease control rate</a:t>
            </a:r>
          </a:p>
          <a:p>
            <a:pPr lvl="1"/>
            <a:r>
              <a:rPr lang="en-US" dirty="0"/>
              <a:t>Biopsy-proven acute rejection incidence: 30%</a:t>
            </a:r>
          </a:p>
          <a:p>
            <a:pPr lvl="1"/>
            <a:r>
              <a:rPr lang="en-US" dirty="0"/>
              <a:t>2 patients died from rejection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50</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a:xfrm>
            <a:off x="620183" y="6309320"/>
            <a:ext cx="10180339" cy="365125"/>
          </a:xfrm>
        </p:spPr>
        <p:txBody>
          <a:bodyPr anchor="b"/>
          <a:lstStyle/>
          <a:p>
            <a:r>
              <a:rPr lang="en-GB" dirty="0"/>
              <a:t>HCC, hepatocellular carcinoma</a:t>
            </a:r>
          </a:p>
          <a:p>
            <a:r>
              <a:rPr lang="en-GB" dirty="0"/>
              <a:t>1. </a:t>
            </a:r>
            <a:r>
              <a:rPr lang="en-GB" dirty="0" err="1"/>
              <a:t>Qiao</a:t>
            </a:r>
            <a:r>
              <a:rPr lang="en-GB" dirty="0"/>
              <a:t> Z-Y, et al.  Front Immunol. 2021;12:653437</a:t>
            </a:r>
          </a:p>
        </p:txBody>
      </p:sp>
    </p:spTree>
    <p:extLst>
      <p:ext uri="{BB962C8B-B14F-4D97-AF65-F5344CB8AC3E}">
        <p14:creationId xmlns:p14="http://schemas.microsoft.com/office/powerpoint/2010/main" val="354374619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a:xfrm>
            <a:off x="364468" y="274638"/>
            <a:ext cx="11463064" cy="5821362"/>
          </a:xfrm>
        </p:spPr>
        <p:txBody>
          <a:bodyPr/>
          <a:lstStyle/>
          <a:p>
            <a:r>
              <a:rPr lang="en-US" dirty="0"/>
              <a:t>patients with auto-immune disease (AID)</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51</a:t>
            </a:fld>
            <a:endParaRPr lang="en-GB" dirty="0"/>
          </a:p>
        </p:txBody>
      </p:sp>
    </p:spTree>
    <p:extLst>
      <p:ext uri="{BB962C8B-B14F-4D97-AF65-F5344CB8AC3E}">
        <p14:creationId xmlns:p14="http://schemas.microsoft.com/office/powerpoint/2010/main" val="265914208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Patients with auto-immune disease</a:t>
            </a:r>
            <a:br>
              <a:rPr lang="en-GB" dirty="0"/>
            </a:br>
            <a:r>
              <a:rPr lang="en-GB" sz="2200" dirty="0">
                <a:solidFill>
                  <a:schemeClr val="accent1"/>
                </a:solidFill>
              </a:rPr>
              <a:t>have routinely been excluded from clinical trials</a:t>
            </a:r>
            <a:br>
              <a:rPr lang="en-GB" dirty="0"/>
            </a:br>
            <a:br>
              <a:rPr lang="en-GB" dirty="0"/>
            </a:br>
            <a:br>
              <a:rPr lang="en-GB" dirty="0"/>
            </a:br>
            <a:endParaRPr lang="en-GB" dirty="0"/>
          </a:p>
        </p:txBody>
      </p:sp>
      <p:sp>
        <p:nvSpPr>
          <p:cNvPr id="2" name="Content Placeholder 1">
            <a:extLst>
              <a:ext uri="{FF2B5EF4-FFF2-40B4-BE49-F238E27FC236}">
                <a16:creationId xmlns:a16="http://schemas.microsoft.com/office/drawing/2014/main" id="{37C63FBE-DBE6-FAC1-92E0-5F7020B9137B}"/>
              </a:ext>
            </a:extLst>
          </p:cNvPr>
          <p:cNvSpPr>
            <a:spLocks noGrp="1"/>
          </p:cNvSpPr>
          <p:nvPr>
            <p:ph sz="quarter" idx="14"/>
          </p:nvPr>
        </p:nvSpPr>
        <p:spPr/>
        <p:txBody>
          <a:bodyPr/>
          <a:lstStyle/>
          <a:p>
            <a:r>
              <a:rPr lang="en-GB" dirty="0"/>
              <a:t>Patients with HCC may suffer from:</a:t>
            </a:r>
          </a:p>
          <a:p>
            <a:pPr lvl="1"/>
            <a:r>
              <a:rPr lang="en-GB" dirty="0"/>
              <a:t>Hepatobiliary auto-immune diseases</a:t>
            </a:r>
          </a:p>
          <a:p>
            <a:pPr lvl="2"/>
            <a:r>
              <a:rPr lang="en-GB" dirty="0"/>
              <a:t>Primary biliary cholangitis</a:t>
            </a:r>
          </a:p>
          <a:p>
            <a:pPr lvl="2"/>
            <a:r>
              <a:rPr lang="en-GB" dirty="0"/>
              <a:t>Primary sclerosing cholangitis</a:t>
            </a:r>
          </a:p>
          <a:p>
            <a:pPr lvl="2"/>
            <a:r>
              <a:rPr lang="en-GB" dirty="0"/>
              <a:t>Auto-immune hepatitis</a:t>
            </a:r>
          </a:p>
          <a:p>
            <a:pPr lvl="1"/>
            <a:r>
              <a:rPr lang="en-GB" dirty="0"/>
              <a:t>Other auto-immune diseases</a:t>
            </a:r>
          </a:p>
          <a:p>
            <a:pPr lvl="2"/>
            <a:r>
              <a:rPr lang="en-GB" dirty="0"/>
              <a:t>Rheumatoid arthritis</a:t>
            </a:r>
          </a:p>
          <a:p>
            <a:pPr lvl="2"/>
            <a:r>
              <a:rPr lang="en-GB" dirty="0"/>
              <a:t>Type 1 diabetes</a:t>
            </a:r>
          </a:p>
          <a:p>
            <a:pPr lvl="2"/>
            <a:r>
              <a:rPr lang="en-GB" dirty="0"/>
              <a:t>Psoriasis</a:t>
            </a:r>
          </a:p>
          <a:p>
            <a:pPr lvl="2"/>
            <a:r>
              <a:rPr lang="en-GB" dirty="0"/>
              <a:t>Hypothyroidism</a:t>
            </a:r>
          </a:p>
          <a:p>
            <a:pPr lvl="0"/>
            <a:r>
              <a:rPr lang="en-GB" dirty="0"/>
              <a:t>Data on the safety of immunotherapy in individuals with pre-existing AID are limited and </a:t>
            </a:r>
            <a:r>
              <a:rPr lang="en-GB" b="1" dirty="0">
                <a:solidFill>
                  <a:schemeClr val="accent1"/>
                </a:solidFill>
              </a:rPr>
              <a:t>restricted to case reports and retrospective cohorts</a:t>
            </a:r>
          </a:p>
          <a:p>
            <a:pPr lvl="1"/>
            <a:r>
              <a:rPr lang="en-GB" dirty="0"/>
              <a:t>45 – 85 patients</a:t>
            </a:r>
          </a:p>
          <a:p>
            <a:pPr lvl="1"/>
            <a:r>
              <a:rPr lang="en-GB" dirty="0"/>
              <a:t>Studies including a large variety of AIDs, which makes impossible to draw firm conclusions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52</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en-US" dirty="0"/>
              <a:t>AID, auto-immune disease; HCC, hepatocellular carcinoma</a:t>
            </a:r>
          </a:p>
          <a:p>
            <a:r>
              <a:rPr lang="en-US" dirty="0"/>
              <a:t>Pinter M, et al. Gut. 2021;70:204-14 </a:t>
            </a:r>
            <a:endParaRPr lang="fr-FR" dirty="0"/>
          </a:p>
        </p:txBody>
      </p:sp>
    </p:spTree>
    <p:extLst>
      <p:ext uri="{BB962C8B-B14F-4D97-AF65-F5344CB8AC3E}">
        <p14:creationId xmlns:p14="http://schemas.microsoft.com/office/powerpoint/2010/main" val="66755158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Patients with auto-immune disease </a:t>
            </a:r>
            <a:br>
              <a:rPr lang="en-GB" dirty="0"/>
            </a:br>
            <a:r>
              <a:rPr lang="en-GB" sz="2200" dirty="0">
                <a:solidFill>
                  <a:schemeClr val="accent1"/>
                </a:solidFill>
              </a:rPr>
              <a:t>Immunotherapy can lead to adverse effects</a:t>
            </a:r>
            <a:br>
              <a:rPr lang="en-GB" dirty="0"/>
            </a:br>
            <a:br>
              <a:rPr lang="en-GB" dirty="0"/>
            </a:br>
            <a:endParaRPr lang="en-GB" dirty="0"/>
          </a:p>
        </p:txBody>
      </p:sp>
      <p:sp>
        <p:nvSpPr>
          <p:cNvPr id="2" name="Content Placeholder 1">
            <a:extLst>
              <a:ext uri="{FF2B5EF4-FFF2-40B4-BE49-F238E27FC236}">
                <a16:creationId xmlns:a16="http://schemas.microsoft.com/office/drawing/2014/main" id="{37C63FBE-DBE6-FAC1-92E0-5F7020B9137B}"/>
              </a:ext>
            </a:extLst>
          </p:cNvPr>
          <p:cNvSpPr>
            <a:spLocks noGrp="1"/>
          </p:cNvSpPr>
          <p:nvPr>
            <p:ph sz="quarter" idx="14"/>
          </p:nvPr>
        </p:nvSpPr>
        <p:spPr/>
        <p:txBody>
          <a:bodyPr/>
          <a:lstStyle/>
          <a:p>
            <a:pPr marL="0" indent="0">
              <a:buNone/>
            </a:pPr>
            <a:r>
              <a:rPr lang="en-US" dirty="0"/>
              <a:t>In a multicenter retrospective cohort study</a:t>
            </a:r>
            <a:r>
              <a:rPr lang="en-US" baseline="30000" dirty="0"/>
              <a:t>1</a:t>
            </a:r>
            <a:r>
              <a:rPr lang="en-US" dirty="0"/>
              <a:t> of patients with pre-existing autoimmune disease receiving ICI as cancer treatment (n=112) over a median follow up of 8 months:</a:t>
            </a:r>
          </a:p>
          <a:p>
            <a:r>
              <a:rPr lang="en-US" dirty="0"/>
              <a:t>71% of patients had a flare of a pre-existing autoimmune disease and/or another immune-related adverse effects related to ICI treatment </a:t>
            </a:r>
          </a:p>
          <a:p>
            <a:r>
              <a:rPr lang="en-US" dirty="0"/>
              <a:t>47% of patients had flares of pre-existing autoimmune disease</a:t>
            </a:r>
          </a:p>
          <a:p>
            <a:pPr lvl="1"/>
            <a:r>
              <a:rPr lang="en-US" dirty="0"/>
              <a:t>30% had severe flares</a:t>
            </a:r>
          </a:p>
          <a:p>
            <a:r>
              <a:rPr lang="en-US" dirty="0"/>
              <a:t>42% of patients had other immune-related adverse effects</a:t>
            </a:r>
          </a:p>
          <a:p>
            <a:pPr lvl="1"/>
            <a:r>
              <a:rPr lang="en-US" dirty="0"/>
              <a:t>40% had severe effects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53</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nchor="b"/>
          <a:lstStyle/>
          <a:p>
            <a:r>
              <a:rPr lang="en-US" dirty="0"/>
              <a:t>AID, </a:t>
            </a:r>
            <a:r>
              <a:rPr lang="es-ES" dirty="0" err="1"/>
              <a:t>auto-immune</a:t>
            </a:r>
            <a:r>
              <a:rPr lang="es-ES" dirty="0"/>
              <a:t> </a:t>
            </a:r>
            <a:r>
              <a:rPr lang="es-ES" dirty="0" err="1"/>
              <a:t>disease</a:t>
            </a:r>
            <a:r>
              <a:rPr lang="es-ES" dirty="0"/>
              <a:t>; </a:t>
            </a:r>
            <a:r>
              <a:rPr lang="en-US" dirty="0"/>
              <a:t>ICI, immune checkpoint inhibitor</a:t>
            </a:r>
          </a:p>
          <a:p>
            <a:r>
              <a:rPr lang="en-US" dirty="0" err="1"/>
              <a:t>Tison</a:t>
            </a:r>
            <a:r>
              <a:rPr lang="en-US" dirty="0"/>
              <a:t> A, et al. Arthritis Rheumatol. 2019;71:2100-11</a:t>
            </a:r>
            <a:endParaRPr lang="fr-FR" dirty="0"/>
          </a:p>
        </p:txBody>
      </p:sp>
      <p:sp>
        <p:nvSpPr>
          <p:cNvPr id="5" name="Rectangle: Rounded Corners 4">
            <a:extLst>
              <a:ext uri="{FF2B5EF4-FFF2-40B4-BE49-F238E27FC236}">
                <a16:creationId xmlns:a16="http://schemas.microsoft.com/office/drawing/2014/main" id="{168D6AFC-C92C-DE01-8769-177C0DF78855}"/>
              </a:ext>
            </a:extLst>
          </p:cNvPr>
          <p:cNvSpPr/>
          <p:nvPr/>
        </p:nvSpPr>
        <p:spPr>
          <a:xfrm>
            <a:off x="3543424" y="5228404"/>
            <a:ext cx="7852080" cy="76665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Espace réservé du contenu 1">
            <a:extLst>
              <a:ext uri="{FF2B5EF4-FFF2-40B4-BE49-F238E27FC236}">
                <a16:creationId xmlns:a16="http://schemas.microsoft.com/office/drawing/2014/main" id="{200189DB-AADE-E001-7702-38A597686392}"/>
              </a:ext>
            </a:extLst>
          </p:cNvPr>
          <p:cNvSpPr txBox="1">
            <a:spLocks/>
          </p:cNvSpPr>
          <p:nvPr/>
        </p:nvSpPr>
        <p:spPr>
          <a:xfrm>
            <a:off x="3647728" y="5299136"/>
            <a:ext cx="8273918" cy="646331"/>
          </a:xfrm>
          <a:prstGeom prst="rect">
            <a:avLst/>
          </a:prstGeom>
        </p:spPr>
        <p:txBody>
          <a:bodyPr wrap="square">
            <a:sp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AIDs with a potential high mortality on reactivation, such as neurological disorders or hepatobiliary disorders are underrepresented in such studies</a:t>
            </a:r>
            <a:endParaRPr lang="en-US" sz="1800" baseline="30000" dirty="0">
              <a:solidFill>
                <a:schemeClr val="bg1"/>
              </a:solidFill>
              <a:latin typeface="Arial" panose="020B0604020202020204"/>
            </a:endParaRPr>
          </a:p>
        </p:txBody>
      </p:sp>
    </p:spTree>
    <p:extLst>
      <p:ext uri="{BB962C8B-B14F-4D97-AF65-F5344CB8AC3E}">
        <p14:creationId xmlns:p14="http://schemas.microsoft.com/office/powerpoint/2010/main" val="129263037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Patients with auto-immune disease </a:t>
            </a:r>
            <a:br>
              <a:rPr lang="en-GB" dirty="0"/>
            </a:br>
            <a:r>
              <a:rPr lang="en-GB" sz="2200" dirty="0">
                <a:solidFill>
                  <a:schemeClr val="accent1"/>
                </a:solidFill>
              </a:rPr>
              <a:t>contraindication for immunotherapy</a:t>
            </a:r>
            <a:br>
              <a:rPr lang="en-GB" dirty="0"/>
            </a:br>
            <a:br>
              <a:rPr lang="en-GB" dirty="0"/>
            </a:br>
            <a:endParaRPr lang="en-GB" dirty="0"/>
          </a:p>
        </p:txBody>
      </p:sp>
      <p:sp>
        <p:nvSpPr>
          <p:cNvPr id="2" name="Content Placeholder 1">
            <a:extLst>
              <a:ext uri="{FF2B5EF4-FFF2-40B4-BE49-F238E27FC236}">
                <a16:creationId xmlns:a16="http://schemas.microsoft.com/office/drawing/2014/main" id="{37C63FBE-DBE6-FAC1-92E0-5F7020B9137B}"/>
              </a:ext>
            </a:extLst>
          </p:cNvPr>
          <p:cNvSpPr>
            <a:spLocks noGrp="1"/>
          </p:cNvSpPr>
          <p:nvPr>
            <p:ph sz="quarter" idx="14"/>
          </p:nvPr>
        </p:nvSpPr>
        <p:spPr/>
        <p:txBody>
          <a:bodyPr/>
          <a:lstStyle/>
          <a:p>
            <a:pPr marL="0" indent="0">
              <a:buNone/>
            </a:pPr>
            <a:r>
              <a:rPr lang="en-US" dirty="0"/>
              <a:t>Recent recommendations suggest:</a:t>
            </a:r>
          </a:p>
          <a:p>
            <a:endParaRPr lang="en-US" dirty="0"/>
          </a:p>
          <a:p>
            <a:endParaRPr lang="en-US" dirty="0"/>
          </a:p>
          <a:p>
            <a:pPr marL="7938" lvl="1" indent="0" algn="ctr">
              <a:buNone/>
            </a:pPr>
            <a:r>
              <a:rPr lang="en-US" sz="2400" i="1" dirty="0"/>
              <a:t>“Immunotherapy should be avoided when reactivation of autoimmune disease may be life-threatening, in those with neurological or neuromuscular disease or in those on high doses of immunosuppression”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54</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lstStyle/>
          <a:p>
            <a:r>
              <a:rPr lang="en-US" dirty="0"/>
              <a:t>Pinter M, et al. Gut 2021;70:204-14 </a:t>
            </a:r>
            <a:endParaRPr lang="fr-FR" dirty="0"/>
          </a:p>
        </p:txBody>
      </p:sp>
    </p:spTree>
    <p:extLst>
      <p:ext uri="{BB962C8B-B14F-4D97-AF65-F5344CB8AC3E}">
        <p14:creationId xmlns:p14="http://schemas.microsoft.com/office/powerpoint/2010/main" val="243971510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lenvatinib vs atezolizumab + bevacizumab in real life</a:t>
            </a:r>
            <a:br>
              <a:rPr lang="en-GB" dirty="0"/>
            </a:br>
            <a:r>
              <a:rPr lang="en-GB" sz="2200" dirty="0">
                <a:solidFill>
                  <a:schemeClr val="accent1"/>
                </a:solidFill>
              </a:rPr>
              <a:t>No meaningful difference in Overall survival</a:t>
            </a:r>
            <a:br>
              <a:rPr lang="en-GB" dirty="0"/>
            </a:br>
            <a:br>
              <a:rPr lang="en-GB" dirty="0"/>
            </a:br>
            <a:br>
              <a:rPr lang="en-GB" dirty="0"/>
            </a:br>
            <a:endParaRPr lang="en-GB" dirty="0"/>
          </a:p>
        </p:txBody>
      </p:sp>
      <p:sp>
        <p:nvSpPr>
          <p:cNvPr id="2" name="Content Placeholder 1">
            <a:extLst>
              <a:ext uri="{FF2B5EF4-FFF2-40B4-BE49-F238E27FC236}">
                <a16:creationId xmlns:a16="http://schemas.microsoft.com/office/drawing/2014/main" id="{37C63FBE-DBE6-FAC1-92E0-5F7020B9137B}"/>
              </a:ext>
            </a:extLst>
          </p:cNvPr>
          <p:cNvSpPr>
            <a:spLocks noGrp="1"/>
          </p:cNvSpPr>
          <p:nvPr>
            <p:ph sz="quarter" idx="14"/>
          </p:nvPr>
        </p:nvSpPr>
        <p:spPr>
          <a:xfrm>
            <a:off x="620184" y="1425600"/>
            <a:ext cx="10962216" cy="885077"/>
          </a:xfrm>
        </p:spPr>
        <p:txBody>
          <a:bodyPr/>
          <a:lstStyle/>
          <a:p>
            <a:r>
              <a:rPr lang="en-GB" dirty="0"/>
              <a:t>1341 patients treated with lenvatinib</a:t>
            </a:r>
          </a:p>
          <a:p>
            <a:r>
              <a:rPr lang="en-GB" dirty="0"/>
              <a:t>864 with atezolizumab + bevacizumab</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55</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nchor="b"/>
          <a:lstStyle/>
          <a:p>
            <a:r>
              <a:rPr lang="fr-FR" dirty="0"/>
              <a:t>atezo, atezolizumab; bev, bevacizumab </a:t>
            </a:r>
          </a:p>
          <a:p>
            <a:r>
              <a:rPr lang="fr-FR" dirty="0"/>
              <a:t>Casadei-</a:t>
            </a:r>
            <a:r>
              <a:rPr lang="fr-FR" dirty="0" err="1"/>
              <a:t>Gardini</a:t>
            </a:r>
            <a:r>
              <a:rPr lang="fr-FR" dirty="0"/>
              <a:t> A, et al. Eur J Cancer. 2023;180:9-20</a:t>
            </a:r>
          </a:p>
        </p:txBody>
      </p:sp>
      <p:pic>
        <p:nvPicPr>
          <p:cNvPr id="15" name="Picture 14">
            <a:extLst>
              <a:ext uri="{FF2B5EF4-FFF2-40B4-BE49-F238E27FC236}">
                <a16:creationId xmlns:a16="http://schemas.microsoft.com/office/drawing/2014/main" id="{C9A6B8A1-8C6F-3745-9B31-258DFA40FEBE}"/>
              </a:ext>
            </a:extLst>
          </p:cNvPr>
          <p:cNvPicPr>
            <a:picLocks noChangeAspect="1"/>
          </p:cNvPicPr>
          <p:nvPr/>
        </p:nvPicPr>
        <p:blipFill>
          <a:blip r:embed="rId3"/>
          <a:stretch>
            <a:fillRect/>
          </a:stretch>
        </p:blipFill>
        <p:spPr>
          <a:xfrm>
            <a:off x="1573653" y="2524781"/>
            <a:ext cx="4369147" cy="2641810"/>
          </a:xfrm>
          <a:prstGeom prst="rect">
            <a:avLst/>
          </a:prstGeom>
        </p:spPr>
      </p:pic>
      <p:sp>
        <p:nvSpPr>
          <p:cNvPr id="17" name="Rectangle 16">
            <a:extLst>
              <a:ext uri="{FF2B5EF4-FFF2-40B4-BE49-F238E27FC236}">
                <a16:creationId xmlns:a16="http://schemas.microsoft.com/office/drawing/2014/main" id="{58CCE330-C65D-B349-95D7-F898D368B989}"/>
              </a:ext>
            </a:extLst>
          </p:cNvPr>
          <p:cNvSpPr/>
          <p:nvPr/>
        </p:nvSpPr>
        <p:spPr>
          <a:xfrm rot="16200000">
            <a:off x="52118" y="3697199"/>
            <a:ext cx="1920654" cy="307777"/>
          </a:xfrm>
          <a:prstGeom prst="rect">
            <a:avLst/>
          </a:prstGeom>
        </p:spPr>
        <p:txBody>
          <a:bodyPr wrap="none">
            <a:spAutoFit/>
          </a:bodyPr>
          <a:lstStyle/>
          <a:p>
            <a:pPr algn="ctr"/>
            <a:r>
              <a:rPr lang="en-GB" sz="1400" b="1" dirty="0">
                <a:latin typeface="Arial" panose="020B0604020202020204" pitchFamily="34" charset="0"/>
                <a:cs typeface="Arial" panose="020B0604020202020204" pitchFamily="34" charset="0"/>
              </a:rPr>
              <a:t>Time-to-progression</a:t>
            </a:r>
          </a:p>
        </p:txBody>
      </p:sp>
      <p:sp>
        <p:nvSpPr>
          <p:cNvPr id="20" name="Rectangle 19">
            <a:extLst>
              <a:ext uri="{FF2B5EF4-FFF2-40B4-BE49-F238E27FC236}">
                <a16:creationId xmlns:a16="http://schemas.microsoft.com/office/drawing/2014/main" id="{8422E0A5-91F3-D149-AC6D-DF788AD69B50}"/>
              </a:ext>
            </a:extLst>
          </p:cNvPr>
          <p:cNvSpPr/>
          <p:nvPr/>
        </p:nvSpPr>
        <p:spPr>
          <a:xfrm>
            <a:off x="4746801" y="2564226"/>
            <a:ext cx="771045" cy="184666"/>
          </a:xfrm>
          <a:prstGeom prst="rect">
            <a:avLst/>
          </a:prstGeom>
          <a:ln>
            <a:noFill/>
          </a:ln>
        </p:spPr>
        <p:txBody>
          <a:bodyPr wrap="none" lIns="0" tIns="0" rIns="0" bIns="0">
            <a:spAutoFit/>
          </a:bodyPr>
          <a:lstStyle/>
          <a:p>
            <a:pPr algn="ctr"/>
            <a:r>
              <a:rPr lang="en-GB" sz="1200" b="1" dirty="0">
                <a:solidFill>
                  <a:schemeClr val="tx2"/>
                </a:solidFill>
                <a:latin typeface="Arial" panose="020B0604020202020204" pitchFamily="34" charset="0"/>
                <a:cs typeface="Arial" panose="020B0604020202020204" pitchFamily="34" charset="0"/>
              </a:rPr>
              <a:t>Lenvatinib</a:t>
            </a:r>
          </a:p>
        </p:txBody>
      </p:sp>
      <p:sp>
        <p:nvSpPr>
          <p:cNvPr id="21" name="Rectangle 20">
            <a:extLst>
              <a:ext uri="{FF2B5EF4-FFF2-40B4-BE49-F238E27FC236}">
                <a16:creationId xmlns:a16="http://schemas.microsoft.com/office/drawing/2014/main" id="{D3B8EDE6-F276-C346-B0BE-998BE7EF5804}"/>
              </a:ext>
            </a:extLst>
          </p:cNvPr>
          <p:cNvSpPr/>
          <p:nvPr/>
        </p:nvSpPr>
        <p:spPr>
          <a:xfrm>
            <a:off x="3187820" y="5386860"/>
            <a:ext cx="1229440" cy="215444"/>
          </a:xfrm>
          <a:prstGeom prst="rect">
            <a:avLst/>
          </a:prstGeom>
          <a:ln>
            <a:noFill/>
          </a:ln>
        </p:spPr>
        <p:txBody>
          <a:bodyPr wrap="none" lIns="0" tIns="0" rIns="0" bIns="0">
            <a:spAutoFit/>
          </a:bodyPr>
          <a:lstStyle/>
          <a:p>
            <a:pPr algn="ctr"/>
            <a:r>
              <a:rPr lang="en-GB" sz="1400" b="1" dirty="0">
                <a:latin typeface="Arial" panose="020B0604020202020204" pitchFamily="34" charset="0"/>
                <a:cs typeface="Arial" panose="020B0604020202020204" pitchFamily="34" charset="0"/>
              </a:rPr>
              <a:t>Time (months)</a:t>
            </a:r>
          </a:p>
        </p:txBody>
      </p:sp>
      <p:sp>
        <p:nvSpPr>
          <p:cNvPr id="25" name="Rectangle 24">
            <a:extLst>
              <a:ext uri="{FF2B5EF4-FFF2-40B4-BE49-F238E27FC236}">
                <a16:creationId xmlns:a16="http://schemas.microsoft.com/office/drawing/2014/main" id="{D6D21A9A-388E-1C45-B0CA-219A0F828C34}"/>
              </a:ext>
            </a:extLst>
          </p:cNvPr>
          <p:cNvSpPr/>
          <p:nvPr/>
        </p:nvSpPr>
        <p:spPr>
          <a:xfrm>
            <a:off x="1106097" y="2535459"/>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1.00</a:t>
            </a:r>
          </a:p>
        </p:txBody>
      </p:sp>
      <p:sp>
        <p:nvSpPr>
          <p:cNvPr id="27" name="Rectangle 26">
            <a:extLst>
              <a:ext uri="{FF2B5EF4-FFF2-40B4-BE49-F238E27FC236}">
                <a16:creationId xmlns:a16="http://schemas.microsoft.com/office/drawing/2014/main" id="{367EAF7E-52A3-3C4B-A3F8-C7AEBC171E1F}"/>
              </a:ext>
            </a:extLst>
          </p:cNvPr>
          <p:cNvSpPr/>
          <p:nvPr/>
        </p:nvSpPr>
        <p:spPr>
          <a:xfrm>
            <a:off x="470498" y="5531030"/>
            <a:ext cx="1057983" cy="461665"/>
          </a:xfrm>
          <a:prstGeom prst="rect">
            <a:avLst/>
          </a:prstGeom>
          <a:ln>
            <a:noFill/>
          </a:ln>
        </p:spPr>
        <p:txBody>
          <a:bodyPr wrap="none" lIns="0" tIns="0" rIns="0" bIns="0">
            <a:spAutoFit/>
          </a:bodyPr>
          <a:lstStyle/>
          <a:p>
            <a:pPr marL="0" lvl="1" algn="r" defTabSz="914377" fontAlgn="base">
              <a:spcAft>
                <a:spcPct val="0"/>
              </a:spcAft>
              <a:buClr>
                <a:srgbClr val="E69A30"/>
              </a:buClr>
              <a:defRPr/>
            </a:pPr>
            <a:r>
              <a:rPr lang="en-GB" sz="1000" b="1" dirty="0">
                <a:latin typeface="Arial" panose="020B0604020202020204" pitchFamily="34" charset="0"/>
                <a:ea typeface="ＭＳ Ｐゴシック" pitchFamily="127" charset="-128"/>
                <a:cs typeface="Arial" panose="020B0604020202020204" pitchFamily="34" charset="0"/>
              </a:rPr>
              <a:t>Weighted #at risk</a:t>
            </a:r>
          </a:p>
          <a:p>
            <a:pPr marL="0" lvl="1" algn="r" defTabSz="914377" fontAlgn="base">
              <a:spcAft>
                <a:spcPct val="0"/>
              </a:spcAft>
              <a:buClr>
                <a:srgbClr val="E69A30"/>
              </a:buClr>
              <a:defRPr/>
            </a:pPr>
            <a:r>
              <a:rPr lang="en-GB" sz="1000" b="1" dirty="0">
                <a:solidFill>
                  <a:schemeClr val="accent1"/>
                </a:solidFill>
                <a:latin typeface="Arial" panose="020B0604020202020204" pitchFamily="34" charset="0"/>
                <a:ea typeface="ＭＳ Ｐゴシック" pitchFamily="127" charset="-128"/>
                <a:cs typeface="Arial" panose="020B0604020202020204" pitchFamily="34" charset="0"/>
              </a:rPr>
              <a:t>Atezo + Bev</a:t>
            </a:r>
          </a:p>
          <a:p>
            <a:pPr marL="0" lvl="1" algn="r" defTabSz="914377" fontAlgn="base">
              <a:spcAft>
                <a:spcPct val="0"/>
              </a:spcAft>
              <a:buClr>
                <a:srgbClr val="E69A30"/>
              </a:buClr>
              <a:defRPr/>
            </a:pPr>
            <a:r>
              <a:rPr lang="en-GB" sz="1000" b="1" dirty="0">
                <a:solidFill>
                  <a:schemeClr val="tx2"/>
                </a:solidFill>
                <a:latin typeface="Arial" panose="020B0604020202020204" pitchFamily="34" charset="0"/>
                <a:ea typeface="ＭＳ Ｐゴシック" pitchFamily="127" charset="-128"/>
                <a:cs typeface="Arial" panose="020B0604020202020204" pitchFamily="34" charset="0"/>
              </a:rPr>
              <a:t>Lenvatinib</a:t>
            </a:r>
          </a:p>
        </p:txBody>
      </p:sp>
      <p:sp>
        <p:nvSpPr>
          <p:cNvPr id="29" name="Rectangle 28">
            <a:extLst>
              <a:ext uri="{FF2B5EF4-FFF2-40B4-BE49-F238E27FC236}">
                <a16:creationId xmlns:a16="http://schemas.microsoft.com/office/drawing/2014/main" id="{F3E82548-A412-0949-9592-85177394EAC5}"/>
              </a:ext>
            </a:extLst>
          </p:cNvPr>
          <p:cNvSpPr/>
          <p:nvPr/>
        </p:nvSpPr>
        <p:spPr>
          <a:xfrm>
            <a:off x="1106097" y="3119659"/>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0.75</a:t>
            </a:r>
          </a:p>
        </p:txBody>
      </p:sp>
      <p:sp>
        <p:nvSpPr>
          <p:cNvPr id="30" name="Rectangle 29">
            <a:extLst>
              <a:ext uri="{FF2B5EF4-FFF2-40B4-BE49-F238E27FC236}">
                <a16:creationId xmlns:a16="http://schemas.microsoft.com/office/drawing/2014/main" id="{5CB5362E-3E07-164B-BD90-5171F4FF7C5E}"/>
              </a:ext>
            </a:extLst>
          </p:cNvPr>
          <p:cNvSpPr/>
          <p:nvPr/>
        </p:nvSpPr>
        <p:spPr>
          <a:xfrm>
            <a:off x="1106097" y="3726084"/>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0.50</a:t>
            </a:r>
          </a:p>
        </p:txBody>
      </p:sp>
      <p:sp>
        <p:nvSpPr>
          <p:cNvPr id="31" name="Rectangle 30">
            <a:extLst>
              <a:ext uri="{FF2B5EF4-FFF2-40B4-BE49-F238E27FC236}">
                <a16:creationId xmlns:a16="http://schemas.microsoft.com/office/drawing/2014/main" id="{F71687FB-4565-AE49-8B92-1EE42F83C75D}"/>
              </a:ext>
            </a:extLst>
          </p:cNvPr>
          <p:cNvSpPr/>
          <p:nvPr/>
        </p:nvSpPr>
        <p:spPr>
          <a:xfrm>
            <a:off x="1106097" y="4316634"/>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0.25</a:t>
            </a:r>
          </a:p>
        </p:txBody>
      </p:sp>
      <p:sp>
        <p:nvSpPr>
          <p:cNvPr id="32" name="Rectangle 31">
            <a:extLst>
              <a:ext uri="{FF2B5EF4-FFF2-40B4-BE49-F238E27FC236}">
                <a16:creationId xmlns:a16="http://schemas.microsoft.com/office/drawing/2014/main" id="{DA65634B-9707-0F46-9E2A-3FD2B4590829}"/>
              </a:ext>
            </a:extLst>
          </p:cNvPr>
          <p:cNvSpPr/>
          <p:nvPr/>
        </p:nvSpPr>
        <p:spPr>
          <a:xfrm>
            <a:off x="1106097" y="4910359"/>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0.00</a:t>
            </a:r>
          </a:p>
        </p:txBody>
      </p:sp>
      <p:sp>
        <p:nvSpPr>
          <p:cNvPr id="33" name="Rectangle 32">
            <a:extLst>
              <a:ext uri="{FF2B5EF4-FFF2-40B4-BE49-F238E27FC236}">
                <a16:creationId xmlns:a16="http://schemas.microsoft.com/office/drawing/2014/main" id="{525FAB71-C267-7743-BF44-7BB1ECDA95E4}"/>
              </a:ext>
            </a:extLst>
          </p:cNvPr>
          <p:cNvSpPr/>
          <p:nvPr/>
        </p:nvSpPr>
        <p:spPr>
          <a:xfrm>
            <a:off x="1690695" y="5175716"/>
            <a:ext cx="84959"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34" name="Rectangle 33">
            <a:extLst>
              <a:ext uri="{FF2B5EF4-FFF2-40B4-BE49-F238E27FC236}">
                <a16:creationId xmlns:a16="http://schemas.microsoft.com/office/drawing/2014/main" id="{325F0B84-B5CF-C849-A35C-9200A9265C85}"/>
              </a:ext>
            </a:extLst>
          </p:cNvPr>
          <p:cNvSpPr/>
          <p:nvPr/>
        </p:nvSpPr>
        <p:spPr>
          <a:xfrm>
            <a:off x="2205045" y="5175716"/>
            <a:ext cx="84959"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a:t>
            </a:r>
          </a:p>
        </p:txBody>
      </p:sp>
      <p:sp>
        <p:nvSpPr>
          <p:cNvPr id="35" name="Rectangle 34">
            <a:extLst>
              <a:ext uri="{FF2B5EF4-FFF2-40B4-BE49-F238E27FC236}">
                <a16:creationId xmlns:a16="http://schemas.microsoft.com/office/drawing/2014/main" id="{6055E312-67BA-3140-99E1-1971951E2950}"/>
              </a:ext>
            </a:extLst>
          </p:cNvPr>
          <p:cNvSpPr/>
          <p:nvPr/>
        </p:nvSpPr>
        <p:spPr>
          <a:xfrm>
            <a:off x="2686441" y="517571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12</a:t>
            </a:r>
          </a:p>
        </p:txBody>
      </p:sp>
      <p:sp>
        <p:nvSpPr>
          <p:cNvPr id="36" name="Rectangle 35">
            <a:extLst>
              <a:ext uri="{FF2B5EF4-FFF2-40B4-BE49-F238E27FC236}">
                <a16:creationId xmlns:a16="http://schemas.microsoft.com/office/drawing/2014/main" id="{A77B2452-BE82-6B4D-B80D-EA66CC759544}"/>
              </a:ext>
            </a:extLst>
          </p:cNvPr>
          <p:cNvSpPr/>
          <p:nvPr/>
        </p:nvSpPr>
        <p:spPr>
          <a:xfrm>
            <a:off x="3191266" y="517571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18</a:t>
            </a:r>
          </a:p>
        </p:txBody>
      </p:sp>
      <p:sp>
        <p:nvSpPr>
          <p:cNvPr id="37" name="Rectangle 36">
            <a:extLst>
              <a:ext uri="{FF2B5EF4-FFF2-40B4-BE49-F238E27FC236}">
                <a16:creationId xmlns:a16="http://schemas.microsoft.com/office/drawing/2014/main" id="{5EFF3279-E50A-6C4A-A170-37B904D4A9B5}"/>
              </a:ext>
            </a:extLst>
          </p:cNvPr>
          <p:cNvSpPr/>
          <p:nvPr/>
        </p:nvSpPr>
        <p:spPr>
          <a:xfrm>
            <a:off x="3702441" y="517571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24</a:t>
            </a:r>
          </a:p>
        </p:txBody>
      </p:sp>
      <p:sp>
        <p:nvSpPr>
          <p:cNvPr id="38" name="Rectangle 37">
            <a:extLst>
              <a:ext uri="{FF2B5EF4-FFF2-40B4-BE49-F238E27FC236}">
                <a16:creationId xmlns:a16="http://schemas.microsoft.com/office/drawing/2014/main" id="{DFE41257-7E6D-3646-8AD1-EE882CE67169}"/>
              </a:ext>
            </a:extLst>
          </p:cNvPr>
          <p:cNvSpPr/>
          <p:nvPr/>
        </p:nvSpPr>
        <p:spPr>
          <a:xfrm>
            <a:off x="4219966" y="517571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30</a:t>
            </a:r>
          </a:p>
        </p:txBody>
      </p:sp>
      <p:sp>
        <p:nvSpPr>
          <p:cNvPr id="39" name="Rectangle 38">
            <a:extLst>
              <a:ext uri="{FF2B5EF4-FFF2-40B4-BE49-F238E27FC236}">
                <a16:creationId xmlns:a16="http://schemas.microsoft.com/office/drawing/2014/main" id="{7B67B1B4-0EA6-1442-83F9-C6AA0A3747FB}"/>
              </a:ext>
            </a:extLst>
          </p:cNvPr>
          <p:cNvSpPr/>
          <p:nvPr/>
        </p:nvSpPr>
        <p:spPr>
          <a:xfrm>
            <a:off x="4737491" y="517571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36</a:t>
            </a:r>
          </a:p>
        </p:txBody>
      </p:sp>
      <p:sp>
        <p:nvSpPr>
          <p:cNvPr id="40" name="Rectangle 39">
            <a:extLst>
              <a:ext uri="{FF2B5EF4-FFF2-40B4-BE49-F238E27FC236}">
                <a16:creationId xmlns:a16="http://schemas.microsoft.com/office/drawing/2014/main" id="{A5BC767D-44CA-0A42-8D87-835FDCB32512}"/>
              </a:ext>
            </a:extLst>
          </p:cNvPr>
          <p:cNvSpPr/>
          <p:nvPr/>
        </p:nvSpPr>
        <p:spPr>
          <a:xfrm>
            <a:off x="5261366" y="517571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42</a:t>
            </a:r>
          </a:p>
        </p:txBody>
      </p:sp>
      <p:sp>
        <p:nvSpPr>
          <p:cNvPr id="41" name="Rectangle 40">
            <a:extLst>
              <a:ext uri="{FF2B5EF4-FFF2-40B4-BE49-F238E27FC236}">
                <a16:creationId xmlns:a16="http://schemas.microsoft.com/office/drawing/2014/main" id="{F0855E47-1F9A-4545-94A9-D485DF25F1CA}"/>
              </a:ext>
            </a:extLst>
          </p:cNvPr>
          <p:cNvSpPr/>
          <p:nvPr/>
        </p:nvSpPr>
        <p:spPr>
          <a:xfrm>
            <a:off x="5782066" y="5175716"/>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48</a:t>
            </a:r>
          </a:p>
        </p:txBody>
      </p:sp>
      <p:sp>
        <p:nvSpPr>
          <p:cNvPr id="42" name="Rectangle 41">
            <a:extLst>
              <a:ext uri="{FF2B5EF4-FFF2-40B4-BE49-F238E27FC236}">
                <a16:creationId xmlns:a16="http://schemas.microsoft.com/office/drawing/2014/main" id="{2ABC2848-A0DE-1A4F-9E6D-1C25FC91A209}"/>
              </a:ext>
            </a:extLst>
          </p:cNvPr>
          <p:cNvSpPr/>
          <p:nvPr/>
        </p:nvSpPr>
        <p:spPr>
          <a:xfrm>
            <a:off x="4245476" y="3112866"/>
            <a:ext cx="1125308" cy="369332"/>
          </a:xfrm>
          <a:prstGeom prst="rect">
            <a:avLst/>
          </a:prstGeom>
          <a:ln>
            <a:noFill/>
          </a:ln>
        </p:spPr>
        <p:txBody>
          <a:bodyPr wrap="none" lIns="0" tIns="0" rIns="0" bIns="0">
            <a:spAutoFit/>
          </a:bodyPr>
          <a:lstStyle/>
          <a:p>
            <a:pPr algn="ctr"/>
            <a:r>
              <a:rPr lang="en-GB" sz="1200" b="1" dirty="0">
                <a:solidFill>
                  <a:schemeClr val="accent1"/>
                </a:solidFill>
                <a:latin typeface="Arial" panose="020B0604020202020204" pitchFamily="34" charset="0"/>
                <a:cs typeface="Arial" panose="020B0604020202020204" pitchFamily="34" charset="0"/>
              </a:rPr>
              <a:t>Atezolizumab +</a:t>
            </a:r>
            <a:br>
              <a:rPr lang="en-GB" sz="1200" b="1" dirty="0">
                <a:solidFill>
                  <a:schemeClr val="accent1"/>
                </a:solidFill>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Bevacizumab</a:t>
            </a:r>
          </a:p>
        </p:txBody>
      </p:sp>
      <p:sp>
        <p:nvSpPr>
          <p:cNvPr id="43" name="Rectangle 42">
            <a:extLst>
              <a:ext uri="{FF2B5EF4-FFF2-40B4-BE49-F238E27FC236}">
                <a16:creationId xmlns:a16="http://schemas.microsoft.com/office/drawing/2014/main" id="{AA54EA9C-7842-5E46-8BCD-01573DE5E957}"/>
              </a:ext>
            </a:extLst>
          </p:cNvPr>
          <p:cNvSpPr/>
          <p:nvPr/>
        </p:nvSpPr>
        <p:spPr>
          <a:xfrm>
            <a:off x="5821366" y="5684917"/>
            <a:ext cx="70532"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0</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0</a:t>
            </a:r>
          </a:p>
        </p:txBody>
      </p:sp>
      <p:sp>
        <p:nvSpPr>
          <p:cNvPr id="44" name="Rectangle 43">
            <a:extLst>
              <a:ext uri="{FF2B5EF4-FFF2-40B4-BE49-F238E27FC236}">
                <a16:creationId xmlns:a16="http://schemas.microsoft.com/office/drawing/2014/main" id="{1F276283-2D23-D549-B351-C8F286D1F2FA}"/>
              </a:ext>
            </a:extLst>
          </p:cNvPr>
          <p:cNvSpPr/>
          <p:nvPr/>
        </p:nvSpPr>
        <p:spPr>
          <a:xfrm>
            <a:off x="5305977" y="5684917"/>
            <a:ext cx="70532"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2</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a:t>
            </a:r>
          </a:p>
        </p:txBody>
      </p:sp>
      <p:sp>
        <p:nvSpPr>
          <p:cNvPr id="45" name="Rectangle 44">
            <a:extLst>
              <a:ext uri="{FF2B5EF4-FFF2-40B4-BE49-F238E27FC236}">
                <a16:creationId xmlns:a16="http://schemas.microsoft.com/office/drawing/2014/main" id="{B86DD32C-D543-7D45-94A7-872D6FAC1BAE}"/>
              </a:ext>
            </a:extLst>
          </p:cNvPr>
          <p:cNvSpPr/>
          <p:nvPr/>
        </p:nvSpPr>
        <p:spPr>
          <a:xfrm>
            <a:off x="4790588" y="5684917"/>
            <a:ext cx="70532"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4</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a:t>
            </a:r>
          </a:p>
        </p:txBody>
      </p:sp>
      <p:sp>
        <p:nvSpPr>
          <p:cNvPr id="46" name="Rectangle 45">
            <a:extLst>
              <a:ext uri="{FF2B5EF4-FFF2-40B4-BE49-F238E27FC236}">
                <a16:creationId xmlns:a16="http://schemas.microsoft.com/office/drawing/2014/main" id="{6597463E-FCD2-924A-B2DD-0A367FE4995D}"/>
              </a:ext>
            </a:extLst>
          </p:cNvPr>
          <p:cNvSpPr/>
          <p:nvPr/>
        </p:nvSpPr>
        <p:spPr>
          <a:xfrm>
            <a:off x="4239932" y="5684917"/>
            <a:ext cx="141064"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4</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11</a:t>
            </a:r>
          </a:p>
        </p:txBody>
      </p:sp>
      <p:sp>
        <p:nvSpPr>
          <p:cNvPr id="47" name="Rectangle 46">
            <a:extLst>
              <a:ext uri="{FF2B5EF4-FFF2-40B4-BE49-F238E27FC236}">
                <a16:creationId xmlns:a16="http://schemas.microsoft.com/office/drawing/2014/main" id="{1C38975A-5554-4046-8E6B-58B1AAF3B9AD}"/>
              </a:ext>
            </a:extLst>
          </p:cNvPr>
          <p:cNvSpPr/>
          <p:nvPr/>
        </p:nvSpPr>
        <p:spPr>
          <a:xfrm>
            <a:off x="3741169" y="5684917"/>
            <a:ext cx="141064"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4</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33</a:t>
            </a:r>
          </a:p>
        </p:txBody>
      </p:sp>
      <p:sp>
        <p:nvSpPr>
          <p:cNvPr id="48" name="Rectangle 47">
            <a:extLst>
              <a:ext uri="{FF2B5EF4-FFF2-40B4-BE49-F238E27FC236}">
                <a16:creationId xmlns:a16="http://schemas.microsoft.com/office/drawing/2014/main" id="{9147606A-5691-9C45-8555-D7D95FB4403E}"/>
              </a:ext>
            </a:extLst>
          </p:cNvPr>
          <p:cNvSpPr/>
          <p:nvPr/>
        </p:nvSpPr>
        <p:spPr>
          <a:xfrm>
            <a:off x="3250718" y="5684917"/>
            <a:ext cx="141064"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22</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64</a:t>
            </a:r>
          </a:p>
        </p:txBody>
      </p:sp>
      <p:sp>
        <p:nvSpPr>
          <p:cNvPr id="49" name="Rectangle 48">
            <a:extLst>
              <a:ext uri="{FF2B5EF4-FFF2-40B4-BE49-F238E27FC236}">
                <a16:creationId xmlns:a16="http://schemas.microsoft.com/office/drawing/2014/main" id="{CB87C523-D935-8A4D-8760-0AE7EA307AC2}"/>
              </a:ext>
            </a:extLst>
          </p:cNvPr>
          <p:cNvSpPr/>
          <p:nvPr/>
        </p:nvSpPr>
        <p:spPr>
          <a:xfrm>
            <a:off x="2666813" y="5684917"/>
            <a:ext cx="211596"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114</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196</a:t>
            </a:r>
          </a:p>
        </p:txBody>
      </p:sp>
      <p:sp>
        <p:nvSpPr>
          <p:cNvPr id="50" name="Rectangle 49">
            <a:extLst>
              <a:ext uri="{FF2B5EF4-FFF2-40B4-BE49-F238E27FC236}">
                <a16:creationId xmlns:a16="http://schemas.microsoft.com/office/drawing/2014/main" id="{6F757C92-F07D-7641-AABE-13D109D61B6D}"/>
              </a:ext>
            </a:extLst>
          </p:cNvPr>
          <p:cNvSpPr/>
          <p:nvPr/>
        </p:nvSpPr>
        <p:spPr>
          <a:xfrm>
            <a:off x="2134799" y="5684917"/>
            <a:ext cx="211596"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399</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582</a:t>
            </a:r>
          </a:p>
        </p:txBody>
      </p:sp>
      <p:sp>
        <p:nvSpPr>
          <p:cNvPr id="51" name="Rectangle 50">
            <a:extLst>
              <a:ext uri="{FF2B5EF4-FFF2-40B4-BE49-F238E27FC236}">
                <a16:creationId xmlns:a16="http://schemas.microsoft.com/office/drawing/2014/main" id="{6F4EB2D8-8FE5-0742-BE31-E7F5558ABD53}"/>
              </a:ext>
            </a:extLst>
          </p:cNvPr>
          <p:cNvSpPr/>
          <p:nvPr/>
        </p:nvSpPr>
        <p:spPr>
          <a:xfrm>
            <a:off x="1592456" y="5684917"/>
            <a:ext cx="282129"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864</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1343</a:t>
            </a:r>
          </a:p>
        </p:txBody>
      </p:sp>
      <p:pic>
        <p:nvPicPr>
          <p:cNvPr id="52" name="Picture 51">
            <a:extLst>
              <a:ext uri="{FF2B5EF4-FFF2-40B4-BE49-F238E27FC236}">
                <a16:creationId xmlns:a16="http://schemas.microsoft.com/office/drawing/2014/main" id="{F5F60732-2A70-3147-A664-B072F446E079}"/>
              </a:ext>
            </a:extLst>
          </p:cNvPr>
          <p:cNvPicPr>
            <a:picLocks noChangeAspect="1"/>
          </p:cNvPicPr>
          <p:nvPr/>
        </p:nvPicPr>
        <p:blipFill>
          <a:blip r:embed="rId4"/>
          <a:stretch>
            <a:fillRect/>
          </a:stretch>
        </p:blipFill>
        <p:spPr>
          <a:xfrm>
            <a:off x="7335173" y="2524782"/>
            <a:ext cx="4369147" cy="2641809"/>
          </a:xfrm>
          <a:prstGeom prst="rect">
            <a:avLst/>
          </a:prstGeom>
        </p:spPr>
      </p:pic>
      <p:sp>
        <p:nvSpPr>
          <p:cNvPr id="53" name="Rectangle 52">
            <a:extLst>
              <a:ext uri="{FF2B5EF4-FFF2-40B4-BE49-F238E27FC236}">
                <a16:creationId xmlns:a16="http://schemas.microsoft.com/office/drawing/2014/main" id="{B9B1635F-9C7A-1547-9EF7-FC8C0221428F}"/>
              </a:ext>
            </a:extLst>
          </p:cNvPr>
          <p:cNvSpPr/>
          <p:nvPr/>
        </p:nvSpPr>
        <p:spPr>
          <a:xfrm rot="16200000">
            <a:off x="6014786" y="3697200"/>
            <a:ext cx="1518365" cy="307777"/>
          </a:xfrm>
          <a:prstGeom prst="rect">
            <a:avLst/>
          </a:prstGeom>
        </p:spPr>
        <p:txBody>
          <a:bodyPr wrap="none">
            <a:spAutoFit/>
          </a:bodyPr>
          <a:lstStyle/>
          <a:p>
            <a:pPr algn="ctr"/>
            <a:r>
              <a:rPr lang="en-GB" sz="1400" b="1" dirty="0">
                <a:latin typeface="Arial" panose="020B0604020202020204" pitchFamily="34" charset="0"/>
                <a:cs typeface="Arial" panose="020B0604020202020204" pitchFamily="34" charset="0"/>
              </a:rPr>
              <a:t>Overall survival</a:t>
            </a:r>
          </a:p>
        </p:txBody>
      </p:sp>
      <p:sp>
        <p:nvSpPr>
          <p:cNvPr id="54" name="Rectangle 53">
            <a:extLst>
              <a:ext uri="{FF2B5EF4-FFF2-40B4-BE49-F238E27FC236}">
                <a16:creationId xmlns:a16="http://schemas.microsoft.com/office/drawing/2014/main" id="{712F6735-2EB1-3942-A212-2FD8586A5B16}"/>
              </a:ext>
            </a:extLst>
          </p:cNvPr>
          <p:cNvSpPr/>
          <p:nvPr/>
        </p:nvSpPr>
        <p:spPr>
          <a:xfrm>
            <a:off x="10552108" y="4626749"/>
            <a:ext cx="771045" cy="184666"/>
          </a:xfrm>
          <a:prstGeom prst="rect">
            <a:avLst/>
          </a:prstGeom>
          <a:ln>
            <a:noFill/>
          </a:ln>
        </p:spPr>
        <p:txBody>
          <a:bodyPr wrap="none" lIns="0" tIns="0" rIns="0" bIns="0">
            <a:spAutoFit/>
          </a:bodyPr>
          <a:lstStyle/>
          <a:p>
            <a:pPr algn="ctr"/>
            <a:r>
              <a:rPr lang="en-GB" sz="1200" b="1" dirty="0">
                <a:solidFill>
                  <a:schemeClr val="tx2"/>
                </a:solidFill>
                <a:latin typeface="Arial" panose="020B0604020202020204" pitchFamily="34" charset="0"/>
                <a:cs typeface="Arial" panose="020B0604020202020204" pitchFamily="34" charset="0"/>
              </a:rPr>
              <a:t>Lenvatinib</a:t>
            </a:r>
          </a:p>
        </p:txBody>
      </p:sp>
      <p:sp>
        <p:nvSpPr>
          <p:cNvPr id="55" name="Rectangle 54">
            <a:extLst>
              <a:ext uri="{FF2B5EF4-FFF2-40B4-BE49-F238E27FC236}">
                <a16:creationId xmlns:a16="http://schemas.microsoft.com/office/drawing/2014/main" id="{5DBE501A-C260-7549-BD99-17030E2C1F72}"/>
              </a:ext>
            </a:extLst>
          </p:cNvPr>
          <p:cNvSpPr/>
          <p:nvPr/>
        </p:nvSpPr>
        <p:spPr>
          <a:xfrm>
            <a:off x="8949340" y="5386861"/>
            <a:ext cx="1229440" cy="215444"/>
          </a:xfrm>
          <a:prstGeom prst="rect">
            <a:avLst/>
          </a:prstGeom>
          <a:ln>
            <a:noFill/>
          </a:ln>
        </p:spPr>
        <p:txBody>
          <a:bodyPr wrap="none" lIns="0" tIns="0" rIns="0" bIns="0">
            <a:spAutoFit/>
          </a:bodyPr>
          <a:lstStyle/>
          <a:p>
            <a:pPr algn="ctr"/>
            <a:r>
              <a:rPr lang="en-GB" sz="1400" b="1" dirty="0">
                <a:latin typeface="Arial" panose="020B0604020202020204" pitchFamily="34" charset="0"/>
                <a:cs typeface="Arial" panose="020B0604020202020204" pitchFamily="34" charset="0"/>
              </a:rPr>
              <a:t>Time (months)</a:t>
            </a:r>
          </a:p>
        </p:txBody>
      </p:sp>
      <p:sp>
        <p:nvSpPr>
          <p:cNvPr id="56" name="Rectangle 55">
            <a:extLst>
              <a:ext uri="{FF2B5EF4-FFF2-40B4-BE49-F238E27FC236}">
                <a16:creationId xmlns:a16="http://schemas.microsoft.com/office/drawing/2014/main" id="{F812ECEA-F7B5-394A-B880-5AEA89BDB8D2}"/>
              </a:ext>
            </a:extLst>
          </p:cNvPr>
          <p:cNvSpPr/>
          <p:nvPr/>
        </p:nvSpPr>
        <p:spPr>
          <a:xfrm>
            <a:off x="6867617" y="2535460"/>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1.00</a:t>
            </a:r>
          </a:p>
        </p:txBody>
      </p:sp>
      <p:sp>
        <p:nvSpPr>
          <p:cNvPr id="57" name="Rectangle 56">
            <a:extLst>
              <a:ext uri="{FF2B5EF4-FFF2-40B4-BE49-F238E27FC236}">
                <a16:creationId xmlns:a16="http://schemas.microsoft.com/office/drawing/2014/main" id="{ACA417D1-E6C2-EF44-9096-4BBFF3D0727D}"/>
              </a:ext>
            </a:extLst>
          </p:cNvPr>
          <p:cNvSpPr/>
          <p:nvPr/>
        </p:nvSpPr>
        <p:spPr>
          <a:xfrm>
            <a:off x="6232018" y="5531030"/>
            <a:ext cx="1057983" cy="461665"/>
          </a:xfrm>
          <a:prstGeom prst="rect">
            <a:avLst/>
          </a:prstGeom>
          <a:ln>
            <a:noFill/>
          </a:ln>
        </p:spPr>
        <p:txBody>
          <a:bodyPr wrap="none" lIns="0" tIns="0" rIns="0" bIns="0">
            <a:spAutoFit/>
          </a:bodyPr>
          <a:lstStyle/>
          <a:p>
            <a:pPr marL="0" lvl="1" algn="r" defTabSz="914377" fontAlgn="base">
              <a:spcAft>
                <a:spcPct val="0"/>
              </a:spcAft>
              <a:buClr>
                <a:srgbClr val="E69A30"/>
              </a:buClr>
              <a:defRPr/>
            </a:pPr>
            <a:r>
              <a:rPr lang="en-GB" sz="1000" b="1" dirty="0">
                <a:latin typeface="Arial" panose="020B0604020202020204" pitchFamily="34" charset="0"/>
                <a:ea typeface="ＭＳ Ｐゴシック" pitchFamily="127" charset="-128"/>
                <a:cs typeface="Arial" panose="020B0604020202020204" pitchFamily="34" charset="0"/>
              </a:rPr>
              <a:t>Weighted #at risk</a:t>
            </a:r>
          </a:p>
          <a:p>
            <a:pPr marL="0" lvl="1" algn="r" defTabSz="914377" fontAlgn="base">
              <a:spcAft>
                <a:spcPct val="0"/>
              </a:spcAft>
              <a:buClr>
                <a:srgbClr val="E69A30"/>
              </a:buClr>
              <a:defRPr/>
            </a:pPr>
            <a:r>
              <a:rPr lang="en-GB" sz="1000" b="1" dirty="0">
                <a:solidFill>
                  <a:schemeClr val="accent1"/>
                </a:solidFill>
                <a:latin typeface="Arial" panose="020B0604020202020204" pitchFamily="34" charset="0"/>
                <a:ea typeface="ＭＳ Ｐゴシック" pitchFamily="127" charset="-128"/>
                <a:cs typeface="Arial" panose="020B0604020202020204" pitchFamily="34" charset="0"/>
              </a:rPr>
              <a:t>Atezo + Bev</a:t>
            </a:r>
          </a:p>
          <a:p>
            <a:pPr marL="0" lvl="1" algn="r" defTabSz="914377" fontAlgn="base">
              <a:spcAft>
                <a:spcPct val="0"/>
              </a:spcAft>
              <a:buClr>
                <a:srgbClr val="E69A30"/>
              </a:buClr>
              <a:defRPr/>
            </a:pPr>
            <a:r>
              <a:rPr lang="en-GB" sz="1000" b="1" dirty="0">
                <a:solidFill>
                  <a:schemeClr val="tx2"/>
                </a:solidFill>
                <a:latin typeface="Arial" panose="020B0604020202020204" pitchFamily="34" charset="0"/>
                <a:ea typeface="ＭＳ Ｐゴシック" pitchFamily="127" charset="-128"/>
                <a:cs typeface="Arial" panose="020B0604020202020204" pitchFamily="34" charset="0"/>
              </a:rPr>
              <a:t>Lenvatinib</a:t>
            </a:r>
          </a:p>
        </p:txBody>
      </p:sp>
      <p:sp>
        <p:nvSpPr>
          <p:cNvPr id="58" name="Rectangle 57">
            <a:extLst>
              <a:ext uri="{FF2B5EF4-FFF2-40B4-BE49-F238E27FC236}">
                <a16:creationId xmlns:a16="http://schemas.microsoft.com/office/drawing/2014/main" id="{B20197EC-428D-C04B-AD62-4E0315252532}"/>
              </a:ext>
            </a:extLst>
          </p:cNvPr>
          <p:cNvSpPr/>
          <p:nvPr/>
        </p:nvSpPr>
        <p:spPr>
          <a:xfrm>
            <a:off x="6867617" y="3119660"/>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0.75</a:t>
            </a:r>
          </a:p>
        </p:txBody>
      </p:sp>
      <p:sp>
        <p:nvSpPr>
          <p:cNvPr id="59" name="Rectangle 58">
            <a:extLst>
              <a:ext uri="{FF2B5EF4-FFF2-40B4-BE49-F238E27FC236}">
                <a16:creationId xmlns:a16="http://schemas.microsoft.com/office/drawing/2014/main" id="{B221443C-D6FF-DF4E-A012-7A9EDC6FE514}"/>
              </a:ext>
            </a:extLst>
          </p:cNvPr>
          <p:cNvSpPr/>
          <p:nvPr/>
        </p:nvSpPr>
        <p:spPr>
          <a:xfrm>
            <a:off x="6867617" y="372608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0.50</a:t>
            </a:r>
          </a:p>
        </p:txBody>
      </p:sp>
      <p:sp>
        <p:nvSpPr>
          <p:cNvPr id="60" name="Rectangle 59">
            <a:extLst>
              <a:ext uri="{FF2B5EF4-FFF2-40B4-BE49-F238E27FC236}">
                <a16:creationId xmlns:a16="http://schemas.microsoft.com/office/drawing/2014/main" id="{1935D80B-D5DA-074B-8A94-03D57F73A457}"/>
              </a:ext>
            </a:extLst>
          </p:cNvPr>
          <p:cNvSpPr/>
          <p:nvPr/>
        </p:nvSpPr>
        <p:spPr>
          <a:xfrm>
            <a:off x="6867617" y="4316635"/>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0.25</a:t>
            </a:r>
          </a:p>
        </p:txBody>
      </p:sp>
      <p:sp>
        <p:nvSpPr>
          <p:cNvPr id="61" name="Rectangle 60">
            <a:extLst>
              <a:ext uri="{FF2B5EF4-FFF2-40B4-BE49-F238E27FC236}">
                <a16:creationId xmlns:a16="http://schemas.microsoft.com/office/drawing/2014/main" id="{37A548EF-F377-064C-9F76-37A932DE384E}"/>
              </a:ext>
            </a:extLst>
          </p:cNvPr>
          <p:cNvSpPr/>
          <p:nvPr/>
        </p:nvSpPr>
        <p:spPr>
          <a:xfrm>
            <a:off x="6867617" y="4910360"/>
            <a:ext cx="411675" cy="173339"/>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0.00</a:t>
            </a:r>
          </a:p>
        </p:txBody>
      </p:sp>
      <p:sp>
        <p:nvSpPr>
          <p:cNvPr id="62" name="Rectangle 61">
            <a:extLst>
              <a:ext uri="{FF2B5EF4-FFF2-40B4-BE49-F238E27FC236}">
                <a16:creationId xmlns:a16="http://schemas.microsoft.com/office/drawing/2014/main" id="{9DDF284A-F684-2C49-AAAB-87272ADC0FF4}"/>
              </a:ext>
            </a:extLst>
          </p:cNvPr>
          <p:cNvSpPr/>
          <p:nvPr/>
        </p:nvSpPr>
        <p:spPr>
          <a:xfrm>
            <a:off x="7452215" y="5175717"/>
            <a:ext cx="84959"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0</a:t>
            </a:r>
          </a:p>
        </p:txBody>
      </p:sp>
      <p:sp>
        <p:nvSpPr>
          <p:cNvPr id="63" name="Rectangle 62">
            <a:extLst>
              <a:ext uri="{FF2B5EF4-FFF2-40B4-BE49-F238E27FC236}">
                <a16:creationId xmlns:a16="http://schemas.microsoft.com/office/drawing/2014/main" id="{2F57FBFE-9D87-1D43-9E70-54706B496E38}"/>
              </a:ext>
            </a:extLst>
          </p:cNvPr>
          <p:cNvSpPr/>
          <p:nvPr/>
        </p:nvSpPr>
        <p:spPr>
          <a:xfrm>
            <a:off x="7966565" y="5175717"/>
            <a:ext cx="84959"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6</a:t>
            </a:r>
          </a:p>
        </p:txBody>
      </p:sp>
      <p:sp>
        <p:nvSpPr>
          <p:cNvPr id="64" name="Rectangle 63">
            <a:extLst>
              <a:ext uri="{FF2B5EF4-FFF2-40B4-BE49-F238E27FC236}">
                <a16:creationId xmlns:a16="http://schemas.microsoft.com/office/drawing/2014/main" id="{2244C612-3F02-B948-8C85-050F0FCF6B1E}"/>
              </a:ext>
            </a:extLst>
          </p:cNvPr>
          <p:cNvSpPr/>
          <p:nvPr/>
        </p:nvSpPr>
        <p:spPr>
          <a:xfrm>
            <a:off x="8447961" y="5175717"/>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12</a:t>
            </a:r>
          </a:p>
        </p:txBody>
      </p:sp>
      <p:sp>
        <p:nvSpPr>
          <p:cNvPr id="65" name="Rectangle 64">
            <a:extLst>
              <a:ext uri="{FF2B5EF4-FFF2-40B4-BE49-F238E27FC236}">
                <a16:creationId xmlns:a16="http://schemas.microsoft.com/office/drawing/2014/main" id="{89D89133-049A-B148-9F97-B0F914B2E55B}"/>
              </a:ext>
            </a:extLst>
          </p:cNvPr>
          <p:cNvSpPr/>
          <p:nvPr/>
        </p:nvSpPr>
        <p:spPr>
          <a:xfrm>
            <a:off x="8952786" y="5175717"/>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18</a:t>
            </a:r>
          </a:p>
        </p:txBody>
      </p:sp>
      <p:sp>
        <p:nvSpPr>
          <p:cNvPr id="66" name="Rectangle 65">
            <a:extLst>
              <a:ext uri="{FF2B5EF4-FFF2-40B4-BE49-F238E27FC236}">
                <a16:creationId xmlns:a16="http://schemas.microsoft.com/office/drawing/2014/main" id="{7E8E4468-2FB3-9848-850F-2013B4E6CE48}"/>
              </a:ext>
            </a:extLst>
          </p:cNvPr>
          <p:cNvSpPr/>
          <p:nvPr/>
        </p:nvSpPr>
        <p:spPr>
          <a:xfrm>
            <a:off x="9463961" y="5175717"/>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24</a:t>
            </a:r>
          </a:p>
        </p:txBody>
      </p:sp>
      <p:sp>
        <p:nvSpPr>
          <p:cNvPr id="67" name="Rectangle 66">
            <a:extLst>
              <a:ext uri="{FF2B5EF4-FFF2-40B4-BE49-F238E27FC236}">
                <a16:creationId xmlns:a16="http://schemas.microsoft.com/office/drawing/2014/main" id="{7F0DD22A-E19C-F641-9532-DD81B69B0461}"/>
              </a:ext>
            </a:extLst>
          </p:cNvPr>
          <p:cNvSpPr/>
          <p:nvPr/>
        </p:nvSpPr>
        <p:spPr>
          <a:xfrm>
            <a:off x="9981486" y="5175717"/>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30</a:t>
            </a:r>
          </a:p>
        </p:txBody>
      </p:sp>
      <p:sp>
        <p:nvSpPr>
          <p:cNvPr id="68" name="Rectangle 67">
            <a:extLst>
              <a:ext uri="{FF2B5EF4-FFF2-40B4-BE49-F238E27FC236}">
                <a16:creationId xmlns:a16="http://schemas.microsoft.com/office/drawing/2014/main" id="{CE00835B-9AA3-3B43-BC56-E757E3CD8A01}"/>
              </a:ext>
            </a:extLst>
          </p:cNvPr>
          <p:cNvSpPr/>
          <p:nvPr/>
        </p:nvSpPr>
        <p:spPr>
          <a:xfrm>
            <a:off x="10499011" y="5175717"/>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36</a:t>
            </a:r>
          </a:p>
        </p:txBody>
      </p:sp>
      <p:sp>
        <p:nvSpPr>
          <p:cNvPr id="69" name="Rectangle 68">
            <a:extLst>
              <a:ext uri="{FF2B5EF4-FFF2-40B4-BE49-F238E27FC236}">
                <a16:creationId xmlns:a16="http://schemas.microsoft.com/office/drawing/2014/main" id="{DFD5B48E-ED53-914E-97CF-7065CD3AB363}"/>
              </a:ext>
            </a:extLst>
          </p:cNvPr>
          <p:cNvSpPr/>
          <p:nvPr/>
        </p:nvSpPr>
        <p:spPr>
          <a:xfrm>
            <a:off x="11022886" y="5175717"/>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42</a:t>
            </a:r>
          </a:p>
        </p:txBody>
      </p:sp>
      <p:sp>
        <p:nvSpPr>
          <p:cNvPr id="70" name="Rectangle 69">
            <a:extLst>
              <a:ext uri="{FF2B5EF4-FFF2-40B4-BE49-F238E27FC236}">
                <a16:creationId xmlns:a16="http://schemas.microsoft.com/office/drawing/2014/main" id="{E4751591-91FD-1941-831D-93E357A94D5E}"/>
              </a:ext>
            </a:extLst>
          </p:cNvPr>
          <p:cNvSpPr/>
          <p:nvPr/>
        </p:nvSpPr>
        <p:spPr>
          <a:xfrm>
            <a:off x="11543586" y="5175717"/>
            <a:ext cx="169918" cy="184666"/>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latin typeface="Arial" panose="020B0604020202020204" pitchFamily="34" charset="0"/>
                <a:ea typeface="ＭＳ Ｐゴシック" pitchFamily="127" charset="-128"/>
                <a:cs typeface="Arial" panose="020B0604020202020204" pitchFamily="34" charset="0"/>
              </a:rPr>
              <a:t>48</a:t>
            </a:r>
          </a:p>
        </p:txBody>
      </p:sp>
      <p:sp>
        <p:nvSpPr>
          <p:cNvPr id="71" name="Rectangle 70">
            <a:extLst>
              <a:ext uri="{FF2B5EF4-FFF2-40B4-BE49-F238E27FC236}">
                <a16:creationId xmlns:a16="http://schemas.microsoft.com/office/drawing/2014/main" id="{F1AEB431-0AA3-5040-B1A1-C5F0E5C0F4EA}"/>
              </a:ext>
            </a:extLst>
          </p:cNvPr>
          <p:cNvSpPr/>
          <p:nvPr/>
        </p:nvSpPr>
        <p:spPr>
          <a:xfrm>
            <a:off x="10015308" y="3711383"/>
            <a:ext cx="1125308" cy="369332"/>
          </a:xfrm>
          <a:prstGeom prst="rect">
            <a:avLst/>
          </a:prstGeom>
          <a:ln>
            <a:noFill/>
          </a:ln>
        </p:spPr>
        <p:txBody>
          <a:bodyPr wrap="none" lIns="0" tIns="0" rIns="0" bIns="0">
            <a:spAutoFit/>
          </a:bodyPr>
          <a:lstStyle/>
          <a:p>
            <a:pPr algn="ctr"/>
            <a:r>
              <a:rPr lang="en-GB" sz="1200" b="1" dirty="0">
                <a:solidFill>
                  <a:schemeClr val="accent1"/>
                </a:solidFill>
                <a:latin typeface="Arial" panose="020B0604020202020204" pitchFamily="34" charset="0"/>
                <a:cs typeface="Arial" panose="020B0604020202020204" pitchFamily="34" charset="0"/>
              </a:rPr>
              <a:t>Atezolizumab +</a:t>
            </a:r>
            <a:br>
              <a:rPr lang="en-GB" sz="1200" b="1" dirty="0">
                <a:solidFill>
                  <a:schemeClr val="accent1"/>
                </a:solidFill>
                <a:latin typeface="Arial" panose="020B0604020202020204" pitchFamily="34" charset="0"/>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Bevacizumab</a:t>
            </a:r>
          </a:p>
        </p:txBody>
      </p:sp>
      <p:sp>
        <p:nvSpPr>
          <p:cNvPr id="72" name="Rectangle 71">
            <a:extLst>
              <a:ext uri="{FF2B5EF4-FFF2-40B4-BE49-F238E27FC236}">
                <a16:creationId xmlns:a16="http://schemas.microsoft.com/office/drawing/2014/main" id="{E4B66FB7-720B-3842-8BB7-557F1DEED47C}"/>
              </a:ext>
            </a:extLst>
          </p:cNvPr>
          <p:cNvSpPr/>
          <p:nvPr/>
        </p:nvSpPr>
        <p:spPr>
          <a:xfrm>
            <a:off x="11582886" y="5684918"/>
            <a:ext cx="70532"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0</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2</a:t>
            </a:r>
          </a:p>
        </p:txBody>
      </p:sp>
      <p:sp>
        <p:nvSpPr>
          <p:cNvPr id="73" name="Rectangle 72">
            <a:extLst>
              <a:ext uri="{FF2B5EF4-FFF2-40B4-BE49-F238E27FC236}">
                <a16:creationId xmlns:a16="http://schemas.microsoft.com/office/drawing/2014/main" id="{B741F6E7-9C6E-4E48-A038-289FFEEF1456}"/>
              </a:ext>
            </a:extLst>
          </p:cNvPr>
          <p:cNvSpPr/>
          <p:nvPr/>
        </p:nvSpPr>
        <p:spPr>
          <a:xfrm>
            <a:off x="11067497" y="5684918"/>
            <a:ext cx="70532"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2</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4</a:t>
            </a:r>
          </a:p>
        </p:txBody>
      </p:sp>
      <p:sp>
        <p:nvSpPr>
          <p:cNvPr id="74" name="Rectangle 73">
            <a:extLst>
              <a:ext uri="{FF2B5EF4-FFF2-40B4-BE49-F238E27FC236}">
                <a16:creationId xmlns:a16="http://schemas.microsoft.com/office/drawing/2014/main" id="{F7A0952A-0959-9B4C-81EC-D9DB573C2403}"/>
              </a:ext>
            </a:extLst>
          </p:cNvPr>
          <p:cNvSpPr/>
          <p:nvPr/>
        </p:nvSpPr>
        <p:spPr>
          <a:xfrm>
            <a:off x="10552108" y="5684918"/>
            <a:ext cx="70532"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5</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5</a:t>
            </a:r>
          </a:p>
        </p:txBody>
      </p:sp>
      <p:sp>
        <p:nvSpPr>
          <p:cNvPr id="75" name="Rectangle 74">
            <a:extLst>
              <a:ext uri="{FF2B5EF4-FFF2-40B4-BE49-F238E27FC236}">
                <a16:creationId xmlns:a16="http://schemas.microsoft.com/office/drawing/2014/main" id="{DC86C587-F7BE-EE40-8B50-B093FDEF4E7B}"/>
              </a:ext>
            </a:extLst>
          </p:cNvPr>
          <p:cNvSpPr/>
          <p:nvPr/>
        </p:nvSpPr>
        <p:spPr>
          <a:xfrm>
            <a:off x="10001452" y="5684918"/>
            <a:ext cx="141064"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5</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36</a:t>
            </a:r>
          </a:p>
        </p:txBody>
      </p:sp>
      <p:sp>
        <p:nvSpPr>
          <p:cNvPr id="76" name="Rectangle 75">
            <a:extLst>
              <a:ext uri="{FF2B5EF4-FFF2-40B4-BE49-F238E27FC236}">
                <a16:creationId xmlns:a16="http://schemas.microsoft.com/office/drawing/2014/main" id="{A8034359-9140-C646-AB36-5DD4E70A06BE}"/>
              </a:ext>
            </a:extLst>
          </p:cNvPr>
          <p:cNvSpPr/>
          <p:nvPr/>
        </p:nvSpPr>
        <p:spPr>
          <a:xfrm>
            <a:off x="9467423" y="5684918"/>
            <a:ext cx="211596"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9</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110</a:t>
            </a:r>
          </a:p>
        </p:txBody>
      </p:sp>
      <p:sp>
        <p:nvSpPr>
          <p:cNvPr id="77" name="Rectangle 76">
            <a:extLst>
              <a:ext uri="{FF2B5EF4-FFF2-40B4-BE49-F238E27FC236}">
                <a16:creationId xmlns:a16="http://schemas.microsoft.com/office/drawing/2014/main" id="{1904D645-524D-0D44-8CAE-7EDA374F823C}"/>
              </a:ext>
            </a:extLst>
          </p:cNvPr>
          <p:cNvSpPr/>
          <p:nvPr/>
        </p:nvSpPr>
        <p:spPr>
          <a:xfrm>
            <a:off x="8976972" y="5684918"/>
            <a:ext cx="211596"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43</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220</a:t>
            </a:r>
          </a:p>
        </p:txBody>
      </p:sp>
      <p:sp>
        <p:nvSpPr>
          <p:cNvPr id="78" name="Rectangle 77">
            <a:extLst>
              <a:ext uri="{FF2B5EF4-FFF2-40B4-BE49-F238E27FC236}">
                <a16:creationId xmlns:a16="http://schemas.microsoft.com/office/drawing/2014/main" id="{69370F90-D465-A14C-BBDD-494CD0FFB14F}"/>
              </a:ext>
            </a:extLst>
          </p:cNvPr>
          <p:cNvSpPr/>
          <p:nvPr/>
        </p:nvSpPr>
        <p:spPr>
          <a:xfrm>
            <a:off x="8428333" y="5684918"/>
            <a:ext cx="211596"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255</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476</a:t>
            </a:r>
          </a:p>
        </p:txBody>
      </p:sp>
      <p:sp>
        <p:nvSpPr>
          <p:cNvPr id="79" name="Rectangle 78">
            <a:extLst>
              <a:ext uri="{FF2B5EF4-FFF2-40B4-BE49-F238E27FC236}">
                <a16:creationId xmlns:a16="http://schemas.microsoft.com/office/drawing/2014/main" id="{18680D68-D672-3C45-A75A-1696BE2A367B}"/>
              </a:ext>
            </a:extLst>
          </p:cNvPr>
          <p:cNvSpPr/>
          <p:nvPr/>
        </p:nvSpPr>
        <p:spPr>
          <a:xfrm>
            <a:off x="7896319" y="5684918"/>
            <a:ext cx="211596"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581</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918</a:t>
            </a:r>
          </a:p>
        </p:txBody>
      </p:sp>
      <p:sp>
        <p:nvSpPr>
          <p:cNvPr id="80" name="Rectangle 79">
            <a:extLst>
              <a:ext uri="{FF2B5EF4-FFF2-40B4-BE49-F238E27FC236}">
                <a16:creationId xmlns:a16="http://schemas.microsoft.com/office/drawing/2014/main" id="{DA6343B9-EA27-CD4F-AB1E-7BEC9C09B587}"/>
              </a:ext>
            </a:extLst>
          </p:cNvPr>
          <p:cNvSpPr/>
          <p:nvPr/>
        </p:nvSpPr>
        <p:spPr>
          <a:xfrm>
            <a:off x="7353976" y="5684918"/>
            <a:ext cx="282129" cy="307777"/>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864</a:t>
            </a:r>
          </a:p>
          <a:p>
            <a:pPr marL="0" lvl="1" algn="ctr" defTabSz="914377" fontAlgn="base">
              <a:spcAft>
                <a:spcPct val="0"/>
              </a:spcAft>
              <a:buClr>
                <a:srgbClr val="E69A30"/>
              </a:buClr>
              <a:defRPr/>
            </a:pPr>
            <a:r>
              <a:rPr lang="en-GB" sz="1000" dirty="0">
                <a:latin typeface="Arial" panose="020B0604020202020204" pitchFamily="34" charset="0"/>
                <a:ea typeface="ＭＳ Ｐゴシック" pitchFamily="127" charset="-128"/>
                <a:cs typeface="Arial" panose="020B0604020202020204" pitchFamily="34" charset="0"/>
              </a:rPr>
              <a:t>1343</a:t>
            </a:r>
          </a:p>
        </p:txBody>
      </p:sp>
    </p:spTree>
    <p:extLst>
      <p:ext uri="{BB962C8B-B14F-4D97-AF65-F5344CB8AC3E}">
        <p14:creationId xmlns:p14="http://schemas.microsoft.com/office/powerpoint/2010/main" val="143529067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br>
              <a:rPr lang="en-US" dirty="0"/>
            </a:br>
            <a:br>
              <a:rPr lang="en-US" dirty="0"/>
            </a:br>
            <a:r>
              <a:rPr lang="en-US" dirty="0"/>
              <a:t>patients with a significant</a:t>
            </a:r>
            <a:br>
              <a:rPr lang="en-US" dirty="0"/>
            </a:br>
            <a:r>
              <a:rPr lang="en-US" dirty="0"/>
              <a:t>bleeding history</a:t>
            </a:r>
            <a:br>
              <a:rPr lang="en-US" dirty="0"/>
            </a:br>
            <a:br>
              <a:rPr lang="en-US" dirty="0"/>
            </a:br>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56</a:t>
            </a:fld>
            <a:endParaRPr lang="en-GB" dirty="0"/>
          </a:p>
        </p:txBody>
      </p:sp>
    </p:spTree>
    <p:extLst>
      <p:ext uri="{BB962C8B-B14F-4D97-AF65-F5344CB8AC3E}">
        <p14:creationId xmlns:p14="http://schemas.microsoft.com/office/powerpoint/2010/main" val="380564823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Polling question</a:t>
            </a:r>
            <a:br>
              <a:rPr lang="en-GB" dirty="0"/>
            </a:br>
            <a:r>
              <a:rPr lang="en-US" sz="2200" dirty="0">
                <a:solidFill>
                  <a:schemeClr val="accent1"/>
                </a:solidFill>
              </a:rPr>
              <a:t>what would be the preferred 1</a:t>
            </a:r>
            <a:r>
              <a:rPr lang="en-US" sz="2200" baseline="30000" dirty="0">
                <a:solidFill>
                  <a:schemeClr val="accent1"/>
                </a:solidFill>
              </a:rPr>
              <a:t>st</a:t>
            </a:r>
            <a:r>
              <a:rPr lang="en-US" sz="2200" dirty="0">
                <a:solidFill>
                  <a:schemeClr val="accent1"/>
                </a:solidFill>
              </a:rPr>
              <a:t> line treatment for patients with a significant bleeding history?</a:t>
            </a:r>
            <a:endParaRPr lang="en-GB" sz="2200" dirty="0">
              <a:solidFill>
                <a:schemeClr val="accent1"/>
              </a:solidFill>
            </a:endParaRPr>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p:txBody>
          <a:bodyPr/>
          <a:lstStyle/>
          <a:p>
            <a:endParaRPr lang="en-GB" dirty="0"/>
          </a:p>
          <a:p>
            <a:pPr marL="457200" indent="-457200">
              <a:buFont typeface="+mj-lt"/>
              <a:buAutoNum type="alphaUcPeriod"/>
            </a:pPr>
            <a:r>
              <a:rPr lang="en-GB" dirty="0"/>
              <a:t>Durvalumab</a:t>
            </a:r>
          </a:p>
          <a:p>
            <a:pPr marL="457200" indent="-457200">
              <a:buFont typeface="+mj-lt"/>
              <a:buAutoNum type="alphaUcPeriod"/>
            </a:pPr>
            <a:r>
              <a:rPr lang="en-GB" dirty="0"/>
              <a:t>Lenvatinib</a:t>
            </a:r>
          </a:p>
          <a:p>
            <a:pPr marL="457200" indent="-457200">
              <a:buFont typeface="+mj-lt"/>
              <a:buAutoNum type="alphaUcPeriod"/>
            </a:pPr>
            <a:r>
              <a:rPr lang="en-GB" dirty="0"/>
              <a:t>Sorafenib</a:t>
            </a:r>
          </a:p>
          <a:p>
            <a:pPr marL="457200" indent="-457200">
              <a:buFont typeface="+mj-lt"/>
              <a:buAutoNum type="alphaUcPeriod"/>
            </a:pPr>
            <a:r>
              <a:rPr lang="en-GB" b="1" dirty="0">
                <a:solidFill>
                  <a:srgbClr val="C00000"/>
                </a:solidFill>
              </a:rPr>
              <a:t>Durvalumab + </a:t>
            </a:r>
            <a:r>
              <a:rPr lang="en-GB" b="1" dirty="0" err="1">
                <a:solidFill>
                  <a:srgbClr val="C00000"/>
                </a:solidFill>
              </a:rPr>
              <a:t>tremelimumab</a:t>
            </a:r>
            <a:r>
              <a:rPr lang="en-GB" dirty="0">
                <a:solidFill>
                  <a:schemeClr val="accent2"/>
                </a:solidFill>
              </a:rPr>
              <a:t> ✅</a:t>
            </a:r>
            <a:endParaRPr lang="en-GB" b="1" dirty="0">
              <a:solidFill>
                <a:srgbClr val="C00000"/>
              </a:solidFill>
            </a:endParaRPr>
          </a:p>
          <a:p>
            <a:pPr marL="457200" indent="-457200">
              <a:buFont typeface="+mj-lt"/>
              <a:buAutoNum type="alphaUcPeriod"/>
            </a:pPr>
            <a:r>
              <a:rPr lang="en-GB" dirty="0"/>
              <a:t>Atezolizumab + bevacizumab</a:t>
            </a:r>
          </a:p>
          <a:p>
            <a:pPr marL="457200" indent="-457200">
              <a:buFont typeface="+mj-lt"/>
              <a:buAutoNum type="alphaUcPeriod"/>
            </a:pPr>
            <a:r>
              <a:rPr lang="en-GB" dirty="0"/>
              <a:t>I am not sure</a:t>
            </a:r>
          </a:p>
        </p:txBody>
      </p:sp>
      <p:sp>
        <p:nvSpPr>
          <p:cNvPr id="4" name="Slide Number Placeholder 3">
            <a:extLst>
              <a:ext uri="{FF2B5EF4-FFF2-40B4-BE49-F238E27FC236}">
                <a16:creationId xmlns:a16="http://schemas.microsoft.com/office/drawing/2014/main" id="{5C6CA95F-230C-7B48-A4F3-F3E2BBF50449}"/>
              </a:ext>
            </a:extLst>
          </p:cNvPr>
          <p:cNvSpPr>
            <a:spLocks noGrp="1"/>
          </p:cNvSpPr>
          <p:nvPr>
            <p:ph type="sldNum" sz="quarter" idx="4"/>
          </p:nvPr>
        </p:nvSpPr>
        <p:spPr/>
        <p:txBody>
          <a:bodyPr/>
          <a:lstStyle/>
          <a:p>
            <a:fld id="{FCE43C0F-8A7B-3A4B-9DB5-B3472E36E833}" type="slidenum">
              <a:rPr lang="en-GB" smtClean="0"/>
              <a:pPr/>
              <a:t>57</a:t>
            </a:fld>
            <a:endParaRPr lang="en-GB" dirty="0"/>
          </a:p>
        </p:txBody>
      </p:sp>
      <p:graphicFrame>
        <p:nvGraphicFramePr>
          <p:cNvPr id="7" name="Chart 6">
            <a:extLst>
              <a:ext uri="{FF2B5EF4-FFF2-40B4-BE49-F238E27FC236}">
                <a16:creationId xmlns:a16="http://schemas.microsoft.com/office/drawing/2014/main" id="{EB225AD8-2E36-5ABD-22F8-BE2056005762}"/>
              </a:ext>
            </a:extLst>
          </p:cNvPr>
          <p:cNvGraphicFramePr/>
          <p:nvPr>
            <p:extLst>
              <p:ext uri="{D42A27DB-BD31-4B8C-83A1-F6EECF244321}">
                <p14:modId xmlns:p14="http://schemas.microsoft.com/office/powerpoint/2010/main" val="4223849809"/>
              </p:ext>
            </p:extLst>
          </p:nvPr>
        </p:nvGraphicFramePr>
        <p:xfrm>
          <a:off x="4727848" y="1097634"/>
          <a:ext cx="6903864"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543325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Patients with a significant bleeding history</a:t>
            </a:r>
            <a:br>
              <a:rPr lang="en-GB" sz="2400" dirty="0"/>
            </a:br>
            <a:r>
              <a:rPr lang="en-GB" sz="2000" dirty="0">
                <a:solidFill>
                  <a:schemeClr val="accent1"/>
                </a:solidFill>
                <a:ea typeface="PT Sans" charset="-52"/>
              </a:rPr>
              <a:t>no longer a concern</a:t>
            </a:r>
            <a:br>
              <a:rPr lang="en-GB" sz="2000" dirty="0"/>
            </a:br>
            <a:endParaRPr lang="en-GB" sz="22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58</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a:xfrm>
            <a:off x="620183" y="6309320"/>
            <a:ext cx="10180339" cy="365125"/>
          </a:xfrm>
        </p:spPr>
        <p:txBody>
          <a:bodyPr anchor="b"/>
          <a:lstStyle/>
          <a:p>
            <a:r>
              <a:rPr lang="en-US" dirty="0"/>
              <a:t>AFP, alpha fetoprotein; CI, confidence interval; EHS, extrahepatic spread; HR, hazard ratio; IxRS, interactive voice/web response system; MVI, microvascular invasion; OS, overall survival; Q4W, every 4 weeks; RoW, rest of world; T300+D, tremelimumab 300 mg × 1 dose + durvalumab 1500 mg Q4W</a:t>
            </a:r>
          </a:p>
          <a:p>
            <a:r>
              <a:rPr lang="en-US" dirty="0"/>
              <a:t>1. Cheng AL, et al. J Hepatol. 2022;76(4):862-73 ; 2. Abou-Alfa GK, et al. NEJM Evid. 2022;1.8</a:t>
            </a:r>
          </a:p>
        </p:txBody>
      </p:sp>
      <p:sp>
        <p:nvSpPr>
          <p:cNvPr id="2" name="Content Placeholder 1">
            <a:extLst>
              <a:ext uri="{FF2B5EF4-FFF2-40B4-BE49-F238E27FC236}">
                <a16:creationId xmlns:a16="http://schemas.microsoft.com/office/drawing/2014/main" id="{37C63FBE-DBE6-FAC1-92E0-5F7020B9137B}"/>
              </a:ext>
            </a:extLst>
          </p:cNvPr>
          <p:cNvSpPr>
            <a:spLocks noGrp="1"/>
          </p:cNvSpPr>
          <p:nvPr>
            <p:ph sz="quarter" idx="14"/>
          </p:nvPr>
        </p:nvSpPr>
        <p:spPr>
          <a:xfrm>
            <a:off x="620184" y="1422226"/>
            <a:ext cx="4971760" cy="4307656"/>
          </a:xfrm>
        </p:spPr>
        <p:txBody>
          <a:bodyPr>
            <a:normAutofit/>
          </a:bodyPr>
          <a:lstStyle/>
          <a:p>
            <a:pPr marL="0" indent="0">
              <a:buNone/>
            </a:pPr>
            <a:r>
              <a:rPr lang="fr-FR" sz="2000" dirty="0" err="1"/>
              <a:t>When</a:t>
            </a:r>
            <a:r>
              <a:rPr lang="fr-FR" sz="2000" dirty="0"/>
              <a:t> patients are not </a:t>
            </a:r>
            <a:r>
              <a:rPr lang="fr-FR" dirty="0"/>
              <a:t>good candidates for </a:t>
            </a:r>
            <a:r>
              <a:rPr lang="fr-FR" sz="2000" b="1" dirty="0" err="1">
                <a:solidFill>
                  <a:schemeClr val="accent1"/>
                </a:solidFill>
              </a:rPr>
              <a:t>atezolizumab</a:t>
            </a:r>
            <a:r>
              <a:rPr lang="fr-FR" sz="2000" b="1" dirty="0">
                <a:solidFill>
                  <a:schemeClr val="accent1"/>
                </a:solidFill>
              </a:rPr>
              <a:t> + bevacizumab</a:t>
            </a:r>
            <a:r>
              <a:rPr lang="fr-FR" sz="2000" b="1" baseline="30000" dirty="0">
                <a:solidFill>
                  <a:schemeClr val="accent1"/>
                </a:solidFill>
              </a:rPr>
              <a:t>1</a:t>
            </a:r>
            <a:endParaRPr lang="fr-FR" sz="2000" b="1" dirty="0">
              <a:solidFill>
                <a:schemeClr val="accent1"/>
              </a:solidFill>
            </a:endParaRPr>
          </a:p>
          <a:p>
            <a:endParaRPr lang="en-US" dirty="0"/>
          </a:p>
        </p:txBody>
      </p:sp>
      <p:sp>
        <p:nvSpPr>
          <p:cNvPr id="6" name="Content Placeholder 1">
            <a:extLst>
              <a:ext uri="{FF2B5EF4-FFF2-40B4-BE49-F238E27FC236}">
                <a16:creationId xmlns:a16="http://schemas.microsoft.com/office/drawing/2014/main" id="{991A4E4F-3983-776D-63F1-2563463FD98F}"/>
              </a:ext>
            </a:extLst>
          </p:cNvPr>
          <p:cNvSpPr txBox="1">
            <a:spLocks/>
          </p:cNvSpPr>
          <p:nvPr/>
        </p:nvSpPr>
        <p:spPr>
          <a:xfrm>
            <a:off x="6456040" y="1422226"/>
            <a:ext cx="4971760" cy="4307656"/>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When to consider patients for treatment with </a:t>
            </a:r>
            <a:r>
              <a:rPr lang="en-GB" sz="2000" b="1" dirty="0">
                <a:solidFill>
                  <a:schemeClr val="accent1"/>
                </a:solidFill>
              </a:rPr>
              <a:t>durvalumab + tremelimumab</a:t>
            </a:r>
            <a:r>
              <a:rPr lang="en-GB" sz="2000" b="1" baseline="30000" dirty="0">
                <a:solidFill>
                  <a:schemeClr val="accent1"/>
                </a:solidFill>
              </a:rPr>
              <a:t>2</a:t>
            </a:r>
            <a:endParaRPr lang="en-GB" sz="2000" b="1" dirty="0">
              <a:solidFill>
                <a:schemeClr val="accent1"/>
              </a:solidFill>
            </a:endParaRPr>
          </a:p>
          <a:p>
            <a:pPr marL="0" indent="0">
              <a:buNone/>
            </a:pPr>
            <a:endParaRPr lang="en-GB" dirty="0"/>
          </a:p>
        </p:txBody>
      </p:sp>
      <p:sp>
        <p:nvSpPr>
          <p:cNvPr id="5" name="Rectangle 4">
            <a:extLst>
              <a:ext uri="{FF2B5EF4-FFF2-40B4-BE49-F238E27FC236}">
                <a16:creationId xmlns:a16="http://schemas.microsoft.com/office/drawing/2014/main" id="{1203D3BA-E34A-091F-1C45-F210E93180BA}"/>
              </a:ext>
            </a:extLst>
          </p:cNvPr>
          <p:cNvSpPr/>
          <p:nvPr/>
        </p:nvSpPr>
        <p:spPr>
          <a:xfrm>
            <a:off x="3701857" y="5077206"/>
            <a:ext cx="409087" cy="230832"/>
          </a:xfrm>
          <a:prstGeom prst="rect">
            <a:avLst/>
          </a:prstGeom>
        </p:spPr>
        <p:txBody>
          <a:bodyPr wrap="none">
            <a:spAutoFit/>
          </a:bodyPr>
          <a:lstStyle/>
          <a:p>
            <a:pPr algn="ctr" defTabSz="914377">
              <a:buClr>
                <a:srgbClr val="595959"/>
              </a:buClr>
              <a:buSzPts val="1200"/>
            </a:pPr>
            <a:r>
              <a:rPr lang="en-GB" sz="900" b="1" kern="0" dirty="0">
                <a:solidFill>
                  <a:schemeClr val="tx2"/>
                </a:solidFill>
                <a:latin typeface="Arial"/>
                <a:cs typeface="Arial"/>
                <a:sym typeface="Arial"/>
              </a:rPr>
              <a:t>19.2</a:t>
            </a:r>
          </a:p>
        </p:txBody>
      </p:sp>
      <p:cxnSp>
        <p:nvCxnSpPr>
          <p:cNvPr id="7" name="Straight Connector 6">
            <a:extLst>
              <a:ext uri="{FF2B5EF4-FFF2-40B4-BE49-F238E27FC236}">
                <a16:creationId xmlns:a16="http://schemas.microsoft.com/office/drawing/2014/main" id="{2A1E9C39-114F-1483-5A6E-A8E88FA4178A}"/>
              </a:ext>
            </a:extLst>
          </p:cNvPr>
          <p:cNvCxnSpPr>
            <a:cxnSpLocks/>
          </p:cNvCxnSpPr>
          <p:nvPr/>
        </p:nvCxnSpPr>
        <p:spPr>
          <a:xfrm>
            <a:off x="2792619" y="4342535"/>
            <a:ext cx="0" cy="91787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9334B3-9087-47A4-66F7-0183DE9B1F15}"/>
              </a:ext>
            </a:extLst>
          </p:cNvPr>
          <p:cNvCxnSpPr>
            <a:cxnSpLocks/>
          </p:cNvCxnSpPr>
          <p:nvPr/>
        </p:nvCxnSpPr>
        <p:spPr>
          <a:xfrm>
            <a:off x="3730197" y="4342535"/>
            <a:ext cx="0" cy="934867"/>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F44766-A375-714B-A7B8-344C6558A9DD}"/>
              </a:ext>
            </a:extLst>
          </p:cNvPr>
          <p:cNvCxnSpPr>
            <a:cxnSpLocks/>
          </p:cNvCxnSpPr>
          <p:nvPr/>
        </p:nvCxnSpPr>
        <p:spPr>
          <a:xfrm flipH="1">
            <a:off x="632335" y="4342535"/>
            <a:ext cx="3144553" cy="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6BF756E-ED80-DA0A-D2E3-466F2BA9DA60}"/>
              </a:ext>
            </a:extLst>
          </p:cNvPr>
          <p:cNvSpPr/>
          <p:nvPr/>
        </p:nvSpPr>
        <p:spPr>
          <a:xfrm>
            <a:off x="2366239" y="5078112"/>
            <a:ext cx="409086" cy="230832"/>
          </a:xfrm>
          <a:prstGeom prst="rect">
            <a:avLst/>
          </a:prstGeom>
        </p:spPr>
        <p:txBody>
          <a:bodyPr wrap="none">
            <a:spAutoFit/>
          </a:bodyPr>
          <a:lstStyle/>
          <a:p>
            <a:pPr defTabSz="914377">
              <a:buClr>
                <a:srgbClr val="000000"/>
              </a:buClr>
            </a:pPr>
            <a:r>
              <a:rPr lang="en-GB" sz="900" b="1" kern="0" dirty="0">
                <a:solidFill>
                  <a:schemeClr val="accent1"/>
                </a:solidFill>
                <a:latin typeface="Arial"/>
                <a:cs typeface="Arial"/>
                <a:sym typeface="Arial"/>
              </a:rPr>
              <a:t>13.4</a:t>
            </a:r>
            <a:endParaRPr lang="en-GB" sz="900" kern="0" dirty="0">
              <a:solidFill>
                <a:schemeClr val="accent1"/>
              </a:solidFill>
              <a:latin typeface="Arial"/>
              <a:cs typeface="Arial"/>
              <a:sym typeface="Arial"/>
            </a:endParaRPr>
          </a:p>
        </p:txBody>
      </p:sp>
      <p:sp>
        <p:nvSpPr>
          <p:cNvPr id="12" name="Google Shape;1167;p199">
            <a:extLst>
              <a:ext uri="{FF2B5EF4-FFF2-40B4-BE49-F238E27FC236}">
                <a16:creationId xmlns:a16="http://schemas.microsoft.com/office/drawing/2014/main" id="{D444EFAC-F57C-D299-7CF9-52CE828EE3F2}"/>
              </a:ext>
            </a:extLst>
          </p:cNvPr>
          <p:cNvSpPr/>
          <p:nvPr/>
        </p:nvSpPr>
        <p:spPr>
          <a:xfrm>
            <a:off x="638352" y="3379433"/>
            <a:ext cx="6001" cy="45024"/>
          </a:xfrm>
          <a:custGeom>
            <a:avLst/>
            <a:gdLst/>
            <a:ahLst/>
            <a:cxnLst/>
            <a:rect l="l" t="t" r="r" b="b"/>
            <a:pathLst>
              <a:path w="12709" h="95358" extrusionOk="0">
                <a:moveTo>
                  <a:pt x="0" y="0"/>
                </a:moveTo>
                <a:lnTo>
                  <a:pt x="0" y="95359"/>
                </a:lnTo>
              </a:path>
            </a:pathLst>
          </a:custGeom>
          <a:noFill/>
          <a:ln w="12700"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 name="Google Shape;1168;p199">
            <a:extLst>
              <a:ext uri="{FF2B5EF4-FFF2-40B4-BE49-F238E27FC236}">
                <a16:creationId xmlns:a16="http://schemas.microsoft.com/office/drawing/2014/main" id="{36405D6E-E92C-98B9-E069-DB5085823F60}"/>
              </a:ext>
            </a:extLst>
          </p:cNvPr>
          <p:cNvSpPr/>
          <p:nvPr/>
        </p:nvSpPr>
        <p:spPr>
          <a:xfrm>
            <a:off x="615911" y="3401945"/>
            <a:ext cx="44884" cy="6019"/>
          </a:xfrm>
          <a:custGeom>
            <a:avLst/>
            <a:gdLst/>
            <a:ahLst/>
            <a:cxnLst/>
            <a:rect l="l" t="t" r="r" b="b"/>
            <a:pathLst>
              <a:path w="95063" h="12748" extrusionOk="0">
                <a:moveTo>
                  <a:pt x="95064" y="0"/>
                </a:moveTo>
                <a:lnTo>
                  <a:pt x="0" y="0"/>
                </a:lnTo>
              </a:path>
            </a:pathLst>
          </a:custGeom>
          <a:noFill/>
          <a:ln w="12700"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 name="Google Shape;1169;p199">
            <a:extLst>
              <a:ext uri="{FF2B5EF4-FFF2-40B4-BE49-F238E27FC236}">
                <a16:creationId xmlns:a16="http://schemas.microsoft.com/office/drawing/2014/main" id="{F67AEA3A-BEB5-4684-6019-52407073BF6A}"/>
              </a:ext>
            </a:extLst>
          </p:cNvPr>
          <p:cNvSpPr/>
          <p:nvPr/>
        </p:nvSpPr>
        <p:spPr>
          <a:xfrm>
            <a:off x="720921" y="338382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 name="Google Shape;1170;p199">
            <a:extLst>
              <a:ext uri="{FF2B5EF4-FFF2-40B4-BE49-F238E27FC236}">
                <a16:creationId xmlns:a16="http://schemas.microsoft.com/office/drawing/2014/main" id="{CFD004F6-7139-3DEF-525B-431D5E155647}"/>
              </a:ext>
            </a:extLst>
          </p:cNvPr>
          <p:cNvSpPr/>
          <p:nvPr/>
        </p:nvSpPr>
        <p:spPr>
          <a:xfrm>
            <a:off x="698479" y="3406339"/>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 name="Google Shape;1171;p199">
            <a:extLst>
              <a:ext uri="{FF2B5EF4-FFF2-40B4-BE49-F238E27FC236}">
                <a16:creationId xmlns:a16="http://schemas.microsoft.com/office/drawing/2014/main" id="{7FC9DBD0-2BFE-25AD-90A8-156D0CE4837F}"/>
              </a:ext>
            </a:extLst>
          </p:cNvPr>
          <p:cNvSpPr/>
          <p:nvPr/>
        </p:nvSpPr>
        <p:spPr>
          <a:xfrm>
            <a:off x="785068" y="3388161"/>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 name="Google Shape;1172;p199">
            <a:extLst>
              <a:ext uri="{FF2B5EF4-FFF2-40B4-BE49-F238E27FC236}">
                <a16:creationId xmlns:a16="http://schemas.microsoft.com/office/drawing/2014/main" id="{B2DD633D-A796-A308-77E2-2254085F8491}"/>
              </a:ext>
            </a:extLst>
          </p:cNvPr>
          <p:cNvSpPr/>
          <p:nvPr/>
        </p:nvSpPr>
        <p:spPr>
          <a:xfrm>
            <a:off x="762626" y="3410672"/>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 name="Google Shape;1173;p199">
            <a:extLst>
              <a:ext uri="{FF2B5EF4-FFF2-40B4-BE49-F238E27FC236}">
                <a16:creationId xmlns:a16="http://schemas.microsoft.com/office/drawing/2014/main" id="{318A01DC-F72B-B89C-2F48-975BDBA76153}"/>
              </a:ext>
            </a:extLst>
          </p:cNvPr>
          <p:cNvSpPr/>
          <p:nvPr/>
        </p:nvSpPr>
        <p:spPr>
          <a:xfrm>
            <a:off x="849156" y="341067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 name="Google Shape;1174;p199">
            <a:extLst>
              <a:ext uri="{FF2B5EF4-FFF2-40B4-BE49-F238E27FC236}">
                <a16:creationId xmlns:a16="http://schemas.microsoft.com/office/drawing/2014/main" id="{44327089-A40E-BDA6-B28D-26008163490B}"/>
              </a:ext>
            </a:extLst>
          </p:cNvPr>
          <p:cNvSpPr/>
          <p:nvPr/>
        </p:nvSpPr>
        <p:spPr>
          <a:xfrm>
            <a:off x="826713" y="3433185"/>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 name="Google Shape;1175;p199">
            <a:extLst>
              <a:ext uri="{FF2B5EF4-FFF2-40B4-BE49-F238E27FC236}">
                <a16:creationId xmlns:a16="http://schemas.microsoft.com/office/drawing/2014/main" id="{28F8C8DB-3C85-BA3D-0BE6-9D5A7B82BB15}"/>
              </a:ext>
            </a:extLst>
          </p:cNvPr>
          <p:cNvSpPr/>
          <p:nvPr/>
        </p:nvSpPr>
        <p:spPr>
          <a:xfrm>
            <a:off x="1304484" y="3570544"/>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 name="Google Shape;1176;p199">
            <a:extLst>
              <a:ext uri="{FF2B5EF4-FFF2-40B4-BE49-F238E27FC236}">
                <a16:creationId xmlns:a16="http://schemas.microsoft.com/office/drawing/2014/main" id="{07035A12-88CD-0559-118A-A2E4F51376D7}"/>
              </a:ext>
            </a:extLst>
          </p:cNvPr>
          <p:cNvSpPr/>
          <p:nvPr/>
        </p:nvSpPr>
        <p:spPr>
          <a:xfrm>
            <a:off x="1282042" y="3593117"/>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 name="Google Shape;1177;p199">
            <a:extLst>
              <a:ext uri="{FF2B5EF4-FFF2-40B4-BE49-F238E27FC236}">
                <a16:creationId xmlns:a16="http://schemas.microsoft.com/office/drawing/2014/main" id="{B091D694-E009-658E-07A5-2818567570F0}"/>
              </a:ext>
            </a:extLst>
          </p:cNvPr>
          <p:cNvSpPr/>
          <p:nvPr/>
        </p:nvSpPr>
        <p:spPr>
          <a:xfrm>
            <a:off x="1321886" y="357566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 name="Google Shape;1178;p199">
            <a:extLst>
              <a:ext uri="{FF2B5EF4-FFF2-40B4-BE49-F238E27FC236}">
                <a16:creationId xmlns:a16="http://schemas.microsoft.com/office/drawing/2014/main" id="{5FBB2989-E274-04B2-8E1F-72AE5D9D166C}"/>
              </a:ext>
            </a:extLst>
          </p:cNvPr>
          <p:cNvSpPr/>
          <p:nvPr/>
        </p:nvSpPr>
        <p:spPr>
          <a:xfrm>
            <a:off x="1299444" y="359817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 name="Google Shape;1179;p199">
            <a:extLst>
              <a:ext uri="{FF2B5EF4-FFF2-40B4-BE49-F238E27FC236}">
                <a16:creationId xmlns:a16="http://schemas.microsoft.com/office/drawing/2014/main" id="{DC9122CC-7C9C-0B16-94EE-07852C584C26}"/>
              </a:ext>
            </a:extLst>
          </p:cNvPr>
          <p:cNvSpPr/>
          <p:nvPr/>
        </p:nvSpPr>
        <p:spPr>
          <a:xfrm>
            <a:off x="1434878" y="360617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 name="Google Shape;1180;p199">
            <a:extLst>
              <a:ext uri="{FF2B5EF4-FFF2-40B4-BE49-F238E27FC236}">
                <a16:creationId xmlns:a16="http://schemas.microsoft.com/office/drawing/2014/main" id="{63554C82-D57E-0A47-21CE-ABE6420CA618}"/>
              </a:ext>
            </a:extLst>
          </p:cNvPr>
          <p:cNvSpPr/>
          <p:nvPr/>
        </p:nvSpPr>
        <p:spPr>
          <a:xfrm>
            <a:off x="1412437" y="3628691"/>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 name="Google Shape;1181;p199">
            <a:extLst>
              <a:ext uri="{FF2B5EF4-FFF2-40B4-BE49-F238E27FC236}">
                <a16:creationId xmlns:a16="http://schemas.microsoft.com/office/drawing/2014/main" id="{0AAB5477-670D-AF8C-4100-2607BC9F3337}"/>
              </a:ext>
            </a:extLst>
          </p:cNvPr>
          <p:cNvSpPr/>
          <p:nvPr/>
        </p:nvSpPr>
        <p:spPr>
          <a:xfrm>
            <a:off x="1558791" y="3657403"/>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 name="Google Shape;1182;p199">
            <a:extLst>
              <a:ext uri="{FF2B5EF4-FFF2-40B4-BE49-F238E27FC236}">
                <a16:creationId xmlns:a16="http://schemas.microsoft.com/office/drawing/2014/main" id="{61708728-8209-17D1-A507-1604F3E4BF0D}"/>
              </a:ext>
            </a:extLst>
          </p:cNvPr>
          <p:cNvSpPr/>
          <p:nvPr/>
        </p:nvSpPr>
        <p:spPr>
          <a:xfrm>
            <a:off x="1536349" y="367991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1" name="Google Shape;1183;p199">
            <a:extLst>
              <a:ext uri="{FF2B5EF4-FFF2-40B4-BE49-F238E27FC236}">
                <a16:creationId xmlns:a16="http://schemas.microsoft.com/office/drawing/2014/main" id="{E196F978-795C-8A63-D358-742EE5536C1C}"/>
              </a:ext>
            </a:extLst>
          </p:cNvPr>
          <p:cNvSpPr/>
          <p:nvPr/>
        </p:nvSpPr>
        <p:spPr>
          <a:xfrm>
            <a:off x="1744572" y="3732643"/>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2" name="Google Shape;1184;p199">
            <a:extLst>
              <a:ext uri="{FF2B5EF4-FFF2-40B4-BE49-F238E27FC236}">
                <a16:creationId xmlns:a16="http://schemas.microsoft.com/office/drawing/2014/main" id="{451CCF79-AEBE-2435-723E-97D9CC53CF3B}"/>
              </a:ext>
            </a:extLst>
          </p:cNvPr>
          <p:cNvSpPr/>
          <p:nvPr/>
        </p:nvSpPr>
        <p:spPr>
          <a:xfrm>
            <a:off x="1722129" y="3755155"/>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3" name="Google Shape;1185;p199">
            <a:extLst>
              <a:ext uri="{FF2B5EF4-FFF2-40B4-BE49-F238E27FC236}">
                <a16:creationId xmlns:a16="http://schemas.microsoft.com/office/drawing/2014/main" id="{FFA52D73-8B47-D90C-F8F7-504535C69597}"/>
              </a:ext>
            </a:extLst>
          </p:cNvPr>
          <p:cNvSpPr/>
          <p:nvPr/>
        </p:nvSpPr>
        <p:spPr>
          <a:xfrm>
            <a:off x="2183639" y="3891792"/>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 name="Google Shape;1186;p199">
            <a:extLst>
              <a:ext uri="{FF2B5EF4-FFF2-40B4-BE49-F238E27FC236}">
                <a16:creationId xmlns:a16="http://schemas.microsoft.com/office/drawing/2014/main" id="{CA3E9476-0C59-F647-D6C1-615AA7A269C2}"/>
              </a:ext>
            </a:extLst>
          </p:cNvPr>
          <p:cNvSpPr/>
          <p:nvPr/>
        </p:nvSpPr>
        <p:spPr>
          <a:xfrm>
            <a:off x="2161137" y="3914305"/>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 name="Google Shape;1187;p199">
            <a:extLst>
              <a:ext uri="{FF2B5EF4-FFF2-40B4-BE49-F238E27FC236}">
                <a16:creationId xmlns:a16="http://schemas.microsoft.com/office/drawing/2014/main" id="{BEFCB3E0-9232-D62D-3287-7185501BBFC9}"/>
              </a:ext>
            </a:extLst>
          </p:cNvPr>
          <p:cNvSpPr/>
          <p:nvPr/>
        </p:nvSpPr>
        <p:spPr>
          <a:xfrm>
            <a:off x="2300952" y="391900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 name="Google Shape;1188;p199">
            <a:extLst>
              <a:ext uri="{FF2B5EF4-FFF2-40B4-BE49-F238E27FC236}">
                <a16:creationId xmlns:a16="http://schemas.microsoft.com/office/drawing/2014/main" id="{7792ABED-9669-4FB1-8351-3F45AC96804F}"/>
              </a:ext>
            </a:extLst>
          </p:cNvPr>
          <p:cNvSpPr/>
          <p:nvPr/>
        </p:nvSpPr>
        <p:spPr>
          <a:xfrm>
            <a:off x="2278509" y="3941512"/>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 name="Google Shape;1189;p199">
            <a:extLst>
              <a:ext uri="{FF2B5EF4-FFF2-40B4-BE49-F238E27FC236}">
                <a16:creationId xmlns:a16="http://schemas.microsoft.com/office/drawing/2014/main" id="{EF26F65F-70F1-0C62-0E0A-8D3198E98851}"/>
              </a:ext>
            </a:extLst>
          </p:cNvPr>
          <p:cNvSpPr/>
          <p:nvPr/>
        </p:nvSpPr>
        <p:spPr>
          <a:xfrm>
            <a:off x="2549798" y="3999657"/>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 name="Google Shape;1190;p199">
            <a:extLst>
              <a:ext uri="{FF2B5EF4-FFF2-40B4-BE49-F238E27FC236}">
                <a16:creationId xmlns:a16="http://schemas.microsoft.com/office/drawing/2014/main" id="{66E78904-291A-9C22-9D94-3C084714CCAE}"/>
              </a:ext>
            </a:extLst>
          </p:cNvPr>
          <p:cNvSpPr/>
          <p:nvPr/>
        </p:nvSpPr>
        <p:spPr>
          <a:xfrm>
            <a:off x="2527355" y="4022170"/>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 name="Google Shape;1191;p199">
            <a:extLst>
              <a:ext uri="{FF2B5EF4-FFF2-40B4-BE49-F238E27FC236}">
                <a16:creationId xmlns:a16="http://schemas.microsoft.com/office/drawing/2014/main" id="{47A57453-C2D0-3959-5CBD-ECDBD40BDED3}"/>
              </a:ext>
            </a:extLst>
          </p:cNvPr>
          <p:cNvSpPr/>
          <p:nvPr/>
        </p:nvSpPr>
        <p:spPr>
          <a:xfrm>
            <a:off x="2616105" y="3999657"/>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 name="Google Shape;1192;p199">
            <a:extLst>
              <a:ext uri="{FF2B5EF4-FFF2-40B4-BE49-F238E27FC236}">
                <a16:creationId xmlns:a16="http://schemas.microsoft.com/office/drawing/2014/main" id="{6B264F0C-FE55-8839-4486-C7285DC050E8}"/>
              </a:ext>
            </a:extLst>
          </p:cNvPr>
          <p:cNvSpPr/>
          <p:nvPr/>
        </p:nvSpPr>
        <p:spPr>
          <a:xfrm>
            <a:off x="2593663" y="402217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 name="Google Shape;1193;p199">
            <a:extLst>
              <a:ext uri="{FF2B5EF4-FFF2-40B4-BE49-F238E27FC236}">
                <a16:creationId xmlns:a16="http://schemas.microsoft.com/office/drawing/2014/main" id="{BB75D692-D4D3-042B-615D-46A6D7A4E3EF}"/>
              </a:ext>
            </a:extLst>
          </p:cNvPr>
          <p:cNvSpPr/>
          <p:nvPr/>
        </p:nvSpPr>
        <p:spPr>
          <a:xfrm>
            <a:off x="2795404" y="4033486"/>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 name="Google Shape;1194;p199">
            <a:extLst>
              <a:ext uri="{FF2B5EF4-FFF2-40B4-BE49-F238E27FC236}">
                <a16:creationId xmlns:a16="http://schemas.microsoft.com/office/drawing/2014/main" id="{3E2A6D9A-959D-C6A6-AC1D-A8C510DCB9AC}"/>
              </a:ext>
            </a:extLst>
          </p:cNvPr>
          <p:cNvSpPr/>
          <p:nvPr/>
        </p:nvSpPr>
        <p:spPr>
          <a:xfrm>
            <a:off x="2772963" y="405599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 name="Google Shape;1195;p199">
            <a:extLst>
              <a:ext uri="{FF2B5EF4-FFF2-40B4-BE49-F238E27FC236}">
                <a16:creationId xmlns:a16="http://schemas.microsoft.com/office/drawing/2014/main" id="{9E4E8442-3755-96BC-B502-B36BFA50CAE2}"/>
              </a:ext>
            </a:extLst>
          </p:cNvPr>
          <p:cNvSpPr/>
          <p:nvPr/>
        </p:nvSpPr>
        <p:spPr>
          <a:xfrm>
            <a:off x="3068134" y="4114144"/>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4" name="Google Shape;1196;p199">
            <a:extLst>
              <a:ext uri="{FF2B5EF4-FFF2-40B4-BE49-F238E27FC236}">
                <a16:creationId xmlns:a16="http://schemas.microsoft.com/office/drawing/2014/main" id="{40BC1E68-D3C6-10BD-6714-B2C544BAA521}"/>
              </a:ext>
            </a:extLst>
          </p:cNvPr>
          <p:cNvSpPr/>
          <p:nvPr/>
        </p:nvSpPr>
        <p:spPr>
          <a:xfrm>
            <a:off x="3045691" y="4136656"/>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5" name="Google Shape;1197;p199">
            <a:extLst>
              <a:ext uri="{FF2B5EF4-FFF2-40B4-BE49-F238E27FC236}">
                <a16:creationId xmlns:a16="http://schemas.microsoft.com/office/drawing/2014/main" id="{FCE8F409-AEF0-AAFD-5F73-706815A7BA28}"/>
              </a:ext>
            </a:extLst>
          </p:cNvPr>
          <p:cNvSpPr/>
          <p:nvPr/>
        </p:nvSpPr>
        <p:spPr>
          <a:xfrm>
            <a:off x="3522383" y="4277627"/>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6" name="Google Shape;1198;p199">
            <a:extLst>
              <a:ext uri="{FF2B5EF4-FFF2-40B4-BE49-F238E27FC236}">
                <a16:creationId xmlns:a16="http://schemas.microsoft.com/office/drawing/2014/main" id="{DC169901-4ECD-1CAD-15DF-23D2405A2E73}"/>
              </a:ext>
            </a:extLst>
          </p:cNvPr>
          <p:cNvSpPr/>
          <p:nvPr/>
        </p:nvSpPr>
        <p:spPr>
          <a:xfrm>
            <a:off x="3499941" y="430014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7" name="Google Shape;1199;p199">
            <a:extLst>
              <a:ext uri="{FF2B5EF4-FFF2-40B4-BE49-F238E27FC236}">
                <a16:creationId xmlns:a16="http://schemas.microsoft.com/office/drawing/2014/main" id="{F02C7371-904D-C4A0-76E9-B1C87603B5E5}"/>
              </a:ext>
            </a:extLst>
          </p:cNvPr>
          <p:cNvSpPr/>
          <p:nvPr/>
        </p:nvSpPr>
        <p:spPr>
          <a:xfrm>
            <a:off x="3616293" y="428003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8" name="Google Shape;1200;p199">
            <a:extLst>
              <a:ext uri="{FF2B5EF4-FFF2-40B4-BE49-F238E27FC236}">
                <a16:creationId xmlns:a16="http://schemas.microsoft.com/office/drawing/2014/main" id="{A152115D-2559-639B-05E8-2BDEF57DFB8E}"/>
              </a:ext>
            </a:extLst>
          </p:cNvPr>
          <p:cNvSpPr/>
          <p:nvPr/>
        </p:nvSpPr>
        <p:spPr>
          <a:xfrm>
            <a:off x="3593851" y="4302547"/>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9" name="Google Shape;1201;p199">
            <a:extLst>
              <a:ext uri="{FF2B5EF4-FFF2-40B4-BE49-F238E27FC236}">
                <a16:creationId xmlns:a16="http://schemas.microsoft.com/office/drawing/2014/main" id="{CAB053C5-1593-40D7-38B4-02A479388906}"/>
              </a:ext>
            </a:extLst>
          </p:cNvPr>
          <p:cNvSpPr/>
          <p:nvPr/>
        </p:nvSpPr>
        <p:spPr>
          <a:xfrm>
            <a:off x="3646296" y="428864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0" name="Google Shape;1202;p199">
            <a:extLst>
              <a:ext uri="{FF2B5EF4-FFF2-40B4-BE49-F238E27FC236}">
                <a16:creationId xmlns:a16="http://schemas.microsoft.com/office/drawing/2014/main" id="{9DEC416F-091C-993D-8363-EB7C8EF2E186}"/>
              </a:ext>
            </a:extLst>
          </p:cNvPr>
          <p:cNvSpPr/>
          <p:nvPr/>
        </p:nvSpPr>
        <p:spPr>
          <a:xfrm>
            <a:off x="3623794" y="4311215"/>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1" name="Google Shape;1203;p199">
            <a:extLst>
              <a:ext uri="{FF2B5EF4-FFF2-40B4-BE49-F238E27FC236}">
                <a16:creationId xmlns:a16="http://schemas.microsoft.com/office/drawing/2014/main" id="{698963FD-B911-3FF5-C58F-F26C15AE58B4}"/>
              </a:ext>
            </a:extLst>
          </p:cNvPr>
          <p:cNvSpPr/>
          <p:nvPr/>
        </p:nvSpPr>
        <p:spPr>
          <a:xfrm>
            <a:off x="3673419" y="429105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2" name="Google Shape;1204;p199">
            <a:extLst>
              <a:ext uri="{FF2B5EF4-FFF2-40B4-BE49-F238E27FC236}">
                <a16:creationId xmlns:a16="http://schemas.microsoft.com/office/drawing/2014/main" id="{86519662-125C-89D7-2E45-62D3F570CB74}"/>
              </a:ext>
            </a:extLst>
          </p:cNvPr>
          <p:cNvSpPr/>
          <p:nvPr/>
        </p:nvSpPr>
        <p:spPr>
          <a:xfrm>
            <a:off x="3650977" y="431356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3" name="Google Shape;1205;p199">
            <a:extLst>
              <a:ext uri="{FF2B5EF4-FFF2-40B4-BE49-F238E27FC236}">
                <a16:creationId xmlns:a16="http://schemas.microsoft.com/office/drawing/2014/main" id="{4D065737-7094-229C-D3D3-56BD131CDF3B}"/>
              </a:ext>
            </a:extLst>
          </p:cNvPr>
          <p:cNvSpPr/>
          <p:nvPr/>
        </p:nvSpPr>
        <p:spPr>
          <a:xfrm>
            <a:off x="3700962" y="4318919"/>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4" name="Google Shape;1206;p199">
            <a:extLst>
              <a:ext uri="{FF2B5EF4-FFF2-40B4-BE49-F238E27FC236}">
                <a16:creationId xmlns:a16="http://schemas.microsoft.com/office/drawing/2014/main" id="{9BF0BAD3-1196-710B-551D-F5EA9B6E798F}"/>
              </a:ext>
            </a:extLst>
          </p:cNvPr>
          <p:cNvSpPr/>
          <p:nvPr/>
        </p:nvSpPr>
        <p:spPr>
          <a:xfrm>
            <a:off x="3678520" y="4341432"/>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5" name="Google Shape;1207;p199">
            <a:extLst>
              <a:ext uri="{FF2B5EF4-FFF2-40B4-BE49-F238E27FC236}">
                <a16:creationId xmlns:a16="http://schemas.microsoft.com/office/drawing/2014/main" id="{3CEA590C-4E72-902B-A96A-E5E66C5A2AC5}"/>
              </a:ext>
            </a:extLst>
          </p:cNvPr>
          <p:cNvSpPr/>
          <p:nvPr/>
        </p:nvSpPr>
        <p:spPr>
          <a:xfrm>
            <a:off x="3725204"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6" name="Google Shape;1208;p199">
            <a:extLst>
              <a:ext uri="{FF2B5EF4-FFF2-40B4-BE49-F238E27FC236}">
                <a16:creationId xmlns:a16="http://schemas.microsoft.com/office/drawing/2014/main" id="{D9A7EDD9-3AC9-A04B-4176-8DDA78B243D4}"/>
              </a:ext>
            </a:extLst>
          </p:cNvPr>
          <p:cNvSpPr/>
          <p:nvPr/>
        </p:nvSpPr>
        <p:spPr>
          <a:xfrm>
            <a:off x="3702763" y="434630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7" name="Google Shape;1209;p199">
            <a:extLst>
              <a:ext uri="{FF2B5EF4-FFF2-40B4-BE49-F238E27FC236}">
                <a16:creationId xmlns:a16="http://schemas.microsoft.com/office/drawing/2014/main" id="{A499AF6D-1057-0DC8-EF97-88AB9AE95121}"/>
              </a:ext>
            </a:extLst>
          </p:cNvPr>
          <p:cNvSpPr/>
          <p:nvPr/>
        </p:nvSpPr>
        <p:spPr>
          <a:xfrm>
            <a:off x="3731505"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8" name="Google Shape;1210;p199">
            <a:extLst>
              <a:ext uri="{FF2B5EF4-FFF2-40B4-BE49-F238E27FC236}">
                <a16:creationId xmlns:a16="http://schemas.microsoft.com/office/drawing/2014/main" id="{9DAF88FC-46EF-F4A2-D720-5B6FDAAF08DC}"/>
              </a:ext>
            </a:extLst>
          </p:cNvPr>
          <p:cNvSpPr/>
          <p:nvPr/>
        </p:nvSpPr>
        <p:spPr>
          <a:xfrm>
            <a:off x="3709063" y="4346308"/>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59" name="Google Shape;1211;p199">
            <a:extLst>
              <a:ext uri="{FF2B5EF4-FFF2-40B4-BE49-F238E27FC236}">
                <a16:creationId xmlns:a16="http://schemas.microsoft.com/office/drawing/2014/main" id="{38017797-4ACB-2963-74A1-1BF4EA84DC7F}"/>
              </a:ext>
            </a:extLst>
          </p:cNvPr>
          <p:cNvSpPr/>
          <p:nvPr/>
        </p:nvSpPr>
        <p:spPr>
          <a:xfrm>
            <a:off x="3738166"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0" name="Google Shape;1212;p199">
            <a:extLst>
              <a:ext uri="{FF2B5EF4-FFF2-40B4-BE49-F238E27FC236}">
                <a16:creationId xmlns:a16="http://schemas.microsoft.com/office/drawing/2014/main" id="{77CCF331-CE47-95CB-D079-D47F328D5958}"/>
              </a:ext>
            </a:extLst>
          </p:cNvPr>
          <p:cNvSpPr/>
          <p:nvPr/>
        </p:nvSpPr>
        <p:spPr>
          <a:xfrm>
            <a:off x="3715724" y="434630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1" name="Google Shape;1213;p199">
            <a:extLst>
              <a:ext uri="{FF2B5EF4-FFF2-40B4-BE49-F238E27FC236}">
                <a16:creationId xmlns:a16="http://schemas.microsoft.com/office/drawing/2014/main" id="{91031F21-8FF0-F902-E7EE-3ED4C91CA736}"/>
              </a:ext>
            </a:extLst>
          </p:cNvPr>
          <p:cNvSpPr/>
          <p:nvPr/>
        </p:nvSpPr>
        <p:spPr>
          <a:xfrm>
            <a:off x="3755688"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2" name="Google Shape;1214;p199">
            <a:extLst>
              <a:ext uri="{FF2B5EF4-FFF2-40B4-BE49-F238E27FC236}">
                <a16:creationId xmlns:a16="http://schemas.microsoft.com/office/drawing/2014/main" id="{FB44A4F8-614D-28B0-D050-4EFCEC3AA039}"/>
              </a:ext>
            </a:extLst>
          </p:cNvPr>
          <p:cNvSpPr/>
          <p:nvPr/>
        </p:nvSpPr>
        <p:spPr>
          <a:xfrm>
            <a:off x="3733246" y="4346308"/>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3" name="Google Shape;1215;p199">
            <a:extLst>
              <a:ext uri="{FF2B5EF4-FFF2-40B4-BE49-F238E27FC236}">
                <a16:creationId xmlns:a16="http://schemas.microsoft.com/office/drawing/2014/main" id="{D003E5C5-A2A0-1E8B-8FE2-4E8CA6EAA7EF}"/>
              </a:ext>
            </a:extLst>
          </p:cNvPr>
          <p:cNvSpPr/>
          <p:nvPr/>
        </p:nvSpPr>
        <p:spPr>
          <a:xfrm>
            <a:off x="3762889"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4" name="Google Shape;1216;p199">
            <a:extLst>
              <a:ext uri="{FF2B5EF4-FFF2-40B4-BE49-F238E27FC236}">
                <a16:creationId xmlns:a16="http://schemas.microsoft.com/office/drawing/2014/main" id="{11C40CFB-5595-47BB-55FC-7B336018B191}"/>
              </a:ext>
            </a:extLst>
          </p:cNvPr>
          <p:cNvSpPr/>
          <p:nvPr/>
        </p:nvSpPr>
        <p:spPr>
          <a:xfrm>
            <a:off x="3740446" y="434630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5" name="Google Shape;1217;p199">
            <a:extLst>
              <a:ext uri="{FF2B5EF4-FFF2-40B4-BE49-F238E27FC236}">
                <a16:creationId xmlns:a16="http://schemas.microsoft.com/office/drawing/2014/main" id="{C36B9250-49E3-2CC0-AA03-7C4A408133C2}"/>
              </a:ext>
            </a:extLst>
          </p:cNvPr>
          <p:cNvSpPr/>
          <p:nvPr/>
        </p:nvSpPr>
        <p:spPr>
          <a:xfrm>
            <a:off x="3779870"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6" name="Google Shape;1218;p199">
            <a:extLst>
              <a:ext uri="{FF2B5EF4-FFF2-40B4-BE49-F238E27FC236}">
                <a16:creationId xmlns:a16="http://schemas.microsoft.com/office/drawing/2014/main" id="{20B68ECD-78AD-9BD5-F1E3-8B1FD09EF213}"/>
              </a:ext>
            </a:extLst>
          </p:cNvPr>
          <p:cNvSpPr/>
          <p:nvPr/>
        </p:nvSpPr>
        <p:spPr>
          <a:xfrm>
            <a:off x="3757428" y="4346308"/>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7" name="Google Shape;1219;p199">
            <a:extLst>
              <a:ext uri="{FF2B5EF4-FFF2-40B4-BE49-F238E27FC236}">
                <a16:creationId xmlns:a16="http://schemas.microsoft.com/office/drawing/2014/main" id="{5CFBDB6E-69F1-3471-B30F-91455455168C}"/>
              </a:ext>
            </a:extLst>
          </p:cNvPr>
          <p:cNvSpPr/>
          <p:nvPr/>
        </p:nvSpPr>
        <p:spPr>
          <a:xfrm>
            <a:off x="3774950"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8" name="Google Shape;1220;p199">
            <a:extLst>
              <a:ext uri="{FF2B5EF4-FFF2-40B4-BE49-F238E27FC236}">
                <a16:creationId xmlns:a16="http://schemas.microsoft.com/office/drawing/2014/main" id="{890B8654-B145-1E92-4E1F-0A0FEEB2AEA7}"/>
              </a:ext>
            </a:extLst>
          </p:cNvPr>
          <p:cNvSpPr/>
          <p:nvPr/>
        </p:nvSpPr>
        <p:spPr>
          <a:xfrm>
            <a:off x="3752508" y="434630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69" name="Google Shape;1221;p199">
            <a:extLst>
              <a:ext uri="{FF2B5EF4-FFF2-40B4-BE49-F238E27FC236}">
                <a16:creationId xmlns:a16="http://schemas.microsoft.com/office/drawing/2014/main" id="{282C0D53-279D-4B7C-52C7-4C5EE632602C}"/>
              </a:ext>
            </a:extLst>
          </p:cNvPr>
          <p:cNvSpPr/>
          <p:nvPr/>
        </p:nvSpPr>
        <p:spPr>
          <a:xfrm>
            <a:off x="3770089" y="43237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0" name="Google Shape;1222;p199">
            <a:extLst>
              <a:ext uri="{FF2B5EF4-FFF2-40B4-BE49-F238E27FC236}">
                <a16:creationId xmlns:a16="http://schemas.microsoft.com/office/drawing/2014/main" id="{26A72844-D751-FB24-93E8-5061DA46FD4B}"/>
              </a:ext>
            </a:extLst>
          </p:cNvPr>
          <p:cNvSpPr/>
          <p:nvPr/>
        </p:nvSpPr>
        <p:spPr>
          <a:xfrm>
            <a:off x="3747648" y="434630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1" name="Google Shape;1223;p199">
            <a:extLst>
              <a:ext uri="{FF2B5EF4-FFF2-40B4-BE49-F238E27FC236}">
                <a16:creationId xmlns:a16="http://schemas.microsoft.com/office/drawing/2014/main" id="{343A23F7-3399-2F2C-CAF6-7E47B932E7A6}"/>
              </a:ext>
            </a:extLst>
          </p:cNvPr>
          <p:cNvSpPr/>
          <p:nvPr/>
        </p:nvSpPr>
        <p:spPr>
          <a:xfrm>
            <a:off x="3817135" y="4330175"/>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2" name="Google Shape;1224;p199">
            <a:extLst>
              <a:ext uri="{FF2B5EF4-FFF2-40B4-BE49-F238E27FC236}">
                <a16:creationId xmlns:a16="http://schemas.microsoft.com/office/drawing/2014/main" id="{CF126EE5-1DA2-0DD8-2234-B20A31B220A1}"/>
              </a:ext>
            </a:extLst>
          </p:cNvPr>
          <p:cNvSpPr/>
          <p:nvPr/>
        </p:nvSpPr>
        <p:spPr>
          <a:xfrm>
            <a:off x="3794693" y="4352748"/>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3" name="Google Shape;1225;p199">
            <a:extLst>
              <a:ext uri="{FF2B5EF4-FFF2-40B4-BE49-F238E27FC236}">
                <a16:creationId xmlns:a16="http://schemas.microsoft.com/office/drawing/2014/main" id="{12C4986A-D4A6-F1B3-36E2-D3644822A1D6}"/>
              </a:ext>
            </a:extLst>
          </p:cNvPr>
          <p:cNvSpPr/>
          <p:nvPr/>
        </p:nvSpPr>
        <p:spPr>
          <a:xfrm>
            <a:off x="3811854" y="4330175"/>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4" name="Google Shape;1226;p199">
            <a:extLst>
              <a:ext uri="{FF2B5EF4-FFF2-40B4-BE49-F238E27FC236}">
                <a16:creationId xmlns:a16="http://schemas.microsoft.com/office/drawing/2014/main" id="{F3A1DF83-193A-D549-AE13-0A98AC9E38E1}"/>
              </a:ext>
            </a:extLst>
          </p:cNvPr>
          <p:cNvSpPr/>
          <p:nvPr/>
        </p:nvSpPr>
        <p:spPr>
          <a:xfrm>
            <a:off x="3789352" y="4352748"/>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5" name="Google Shape;1227;p199">
            <a:extLst>
              <a:ext uri="{FF2B5EF4-FFF2-40B4-BE49-F238E27FC236}">
                <a16:creationId xmlns:a16="http://schemas.microsoft.com/office/drawing/2014/main" id="{B93F0AAA-460E-F808-7305-9875E8BF477E}"/>
              </a:ext>
            </a:extLst>
          </p:cNvPr>
          <p:cNvSpPr/>
          <p:nvPr/>
        </p:nvSpPr>
        <p:spPr>
          <a:xfrm>
            <a:off x="3827875" y="433986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6" name="Google Shape;1228;p199">
            <a:extLst>
              <a:ext uri="{FF2B5EF4-FFF2-40B4-BE49-F238E27FC236}">
                <a16:creationId xmlns:a16="http://schemas.microsoft.com/office/drawing/2014/main" id="{BA63A488-94F7-C931-9E19-00A42E456AEC}"/>
              </a:ext>
            </a:extLst>
          </p:cNvPr>
          <p:cNvSpPr/>
          <p:nvPr/>
        </p:nvSpPr>
        <p:spPr>
          <a:xfrm>
            <a:off x="3805434" y="436237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7" name="Google Shape;1229;p199">
            <a:extLst>
              <a:ext uri="{FF2B5EF4-FFF2-40B4-BE49-F238E27FC236}">
                <a16:creationId xmlns:a16="http://schemas.microsoft.com/office/drawing/2014/main" id="{F679EDF0-CE39-9EFF-93F5-133560DE3A31}"/>
              </a:ext>
            </a:extLst>
          </p:cNvPr>
          <p:cNvSpPr/>
          <p:nvPr/>
        </p:nvSpPr>
        <p:spPr>
          <a:xfrm>
            <a:off x="3824815" y="433986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8" name="Google Shape;1230;p199">
            <a:extLst>
              <a:ext uri="{FF2B5EF4-FFF2-40B4-BE49-F238E27FC236}">
                <a16:creationId xmlns:a16="http://schemas.microsoft.com/office/drawing/2014/main" id="{4591E62E-21D1-C4F7-BB40-DEFCB1E1B241}"/>
              </a:ext>
            </a:extLst>
          </p:cNvPr>
          <p:cNvSpPr/>
          <p:nvPr/>
        </p:nvSpPr>
        <p:spPr>
          <a:xfrm>
            <a:off x="3802372" y="4362378"/>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79" name="Google Shape;1231;p199">
            <a:extLst>
              <a:ext uri="{FF2B5EF4-FFF2-40B4-BE49-F238E27FC236}">
                <a16:creationId xmlns:a16="http://schemas.microsoft.com/office/drawing/2014/main" id="{E88A8113-0FD5-5364-1FD7-62F68DD7A2A4}"/>
              </a:ext>
            </a:extLst>
          </p:cNvPr>
          <p:cNvSpPr/>
          <p:nvPr/>
        </p:nvSpPr>
        <p:spPr>
          <a:xfrm>
            <a:off x="3852178" y="433986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0" name="Google Shape;1232;p199">
            <a:extLst>
              <a:ext uri="{FF2B5EF4-FFF2-40B4-BE49-F238E27FC236}">
                <a16:creationId xmlns:a16="http://schemas.microsoft.com/office/drawing/2014/main" id="{BF66DD99-E826-6DC2-B4AA-B05DD38175BC}"/>
              </a:ext>
            </a:extLst>
          </p:cNvPr>
          <p:cNvSpPr/>
          <p:nvPr/>
        </p:nvSpPr>
        <p:spPr>
          <a:xfrm>
            <a:off x="3829737" y="436237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1" name="Google Shape;1233;p199">
            <a:extLst>
              <a:ext uri="{FF2B5EF4-FFF2-40B4-BE49-F238E27FC236}">
                <a16:creationId xmlns:a16="http://schemas.microsoft.com/office/drawing/2014/main" id="{EF8CB68F-4632-867E-A52F-EC4E734A843D}"/>
              </a:ext>
            </a:extLst>
          </p:cNvPr>
          <p:cNvSpPr/>
          <p:nvPr/>
        </p:nvSpPr>
        <p:spPr>
          <a:xfrm>
            <a:off x="3848458" y="433986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2" name="Google Shape;1234;p199">
            <a:extLst>
              <a:ext uri="{FF2B5EF4-FFF2-40B4-BE49-F238E27FC236}">
                <a16:creationId xmlns:a16="http://schemas.microsoft.com/office/drawing/2014/main" id="{167C27EA-B09F-644B-B9AF-A0F6D2AD829F}"/>
              </a:ext>
            </a:extLst>
          </p:cNvPr>
          <p:cNvSpPr/>
          <p:nvPr/>
        </p:nvSpPr>
        <p:spPr>
          <a:xfrm>
            <a:off x="3825956" y="4362378"/>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3" name="Google Shape;1235;p199">
            <a:extLst>
              <a:ext uri="{FF2B5EF4-FFF2-40B4-BE49-F238E27FC236}">
                <a16:creationId xmlns:a16="http://schemas.microsoft.com/office/drawing/2014/main" id="{D5BD9D5F-3F4B-251A-7FDD-CFD9BC0EF270}"/>
              </a:ext>
            </a:extLst>
          </p:cNvPr>
          <p:cNvSpPr/>
          <p:nvPr/>
        </p:nvSpPr>
        <p:spPr>
          <a:xfrm>
            <a:off x="3842937" y="433986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4" name="Google Shape;1236;p199">
            <a:extLst>
              <a:ext uri="{FF2B5EF4-FFF2-40B4-BE49-F238E27FC236}">
                <a16:creationId xmlns:a16="http://schemas.microsoft.com/office/drawing/2014/main" id="{E18E868D-D9B3-861E-7659-BD3B3B5E58CF}"/>
              </a:ext>
            </a:extLst>
          </p:cNvPr>
          <p:cNvSpPr/>
          <p:nvPr/>
        </p:nvSpPr>
        <p:spPr>
          <a:xfrm>
            <a:off x="3820496" y="4362378"/>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5" name="Google Shape;1237;p199">
            <a:extLst>
              <a:ext uri="{FF2B5EF4-FFF2-40B4-BE49-F238E27FC236}">
                <a16:creationId xmlns:a16="http://schemas.microsoft.com/office/drawing/2014/main" id="{5DF259BD-AC8C-B24C-0A66-3A1CC12C38C1}"/>
              </a:ext>
            </a:extLst>
          </p:cNvPr>
          <p:cNvSpPr/>
          <p:nvPr/>
        </p:nvSpPr>
        <p:spPr>
          <a:xfrm>
            <a:off x="3886202" y="43473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6" name="Google Shape;1238;p199">
            <a:extLst>
              <a:ext uri="{FF2B5EF4-FFF2-40B4-BE49-F238E27FC236}">
                <a16:creationId xmlns:a16="http://schemas.microsoft.com/office/drawing/2014/main" id="{A696F6F4-CF45-9823-11F9-ED49E098A639}"/>
              </a:ext>
            </a:extLst>
          </p:cNvPr>
          <p:cNvSpPr/>
          <p:nvPr/>
        </p:nvSpPr>
        <p:spPr>
          <a:xfrm>
            <a:off x="3863760" y="4369903"/>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7" name="Google Shape;1239;p199">
            <a:extLst>
              <a:ext uri="{FF2B5EF4-FFF2-40B4-BE49-F238E27FC236}">
                <a16:creationId xmlns:a16="http://schemas.microsoft.com/office/drawing/2014/main" id="{F6764201-8F5A-7296-9574-C11C65CA7115}"/>
              </a:ext>
            </a:extLst>
          </p:cNvPr>
          <p:cNvSpPr/>
          <p:nvPr/>
        </p:nvSpPr>
        <p:spPr>
          <a:xfrm>
            <a:off x="3880022" y="43473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8" name="Google Shape;1240;p199">
            <a:extLst>
              <a:ext uri="{FF2B5EF4-FFF2-40B4-BE49-F238E27FC236}">
                <a16:creationId xmlns:a16="http://schemas.microsoft.com/office/drawing/2014/main" id="{99CF8DD0-9F76-05AB-9488-7E0FA7C8BA36}"/>
              </a:ext>
            </a:extLst>
          </p:cNvPr>
          <p:cNvSpPr/>
          <p:nvPr/>
        </p:nvSpPr>
        <p:spPr>
          <a:xfrm>
            <a:off x="3857579" y="436990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89" name="Google Shape;1241;p199">
            <a:extLst>
              <a:ext uri="{FF2B5EF4-FFF2-40B4-BE49-F238E27FC236}">
                <a16:creationId xmlns:a16="http://schemas.microsoft.com/office/drawing/2014/main" id="{032D93C1-810E-07C8-C780-24C945CDF238}"/>
              </a:ext>
            </a:extLst>
          </p:cNvPr>
          <p:cNvSpPr/>
          <p:nvPr/>
        </p:nvSpPr>
        <p:spPr>
          <a:xfrm>
            <a:off x="3872760" y="43473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0" name="Google Shape;1242;p199">
            <a:extLst>
              <a:ext uri="{FF2B5EF4-FFF2-40B4-BE49-F238E27FC236}">
                <a16:creationId xmlns:a16="http://schemas.microsoft.com/office/drawing/2014/main" id="{CDA2AB44-B4E0-A8A9-3175-1B76E7454F7E}"/>
              </a:ext>
            </a:extLst>
          </p:cNvPr>
          <p:cNvSpPr/>
          <p:nvPr/>
        </p:nvSpPr>
        <p:spPr>
          <a:xfrm>
            <a:off x="3850319" y="436990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1" name="Google Shape;1243;p199">
            <a:extLst>
              <a:ext uri="{FF2B5EF4-FFF2-40B4-BE49-F238E27FC236}">
                <a16:creationId xmlns:a16="http://schemas.microsoft.com/office/drawing/2014/main" id="{7492E120-4D62-1F4D-00A4-6C47B6CA086D}"/>
              </a:ext>
            </a:extLst>
          </p:cNvPr>
          <p:cNvSpPr/>
          <p:nvPr/>
        </p:nvSpPr>
        <p:spPr>
          <a:xfrm>
            <a:off x="3916145" y="43473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2" name="Google Shape;1244;p199">
            <a:extLst>
              <a:ext uri="{FF2B5EF4-FFF2-40B4-BE49-F238E27FC236}">
                <a16:creationId xmlns:a16="http://schemas.microsoft.com/office/drawing/2014/main" id="{24EC71B2-AFD3-EF81-C132-5CEFC0D681E4}"/>
              </a:ext>
            </a:extLst>
          </p:cNvPr>
          <p:cNvSpPr/>
          <p:nvPr/>
        </p:nvSpPr>
        <p:spPr>
          <a:xfrm>
            <a:off x="3893703" y="4369903"/>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3" name="Google Shape;1245;p199">
            <a:extLst>
              <a:ext uri="{FF2B5EF4-FFF2-40B4-BE49-F238E27FC236}">
                <a16:creationId xmlns:a16="http://schemas.microsoft.com/office/drawing/2014/main" id="{F127CB0B-8FDB-EADB-A502-3CBBE4E850AD}"/>
              </a:ext>
            </a:extLst>
          </p:cNvPr>
          <p:cNvSpPr/>
          <p:nvPr/>
        </p:nvSpPr>
        <p:spPr>
          <a:xfrm>
            <a:off x="3911345" y="43473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4" name="Google Shape;1246;p199">
            <a:extLst>
              <a:ext uri="{FF2B5EF4-FFF2-40B4-BE49-F238E27FC236}">
                <a16:creationId xmlns:a16="http://schemas.microsoft.com/office/drawing/2014/main" id="{CE7D60EE-208F-BC6E-2ABB-DF6B454550C2}"/>
              </a:ext>
            </a:extLst>
          </p:cNvPr>
          <p:cNvSpPr/>
          <p:nvPr/>
        </p:nvSpPr>
        <p:spPr>
          <a:xfrm>
            <a:off x="3888903" y="436990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5" name="Google Shape;1247;p199">
            <a:extLst>
              <a:ext uri="{FF2B5EF4-FFF2-40B4-BE49-F238E27FC236}">
                <a16:creationId xmlns:a16="http://schemas.microsoft.com/office/drawing/2014/main" id="{375C8ACF-EF33-8C60-EB73-F30D03ABCDE7}"/>
              </a:ext>
            </a:extLst>
          </p:cNvPr>
          <p:cNvSpPr/>
          <p:nvPr/>
        </p:nvSpPr>
        <p:spPr>
          <a:xfrm>
            <a:off x="3905044" y="43473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6" name="Google Shape;1248;p199">
            <a:extLst>
              <a:ext uri="{FF2B5EF4-FFF2-40B4-BE49-F238E27FC236}">
                <a16:creationId xmlns:a16="http://schemas.microsoft.com/office/drawing/2014/main" id="{5FD6AF87-841F-7608-F48A-132D8A88FE72}"/>
              </a:ext>
            </a:extLst>
          </p:cNvPr>
          <p:cNvSpPr/>
          <p:nvPr/>
        </p:nvSpPr>
        <p:spPr>
          <a:xfrm>
            <a:off x="3882601" y="436990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7" name="Google Shape;1249;p199">
            <a:extLst>
              <a:ext uri="{FF2B5EF4-FFF2-40B4-BE49-F238E27FC236}">
                <a16:creationId xmlns:a16="http://schemas.microsoft.com/office/drawing/2014/main" id="{6AC6053B-3093-CB2D-BF4E-56861D768713}"/>
              </a:ext>
            </a:extLst>
          </p:cNvPr>
          <p:cNvSpPr/>
          <p:nvPr/>
        </p:nvSpPr>
        <p:spPr>
          <a:xfrm>
            <a:off x="3898983" y="43473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8" name="Google Shape;1250;p199">
            <a:extLst>
              <a:ext uri="{FF2B5EF4-FFF2-40B4-BE49-F238E27FC236}">
                <a16:creationId xmlns:a16="http://schemas.microsoft.com/office/drawing/2014/main" id="{9FFF2BC2-794F-5806-C103-115F9BC5B95C}"/>
              </a:ext>
            </a:extLst>
          </p:cNvPr>
          <p:cNvSpPr/>
          <p:nvPr/>
        </p:nvSpPr>
        <p:spPr>
          <a:xfrm>
            <a:off x="3876541" y="436990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99" name="Google Shape;1251;p199">
            <a:extLst>
              <a:ext uri="{FF2B5EF4-FFF2-40B4-BE49-F238E27FC236}">
                <a16:creationId xmlns:a16="http://schemas.microsoft.com/office/drawing/2014/main" id="{0C3E5876-2543-AEC2-2274-3A31D5AEE6EF}"/>
              </a:ext>
            </a:extLst>
          </p:cNvPr>
          <p:cNvSpPr/>
          <p:nvPr/>
        </p:nvSpPr>
        <p:spPr>
          <a:xfrm>
            <a:off x="3921426" y="435906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0" name="Google Shape;1252;p199">
            <a:extLst>
              <a:ext uri="{FF2B5EF4-FFF2-40B4-BE49-F238E27FC236}">
                <a16:creationId xmlns:a16="http://schemas.microsoft.com/office/drawing/2014/main" id="{41D698CD-93FB-2934-6A0F-895582558D37}"/>
              </a:ext>
            </a:extLst>
          </p:cNvPr>
          <p:cNvSpPr/>
          <p:nvPr/>
        </p:nvSpPr>
        <p:spPr>
          <a:xfrm>
            <a:off x="3898983" y="4381580"/>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1" name="Google Shape;1253;p199">
            <a:extLst>
              <a:ext uri="{FF2B5EF4-FFF2-40B4-BE49-F238E27FC236}">
                <a16:creationId xmlns:a16="http://schemas.microsoft.com/office/drawing/2014/main" id="{2758A4F9-6150-DA92-EABE-DB3D67C92F97}"/>
              </a:ext>
            </a:extLst>
          </p:cNvPr>
          <p:cNvSpPr/>
          <p:nvPr/>
        </p:nvSpPr>
        <p:spPr>
          <a:xfrm>
            <a:off x="3929167" y="435906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2" name="Google Shape;1254;p199">
            <a:extLst>
              <a:ext uri="{FF2B5EF4-FFF2-40B4-BE49-F238E27FC236}">
                <a16:creationId xmlns:a16="http://schemas.microsoft.com/office/drawing/2014/main" id="{665C409C-7AFF-91FC-E5C4-C15503DF18C0}"/>
              </a:ext>
            </a:extLst>
          </p:cNvPr>
          <p:cNvSpPr/>
          <p:nvPr/>
        </p:nvSpPr>
        <p:spPr>
          <a:xfrm>
            <a:off x="3906724" y="438158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3" name="Google Shape;1255;p199">
            <a:extLst>
              <a:ext uri="{FF2B5EF4-FFF2-40B4-BE49-F238E27FC236}">
                <a16:creationId xmlns:a16="http://schemas.microsoft.com/office/drawing/2014/main" id="{F655D363-D63F-BC27-3196-5095FD4BCE4C}"/>
              </a:ext>
            </a:extLst>
          </p:cNvPr>
          <p:cNvSpPr/>
          <p:nvPr/>
        </p:nvSpPr>
        <p:spPr>
          <a:xfrm>
            <a:off x="3938588" y="435906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4" name="Google Shape;1256;p199">
            <a:extLst>
              <a:ext uri="{FF2B5EF4-FFF2-40B4-BE49-F238E27FC236}">
                <a16:creationId xmlns:a16="http://schemas.microsoft.com/office/drawing/2014/main" id="{81C619A1-F1FC-776A-059E-DB1CADA770B0}"/>
              </a:ext>
            </a:extLst>
          </p:cNvPr>
          <p:cNvSpPr/>
          <p:nvPr/>
        </p:nvSpPr>
        <p:spPr>
          <a:xfrm>
            <a:off x="3916145" y="438158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5" name="Google Shape;1257;p199">
            <a:extLst>
              <a:ext uri="{FF2B5EF4-FFF2-40B4-BE49-F238E27FC236}">
                <a16:creationId xmlns:a16="http://schemas.microsoft.com/office/drawing/2014/main" id="{665E0F51-8B42-9498-31C7-8F3241D4278B}"/>
              </a:ext>
            </a:extLst>
          </p:cNvPr>
          <p:cNvSpPr/>
          <p:nvPr/>
        </p:nvSpPr>
        <p:spPr>
          <a:xfrm>
            <a:off x="3972371" y="4360151"/>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6" name="Google Shape;1258;p199">
            <a:extLst>
              <a:ext uri="{FF2B5EF4-FFF2-40B4-BE49-F238E27FC236}">
                <a16:creationId xmlns:a16="http://schemas.microsoft.com/office/drawing/2014/main" id="{C7F3B047-5455-3C93-9DB2-C0411A15FD9F}"/>
              </a:ext>
            </a:extLst>
          </p:cNvPr>
          <p:cNvSpPr/>
          <p:nvPr/>
        </p:nvSpPr>
        <p:spPr>
          <a:xfrm>
            <a:off x="3949928" y="438266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7" name="Google Shape;1259;p199">
            <a:extLst>
              <a:ext uri="{FF2B5EF4-FFF2-40B4-BE49-F238E27FC236}">
                <a16:creationId xmlns:a16="http://schemas.microsoft.com/office/drawing/2014/main" id="{3973DB41-53B6-740D-11A9-B16B6F730AD6}"/>
              </a:ext>
            </a:extLst>
          </p:cNvPr>
          <p:cNvSpPr/>
          <p:nvPr/>
        </p:nvSpPr>
        <p:spPr>
          <a:xfrm>
            <a:off x="3954250" y="435906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8" name="Google Shape;1260;p199">
            <a:extLst>
              <a:ext uri="{FF2B5EF4-FFF2-40B4-BE49-F238E27FC236}">
                <a16:creationId xmlns:a16="http://schemas.microsoft.com/office/drawing/2014/main" id="{812F0AA1-D1EB-9DAE-D04B-75F9137F3F10}"/>
              </a:ext>
            </a:extLst>
          </p:cNvPr>
          <p:cNvSpPr/>
          <p:nvPr/>
        </p:nvSpPr>
        <p:spPr>
          <a:xfrm>
            <a:off x="3931807" y="438158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09" name="Google Shape;1261;p199">
            <a:extLst>
              <a:ext uri="{FF2B5EF4-FFF2-40B4-BE49-F238E27FC236}">
                <a16:creationId xmlns:a16="http://schemas.microsoft.com/office/drawing/2014/main" id="{0EE326AF-0B39-5161-50CB-792E5E8B7BAF}"/>
              </a:ext>
            </a:extLst>
          </p:cNvPr>
          <p:cNvSpPr/>
          <p:nvPr/>
        </p:nvSpPr>
        <p:spPr>
          <a:xfrm>
            <a:off x="3946688" y="435906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0" name="Google Shape;1262;p199">
            <a:extLst>
              <a:ext uri="{FF2B5EF4-FFF2-40B4-BE49-F238E27FC236}">
                <a16:creationId xmlns:a16="http://schemas.microsoft.com/office/drawing/2014/main" id="{33737681-B645-028E-8890-2B2841850AC2}"/>
              </a:ext>
            </a:extLst>
          </p:cNvPr>
          <p:cNvSpPr/>
          <p:nvPr/>
        </p:nvSpPr>
        <p:spPr>
          <a:xfrm>
            <a:off x="3924246" y="438158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1" name="Google Shape;1263;p199">
            <a:extLst>
              <a:ext uri="{FF2B5EF4-FFF2-40B4-BE49-F238E27FC236}">
                <a16:creationId xmlns:a16="http://schemas.microsoft.com/office/drawing/2014/main" id="{BB9DB4D6-6FCA-6DB7-5EAC-9BBA6447B816}"/>
              </a:ext>
            </a:extLst>
          </p:cNvPr>
          <p:cNvSpPr/>
          <p:nvPr/>
        </p:nvSpPr>
        <p:spPr>
          <a:xfrm>
            <a:off x="3982093" y="4360151"/>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2" name="Google Shape;1264;p199">
            <a:extLst>
              <a:ext uri="{FF2B5EF4-FFF2-40B4-BE49-F238E27FC236}">
                <a16:creationId xmlns:a16="http://schemas.microsoft.com/office/drawing/2014/main" id="{CE3917E3-160C-936F-7A47-1D8FFBDE7A7B}"/>
              </a:ext>
            </a:extLst>
          </p:cNvPr>
          <p:cNvSpPr/>
          <p:nvPr/>
        </p:nvSpPr>
        <p:spPr>
          <a:xfrm>
            <a:off x="3959651" y="438266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3" name="Google Shape;1265;p199">
            <a:extLst>
              <a:ext uri="{FF2B5EF4-FFF2-40B4-BE49-F238E27FC236}">
                <a16:creationId xmlns:a16="http://schemas.microsoft.com/office/drawing/2014/main" id="{DDC252F5-1D1F-A8C2-675E-0E8CC37C0DEC}"/>
              </a:ext>
            </a:extLst>
          </p:cNvPr>
          <p:cNvSpPr/>
          <p:nvPr/>
        </p:nvSpPr>
        <p:spPr>
          <a:xfrm>
            <a:off x="3988693" y="4360151"/>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4" name="Google Shape;1266;p199">
            <a:extLst>
              <a:ext uri="{FF2B5EF4-FFF2-40B4-BE49-F238E27FC236}">
                <a16:creationId xmlns:a16="http://schemas.microsoft.com/office/drawing/2014/main" id="{67249AC1-3AFA-5B6C-A5AE-DC85491D77D0}"/>
              </a:ext>
            </a:extLst>
          </p:cNvPr>
          <p:cNvSpPr/>
          <p:nvPr/>
        </p:nvSpPr>
        <p:spPr>
          <a:xfrm>
            <a:off x="3966251" y="438266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5" name="Google Shape;1267;p199">
            <a:extLst>
              <a:ext uri="{FF2B5EF4-FFF2-40B4-BE49-F238E27FC236}">
                <a16:creationId xmlns:a16="http://schemas.microsoft.com/office/drawing/2014/main" id="{01569F3D-F916-039D-4567-E5939AC0F146}"/>
              </a:ext>
            </a:extLst>
          </p:cNvPr>
          <p:cNvSpPr/>
          <p:nvPr/>
        </p:nvSpPr>
        <p:spPr>
          <a:xfrm>
            <a:off x="3994393" y="4360151"/>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6" name="Google Shape;1268;p199">
            <a:extLst>
              <a:ext uri="{FF2B5EF4-FFF2-40B4-BE49-F238E27FC236}">
                <a16:creationId xmlns:a16="http://schemas.microsoft.com/office/drawing/2014/main" id="{9A481D49-D489-2B85-5172-7C262A82AFDC}"/>
              </a:ext>
            </a:extLst>
          </p:cNvPr>
          <p:cNvSpPr/>
          <p:nvPr/>
        </p:nvSpPr>
        <p:spPr>
          <a:xfrm>
            <a:off x="3971891" y="438266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7" name="Google Shape;1269;p199">
            <a:extLst>
              <a:ext uri="{FF2B5EF4-FFF2-40B4-BE49-F238E27FC236}">
                <a16:creationId xmlns:a16="http://schemas.microsoft.com/office/drawing/2014/main" id="{68B99AFF-B119-C35F-3794-EC7D4D0BB251}"/>
              </a:ext>
            </a:extLst>
          </p:cNvPr>
          <p:cNvSpPr/>
          <p:nvPr/>
        </p:nvSpPr>
        <p:spPr>
          <a:xfrm>
            <a:off x="4003394"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8" name="Google Shape;1270;p199">
            <a:extLst>
              <a:ext uri="{FF2B5EF4-FFF2-40B4-BE49-F238E27FC236}">
                <a16:creationId xmlns:a16="http://schemas.microsoft.com/office/drawing/2014/main" id="{206245DF-5EF5-7B4F-1AF1-4CC635C0B7F9}"/>
              </a:ext>
            </a:extLst>
          </p:cNvPr>
          <p:cNvSpPr/>
          <p:nvPr/>
        </p:nvSpPr>
        <p:spPr>
          <a:xfrm>
            <a:off x="3980952"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19" name="Google Shape;1271;p199">
            <a:extLst>
              <a:ext uri="{FF2B5EF4-FFF2-40B4-BE49-F238E27FC236}">
                <a16:creationId xmlns:a16="http://schemas.microsoft.com/office/drawing/2014/main" id="{7316A812-9C3F-5700-A3CD-7CA92BF6B043}"/>
              </a:ext>
            </a:extLst>
          </p:cNvPr>
          <p:cNvSpPr/>
          <p:nvPr/>
        </p:nvSpPr>
        <p:spPr>
          <a:xfrm>
            <a:off x="4025897"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0" name="Google Shape;1272;p199">
            <a:extLst>
              <a:ext uri="{FF2B5EF4-FFF2-40B4-BE49-F238E27FC236}">
                <a16:creationId xmlns:a16="http://schemas.microsoft.com/office/drawing/2014/main" id="{3826DB40-E4F7-0B55-65E3-3E8A36436760}"/>
              </a:ext>
            </a:extLst>
          </p:cNvPr>
          <p:cNvSpPr/>
          <p:nvPr/>
        </p:nvSpPr>
        <p:spPr>
          <a:xfrm>
            <a:off x="4003395"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1" name="Google Shape;1273;p199">
            <a:extLst>
              <a:ext uri="{FF2B5EF4-FFF2-40B4-BE49-F238E27FC236}">
                <a16:creationId xmlns:a16="http://schemas.microsoft.com/office/drawing/2014/main" id="{BF18C766-B041-9AF8-64DC-3C338C51EB54}"/>
              </a:ext>
            </a:extLst>
          </p:cNvPr>
          <p:cNvSpPr/>
          <p:nvPr/>
        </p:nvSpPr>
        <p:spPr>
          <a:xfrm>
            <a:off x="4018816"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2" name="Google Shape;1274;p199">
            <a:extLst>
              <a:ext uri="{FF2B5EF4-FFF2-40B4-BE49-F238E27FC236}">
                <a16:creationId xmlns:a16="http://schemas.microsoft.com/office/drawing/2014/main" id="{61116C45-A408-093A-4C66-883801F4E327}"/>
              </a:ext>
            </a:extLst>
          </p:cNvPr>
          <p:cNvSpPr/>
          <p:nvPr/>
        </p:nvSpPr>
        <p:spPr>
          <a:xfrm>
            <a:off x="3996374"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3" name="Google Shape;1275;p199">
            <a:extLst>
              <a:ext uri="{FF2B5EF4-FFF2-40B4-BE49-F238E27FC236}">
                <a16:creationId xmlns:a16="http://schemas.microsoft.com/office/drawing/2014/main" id="{8A140DD6-D4C3-44D6-4FD4-C7F6901C0166}"/>
              </a:ext>
            </a:extLst>
          </p:cNvPr>
          <p:cNvSpPr/>
          <p:nvPr/>
        </p:nvSpPr>
        <p:spPr>
          <a:xfrm>
            <a:off x="4012455"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4" name="Google Shape;1276;p199">
            <a:extLst>
              <a:ext uri="{FF2B5EF4-FFF2-40B4-BE49-F238E27FC236}">
                <a16:creationId xmlns:a16="http://schemas.microsoft.com/office/drawing/2014/main" id="{4589006D-598B-4425-CACE-B81275540565}"/>
              </a:ext>
            </a:extLst>
          </p:cNvPr>
          <p:cNvSpPr/>
          <p:nvPr/>
        </p:nvSpPr>
        <p:spPr>
          <a:xfrm>
            <a:off x="3990014"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5" name="Google Shape;1277;p199">
            <a:extLst>
              <a:ext uri="{FF2B5EF4-FFF2-40B4-BE49-F238E27FC236}">
                <a16:creationId xmlns:a16="http://schemas.microsoft.com/office/drawing/2014/main" id="{050D9507-A7DB-DE85-A89C-F5725AAEFEC1}"/>
              </a:ext>
            </a:extLst>
          </p:cNvPr>
          <p:cNvSpPr/>
          <p:nvPr/>
        </p:nvSpPr>
        <p:spPr>
          <a:xfrm>
            <a:off x="4034898"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6" name="Google Shape;1278;p199">
            <a:extLst>
              <a:ext uri="{FF2B5EF4-FFF2-40B4-BE49-F238E27FC236}">
                <a16:creationId xmlns:a16="http://schemas.microsoft.com/office/drawing/2014/main" id="{78E37B38-E452-3741-E404-45F69C31DDD0}"/>
              </a:ext>
            </a:extLst>
          </p:cNvPr>
          <p:cNvSpPr/>
          <p:nvPr/>
        </p:nvSpPr>
        <p:spPr>
          <a:xfrm>
            <a:off x="4012455"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7" name="Google Shape;1279;p199">
            <a:extLst>
              <a:ext uri="{FF2B5EF4-FFF2-40B4-BE49-F238E27FC236}">
                <a16:creationId xmlns:a16="http://schemas.microsoft.com/office/drawing/2014/main" id="{3763800E-AF50-0284-8C78-3B55F2F12F42}"/>
              </a:ext>
            </a:extLst>
          </p:cNvPr>
          <p:cNvSpPr/>
          <p:nvPr/>
        </p:nvSpPr>
        <p:spPr>
          <a:xfrm>
            <a:off x="4068442"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8" name="Google Shape;1280;p199">
            <a:extLst>
              <a:ext uri="{FF2B5EF4-FFF2-40B4-BE49-F238E27FC236}">
                <a16:creationId xmlns:a16="http://schemas.microsoft.com/office/drawing/2014/main" id="{EC0D6E98-37C8-2A68-3706-3973D2AC2C96}"/>
              </a:ext>
            </a:extLst>
          </p:cNvPr>
          <p:cNvSpPr/>
          <p:nvPr/>
        </p:nvSpPr>
        <p:spPr>
          <a:xfrm>
            <a:off x="4045999" y="4389044"/>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29" name="Google Shape;1281;p199">
            <a:extLst>
              <a:ext uri="{FF2B5EF4-FFF2-40B4-BE49-F238E27FC236}">
                <a16:creationId xmlns:a16="http://schemas.microsoft.com/office/drawing/2014/main" id="{4CF89D0A-9B93-4323-5E7C-C56C1A50EAE6}"/>
              </a:ext>
            </a:extLst>
          </p:cNvPr>
          <p:cNvSpPr/>
          <p:nvPr/>
        </p:nvSpPr>
        <p:spPr>
          <a:xfrm>
            <a:off x="4065261"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0" name="Google Shape;1282;p199">
            <a:extLst>
              <a:ext uri="{FF2B5EF4-FFF2-40B4-BE49-F238E27FC236}">
                <a16:creationId xmlns:a16="http://schemas.microsoft.com/office/drawing/2014/main" id="{E1149A6A-36E1-65AA-560B-69A95E232D0F}"/>
              </a:ext>
            </a:extLst>
          </p:cNvPr>
          <p:cNvSpPr/>
          <p:nvPr/>
        </p:nvSpPr>
        <p:spPr>
          <a:xfrm>
            <a:off x="4042819"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1" name="Google Shape;1283;p199">
            <a:extLst>
              <a:ext uri="{FF2B5EF4-FFF2-40B4-BE49-F238E27FC236}">
                <a16:creationId xmlns:a16="http://schemas.microsoft.com/office/drawing/2014/main" id="{178AAAF5-FF92-44D0-2C14-67E7F34107E6}"/>
              </a:ext>
            </a:extLst>
          </p:cNvPr>
          <p:cNvSpPr/>
          <p:nvPr/>
        </p:nvSpPr>
        <p:spPr>
          <a:xfrm>
            <a:off x="4057340"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2" name="Google Shape;1284;p199">
            <a:extLst>
              <a:ext uri="{FF2B5EF4-FFF2-40B4-BE49-F238E27FC236}">
                <a16:creationId xmlns:a16="http://schemas.microsoft.com/office/drawing/2014/main" id="{8BDCD286-FA6B-4347-906E-949DCD4E161C}"/>
              </a:ext>
            </a:extLst>
          </p:cNvPr>
          <p:cNvSpPr/>
          <p:nvPr/>
        </p:nvSpPr>
        <p:spPr>
          <a:xfrm>
            <a:off x="4034897"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3" name="Google Shape;1285;p199">
            <a:extLst>
              <a:ext uri="{FF2B5EF4-FFF2-40B4-BE49-F238E27FC236}">
                <a16:creationId xmlns:a16="http://schemas.microsoft.com/office/drawing/2014/main" id="{3061ADFE-15C0-4019-9D1A-A20E6E6B1C47}"/>
              </a:ext>
            </a:extLst>
          </p:cNvPr>
          <p:cNvSpPr/>
          <p:nvPr/>
        </p:nvSpPr>
        <p:spPr>
          <a:xfrm>
            <a:off x="4052420"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4" name="Google Shape;1286;p199">
            <a:extLst>
              <a:ext uri="{FF2B5EF4-FFF2-40B4-BE49-F238E27FC236}">
                <a16:creationId xmlns:a16="http://schemas.microsoft.com/office/drawing/2014/main" id="{96DD9D3F-FA58-1652-7D90-A55CB46F38B6}"/>
              </a:ext>
            </a:extLst>
          </p:cNvPr>
          <p:cNvSpPr/>
          <p:nvPr/>
        </p:nvSpPr>
        <p:spPr>
          <a:xfrm>
            <a:off x="4029978"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5" name="Google Shape;1287;p199">
            <a:extLst>
              <a:ext uri="{FF2B5EF4-FFF2-40B4-BE49-F238E27FC236}">
                <a16:creationId xmlns:a16="http://schemas.microsoft.com/office/drawing/2014/main" id="{7143CA28-1A02-E2C8-14BA-4426C1C7E661}"/>
              </a:ext>
            </a:extLst>
          </p:cNvPr>
          <p:cNvSpPr/>
          <p:nvPr/>
        </p:nvSpPr>
        <p:spPr>
          <a:xfrm>
            <a:off x="4043599"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6" name="Google Shape;1288;p199">
            <a:extLst>
              <a:ext uri="{FF2B5EF4-FFF2-40B4-BE49-F238E27FC236}">
                <a16:creationId xmlns:a16="http://schemas.microsoft.com/office/drawing/2014/main" id="{2D78D106-B441-55A7-9656-8BB466ABDC7E}"/>
              </a:ext>
            </a:extLst>
          </p:cNvPr>
          <p:cNvSpPr/>
          <p:nvPr/>
        </p:nvSpPr>
        <p:spPr>
          <a:xfrm>
            <a:off x="4021156" y="4389044"/>
            <a:ext cx="44945" cy="6019"/>
          </a:xfrm>
          <a:custGeom>
            <a:avLst/>
            <a:gdLst/>
            <a:ahLst/>
            <a:cxnLst/>
            <a:rect l="l" t="t" r="r" b="b"/>
            <a:pathLst>
              <a:path w="95190" h="12748" extrusionOk="0">
                <a:moveTo>
                  <a:pt x="95190"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7" name="Google Shape;1289;p199">
            <a:extLst>
              <a:ext uri="{FF2B5EF4-FFF2-40B4-BE49-F238E27FC236}">
                <a16:creationId xmlns:a16="http://schemas.microsoft.com/office/drawing/2014/main" id="{DB8A49A3-8A39-7CE2-72AB-81AD69C48B7F}"/>
              </a:ext>
            </a:extLst>
          </p:cNvPr>
          <p:cNvSpPr/>
          <p:nvPr/>
        </p:nvSpPr>
        <p:spPr>
          <a:xfrm>
            <a:off x="4038858"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8" name="Google Shape;1290;p199">
            <a:extLst>
              <a:ext uri="{FF2B5EF4-FFF2-40B4-BE49-F238E27FC236}">
                <a16:creationId xmlns:a16="http://schemas.microsoft.com/office/drawing/2014/main" id="{A4BC0A78-03CF-C5F1-7EED-C356B54CC186}"/>
              </a:ext>
            </a:extLst>
          </p:cNvPr>
          <p:cNvSpPr/>
          <p:nvPr/>
        </p:nvSpPr>
        <p:spPr>
          <a:xfrm>
            <a:off x="4016416"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39" name="Google Shape;1291;p199">
            <a:extLst>
              <a:ext uri="{FF2B5EF4-FFF2-40B4-BE49-F238E27FC236}">
                <a16:creationId xmlns:a16="http://schemas.microsoft.com/office/drawing/2014/main" id="{D4B97600-ACA1-F859-6AEB-B678CF649C3A}"/>
              </a:ext>
            </a:extLst>
          </p:cNvPr>
          <p:cNvSpPr/>
          <p:nvPr/>
        </p:nvSpPr>
        <p:spPr>
          <a:xfrm>
            <a:off x="4077322"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0" name="Google Shape;1292;p199">
            <a:extLst>
              <a:ext uri="{FF2B5EF4-FFF2-40B4-BE49-F238E27FC236}">
                <a16:creationId xmlns:a16="http://schemas.microsoft.com/office/drawing/2014/main" id="{86205F73-32E5-34C7-9C4C-F5DCFE3D72CA}"/>
              </a:ext>
            </a:extLst>
          </p:cNvPr>
          <p:cNvSpPr/>
          <p:nvPr/>
        </p:nvSpPr>
        <p:spPr>
          <a:xfrm>
            <a:off x="4054880"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1" name="Google Shape;1293;p199">
            <a:extLst>
              <a:ext uri="{FF2B5EF4-FFF2-40B4-BE49-F238E27FC236}">
                <a16:creationId xmlns:a16="http://schemas.microsoft.com/office/drawing/2014/main" id="{3D1804C2-574F-AC39-4F91-9EF2A60C3D9E}"/>
              </a:ext>
            </a:extLst>
          </p:cNvPr>
          <p:cNvSpPr/>
          <p:nvPr/>
        </p:nvSpPr>
        <p:spPr>
          <a:xfrm>
            <a:off x="4081523"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2" name="Google Shape;1294;p199">
            <a:extLst>
              <a:ext uri="{FF2B5EF4-FFF2-40B4-BE49-F238E27FC236}">
                <a16:creationId xmlns:a16="http://schemas.microsoft.com/office/drawing/2014/main" id="{6EE2F290-2986-C0CD-4826-49E1F7924604}"/>
              </a:ext>
            </a:extLst>
          </p:cNvPr>
          <p:cNvSpPr/>
          <p:nvPr/>
        </p:nvSpPr>
        <p:spPr>
          <a:xfrm>
            <a:off x="4059081"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3" name="Google Shape;1295;p199">
            <a:extLst>
              <a:ext uri="{FF2B5EF4-FFF2-40B4-BE49-F238E27FC236}">
                <a16:creationId xmlns:a16="http://schemas.microsoft.com/office/drawing/2014/main" id="{CC132E4A-D5EF-7360-A77E-6D26F04DA163}"/>
              </a:ext>
            </a:extLst>
          </p:cNvPr>
          <p:cNvSpPr/>
          <p:nvPr/>
        </p:nvSpPr>
        <p:spPr>
          <a:xfrm>
            <a:off x="4087704"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4" name="Google Shape;1296;p199">
            <a:extLst>
              <a:ext uri="{FF2B5EF4-FFF2-40B4-BE49-F238E27FC236}">
                <a16:creationId xmlns:a16="http://schemas.microsoft.com/office/drawing/2014/main" id="{CF99E35E-6DF1-7C4C-4431-0D72FA1A15BA}"/>
              </a:ext>
            </a:extLst>
          </p:cNvPr>
          <p:cNvSpPr/>
          <p:nvPr/>
        </p:nvSpPr>
        <p:spPr>
          <a:xfrm>
            <a:off x="4065261"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5" name="Google Shape;1297;p199">
            <a:extLst>
              <a:ext uri="{FF2B5EF4-FFF2-40B4-BE49-F238E27FC236}">
                <a16:creationId xmlns:a16="http://schemas.microsoft.com/office/drawing/2014/main" id="{05BC977E-5794-6AE3-BE17-3327D0EB23E1}"/>
              </a:ext>
            </a:extLst>
          </p:cNvPr>
          <p:cNvSpPr/>
          <p:nvPr/>
        </p:nvSpPr>
        <p:spPr>
          <a:xfrm>
            <a:off x="4092204"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6" name="Google Shape;1298;p199">
            <a:extLst>
              <a:ext uri="{FF2B5EF4-FFF2-40B4-BE49-F238E27FC236}">
                <a16:creationId xmlns:a16="http://schemas.microsoft.com/office/drawing/2014/main" id="{EEC722CF-5593-3351-7F6D-13A1DA4D0462}"/>
              </a:ext>
            </a:extLst>
          </p:cNvPr>
          <p:cNvSpPr/>
          <p:nvPr/>
        </p:nvSpPr>
        <p:spPr>
          <a:xfrm>
            <a:off x="4069701"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7" name="Google Shape;1299;p199">
            <a:extLst>
              <a:ext uri="{FF2B5EF4-FFF2-40B4-BE49-F238E27FC236}">
                <a16:creationId xmlns:a16="http://schemas.microsoft.com/office/drawing/2014/main" id="{70B38052-2C5A-33E4-72DF-51E7700AB733}"/>
              </a:ext>
            </a:extLst>
          </p:cNvPr>
          <p:cNvSpPr/>
          <p:nvPr/>
        </p:nvSpPr>
        <p:spPr>
          <a:xfrm>
            <a:off x="4108826"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8" name="Google Shape;1300;p199">
            <a:extLst>
              <a:ext uri="{FF2B5EF4-FFF2-40B4-BE49-F238E27FC236}">
                <a16:creationId xmlns:a16="http://schemas.microsoft.com/office/drawing/2014/main" id="{0E737F72-A9D3-4801-D63B-BEE8652863BA}"/>
              </a:ext>
            </a:extLst>
          </p:cNvPr>
          <p:cNvSpPr/>
          <p:nvPr/>
        </p:nvSpPr>
        <p:spPr>
          <a:xfrm>
            <a:off x="4086384"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49" name="Google Shape;1301;p199">
            <a:extLst>
              <a:ext uri="{FF2B5EF4-FFF2-40B4-BE49-F238E27FC236}">
                <a16:creationId xmlns:a16="http://schemas.microsoft.com/office/drawing/2014/main" id="{D008F5C2-C571-5B98-6197-01FBC8B2A00B}"/>
              </a:ext>
            </a:extLst>
          </p:cNvPr>
          <p:cNvSpPr/>
          <p:nvPr/>
        </p:nvSpPr>
        <p:spPr>
          <a:xfrm>
            <a:off x="4112607"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0" name="Google Shape;1302;p199">
            <a:extLst>
              <a:ext uri="{FF2B5EF4-FFF2-40B4-BE49-F238E27FC236}">
                <a16:creationId xmlns:a16="http://schemas.microsoft.com/office/drawing/2014/main" id="{AC880993-8766-74C0-DCFC-06E3EB43F5E3}"/>
              </a:ext>
            </a:extLst>
          </p:cNvPr>
          <p:cNvSpPr/>
          <p:nvPr/>
        </p:nvSpPr>
        <p:spPr>
          <a:xfrm>
            <a:off x="4090164" y="4389044"/>
            <a:ext cx="44945" cy="6019"/>
          </a:xfrm>
          <a:custGeom>
            <a:avLst/>
            <a:gdLst/>
            <a:ahLst/>
            <a:cxnLst/>
            <a:rect l="l" t="t" r="r" b="b"/>
            <a:pathLst>
              <a:path w="95190" h="12748" extrusionOk="0">
                <a:moveTo>
                  <a:pt x="95190"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1" name="Google Shape;1303;p199">
            <a:extLst>
              <a:ext uri="{FF2B5EF4-FFF2-40B4-BE49-F238E27FC236}">
                <a16:creationId xmlns:a16="http://schemas.microsoft.com/office/drawing/2014/main" id="{320D56F7-D596-2232-40C2-1E24AAF8EDF3}"/>
              </a:ext>
            </a:extLst>
          </p:cNvPr>
          <p:cNvSpPr/>
          <p:nvPr/>
        </p:nvSpPr>
        <p:spPr>
          <a:xfrm>
            <a:off x="4115727"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2" name="Google Shape;1304;p199">
            <a:extLst>
              <a:ext uri="{FF2B5EF4-FFF2-40B4-BE49-F238E27FC236}">
                <a16:creationId xmlns:a16="http://schemas.microsoft.com/office/drawing/2014/main" id="{8C8DC208-032A-2A61-44DA-BE2A1136A81F}"/>
              </a:ext>
            </a:extLst>
          </p:cNvPr>
          <p:cNvSpPr/>
          <p:nvPr/>
        </p:nvSpPr>
        <p:spPr>
          <a:xfrm>
            <a:off x="4093284" y="4389044"/>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3" name="Google Shape;1305;p199">
            <a:extLst>
              <a:ext uri="{FF2B5EF4-FFF2-40B4-BE49-F238E27FC236}">
                <a16:creationId xmlns:a16="http://schemas.microsoft.com/office/drawing/2014/main" id="{1AEE1836-0DAF-53DD-1E8B-E5BA0B669E7C}"/>
              </a:ext>
            </a:extLst>
          </p:cNvPr>
          <p:cNvSpPr/>
          <p:nvPr/>
        </p:nvSpPr>
        <p:spPr>
          <a:xfrm>
            <a:off x="4137089"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4" name="Google Shape;1306;p199">
            <a:extLst>
              <a:ext uri="{FF2B5EF4-FFF2-40B4-BE49-F238E27FC236}">
                <a16:creationId xmlns:a16="http://schemas.microsoft.com/office/drawing/2014/main" id="{43067677-8811-C619-2877-B13BCE11E2E4}"/>
              </a:ext>
            </a:extLst>
          </p:cNvPr>
          <p:cNvSpPr/>
          <p:nvPr/>
        </p:nvSpPr>
        <p:spPr>
          <a:xfrm>
            <a:off x="4114647" y="4389044"/>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5" name="Google Shape;1307;p199">
            <a:extLst>
              <a:ext uri="{FF2B5EF4-FFF2-40B4-BE49-F238E27FC236}">
                <a16:creationId xmlns:a16="http://schemas.microsoft.com/office/drawing/2014/main" id="{4B528583-28F6-AD08-416B-AC2FA608F8E1}"/>
              </a:ext>
            </a:extLst>
          </p:cNvPr>
          <p:cNvSpPr/>
          <p:nvPr/>
        </p:nvSpPr>
        <p:spPr>
          <a:xfrm>
            <a:off x="4131269"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6" name="Google Shape;1308;p199">
            <a:extLst>
              <a:ext uri="{FF2B5EF4-FFF2-40B4-BE49-F238E27FC236}">
                <a16:creationId xmlns:a16="http://schemas.microsoft.com/office/drawing/2014/main" id="{77D4AC90-E7FA-4AE7-F704-30B6048962C6}"/>
              </a:ext>
            </a:extLst>
          </p:cNvPr>
          <p:cNvSpPr/>
          <p:nvPr/>
        </p:nvSpPr>
        <p:spPr>
          <a:xfrm>
            <a:off x="4108826"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7" name="Google Shape;1309;p199">
            <a:extLst>
              <a:ext uri="{FF2B5EF4-FFF2-40B4-BE49-F238E27FC236}">
                <a16:creationId xmlns:a16="http://schemas.microsoft.com/office/drawing/2014/main" id="{76D5AF6F-A555-056E-1678-A97BBDC89001}"/>
              </a:ext>
            </a:extLst>
          </p:cNvPr>
          <p:cNvSpPr/>
          <p:nvPr/>
        </p:nvSpPr>
        <p:spPr>
          <a:xfrm>
            <a:off x="4125508"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8" name="Google Shape;1310;p199">
            <a:extLst>
              <a:ext uri="{FF2B5EF4-FFF2-40B4-BE49-F238E27FC236}">
                <a16:creationId xmlns:a16="http://schemas.microsoft.com/office/drawing/2014/main" id="{751F2207-CAFB-B460-9A0E-26C13FD2C57C}"/>
              </a:ext>
            </a:extLst>
          </p:cNvPr>
          <p:cNvSpPr/>
          <p:nvPr/>
        </p:nvSpPr>
        <p:spPr>
          <a:xfrm>
            <a:off x="4103065"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59" name="Google Shape;1311;p199">
            <a:extLst>
              <a:ext uri="{FF2B5EF4-FFF2-40B4-BE49-F238E27FC236}">
                <a16:creationId xmlns:a16="http://schemas.microsoft.com/office/drawing/2014/main" id="{586A773B-1610-C0A7-6E8B-C0E35EA7984C}"/>
              </a:ext>
            </a:extLst>
          </p:cNvPr>
          <p:cNvSpPr/>
          <p:nvPr/>
        </p:nvSpPr>
        <p:spPr>
          <a:xfrm>
            <a:off x="4141770"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0" name="Google Shape;1312;p199">
            <a:extLst>
              <a:ext uri="{FF2B5EF4-FFF2-40B4-BE49-F238E27FC236}">
                <a16:creationId xmlns:a16="http://schemas.microsoft.com/office/drawing/2014/main" id="{E10F405A-87FD-5927-3A07-51FE33311A32}"/>
              </a:ext>
            </a:extLst>
          </p:cNvPr>
          <p:cNvSpPr/>
          <p:nvPr/>
        </p:nvSpPr>
        <p:spPr>
          <a:xfrm>
            <a:off x="4119328"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1" name="Google Shape;1313;p199">
            <a:extLst>
              <a:ext uri="{FF2B5EF4-FFF2-40B4-BE49-F238E27FC236}">
                <a16:creationId xmlns:a16="http://schemas.microsoft.com/office/drawing/2014/main" id="{9F3D491D-4F99-4997-59D8-198046B19303}"/>
              </a:ext>
            </a:extLst>
          </p:cNvPr>
          <p:cNvSpPr/>
          <p:nvPr/>
        </p:nvSpPr>
        <p:spPr>
          <a:xfrm>
            <a:off x="4161812"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2" name="Google Shape;1314;p199">
            <a:extLst>
              <a:ext uri="{FF2B5EF4-FFF2-40B4-BE49-F238E27FC236}">
                <a16:creationId xmlns:a16="http://schemas.microsoft.com/office/drawing/2014/main" id="{EFD4F953-3200-C271-C13A-F071D58621A1}"/>
              </a:ext>
            </a:extLst>
          </p:cNvPr>
          <p:cNvSpPr/>
          <p:nvPr/>
        </p:nvSpPr>
        <p:spPr>
          <a:xfrm>
            <a:off x="4139370" y="4389044"/>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3" name="Google Shape;1315;p199">
            <a:extLst>
              <a:ext uri="{FF2B5EF4-FFF2-40B4-BE49-F238E27FC236}">
                <a16:creationId xmlns:a16="http://schemas.microsoft.com/office/drawing/2014/main" id="{FF56B48E-5BAF-D1F8-2BAE-EE751EC884F3}"/>
              </a:ext>
            </a:extLst>
          </p:cNvPr>
          <p:cNvSpPr/>
          <p:nvPr/>
        </p:nvSpPr>
        <p:spPr>
          <a:xfrm>
            <a:off x="4156531"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4" name="Google Shape;1316;p199">
            <a:extLst>
              <a:ext uri="{FF2B5EF4-FFF2-40B4-BE49-F238E27FC236}">
                <a16:creationId xmlns:a16="http://schemas.microsoft.com/office/drawing/2014/main" id="{79D3AD41-6339-2AED-067E-FD3FC44A8118}"/>
              </a:ext>
            </a:extLst>
          </p:cNvPr>
          <p:cNvSpPr/>
          <p:nvPr/>
        </p:nvSpPr>
        <p:spPr>
          <a:xfrm>
            <a:off x="4134088"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5" name="Google Shape;1317;p199">
            <a:extLst>
              <a:ext uri="{FF2B5EF4-FFF2-40B4-BE49-F238E27FC236}">
                <a16:creationId xmlns:a16="http://schemas.microsoft.com/office/drawing/2014/main" id="{4C9B2FB7-8364-571F-BC37-DFD476F689C2}"/>
              </a:ext>
            </a:extLst>
          </p:cNvPr>
          <p:cNvSpPr/>
          <p:nvPr/>
        </p:nvSpPr>
        <p:spPr>
          <a:xfrm>
            <a:off x="4165892"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6" name="Google Shape;1318;p199">
            <a:extLst>
              <a:ext uri="{FF2B5EF4-FFF2-40B4-BE49-F238E27FC236}">
                <a16:creationId xmlns:a16="http://schemas.microsoft.com/office/drawing/2014/main" id="{EEFBAFEA-5399-EE81-2A9D-4905333BFBF6}"/>
              </a:ext>
            </a:extLst>
          </p:cNvPr>
          <p:cNvSpPr/>
          <p:nvPr/>
        </p:nvSpPr>
        <p:spPr>
          <a:xfrm>
            <a:off x="4143450"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7" name="Google Shape;1319;p199">
            <a:extLst>
              <a:ext uri="{FF2B5EF4-FFF2-40B4-BE49-F238E27FC236}">
                <a16:creationId xmlns:a16="http://schemas.microsoft.com/office/drawing/2014/main" id="{A9E6CC94-6A53-3D9D-EDD9-00448FA1FC29}"/>
              </a:ext>
            </a:extLst>
          </p:cNvPr>
          <p:cNvSpPr/>
          <p:nvPr/>
        </p:nvSpPr>
        <p:spPr>
          <a:xfrm>
            <a:off x="4170393"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8" name="Google Shape;1320;p199">
            <a:extLst>
              <a:ext uri="{FF2B5EF4-FFF2-40B4-BE49-F238E27FC236}">
                <a16:creationId xmlns:a16="http://schemas.microsoft.com/office/drawing/2014/main" id="{A84F0C94-992B-EC6D-65B4-573B3CDA4F29}"/>
              </a:ext>
            </a:extLst>
          </p:cNvPr>
          <p:cNvSpPr/>
          <p:nvPr/>
        </p:nvSpPr>
        <p:spPr>
          <a:xfrm>
            <a:off x="4147950"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69" name="Google Shape;1321;p199">
            <a:extLst>
              <a:ext uri="{FF2B5EF4-FFF2-40B4-BE49-F238E27FC236}">
                <a16:creationId xmlns:a16="http://schemas.microsoft.com/office/drawing/2014/main" id="{7797AE7B-33E4-101F-CEC3-B6241E0AFAE3}"/>
              </a:ext>
            </a:extLst>
          </p:cNvPr>
          <p:cNvSpPr/>
          <p:nvPr/>
        </p:nvSpPr>
        <p:spPr>
          <a:xfrm>
            <a:off x="4188335"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0" name="Google Shape;1322;p199">
            <a:extLst>
              <a:ext uri="{FF2B5EF4-FFF2-40B4-BE49-F238E27FC236}">
                <a16:creationId xmlns:a16="http://schemas.microsoft.com/office/drawing/2014/main" id="{FDC0F0E1-2509-EBD3-4C7D-4CEC826BFD3C}"/>
              </a:ext>
            </a:extLst>
          </p:cNvPr>
          <p:cNvSpPr/>
          <p:nvPr/>
        </p:nvSpPr>
        <p:spPr>
          <a:xfrm>
            <a:off x="4165892"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1" name="Google Shape;1323;p199">
            <a:extLst>
              <a:ext uri="{FF2B5EF4-FFF2-40B4-BE49-F238E27FC236}">
                <a16:creationId xmlns:a16="http://schemas.microsoft.com/office/drawing/2014/main" id="{7AD64406-4F35-BE7C-3460-5B36D39E8E04}"/>
              </a:ext>
            </a:extLst>
          </p:cNvPr>
          <p:cNvSpPr/>
          <p:nvPr/>
        </p:nvSpPr>
        <p:spPr>
          <a:xfrm>
            <a:off x="4184254"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2" name="Google Shape;1324;p199">
            <a:extLst>
              <a:ext uri="{FF2B5EF4-FFF2-40B4-BE49-F238E27FC236}">
                <a16:creationId xmlns:a16="http://schemas.microsoft.com/office/drawing/2014/main" id="{53BDD8CF-9892-6316-2514-A9C0A1514FE0}"/>
              </a:ext>
            </a:extLst>
          </p:cNvPr>
          <p:cNvSpPr/>
          <p:nvPr/>
        </p:nvSpPr>
        <p:spPr>
          <a:xfrm>
            <a:off x="4161811" y="4389044"/>
            <a:ext cx="44945" cy="6019"/>
          </a:xfrm>
          <a:custGeom>
            <a:avLst/>
            <a:gdLst/>
            <a:ahLst/>
            <a:cxnLst/>
            <a:rect l="l" t="t" r="r" b="b"/>
            <a:pathLst>
              <a:path w="95190" h="12748" extrusionOk="0">
                <a:moveTo>
                  <a:pt x="95190"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3" name="Google Shape;1325;p199">
            <a:extLst>
              <a:ext uri="{FF2B5EF4-FFF2-40B4-BE49-F238E27FC236}">
                <a16:creationId xmlns:a16="http://schemas.microsoft.com/office/drawing/2014/main" id="{37F1A2FE-987A-ED7F-EAFE-F5578E1B162A}"/>
              </a:ext>
            </a:extLst>
          </p:cNvPr>
          <p:cNvSpPr/>
          <p:nvPr/>
        </p:nvSpPr>
        <p:spPr>
          <a:xfrm>
            <a:off x="4206757"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4" name="Google Shape;1326;p199">
            <a:extLst>
              <a:ext uri="{FF2B5EF4-FFF2-40B4-BE49-F238E27FC236}">
                <a16:creationId xmlns:a16="http://schemas.microsoft.com/office/drawing/2014/main" id="{079F12C2-D042-64A0-28FF-555A34768B9F}"/>
              </a:ext>
            </a:extLst>
          </p:cNvPr>
          <p:cNvSpPr/>
          <p:nvPr/>
        </p:nvSpPr>
        <p:spPr>
          <a:xfrm>
            <a:off x="4184254"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5" name="Google Shape;1327;p199">
            <a:extLst>
              <a:ext uri="{FF2B5EF4-FFF2-40B4-BE49-F238E27FC236}">
                <a16:creationId xmlns:a16="http://schemas.microsoft.com/office/drawing/2014/main" id="{AC9BF019-9007-B66F-DE65-FDFEDA7B2DB8}"/>
              </a:ext>
            </a:extLst>
          </p:cNvPr>
          <p:cNvSpPr/>
          <p:nvPr/>
        </p:nvSpPr>
        <p:spPr>
          <a:xfrm>
            <a:off x="4201476"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6" name="Google Shape;1328;p199">
            <a:extLst>
              <a:ext uri="{FF2B5EF4-FFF2-40B4-BE49-F238E27FC236}">
                <a16:creationId xmlns:a16="http://schemas.microsoft.com/office/drawing/2014/main" id="{CD27BBAA-4438-C384-87E2-998F57D57496}"/>
              </a:ext>
            </a:extLst>
          </p:cNvPr>
          <p:cNvSpPr/>
          <p:nvPr/>
        </p:nvSpPr>
        <p:spPr>
          <a:xfrm>
            <a:off x="4179034"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7" name="Google Shape;1329;p199">
            <a:extLst>
              <a:ext uri="{FF2B5EF4-FFF2-40B4-BE49-F238E27FC236}">
                <a16:creationId xmlns:a16="http://schemas.microsoft.com/office/drawing/2014/main" id="{B87F97B6-9C81-DD10-C0FE-B0F29557EF50}"/>
              </a:ext>
            </a:extLst>
          </p:cNvPr>
          <p:cNvSpPr/>
          <p:nvPr/>
        </p:nvSpPr>
        <p:spPr>
          <a:xfrm>
            <a:off x="4194395"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8" name="Google Shape;1330;p199">
            <a:extLst>
              <a:ext uri="{FF2B5EF4-FFF2-40B4-BE49-F238E27FC236}">
                <a16:creationId xmlns:a16="http://schemas.microsoft.com/office/drawing/2014/main" id="{6D6ECCF8-85DC-0A87-6937-D9FEEDC57477}"/>
              </a:ext>
            </a:extLst>
          </p:cNvPr>
          <p:cNvSpPr/>
          <p:nvPr/>
        </p:nvSpPr>
        <p:spPr>
          <a:xfrm>
            <a:off x="4171953"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79" name="Google Shape;1331;p199">
            <a:extLst>
              <a:ext uri="{FF2B5EF4-FFF2-40B4-BE49-F238E27FC236}">
                <a16:creationId xmlns:a16="http://schemas.microsoft.com/office/drawing/2014/main" id="{CEE2AA8E-17EA-F0D9-DEBD-3AB351902B6A}"/>
              </a:ext>
            </a:extLst>
          </p:cNvPr>
          <p:cNvSpPr/>
          <p:nvPr/>
        </p:nvSpPr>
        <p:spPr>
          <a:xfrm>
            <a:off x="4223919"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0" name="Google Shape;1332;p199">
            <a:extLst>
              <a:ext uri="{FF2B5EF4-FFF2-40B4-BE49-F238E27FC236}">
                <a16:creationId xmlns:a16="http://schemas.microsoft.com/office/drawing/2014/main" id="{BC766A03-1D55-DB05-35E4-66179626B5E4}"/>
              </a:ext>
            </a:extLst>
          </p:cNvPr>
          <p:cNvSpPr/>
          <p:nvPr/>
        </p:nvSpPr>
        <p:spPr>
          <a:xfrm>
            <a:off x="4201476"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1" name="Google Shape;1333;p199">
            <a:extLst>
              <a:ext uri="{FF2B5EF4-FFF2-40B4-BE49-F238E27FC236}">
                <a16:creationId xmlns:a16="http://schemas.microsoft.com/office/drawing/2014/main" id="{FC5A98DB-AE81-8616-203E-87922ED8621D}"/>
              </a:ext>
            </a:extLst>
          </p:cNvPr>
          <p:cNvSpPr/>
          <p:nvPr/>
        </p:nvSpPr>
        <p:spPr>
          <a:xfrm>
            <a:off x="4240720"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2" name="Google Shape;1334;p199">
            <a:extLst>
              <a:ext uri="{FF2B5EF4-FFF2-40B4-BE49-F238E27FC236}">
                <a16:creationId xmlns:a16="http://schemas.microsoft.com/office/drawing/2014/main" id="{0239437E-5A0D-98C0-EB7C-81741C960647}"/>
              </a:ext>
            </a:extLst>
          </p:cNvPr>
          <p:cNvSpPr/>
          <p:nvPr/>
        </p:nvSpPr>
        <p:spPr>
          <a:xfrm>
            <a:off x="4218277"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3" name="Google Shape;1335;p199">
            <a:extLst>
              <a:ext uri="{FF2B5EF4-FFF2-40B4-BE49-F238E27FC236}">
                <a16:creationId xmlns:a16="http://schemas.microsoft.com/office/drawing/2014/main" id="{0B3365D6-72B2-693A-21ED-785D7CA4E28A}"/>
              </a:ext>
            </a:extLst>
          </p:cNvPr>
          <p:cNvSpPr/>
          <p:nvPr/>
        </p:nvSpPr>
        <p:spPr>
          <a:xfrm>
            <a:off x="4258062"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4" name="Google Shape;1336;p199">
            <a:extLst>
              <a:ext uri="{FF2B5EF4-FFF2-40B4-BE49-F238E27FC236}">
                <a16:creationId xmlns:a16="http://schemas.microsoft.com/office/drawing/2014/main" id="{F524DB38-6C13-681D-177F-DD97ECB85642}"/>
              </a:ext>
            </a:extLst>
          </p:cNvPr>
          <p:cNvSpPr/>
          <p:nvPr/>
        </p:nvSpPr>
        <p:spPr>
          <a:xfrm>
            <a:off x="4235620" y="4389044"/>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5" name="Google Shape;1337;p199">
            <a:extLst>
              <a:ext uri="{FF2B5EF4-FFF2-40B4-BE49-F238E27FC236}">
                <a16:creationId xmlns:a16="http://schemas.microsoft.com/office/drawing/2014/main" id="{911A8F1C-2838-A17A-6ACF-B5ECEA022B3A}"/>
              </a:ext>
            </a:extLst>
          </p:cNvPr>
          <p:cNvSpPr/>
          <p:nvPr/>
        </p:nvSpPr>
        <p:spPr>
          <a:xfrm>
            <a:off x="4283384" y="4383024"/>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6" name="Google Shape;1338;p199">
            <a:extLst>
              <a:ext uri="{FF2B5EF4-FFF2-40B4-BE49-F238E27FC236}">
                <a16:creationId xmlns:a16="http://schemas.microsoft.com/office/drawing/2014/main" id="{B62CD36B-EFD1-5E49-AE63-03295F90E464}"/>
              </a:ext>
            </a:extLst>
          </p:cNvPr>
          <p:cNvSpPr/>
          <p:nvPr/>
        </p:nvSpPr>
        <p:spPr>
          <a:xfrm>
            <a:off x="4260942" y="4405537"/>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7" name="Google Shape;1339;p199">
            <a:extLst>
              <a:ext uri="{FF2B5EF4-FFF2-40B4-BE49-F238E27FC236}">
                <a16:creationId xmlns:a16="http://schemas.microsoft.com/office/drawing/2014/main" id="{DCE1BA2C-C340-ABE9-3EC3-7FBF5CAACF9D}"/>
              </a:ext>
            </a:extLst>
          </p:cNvPr>
          <p:cNvSpPr/>
          <p:nvPr/>
        </p:nvSpPr>
        <p:spPr>
          <a:xfrm>
            <a:off x="4294186"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8" name="Google Shape;1340;p199">
            <a:extLst>
              <a:ext uri="{FF2B5EF4-FFF2-40B4-BE49-F238E27FC236}">
                <a16:creationId xmlns:a16="http://schemas.microsoft.com/office/drawing/2014/main" id="{B1CB98F1-DE14-D7FB-44AD-366480D56DE5}"/>
              </a:ext>
            </a:extLst>
          </p:cNvPr>
          <p:cNvSpPr/>
          <p:nvPr/>
        </p:nvSpPr>
        <p:spPr>
          <a:xfrm>
            <a:off x="4271744" y="4418960"/>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89" name="Google Shape;1341;p199">
            <a:extLst>
              <a:ext uri="{FF2B5EF4-FFF2-40B4-BE49-F238E27FC236}">
                <a16:creationId xmlns:a16="http://schemas.microsoft.com/office/drawing/2014/main" id="{AE569FC9-B656-B98F-EAE0-5DE12F74C3D4}"/>
              </a:ext>
            </a:extLst>
          </p:cNvPr>
          <p:cNvSpPr/>
          <p:nvPr/>
        </p:nvSpPr>
        <p:spPr>
          <a:xfrm>
            <a:off x="4305887"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0" name="Google Shape;1342;p199">
            <a:extLst>
              <a:ext uri="{FF2B5EF4-FFF2-40B4-BE49-F238E27FC236}">
                <a16:creationId xmlns:a16="http://schemas.microsoft.com/office/drawing/2014/main" id="{8218FBF4-962E-48C9-6C62-F656E7152F84}"/>
              </a:ext>
            </a:extLst>
          </p:cNvPr>
          <p:cNvSpPr/>
          <p:nvPr/>
        </p:nvSpPr>
        <p:spPr>
          <a:xfrm>
            <a:off x="4283385" y="4418960"/>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1" name="Google Shape;1343;p199">
            <a:extLst>
              <a:ext uri="{FF2B5EF4-FFF2-40B4-BE49-F238E27FC236}">
                <a16:creationId xmlns:a16="http://schemas.microsoft.com/office/drawing/2014/main" id="{117C4E37-C745-8387-2620-B0E1F687D479}"/>
              </a:ext>
            </a:extLst>
          </p:cNvPr>
          <p:cNvSpPr/>
          <p:nvPr/>
        </p:nvSpPr>
        <p:spPr>
          <a:xfrm>
            <a:off x="4311887"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2" name="Google Shape;1344;p199">
            <a:extLst>
              <a:ext uri="{FF2B5EF4-FFF2-40B4-BE49-F238E27FC236}">
                <a16:creationId xmlns:a16="http://schemas.microsoft.com/office/drawing/2014/main" id="{B8127AEF-0DFD-BA83-21B5-7354402E4C95}"/>
              </a:ext>
            </a:extLst>
          </p:cNvPr>
          <p:cNvSpPr/>
          <p:nvPr/>
        </p:nvSpPr>
        <p:spPr>
          <a:xfrm>
            <a:off x="4289446"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3" name="Google Shape;1345;p199">
            <a:extLst>
              <a:ext uri="{FF2B5EF4-FFF2-40B4-BE49-F238E27FC236}">
                <a16:creationId xmlns:a16="http://schemas.microsoft.com/office/drawing/2014/main" id="{250205A4-14F0-5B47-E6E9-594730FB3E3B}"/>
              </a:ext>
            </a:extLst>
          </p:cNvPr>
          <p:cNvSpPr/>
          <p:nvPr/>
        </p:nvSpPr>
        <p:spPr>
          <a:xfrm>
            <a:off x="4319028"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4" name="Google Shape;1346;p199">
            <a:extLst>
              <a:ext uri="{FF2B5EF4-FFF2-40B4-BE49-F238E27FC236}">
                <a16:creationId xmlns:a16="http://schemas.microsoft.com/office/drawing/2014/main" id="{5D4EC656-2EFD-C2B2-48C6-F133F6D4F696}"/>
              </a:ext>
            </a:extLst>
          </p:cNvPr>
          <p:cNvSpPr/>
          <p:nvPr/>
        </p:nvSpPr>
        <p:spPr>
          <a:xfrm>
            <a:off x="4296587"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5" name="Google Shape;1347;p199">
            <a:extLst>
              <a:ext uri="{FF2B5EF4-FFF2-40B4-BE49-F238E27FC236}">
                <a16:creationId xmlns:a16="http://schemas.microsoft.com/office/drawing/2014/main" id="{8EE59A85-DDB5-630C-AA11-4C515B2238FE}"/>
              </a:ext>
            </a:extLst>
          </p:cNvPr>
          <p:cNvSpPr/>
          <p:nvPr/>
        </p:nvSpPr>
        <p:spPr>
          <a:xfrm>
            <a:off x="4326349"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6" name="Google Shape;1348;p199">
            <a:extLst>
              <a:ext uri="{FF2B5EF4-FFF2-40B4-BE49-F238E27FC236}">
                <a16:creationId xmlns:a16="http://schemas.microsoft.com/office/drawing/2014/main" id="{289ECD85-8358-77AB-89A0-C05252CFB05C}"/>
              </a:ext>
            </a:extLst>
          </p:cNvPr>
          <p:cNvSpPr/>
          <p:nvPr/>
        </p:nvSpPr>
        <p:spPr>
          <a:xfrm>
            <a:off x="4303907"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7" name="Google Shape;1349;p199">
            <a:extLst>
              <a:ext uri="{FF2B5EF4-FFF2-40B4-BE49-F238E27FC236}">
                <a16:creationId xmlns:a16="http://schemas.microsoft.com/office/drawing/2014/main" id="{9F67314E-3B91-A915-63B5-1B3740710B6F}"/>
              </a:ext>
            </a:extLst>
          </p:cNvPr>
          <p:cNvSpPr/>
          <p:nvPr/>
        </p:nvSpPr>
        <p:spPr>
          <a:xfrm>
            <a:off x="4373995"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8" name="Google Shape;1350;p199">
            <a:extLst>
              <a:ext uri="{FF2B5EF4-FFF2-40B4-BE49-F238E27FC236}">
                <a16:creationId xmlns:a16="http://schemas.microsoft.com/office/drawing/2014/main" id="{EAF82529-EFA5-C673-83B7-6041D6F0A107}"/>
              </a:ext>
            </a:extLst>
          </p:cNvPr>
          <p:cNvSpPr/>
          <p:nvPr/>
        </p:nvSpPr>
        <p:spPr>
          <a:xfrm>
            <a:off x="4351552"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199" name="Google Shape;1351;p199">
            <a:extLst>
              <a:ext uri="{FF2B5EF4-FFF2-40B4-BE49-F238E27FC236}">
                <a16:creationId xmlns:a16="http://schemas.microsoft.com/office/drawing/2014/main" id="{9F744724-42A7-01A3-BFB5-CAF632548717}"/>
              </a:ext>
            </a:extLst>
          </p:cNvPr>
          <p:cNvSpPr/>
          <p:nvPr/>
        </p:nvSpPr>
        <p:spPr>
          <a:xfrm>
            <a:off x="4389476"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0" name="Google Shape;1352;p199">
            <a:extLst>
              <a:ext uri="{FF2B5EF4-FFF2-40B4-BE49-F238E27FC236}">
                <a16:creationId xmlns:a16="http://schemas.microsoft.com/office/drawing/2014/main" id="{69D6AA61-E4EE-4F49-9ED0-D63938C4AB34}"/>
              </a:ext>
            </a:extLst>
          </p:cNvPr>
          <p:cNvSpPr/>
          <p:nvPr/>
        </p:nvSpPr>
        <p:spPr>
          <a:xfrm>
            <a:off x="4367034" y="4418960"/>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1" name="Google Shape;1353;p199">
            <a:extLst>
              <a:ext uri="{FF2B5EF4-FFF2-40B4-BE49-F238E27FC236}">
                <a16:creationId xmlns:a16="http://schemas.microsoft.com/office/drawing/2014/main" id="{B0E60F38-8327-10B8-A600-DAED8C38B1C7}"/>
              </a:ext>
            </a:extLst>
          </p:cNvPr>
          <p:cNvSpPr/>
          <p:nvPr/>
        </p:nvSpPr>
        <p:spPr>
          <a:xfrm>
            <a:off x="4409218" y="441432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2" name="Google Shape;1354;p199">
            <a:extLst>
              <a:ext uri="{FF2B5EF4-FFF2-40B4-BE49-F238E27FC236}">
                <a16:creationId xmlns:a16="http://schemas.microsoft.com/office/drawing/2014/main" id="{2D09779E-2878-3C64-CCFE-7F3817CA3582}"/>
              </a:ext>
            </a:extLst>
          </p:cNvPr>
          <p:cNvSpPr/>
          <p:nvPr/>
        </p:nvSpPr>
        <p:spPr>
          <a:xfrm>
            <a:off x="4386776" y="4436837"/>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3" name="Google Shape;1355;p199">
            <a:extLst>
              <a:ext uri="{FF2B5EF4-FFF2-40B4-BE49-F238E27FC236}">
                <a16:creationId xmlns:a16="http://schemas.microsoft.com/office/drawing/2014/main" id="{1EE58E37-2B24-D6BA-97BD-EB7252BE8D1E}"/>
              </a:ext>
            </a:extLst>
          </p:cNvPr>
          <p:cNvSpPr/>
          <p:nvPr/>
        </p:nvSpPr>
        <p:spPr>
          <a:xfrm>
            <a:off x="4415699" y="4432684"/>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4" name="Google Shape;1356;p199">
            <a:extLst>
              <a:ext uri="{FF2B5EF4-FFF2-40B4-BE49-F238E27FC236}">
                <a16:creationId xmlns:a16="http://schemas.microsoft.com/office/drawing/2014/main" id="{2F6E2BD4-3915-C08B-E97B-BBD5AC7AC5AF}"/>
              </a:ext>
            </a:extLst>
          </p:cNvPr>
          <p:cNvSpPr/>
          <p:nvPr/>
        </p:nvSpPr>
        <p:spPr>
          <a:xfrm>
            <a:off x="4393257" y="4455196"/>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5" name="Google Shape;1357;p199">
            <a:extLst>
              <a:ext uri="{FF2B5EF4-FFF2-40B4-BE49-F238E27FC236}">
                <a16:creationId xmlns:a16="http://schemas.microsoft.com/office/drawing/2014/main" id="{BC9A4E27-2C73-706A-B721-E330272EABB9}"/>
              </a:ext>
            </a:extLst>
          </p:cNvPr>
          <p:cNvSpPr/>
          <p:nvPr/>
        </p:nvSpPr>
        <p:spPr>
          <a:xfrm>
            <a:off x="4421760" y="4432684"/>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6" name="Google Shape;1358;p199">
            <a:extLst>
              <a:ext uri="{FF2B5EF4-FFF2-40B4-BE49-F238E27FC236}">
                <a16:creationId xmlns:a16="http://schemas.microsoft.com/office/drawing/2014/main" id="{1B18DAEE-ED7A-A869-C49C-4E6D041EC46E}"/>
              </a:ext>
            </a:extLst>
          </p:cNvPr>
          <p:cNvSpPr/>
          <p:nvPr/>
        </p:nvSpPr>
        <p:spPr>
          <a:xfrm>
            <a:off x="4399317" y="4455196"/>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7" name="Google Shape;1359;p199">
            <a:extLst>
              <a:ext uri="{FF2B5EF4-FFF2-40B4-BE49-F238E27FC236}">
                <a16:creationId xmlns:a16="http://schemas.microsoft.com/office/drawing/2014/main" id="{BEDDEBD0-5F75-7C28-77AA-9198808C4443}"/>
              </a:ext>
            </a:extLst>
          </p:cNvPr>
          <p:cNvSpPr/>
          <p:nvPr/>
        </p:nvSpPr>
        <p:spPr>
          <a:xfrm>
            <a:off x="4453623" y="4449898"/>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8" name="Google Shape;1360;p199">
            <a:extLst>
              <a:ext uri="{FF2B5EF4-FFF2-40B4-BE49-F238E27FC236}">
                <a16:creationId xmlns:a16="http://schemas.microsoft.com/office/drawing/2014/main" id="{7A0B8C88-50D6-9CED-EB22-2E12F3FA8C87}"/>
              </a:ext>
            </a:extLst>
          </p:cNvPr>
          <p:cNvSpPr/>
          <p:nvPr/>
        </p:nvSpPr>
        <p:spPr>
          <a:xfrm>
            <a:off x="4431181" y="4472411"/>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09" name="Google Shape;1361;p199">
            <a:extLst>
              <a:ext uri="{FF2B5EF4-FFF2-40B4-BE49-F238E27FC236}">
                <a16:creationId xmlns:a16="http://schemas.microsoft.com/office/drawing/2014/main" id="{3FE5250E-C0B9-60E7-2B69-C02D07AA6325}"/>
              </a:ext>
            </a:extLst>
          </p:cNvPr>
          <p:cNvSpPr/>
          <p:nvPr/>
        </p:nvSpPr>
        <p:spPr>
          <a:xfrm>
            <a:off x="4476065" y="4449898"/>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0" name="Google Shape;1362;p199">
            <a:extLst>
              <a:ext uri="{FF2B5EF4-FFF2-40B4-BE49-F238E27FC236}">
                <a16:creationId xmlns:a16="http://schemas.microsoft.com/office/drawing/2014/main" id="{F5274DC2-1976-84DE-8526-5A0A72EF63BC}"/>
              </a:ext>
            </a:extLst>
          </p:cNvPr>
          <p:cNvSpPr/>
          <p:nvPr/>
        </p:nvSpPr>
        <p:spPr>
          <a:xfrm>
            <a:off x="4453623" y="4472411"/>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1" name="Google Shape;1363;p199">
            <a:extLst>
              <a:ext uri="{FF2B5EF4-FFF2-40B4-BE49-F238E27FC236}">
                <a16:creationId xmlns:a16="http://schemas.microsoft.com/office/drawing/2014/main" id="{7ECBC187-BD95-257F-BF95-0FC184312ADC}"/>
              </a:ext>
            </a:extLst>
          </p:cNvPr>
          <p:cNvSpPr/>
          <p:nvPr/>
        </p:nvSpPr>
        <p:spPr>
          <a:xfrm>
            <a:off x="4498568" y="4469401"/>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2" name="Google Shape;1364;p199">
            <a:extLst>
              <a:ext uri="{FF2B5EF4-FFF2-40B4-BE49-F238E27FC236}">
                <a16:creationId xmlns:a16="http://schemas.microsoft.com/office/drawing/2014/main" id="{E2074841-7397-45BC-FDC4-49AED967EF71}"/>
              </a:ext>
            </a:extLst>
          </p:cNvPr>
          <p:cNvSpPr/>
          <p:nvPr/>
        </p:nvSpPr>
        <p:spPr>
          <a:xfrm>
            <a:off x="4476065" y="4491913"/>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3" name="Google Shape;1365;p199">
            <a:extLst>
              <a:ext uri="{FF2B5EF4-FFF2-40B4-BE49-F238E27FC236}">
                <a16:creationId xmlns:a16="http://schemas.microsoft.com/office/drawing/2014/main" id="{EB39DD27-DA0D-36F8-6EA3-21749CC81980}"/>
              </a:ext>
            </a:extLst>
          </p:cNvPr>
          <p:cNvSpPr/>
          <p:nvPr/>
        </p:nvSpPr>
        <p:spPr>
          <a:xfrm>
            <a:off x="4534452" y="4470003"/>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4" name="Google Shape;1366;p199">
            <a:extLst>
              <a:ext uri="{FF2B5EF4-FFF2-40B4-BE49-F238E27FC236}">
                <a16:creationId xmlns:a16="http://schemas.microsoft.com/office/drawing/2014/main" id="{E76DE1D6-98EA-6220-47C0-C52B4444C85E}"/>
              </a:ext>
            </a:extLst>
          </p:cNvPr>
          <p:cNvSpPr/>
          <p:nvPr/>
        </p:nvSpPr>
        <p:spPr>
          <a:xfrm>
            <a:off x="4511949" y="4492515"/>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5" name="Google Shape;1367;p199">
            <a:extLst>
              <a:ext uri="{FF2B5EF4-FFF2-40B4-BE49-F238E27FC236}">
                <a16:creationId xmlns:a16="http://schemas.microsoft.com/office/drawing/2014/main" id="{D21D48FC-95FF-E2AD-25CB-EBE65E5398DA}"/>
              </a:ext>
            </a:extLst>
          </p:cNvPr>
          <p:cNvSpPr/>
          <p:nvPr/>
        </p:nvSpPr>
        <p:spPr>
          <a:xfrm>
            <a:off x="4559714" y="44908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6" name="Google Shape;1368;p199">
            <a:extLst>
              <a:ext uri="{FF2B5EF4-FFF2-40B4-BE49-F238E27FC236}">
                <a16:creationId xmlns:a16="http://schemas.microsoft.com/office/drawing/2014/main" id="{64DDE101-0A22-0D16-6CD1-312D172057CA}"/>
              </a:ext>
            </a:extLst>
          </p:cNvPr>
          <p:cNvSpPr/>
          <p:nvPr/>
        </p:nvSpPr>
        <p:spPr>
          <a:xfrm>
            <a:off x="4537272" y="4513402"/>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7" name="Google Shape;1369;p199">
            <a:extLst>
              <a:ext uri="{FF2B5EF4-FFF2-40B4-BE49-F238E27FC236}">
                <a16:creationId xmlns:a16="http://schemas.microsoft.com/office/drawing/2014/main" id="{2B41249B-0DC8-349B-F763-D3C17750BF64}"/>
              </a:ext>
            </a:extLst>
          </p:cNvPr>
          <p:cNvSpPr/>
          <p:nvPr/>
        </p:nvSpPr>
        <p:spPr>
          <a:xfrm>
            <a:off x="4583357" y="44908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8" name="Google Shape;1370;p199">
            <a:extLst>
              <a:ext uri="{FF2B5EF4-FFF2-40B4-BE49-F238E27FC236}">
                <a16:creationId xmlns:a16="http://schemas.microsoft.com/office/drawing/2014/main" id="{3AF728B8-7FD1-7A61-ED68-E92AF601F811}"/>
              </a:ext>
            </a:extLst>
          </p:cNvPr>
          <p:cNvSpPr/>
          <p:nvPr/>
        </p:nvSpPr>
        <p:spPr>
          <a:xfrm>
            <a:off x="4560854" y="4513402"/>
            <a:ext cx="44945" cy="6019"/>
          </a:xfrm>
          <a:custGeom>
            <a:avLst/>
            <a:gdLst/>
            <a:ahLst/>
            <a:cxnLst/>
            <a:rect l="l" t="t" r="r" b="b"/>
            <a:pathLst>
              <a:path w="95190" h="12748" extrusionOk="0">
                <a:moveTo>
                  <a:pt x="95190"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19" name="Google Shape;1371;p199">
            <a:extLst>
              <a:ext uri="{FF2B5EF4-FFF2-40B4-BE49-F238E27FC236}">
                <a16:creationId xmlns:a16="http://schemas.microsoft.com/office/drawing/2014/main" id="{1F0A0419-1587-7322-73FE-9DEAEA179A9C}"/>
              </a:ext>
            </a:extLst>
          </p:cNvPr>
          <p:cNvSpPr/>
          <p:nvPr/>
        </p:nvSpPr>
        <p:spPr>
          <a:xfrm>
            <a:off x="4598479" y="45174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0" name="Google Shape;1372;p199">
            <a:extLst>
              <a:ext uri="{FF2B5EF4-FFF2-40B4-BE49-F238E27FC236}">
                <a16:creationId xmlns:a16="http://schemas.microsoft.com/office/drawing/2014/main" id="{0D582307-CDB9-DB81-0A51-9A88C064240B}"/>
              </a:ext>
            </a:extLst>
          </p:cNvPr>
          <p:cNvSpPr/>
          <p:nvPr/>
        </p:nvSpPr>
        <p:spPr>
          <a:xfrm>
            <a:off x="4576036" y="4540007"/>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1" name="Google Shape;1373;p199">
            <a:extLst>
              <a:ext uri="{FF2B5EF4-FFF2-40B4-BE49-F238E27FC236}">
                <a16:creationId xmlns:a16="http://schemas.microsoft.com/office/drawing/2014/main" id="{2394EC4C-745C-FE13-5CB1-F0C185BA0D48}"/>
              </a:ext>
            </a:extLst>
          </p:cNvPr>
          <p:cNvSpPr/>
          <p:nvPr/>
        </p:nvSpPr>
        <p:spPr>
          <a:xfrm>
            <a:off x="4623921"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2" name="Google Shape;1374;p199">
            <a:extLst>
              <a:ext uri="{FF2B5EF4-FFF2-40B4-BE49-F238E27FC236}">
                <a16:creationId xmlns:a16="http://schemas.microsoft.com/office/drawing/2014/main" id="{6D5EA118-8638-060C-B0E1-BD3415777C6D}"/>
              </a:ext>
            </a:extLst>
          </p:cNvPr>
          <p:cNvSpPr/>
          <p:nvPr/>
        </p:nvSpPr>
        <p:spPr>
          <a:xfrm>
            <a:off x="4601479" y="456354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3" name="Google Shape;1375;p199">
            <a:extLst>
              <a:ext uri="{FF2B5EF4-FFF2-40B4-BE49-F238E27FC236}">
                <a16:creationId xmlns:a16="http://schemas.microsoft.com/office/drawing/2014/main" id="{5CE6A6B9-D965-08AD-04DA-07F166A8D7DD}"/>
              </a:ext>
            </a:extLst>
          </p:cNvPr>
          <p:cNvSpPr/>
          <p:nvPr/>
        </p:nvSpPr>
        <p:spPr>
          <a:xfrm>
            <a:off x="4643364"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4" name="Google Shape;1376;p199">
            <a:extLst>
              <a:ext uri="{FF2B5EF4-FFF2-40B4-BE49-F238E27FC236}">
                <a16:creationId xmlns:a16="http://schemas.microsoft.com/office/drawing/2014/main" id="{4B0F1B2F-D74B-3043-DD1C-BEFDDB0AE3CD}"/>
              </a:ext>
            </a:extLst>
          </p:cNvPr>
          <p:cNvSpPr/>
          <p:nvPr/>
        </p:nvSpPr>
        <p:spPr>
          <a:xfrm>
            <a:off x="4620921" y="4563543"/>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5" name="Google Shape;1377;p199">
            <a:extLst>
              <a:ext uri="{FF2B5EF4-FFF2-40B4-BE49-F238E27FC236}">
                <a16:creationId xmlns:a16="http://schemas.microsoft.com/office/drawing/2014/main" id="{A89A3FA7-FB18-9632-C054-D4678892ADA9}"/>
              </a:ext>
            </a:extLst>
          </p:cNvPr>
          <p:cNvSpPr/>
          <p:nvPr/>
        </p:nvSpPr>
        <p:spPr>
          <a:xfrm>
            <a:off x="4661125"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6" name="Google Shape;1378;p199">
            <a:extLst>
              <a:ext uri="{FF2B5EF4-FFF2-40B4-BE49-F238E27FC236}">
                <a16:creationId xmlns:a16="http://schemas.microsoft.com/office/drawing/2014/main" id="{1E749271-9349-1F08-4D87-C77F4A032B30}"/>
              </a:ext>
            </a:extLst>
          </p:cNvPr>
          <p:cNvSpPr/>
          <p:nvPr/>
        </p:nvSpPr>
        <p:spPr>
          <a:xfrm>
            <a:off x="4638683" y="4563543"/>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7" name="Google Shape;1379;p199">
            <a:extLst>
              <a:ext uri="{FF2B5EF4-FFF2-40B4-BE49-F238E27FC236}">
                <a16:creationId xmlns:a16="http://schemas.microsoft.com/office/drawing/2014/main" id="{FF768CC8-FA95-78B2-1529-EB186D9293AE}"/>
              </a:ext>
            </a:extLst>
          </p:cNvPr>
          <p:cNvSpPr/>
          <p:nvPr/>
        </p:nvSpPr>
        <p:spPr>
          <a:xfrm>
            <a:off x="4684708"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8" name="Google Shape;1380;p199">
            <a:extLst>
              <a:ext uri="{FF2B5EF4-FFF2-40B4-BE49-F238E27FC236}">
                <a16:creationId xmlns:a16="http://schemas.microsoft.com/office/drawing/2014/main" id="{2B5F5F80-69CA-4FA5-23F2-B623B427891A}"/>
              </a:ext>
            </a:extLst>
          </p:cNvPr>
          <p:cNvSpPr/>
          <p:nvPr/>
        </p:nvSpPr>
        <p:spPr>
          <a:xfrm>
            <a:off x="4662265" y="456354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29" name="Google Shape;1381;p199">
            <a:extLst>
              <a:ext uri="{FF2B5EF4-FFF2-40B4-BE49-F238E27FC236}">
                <a16:creationId xmlns:a16="http://schemas.microsoft.com/office/drawing/2014/main" id="{66349245-7AC0-D9F8-454E-EE927F6A136B}"/>
              </a:ext>
            </a:extLst>
          </p:cNvPr>
          <p:cNvSpPr/>
          <p:nvPr/>
        </p:nvSpPr>
        <p:spPr>
          <a:xfrm>
            <a:off x="4703010"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0" name="Google Shape;1382;p199">
            <a:extLst>
              <a:ext uri="{FF2B5EF4-FFF2-40B4-BE49-F238E27FC236}">
                <a16:creationId xmlns:a16="http://schemas.microsoft.com/office/drawing/2014/main" id="{A0910588-27DA-73E0-7AC5-6D37BD200CB4}"/>
              </a:ext>
            </a:extLst>
          </p:cNvPr>
          <p:cNvSpPr/>
          <p:nvPr/>
        </p:nvSpPr>
        <p:spPr>
          <a:xfrm>
            <a:off x="4680568" y="4563543"/>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1" name="Google Shape;1383;p199">
            <a:extLst>
              <a:ext uri="{FF2B5EF4-FFF2-40B4-BE49-F238E27FC236}">
                <a16:creationId xmlns:a16="http://schemas.microsoft.com/office/drawing/2014/main" id="{B5DCB042-FEC1-74C0-AC35-3E0D7A98D521}"/>
              </a:ext>
            </a:extLst>
          </p:cNvPr>
          <p:cNvSpPr/>
          <p:nvPr/>
        </p:nvSpPr>
        <p:spPr>
          <a:xfrm>
            <a:off x="4710150"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2" name="Google Shape;1384;p199">
            <a:extLst>
              <a:ext uri="{FF2B5EF4-FFF2-40B4-BE49-F238E27FC236}">
                <a16:creationId xmlns:a16="http://schemas.microsoft.com/office/drawing/2014/main" id="{63F5F5CE-5740-A8BF-C3A4-6AC1A630D914}"/>
              </a:ext>
            </a:extLst>
          </p:cNvPr>
          <p:cNvSpPr/>
          <p:nvPr/>
        </p:nvSpPr>
        <p:spPr>
          <a:xfrm>
            <a:off x="4687648" y="4563543"/>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3" name="Google Shape;1385;p199">
            <a:extLst>
              <a:ext uri="{FF2B5EF4-FFF2-40B4-BE49-F238E27FC236}">
                <a16:creationId xmlns:a16="http://schemas.microsoft.com/office/drawing/2014/main" id="{DD590566-2B4F-BEF0-8347-EF35632BC116}"/>
              </a:ext>
            </a:extLst>
          </p:cNvPr>
          <p:cNvSpPr/>
          <p:nvPr/>
        </p:nvSpPr>
        <p:spPr>
          <a:xfrm>
            <a:off x="4749575" y="454000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4" name="Google Shape;1386;p199">
            <a:extLst>
              <a:ext uri="{FF2B5EF4-FFF2-40B4-BE49-F238E27FC236}">
                <a16:creationId xmlns:a16="http://schemas.microsoft.com/office/drawing/2014/main" id="{368D37EE-6D25-9C4D-D4A0-0D19285C69CA}"/>
              </a:ext>
            </a:extLst>
          </p:cNvPr>
          <p:cNvSpPr/>
          <p:nvPr/>
        </p:nvSpPr>
        <p:spPr>
          <a:xfrm>
            <a:off x="4727133" y="4562519"/>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5" name="Google Shape;1387;p199">
            <a:extLst>
              <a:ext uri="{FF2B5EF4-FFF2-40B4-BE49-F238E27FC236}">
                <a16:creationId xmlns:a16="http://schemas.microsoft.com/office/drawing/2014/main" id="{BD6949E0-06DC-91D2-7B91-F8D0DF078119}"/>
              </a:ext>
            </a:extLst>
          </p:cNvPr>
          <p:cNvSpPr/>
          <p:nvPr/>
        </p:nvSpPr>
        <p:spPr>
          <a:xfrm>
            <a:off x="4752935" y="4591231"/>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6" name="Google Shape;1388;p199">
            <a:extLst>
              <a:ext uri="{FF2B5EF4-FFF2-40B4-BE49-F238E27FC236}">
                <a16:creationId xmlns:a16="http://schemas.microsoft.com/office/drawing/2014/main" id="{74DE0B1E-8374-F9D5-73F6-02D5901E218D}"/>
              </a:ext>
            </a:extLst>
          </p:cNvPr>
          <p:cNvSpPr/>
          <p:nvPr/>
        </p:nvSpPr>
        <p:spPr>
          <a:xfrm>
            <a:off x="4730493" y="461374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7" name="Google Shape;1389;p199">
            <a:extLst>
              <a:ext uri="{FF2B5EF4-FFF2-40B4-BE49-F238E27FC236}">
                <a16:creationId xmlns:a16="http://schemas.microsoft.com/office/drawing/2014/main" id="{3E3FD7CD-F650-2358-DD5D-8880928A0580}"/>
              </a:ext>
            </a:extLst>
          </p:cNvPr>
          <p:cNvSpPr/>
          <p:nvPr/>
        </p:nvSpPr>
        <p:spPr>
          <a:xfrm>
            <a:off x="4769796" y="4591231"/>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8" name="Google Shape;1390;p199">
            <a:extLst>
              <a:ext uri="{FF2B5EF4-FFF2-40B4-BE49-F238E27FC236}">
                <a16:creationId xmlns:a16="http://schemas.microsoft.com/office/drawing/2014/main" id="{13794500-613B-AB7C-2011-8F05BC3030AB}"/>
              </a:ext>
            </a:extLst>
          </p:cNvPr>
          <p:cNvSpPr/>
          <p:nvPr/>
        </p:nvSpPr>
        <p:spPr>
          <a:xfrm>
            <a:off x="4747355" y="4613743"/>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39" name="Google Shape;1391;p199">
            <a:extLst>
              <a:ext uri="{FF2B5EF4-FFF2-40B4-BE49-F238E27FC236}">
                <a16:creationId xmlns:a16="http://schemas.microsoft.com/office/drawing/2014/main" id="{E8339C41-34ED-6BE3-2EF0-E4EAC729CA44}"/>
              </a:ext>
            </a:extLst>
          </p:cNvPr>
          <p:cNvSpPr/>
          <p:nvPr/>
        </p:nvSpPr>
        <p:spPr>
          <a:xfrm>
            <a:off x="4954497" y="464402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0" name="Google Shape;1392;p199">
            <a:extLst>
              <a:ext uri="{FF2B5EF4-FFF2-40B4-BE49-F238E27FC236}">
                <a16:creationId xmlns:a16="http://schemas.microsoft.com/office/drawing/2014/main" id="{8A11281F-E5D2-31F5-3D49-2341AC534A7D}"/>
              </a:ext>
            </a:extLst>
          </p:cNvPr>
          <p:cNvSpPr/>
          <p:nvPr/>
        </p:nvSpPr>
        <p:spPr>
          <a:xfrm>
            <a:off x="4932054" y="4666532"/>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1" name="Google Shape;1393;p199">
            <a:extLst>
              <a:ext uri="{FF2B5EF4-FFF2-40B4-BE49-F238E27FC236}">
                <a16:creationId xmlns:a16="http://schemas.microsoft.com/office/drawing/2014/main" id="{E46948DB-EFC5-167C-E1C7-8F8B115689B8}"/>
              </a:ext>
            </a:extLst>
          </p:cNvPr>
          <p:cNvSpPr/>
          <p:nvPr/>
        </p:nvSpPr>
        <p:spPr>
          <a:xfrm>
            <a:off x="4978140" y="464402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2" name="Google Shape;1394;p199">
            <a:extLst>
              <a:ext uri="{FF2B5EF4-FFF2-40B4-BE49-F238E27FC236}">
                <a16:creationId xmlns:a16="http://schemas.microsoft.com/office/drawing/2014/main" id="{DF0B51E9-5334-13EB-88CB-F0234463150D}"/>
              </a:ext>
            </a:extLst>
          </p:cNvPr>
          <p:cNvSpPr/>
          <p:nvPr/>
        </p:nvSpPr>
        <p:spPr>
          <a:xfrm>
            <a:off x="4955697" y="4666532"/>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3" name="Google Shape;1395;p199">
            <a:extLst>
              <a:ext uri="{FF2B5EF4-FFF2-40B4-BE49-F238E27FC236}">
                <a16:creationId xmlns:a16="http://schemas.microsoft.com/office/drawing/2014/main" id="{DC6AEA5F-BA9C-42CE-ACC3-37B0F7F1E3B3}"/>
              </a:ext>
            </a:extLst>
          </p:cNvPr>
          <p:cNvSpPr/>
          <p:nvPr/>
        </p:nvSpPr>
        <p:spPr>
          <a:xfrm>
            <a:off x="4985640" y="464402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4" name="Google Shape;1396;p199">
            <a:extLst>
              <a:ext uri="{FF2B5EF4-FFF2-40B4-BE49-F238E27FC236}">
                <a16:creationId xmlns:a16="http://schemas.microsoft.com/office/drawing/2014/main" id="{60702EB5-4606-E08F-2A33-BD3CEF9ADD06}"/>
              </a:ext>
            </a:extLst>
          </p:cNvPr>
          <p:cNvSpPr/>
          <p:nvPr/>
        </p:nvSpPr>
        <p:spPr>
          <a:xfrm>
            <a:off x="4963198" y="4666532"/>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5" name="Google Shape;1397;p199">
            <a:extLst>
              <a:ext uri="{FF2B5EF4-FFF2-40B4-BE49-F238E27FC236}">
                <a16:creationId xmlns:a16="http://schemas.microsoft.com/office/drawing/2014/main" id="{1782EDD8-4E50-7603-1B25-DE607488907E}"/>
              </a:ext>
            </a:extLst>
          </p:cNvPr>
          <p:cNvSpPr/>
          <p:nvPr/>
        </p:nvSpPr>
        <p:spPr>
          <a:xfrm>
            <a:off x="4992661" y="464402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6" name="Google Shape;1398;p199">
            <a:extLst>
              <a:ext uri="{FF2B5EF4-FFF2-40B4-BE49-F238E27FC236}">
                <a16:creationId xmlns:a16="http://schemas.microsoft.com/office/drawing/2014/main" id="{374B0966-A2EB-0EF9-F9E1-40DF11E2355C}"/>
              </a:ext>
            </a:extLst>
          </p:cNvPr>
          <p:cNvSpPr/>
          <p:nvPr/>
        </p:nvSpPr>
        <p:spPr>
          <a:xfrm>
            <a:off x="4970218" y="4666532"/>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7" name="Google Shape;1399;p199">
            <a:extLst>
              <a:ext uri="{FF2B5EF4-FFF2-40B4-BE49-F238E27FC236}">
                <a16:creationId xmlns:a16="http://schemas.microsoft.com/office/drawing/2014/main" id="{F081F5F0-92FE-2A4C-B073-CD5C69EB62BA}"/>
              </a:ext>
            </a:extLst>
          </p:cNvPr>
          <p:cNvSpPr/>
          <p:nvPr/>
        </p:nvSpPr>
        <p:spPr>
          <a:xfrm>
            <a:off x="5049667" y="4642876"/>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8" name="Google Shape;1400;p199">
            <a:extLst>
              <a:ext uri="{FF2B5EF4-FFF2-40B4-BE49-F238E27FC236}">
                <a16:creationId xmlns:a16="http://schemas.microsoft.com/office/drawing/2014/main" id="{960533AF-9378-6C9C-6079-626F89958828}"/>
              </a:ext>
            </a:extLst>
          </p:cNvPr>
          <p:cNvSpPr/>
          <p:nvPr/>
        </p:nvSpPr>
        <p:spPr>
          <a:xfrm>
            <a:off x="5027165" y="4665389"/>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49" name="Google Shape;1401;p199">
            <a:extLst>
              <a:ext uri="{FF2B5EF4-FFF2-40B4-BE49-F238E27FC236}">
                <a16:creationId xmlns:a16="http://schemas.microsoft.com/office/drawing/2014/main" id="{A6A2B825-F943-05E6-180D-797D969FF2B0}"/>
              </a:ext>
            </a:extLst>
          </p:cNvPr>
          <p:cNvSpPr/>
          <p:nvPr/>
        </p:nvSpPr>
        <p:spPr>
          <a:xfrm>
            <a:off x="5090712" y="4642876"/>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0" name="Google Shape;1402;p199">
            <a:extLst>
              <a:ext uri="{FF2B5EF4-FFF2-40B4-BE49-F238E27FC236}">
                <a16:creationId xmlns:a16="http://schemas.microsoft.com/office/drawing/2014/main" id="{9162D2A7-4E0C-83A6-1DB7-52DA5D89701A}"/>
              </a:ext>
            </a:extLst>
          </p:cNvPr>
          <p:cNvSpPr/>
          <p:nvPr/>
        </p:nvSpPr>
        <p:spPr>
          <a:xfrm>
            <a:off x="5068269" y="4665389"/>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1" name="Google Shape;1403;p199">
            <a:extLst>
              <a:ext uri="{FF2B5EF4-FFF2-40B4-BE49-F238E27FC236}">
                <a16:creationId xmlns:a16="http://schemas.microsoft.com/office/drawing/2014/main" id="{70335127-3CA3-B86E-116D-F0F76D0A6DB7}"/>
              </a:ext>
            </a:extLst>
          </p:cNvPr>
          <p:cNvSpPr/>
          <p:nvPr/>
        </p:nvSpPr>
        <p:spPr>
          <a:xfrm>
            <a:off x="5109073" y="4642876"/>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2" name="Google Shape;1404;p199">
            <a:extLst>
              <a:ext uri="{FF2B5EF4-FFF2-40B4-BE49-F238E27FC236}">
                <a16:creationId xmlns:a16="http://schemas.microsoft.com/office/drawing/2014/main" id="{CCB88ABC-1DC9-471B-FB88-4ABAB8563C6B}"/>
              </a:ext>
            </a:extLst>
          </p:cNvPr>
          <p:cNvSpPr/>
          <p:nvPr/>
        </p:nvSpPr>
        <p:spPr>
          <a:xfrm>
            <a:off x="5086632" y="4665389"/>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3" name="Google Shape;1405;p199">
            <a:extLst>
              <a:ext uri="{FF2B5EF4-FFF2-40B4-BE49-F238E27FC236}">
                <a16:creationId xmlns:a16="http://schemas.microsoft.com/office/drawing/2014/main" id="{4C5CB4BD-B163-88A7-4A5D-20BDEA53B61E}"/>
              </a:ext>
            </a:extLst>
          </p:cNvPr>
          <p:cNvSpPr/>
          <p:nvPr/>
        </p:nvSpPr>
        <p:spPr>
          <a:xfrm>
            <a:off x="5127676" y="4642876"/>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4" name="Google Shape;1406;p199">
            <a:extLst>
              <a:ext uri="{FF2B5EF4-FFF2-40B4-BE49-F238E27FC236}">
                <a16:creationId xmlns:a16="http://schemas.microsoft.com/office/drawing/2014/main" id="{66150CED-BE86-C55F-AA6A-003B948403A8}"/>
              </a:ext>
            </a:extLst>
          </p:cNvPr>
          <p:cNvSpPr/>
          <p:nvPr/>
        </p:nvSpPr>
        <p:spPr>
          <a:xfrm>
            <a:off x="5105233" y="4665389"/>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5" name="Google Shape;1407;p199">
            <a:extLst>
              <a:ext uri="{FF2B5EF4-FFF2-40B4-BE49-F238E27FC236}">
                <a16:creationId xmlns:a16="http://schemas.microsoft.com/office/drawing/2014/main" id="{3B737D78-1D11-6B32-C2FB-5CA513AA091A}"/>
              </a:ext>
            </a:extLst>
          </p:cNvPr>
          <p:cNvSpPr/>
          <p:nvPr/>
        </p:nvSpPr>
        <p:spPr>
          <a:xfrm>
            <a:off x="5196683" y="464402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6" name="Google Shape;1408;p199">
            <a:extLst>
              <a:ext uri="{FF2B5EF4-FFF2-40B4-BE49-F238E27FC236}">
                <a16:creationId xmlns:a16="http://schemas.microsoft.com/office/drawing/2014/main" id="{55EF37B7-BCF2-F40A-512E-E7C5FE20F0BD}"/>
              </a:ext>
            </a:extLst>
          </p:cNvPr>
          <p:cNvSpPr/>
          <p:nvPr/>
        </p:nvSpPr>
        <p:spPr>
          <a:xfrm>
            <a:off x="5174241" y="4666532"/>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7" name="Google Shape;1409;p199">
            <a:extLst>
              <a:ext uri="{FF2B5EF4-FFF2-40B4-BE49-F238E27FC236}">
                <a16:creationId xmlns:a16="http://schemas.microsoft.com/office/drawing/2014/main" id="{CC4F5771-4628-83DB-229C-C52A79CE3111}"/>
              </a:ext>
            </a:extLst>
          </p:cNvPr>
          <p:cNvSpPr/>
          <p:nvPr/>
        </p:nvSpPr>
        <p:spPr>
          <a:xfrm>
            <a:off x="4741714" y="4540007"/>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8" name="Google Shape;1410;p199">
            <a:extLst>
              <a:ext uri="{FF2B5EF4-FFF2-40B4-BE49-F238E27FC236}">
                <a16:creationId xmlns:a16="http://schemas.microsoft.com/office/drawing/2014/main" id="{4320E392-75A5-7A51-EFBA-335798BFC67C}"/>
              </a:ext>
            </a:extLst>
          </p:cNvPr>
          <p:cNvSpPr/>
          <p:nvPr/>
        </p:nvSpPr>
        <p:spPr>
          <a:xfrm>
            <a:off x="4719271" y="4562519"/>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59" name="Google Shape;1411;p199">
            <a:extLst>
              <a:ext uri="{FF2B5EF4-FFF2-40B4-BE49-F238E27FC236}">
                <a16:creationId xmlns:a16="http://schemas.microsoft.com/office/drawing/2014/main" id="{0BD1DC5A-58A4-EF3D-B311-521459A113AC}"/>
              </a:ext>
            </a:extLst>
          </p:cNvPr>
          <p:cNvSpPr/>
          <p:nvPr/>
        </p:nvSpPr>
        <p:spPr>
          <a:xfrm>
            <a:off x="4606639" y="45174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0" name="Google Shape;1412;p199">
            <a:extLst>
              <a:ext uri="{FF2B5EF4-FFF2-40B4-BE49-F238E27FC236}">
                <a16:creationId xmlns:a16="http://schemas.microsoft.com/office/drawing/2014/main" id="{DD8DC666-3886-B58F-F7D5-E4BD7C9705C6}"/>
              </a:ext>
            </a:extLst>
          </p:cNvPr>
          <p:cNvSpPr/>
          <p:nvPr/>
        </p:nvSpPr>
        <p:spPr>
          <a:xfrm>
            <a:off x="4584137" y="4540007"/>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1" name="Google Shape;1413;p199">
            <a:extLst>
              <a:ext uri="{FF2B5EF4-FFF2-40B4-BE49-F238E27FC236}">
                <a16:creationId xmlns:a16="http://schemas.microsoft.com/office/drawing/2014/main" id="{C149B0B7-38DC-9C59-CA2B-C578592F3CF7}"/>
              </a:ext>
            </a:extLst>
          </p:cNvPr>
          <p:cNvSpPr/>
          <p:nvPr/>
        </p:nvSpPr>
        <p:spPr>
          <a:xfrm>
            <a:off x="4611560" y="45174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2" name="Google Shape;1414;p199">
            <a:extLst>
              <a:ext uri="{FF2B5EF4-FFF2-40B4-BE49-F238E27FC236}">
                <a16:creationId xmlns:a16="http://schemas.microsoft.com/office/drawing/2014/main" id="{4B7D8FDD-9F49-8A13-8CFF-C8FE0034839C}"/>
              </a:ext>
            </a:extLst>
          </p:cNvPr>
          <p:cNvSpPr/>
          <p:nvPr/>
        </p:nvSpPr>
        <p:spPr>
          <a:xfrm>
            <a:off x="4589118" y="4540007"/>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3" name="Google Shape;1415;p199">
            <a:extLst>
              <a:ext uri="{FF2B5EF4-FFF2-40B4-BE49-F238E27FC236}">
                <a16:creationId xmlns:a16="http://schemas.microsoft.com/office/drawing/2014/main" id="{0B0C6396-D6CB-DB64-66D3-D4D7CDE8BF26}"/>
              </a:ext>
            </a:extLst>
          </p:cNvPr>
          <p:cNvSpPr/>
          <p:nvPr/>
        </p:nvSpPr>
        <p:spPr>
          <a:xfrm>
            <a:off x="4716932"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4" name="Google Shape;1416;p199">
            <a:extLst>
              <a:ext uri="{FF2B5EF4-FFF2-40B4-BE49-F238E27FC236}">
                <a16:creationId xmlns:a16="http://schemas.microsoft.com/office/drawing/2014/main" id="{3B914015-71EB-F034-A298-943FC377A332}"/>
              </a:ext>
            </a:extLst>
          </p:cNvPr>
          <p:cNvSpPr/>
          <p:nvPr/>
        </p:nvSpPr>
        <p:spPr>
          <a:xfrm>
            <a:off x="4694429" y="4563543"/>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5" name="Google Shape;1417;p199">
            <a:extLst>
              <a:ext uri="{FF2B5EF4-FFF2-40B4-BE49-F238E27FC236}">
                <a16:creationId xmlns:a16="http://schemas.microsoft.com/office/drawing/2014/main" id="{0DCBA765-FEE0-23CF-C494-D9EDF23FC751}"/>
              </a:ext>
            </a:extLst>
          </p:cNvPr>
          <p:cNvSpPr/>
          <p:nvPr/>
        </p:nvSpPr>
        <p:spPr>
          <a:xfrm>
            <a:off x="4999441" y="464402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6" name="Google Shape;1418;p199">
            <a:extLst>
              <a:ext uri="{FF2B5EF4-FFF2-40B4-BE49-F238E27FC236}">
                <a16:creationId xmlns:a16="http://schemas.microsoft.com/office/drawing/2014/main" id="{63049E27-22C7-EEF3-7389-C0BD7FE900FE}"/>
              </a:ext>
            </a:extLst>
          </p:cNvPr>
          <p:cNvSpPr/>
          <p:nvPr/>
        </p:nvSpPr>
        <p:spPr>
          <a:xfrm>
            <a:off x="4976939" y="4666532"/>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7" name="Google Shape;1419;p199">
            <a:extLst>
              <a:ext uri="{FF2B5EF4-FFF2-40B4-BE49-F238E27FC236}">
                <a16:creationId xmlns:a16="http://schemas.microsoft.com/office/drawing/2014/main" id="{60E59A4C-8DD5-9ED9-F224-52DFE08BD881}"/>
              </a:ext>
            </a:extLst>
          </p:cNvPr>
          <p:cNvSpPr/>
          <p:nvPr/>
        </p:nvSpPr>
        <p:spPr>
          <a:xfrm>
            <a:off x="4667666"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8" name="Google Shape;1420;p199">
            <a:extLst>
              <a:ext uri="{FF2B5EF4-FFF2-40B4-BE49-F238E27FC236}">
                <a16:creationId xmlns:a16="http://schemas.microsoft.com/office/drawing/2014/main" id="{FA96D754-D20D-C508-B95E-0F54A3551857}"/>
              </a:ext>
            </a:extLst>
          </p:cNvPr>
          <p:cNvSpPr/>
          <p:nvPr/>
        </p:nvSpPr>
        <p:spPr>
          <a:xfrm>
            <a:off x="4645224" y="456354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69" name="Google Shape;1421;p199">
            <a:extLst>
              <a:ext uri="{FF2B5EF4-FFF2-40B4-BE49-F238E27FC236}">
                <a16:creationId xmlns:a16="http://schemas.microsoft.com/office/drawing/2014/main" id="{F88A77AA-99CD-F287-4E61-FC6D9658E79E}"/>
              </a:ext>
            </a:extLst>
          </p:cNvPr>
          <p:cNvSpPr/>
          <p:nvPr/>
        </p:nvSpPr>
        <p:spPr>
          <a:xfrm>
            <a:off x="4691009" y="4541030"/>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0" name="Google Shape;1422;p199">
            <a:extLst>
              <a:ext uri="{FF2B5EF4-FFF2-40B4-BE49-F238E27FC236}">
                <a16:creationId xmlns:a16="http://schemas.microsoft.com/office/drawing/2014/main" id="{EA8AEE68-F6F3-709C-9E13-0D2FFC5039FA}"/>
              </a:ext>
            </a:extLst>
          </p:cNvPr>
          <p:cNvSpPr/>
          <p:nvPr/>
        </p:nvSpPr>
        <p:spPr>
          <a:xfrm>
            <a:off x="4668506" y="4563543"/>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1" name="Google Shape;1423;p199">
            <a:extLst>
              <a:ext uri="{FF2B5EF4-FFF2-40B4-BE49-F238E27FC236}">
                <a16:creationId xmlns:a16="http://schemas.microsoft.com/office/drawing/2014/main" id="{5ECFCAAC-E412-289B-31F2-FF6B5929A2F5}"/>
              </a:ext>
            </a:extLst>
          </p:cNvPr>
          <p:cNvSpPr/>
          <p:nvPr/>
        </p:nvSpPr>
        <p:spPr>
          <a:xfrm>
            <a:off x="4566675" y="4490890"/>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2" name="Google Shape;1424;p199">
            <a:extLst>
              <a:ext uri="{FF2B5EF4-FFF2-40B4-BE49-F238E27FC236}">
                <a16:creationId xmlns:a16="http://schemas.microsoft.com/office/drawing/2014/main" id="{0C5B04BB-A8D0-6933-9F17-CA863F0FF094}"/>
              </a:ext>
            </a:extLst>
          </p:cNvPr>
          <p:cNvSpPr/>
          <p:nvPr/>
        </p:nvSpPr>
        <p:spPr>
          <a:xfrm>
            <a:off x="4544233" y="4513402"/>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3" name="Google Shape;1425;p199">
            <a:extLst>
              <a:ext uri="{FF2B5EF4-FFF2-40B4-BE49-F238E27FC236}">
                <a16:creationId xmlns:a16="http://schemas.microsoft.com/office/drawing/2014/main" id="{18718616-F487-198B-8EA1-DC0354EB5C4D}"/>
              </a:ext>
            </a:extLst>
          </p:cNvPr>
          <p:cNvSpPr/>
          <p:nvPr/>
        </p:nvSpPr>
        <p:spPr>
          <a:xfrm>
            <a:off x="4542193" y="4470003"/>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4" name="Google Shape;1426;p199">
            <a:extLst>
              <a:ext uri="{FF2B5EF4-FFF2-40B4-BE49-F238E27FC236}">
                <a16:creationId xmlns:a16="http://schemas.microsoft.com/office/drawing/2014/main" id="{3BF53881-1801-93FA-1BC1-B53081C9F2F5}"/>
              </a:ext>
            </a:extLst>
          </p:cNvPr>
          <p:cNvSpPr/>
          <p:nvPr/>
        </p:nvSpPr>
        <p:spPr>
          <a:xfrm>
            <a:off x="4519750" y="4492515"/>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5" name="Google Shape;1427;p199">
            <a:extLst>
              <a:ext uri="{FF2B5EF4-FFF2-40B4-BE49-F238E27FC236}">
                <a16:creationId xmlns:a16="http://schemas.microsoft.com/office/drawing/2014/main" id="{7E93F211-5BCF-8A36-B86C-69C9603881E0}"/>
              </a:ext>
            </a:extLst>
          </p:cNvPr>
          <p:cNvSpPr/>
          <p:nvPr/>
        </p:nvSpPr>
        <p:spPr>
          <a:xfrm>
            <a:off x="4506668" y="4469401"/>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6" name="Google Shape;1428;p199">
            <a:extLst>
              <a:ext uri="{FF2B5EF4-FFF2-40B4-BE49-F238E27FC236}">
                <a16:creationId xmlns:a16="http://schemas.microsoft.com/office/drawing/2014/main" id="{61C2A058-F48B-2CB3-BC4A-155376243C32}"/>
              </a:ext>
            </a:extLst>
          </p:cNvPr>
          <p:cNvSpPr/>
          <p:nvPr/>
        </p:nvSpPr>
        <p:spPr>
          <a:xfrm>
            <a:off x="4484227" y="4491913"/>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7" name="Google Shape;1429;p199">
            <a:extLst>
              <a:ext uri="{FF2B5EF4-FFF2-40B4-BE49-F238E27FC236}">
                <a16:creationId xmlns:a16="http://schemas.microsoft.com/office/drawing/2014/main" id="{F4D5FC39-2A4C-7DCD-855E-46348D745467}"/>
              </a:ext>
            </a:extLst>
          </p:cNvPr>
          <p:cNvSpPr/>
          <p:nvPr/>
        </p:nvSpPr>
        <p:spPr>
          <a:xfrm>
            <a:off x="4469705" y="4449898"/>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8" name="Google Shape;1430;p199">
            <a:extLst>
              <a:ext uri="{FF2B5EF4-FFF2-40B4-BE49-F238E27FC236}">
                <a16:creationId xmlns:a16="http://schemas.microsoft.com/office/drawing/2014/main" id="{B91310AB-5547-EB85-3D8D-821D1F50BBFB}"/>
              </a:ext>
            </a:extLst>
          </p:cNvPr>
          <p:cNvSpPr/>
          <p:nvPr/>
        </p:nvSpPr>
        <p:spPr>
          <a:xfrm>
            <a:off x="4447263" y="4472411"/>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79" name="Google Shape;1431;p199">
            <a:extLst>
              <a:ext uri="{FF2B5EF4-FFF2-40B4-BE49-F238E27FC236}">
                <a16:creationId xmlns:a16="http://schemas.microsoft.com/office/drawing/2014/main" id="{5599CEE3-181A-2431-029B-C8F222A19FEC}"/>
              </a:ext>
            </a:extLst>
          </p:cNvPr>
          <p:cNvSpPr/>
          <p:nvPr/>
        </p:nvSpPr>
        <p:spPr>
          <a:xfrm>
            <a:off x="4462024" y="4449898"/>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0" name="Google Shape;1432;p199">
            <a:extLst>
              <a:ext uri="{FF2B5EF4-FFF2-40B4-BE49-F238E27FC236}">
                <a16:creationId xmlns:a16="http://schemas.microsoft.com/office/drawing/2014/main" id="{DB9CA31B-AAC5-7252-E94C-5EB9740706FF}"/>
              </a:ext>
            </a:extLst>
          </p:cNvPr>
          <p:cNvSpPr/>
          <p:nvPr/>
        </p:nvSpPr>
        <p:spPr>
          <a:xfrm>
            <a:off x="4439582" y="4472411"/>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1" name="Google Shape;1433;p199">
            <a:extLst>
              <a:ext uri="{FF2B5EF4-FFF2-40B4-BE49-F238E27FC236}">
                <a16:creationId xmlns:a16="http://schemas.microsoft.com/office/drawing/2014/main" id="{B3067ACD-2F6B-1499-A540-41C232938D40}"/>
              </a:ext>
            </a:extLst>
          </p:cNvPr>
          <p:cNvSpPr/>
          <p:nvPr/>
        </p:nvSpPr>
        <p:spPr>
          <a:xfrm>
            <a:off x="4617141" y="4517495"/>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2" name="Google Shape;1434;p199">
            <a:extLst>
              <a:ext uri="{FF2B5EF4-FFF2-40B4-BE49-F238E27FC236}">
                <a16:creationId xmlns:a16="http://schemas.microsoft.com/office/drawing/2014/main" id="{1153979D-B2D8-F3BC-3540-DE8090F1F287}"/>
              </a:ext>
            </a:extLst>
          </p:cNvPr>
          <p:cNvSpPr/>
          <p:nvPr/>
        </p:nvSpPr>
        <p:spPr>
          <a:xfrm>
            <a:off x="4594698" y="4540007"/>
            <a:ext cx="44884" cy="6019"/>
          </a:xfrm>
          <a:custGeom>
            <a:avLst/>
            <a:gdLst/>
            <a:ahLst/>
            <a:cxnLst/>
            <a:rect l="l" t="t" r="r" b="b"/>
            <a:pathLst>
              <a:path w="95063" h="12748" extrusionOk="0">
                <a:moveTo>
                  <a:pt x="95063"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3" name="Google Shape;1435;p199">
            <a:extLst>
              <a:ext uri="{FF2B5EF4-FFF2-40B4-BE49-F238E27FC236}">
                <a16:creationId xmlns:a16="http://schemas.microsoft.com/office/drawing/2014/main" id="{5A4F3D82-02BA-B1F4-911E-DF57FCD18928}"/>
              </a:ext>
            </a:extLst>
          </p:cNvPr>
          <p:cNvSpPr/>
          <p:nvPr/>
        </p:nvSpPr>
        <p:spPr>
          <a:xfrm>
            <a:off x="4384855"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4" name="Google Shape;1436;p199">
            <a:extLst>
              <a:ext uri="{FF2B5EF4-FFF2-40B4-BE49-F238E27FC236}">
                <a16:creationId xmlns:a16="http://schemas.microsoft.com/office/drawing/2014/main" id="{6B1EBCFB-C74E-C6ED-1282-E92B28314950}"/>
              </a:ext>
            </a:extLst>
          </p:cNvPr>
          <p:cNvSpPr/>
          <p:nvPr/>
        </p:nvSpPr>
        <p:spPr>
          <a:xfrm>
            <a:off x="4362414"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5" name="Google Shape;1437;p199">
            <a:extLst>
              <a:ext uri="{FF2B5EF4-FFF2-40B4-BE49-F238E27FC236}">
                <a16:creationId xmlns:a16="http://schemas.microsoft.com/office/drawing/2014/main" id="{F8F5A292-C8ED-632B-FE82-5A3D4003E6AC}"/>
              </a:ext>
            </a:extLst>
          </p:cNvPr>
          <p:cNvSpPr/>
          <p:nvPr/>
        </p:nvSpPr>
        <p:spPr>
          <a:xfrm>
            <a:off x="4367873"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6" name="Google Shape;1438;p199">
            <a:extLst>
              <a:ext uri="{FF2B5EF4-FFF2-40B4-BE49-F238E27FC236}">
                <a16:creationId xmlns:a16="http://schemas.microsoft.com/office/drawing/2014/main" id="{14A1FEDC-19A4-8ED3-CF0F-9105F0677487}"/>
              </a:ext>
            </a:extLst>
          </p:cNvPr>
          <p:cNvSpPr/>
          <p:nvPr/>
        </p:nvSpPr>
        <p:spPr>
          <a:xfrm>
            <a:off x="4345432"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7" name="Google Shape;1439;p199">
            <a:extLst>
              <a:ext uri="{FF2B5EF4-FFF2-40B4-BE49-F238E27FC236}">
                <a16:creationId xmlns:a16="http://schemas.microsoft.com/office/drawing/2014/main" id="{EA9F85D2-20C6-F38A-F567-3701A391A080}"/>
              </a:ext>
            </a:extLst>
          </p:cNvPr>
          <p:cNvSpPr/>
          <p:nvPr/>
        </p:nvSpPr>
        <p:spPr>
          <a:xfrm>
            <a:off x="4361513"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8" name="Google Shape;1440;p199">
            <a:extLst>
              <a:ext uri="{FF2B5EF4-FFF2-40B4-BE49-F238E27FC236}">
                <a16:creationId xmlns:a16="http://schemas.microsoft.com/office/drawing/2014/main" id="{A825F71F-D20A-0E04-316F-F4717D84A653}"/>
              </a:ext>
            </a:extLst>
          </p:cNvPr>
          <p:cNvSpPr/>
          <p:nvPr/>
        </p:nvSpPr>
        <p:spPr>
          <a:xfrm>
            <a:off x="4339071"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89" name="Google Shape;1441;p199">
            <a:extLst>
              <a:ext uri="{FF2B5EF4-FFF2-40B4-BE49-F238E27FC236}">
                <a16:creationId xmlns:a16="http://schemas.microsoft.com/office/drawing/2014/main" id="{35AC9F04-CC11-9614-3CE7-C5C8852EAB41}"/>
              </a:ext>
            </a:extLst>
          </p:cNvPr>
          <p:cNvSpPr/>
          <p:nvPr/>
        </p:nvSpPr>
        <p:spPr>
          <a:xfrm>
            <a:off x="4354132"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0" name="Google Shape;1442;p199">
            <a:extLst>
              <a:ext uri="{FF2B5EF4-FFF2-40B4-BE49-F238E27FC236}">
                <a16:creationId xmlns:a16="http://schemas.microsoft.com/office/drawing/2014/main" id="{42B2AA8F-8C4A-9F39-73B9-12256DA131E9}"/>
              </a:ext>
            </a:extLst>
          </p:cNvPr>
          <p:cNvSpPr/>
          <p:nvPr/>
        </p:nvSpPr>
        <p:spPr>
          <a:xfrm>
            <a:off x="4331690"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1" name="Google Shape;1443;p199">
            <a:extLst>
              <a:ext uri="{FF2B5EF4-FFF2-40B4-BE49-F238E27FC236}">
                <a16:creationId xmlns:a16="http://schemas.microsoft.com/office/drawing/2014/main" id="{43850FAE-7097-CDB7-79E2-07E7C630FB98}"/>
              </a:ext>
            </a:extLst>
          </p:cNvPr>
          <p:cNvSpPr/>
          <p:nvPr/>
        </p:nvSpPr>
        <p:spPr>
          <a:xfrm>
            <a:off x="4288065" y="439644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2" name="Google Shape;1444;p199">
            <a:extLst>
              <a:ext uri="{FF2B5EF4-FFF2-40B4-BE49-F238E27FC236}">
                <a16:creationId xmlns:a16="http://schemas.microsoft.com/office/drawing/2014/main" id="{D6C552B8-FAC0-7B74-84B3-CE5BB36EF9F2}"/>
              </a:ext>
            </a:extLst>
          </p:cNvPr>
          <p:cNvSpPr/>
          <p:nvPr/>
        </p:nvSpPr>
        <p:spPr>
          <a:xfrm>
            <a:off x="4265623" y="441896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3" name="Google Shape;1445;p199">
            <a:extLst>
              <a:ext uri="{FF2B5EF4-FFF2-40B4-BE49-F238E27FC236}">
                <a16:creationId xmlns:a16="http://schemas.microsoft.com/office/drawing/2014/main" id="{EEC39399-D5D7-C72B-254F-7478F3C83DB0}"/>
              </a:ext>
            </a:extLst>
          </p:cNvPr>
          <p:cNvSpPr/>
          <p:nvPr/>
        </p:nvSpPr>
        <p:spPr>
          <a:xfrm>
            <a:off x="4277444" y="4383024"/>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4" name="Google Shape;1446;p199">
            <a:extLst>
              <a:ext uri="{FF2B5EF4-FFF2-40B4-BE49-F238E27FC236}">
                <a16:creationId xmlns:a16="http://schemas.microsoft.com/office/drawing/2014/main" id="{A9BFB8A5-C15F-4A97-7ECB-19494E87F9AA}"/>
              </a:ext>
            </a:extLst>
          </p:cNvPr>
          <p:cNvSpPr/>
          <p:nvPr/>
        </p:nvSpPr>
        <p:spPr>
          <a:xfrm>
            <a:off x="4255002" y="4405537"/>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5" name="Google Shape;1447;p199">
            <a:extLst>
              <a:ext uri="{FF2B5EF4-FFF2-40B4-BE49-F238E27FC236}">
                <a16:creationId xmlns:a16="http://schemas.microsoft.com/office/drawing/2014/main" id="{1091A407-B7C0-FCB1-2F56-8B901FF0D7AE}"/>
              </a:ext>
            </a:extLst>
          </p:cNvPr>
          <p:cNvSpPr/>
          <p:nvPr/>
        </p:nvSpPr>
        <p:spPr>
          <a:xfrm>
            <a:off x="4268803" y="4374658"/>
            <a:ext cx="6001" cy="45024"/>
          </a:xfrm>
          <a:custGeom>
            <a:avLst/>
            <a:gdLst/>
            <a:ahLst/>
            <a:cxnLst/>
            <a:rect l="l" t="t" r="r" b="b"/>
            <a:pathLst>
              <a:path w="12709" h="95358" extrusionOk="0">
                <a:moveTo>
                  <a:pt x="0" y="0"/>
                </a:moveTo>
                <a:lnTo>
                  <a:pt x="0" y="95359"/>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6" name="Google Shape;1448;p199">
            <a:extLst>
              <a:ext uri="{FF2B5EF4-FFF2-40B4-BE49-F238E27FC236}">
                <a16:creationId xmlns:a16="http://schemas.microsoft.com/office/drawing/2014/main" id="{369D5B23-A000-2BF8-9773-10BD27FFC253}"/>
              </a:ext>
            </a:extLst>
          </p:cNvPr>
          <p:cNvSpPr/>
          <p:nvPr/>
        </p:nvSpPr>
        <p:spPr>
          <a:xfrm>
            <a:off x="4246361" y="4397170"/>
            <a:ext cx="44884" cy="6019"/>
          </a:xfrm>
          <a:custGeom>
            <a:avLst/>
            <a:gdLst/>
            <a:ahLst/>
            <a:cxnLst/>
            <a:rect l="l" t="t" r="r" b="b"/>
            <a:pathLst>
              <a:path w="95063" h="12748" extrusionOk="0">
                <a:moveTo>
                  <a:pt x="95064"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7" name="Google Shape;1449;p199">
            <a:extLst>
              <a:ext uri="{FF2B5EF4-FFF2-40B4-BE49-F238E27FC236}">
                <a16:creationId xmlns:a16="http://schemas.microsoft.com/office/drawing/2014/main" id="{989F8AC0-1DE3-7460-EEA6-E2884DCF2F1F}"/>
              </a:ext>
            </a:extLst>
          </p:cNvPr>
          <p:cNvSpPr/>
          <p:nvPr/>
        </p:nvSpPr>
        <p:spPr>
          <a:xfrm>
            <a:off x="4264843" y="4366532"/>
            <a:ext cx="6001" cy="45085"/>
          </a:xfrm>
          <a:custGeom>
            <a:avLst/>
            <a:gdLst/>
            <a:ahLst/>
            <a:cxnLst/>
            <a:rect l="l" t="t" r="r" b="b"/>
            <a:pathLst>
              <a:path w="12709" h="95486" extrusionOk="0">
                <a:moveTo>
                  <a:pt x="0" y="0"/>
                </a:moveTo>
                <a:lnTo>
                  <a:pt x="0" y="95486"/>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8" name="Google Shape;1450;p199">
            <a:extLst>
              <a:ext uri="{FF2B5EF4-FFF2-40B4-BE49-F238E27FC236}">
                <a16:creationId xmlns:a16="http://schemas.microsoft.com/office/drawing/2014/main" id="{92AE5A46-26E4-0AFC-8768-9109609E35B6}"/>
              </a:ext>
            </a:extLst>
          </p:cNvPr>
          <p:cNvSpPr/>
          <p:nvPr/>
        </p:nvSpPr>
        <p:spPr>
          <a:xfrm>
            <a:off x="4242340" y="4389044"/>
            <a:ext cx="44945" cy="6019"/>
          </a:xfrm>
          <a:custGeom>
            <a:avLst/>
            <a:gdLst/>
            <a:ahLst/>
            <a:cxnLst/>
            <a:rect l="l" t="t" r="r" b="b"/>
            <a:pathLst>
              <a:path w="95190" h="12748" extrusionOk="0">
                <a:moveTo>
                  <a:pt x="95191" y="0"/>
                </a:moveTo>
                <a:lnTo>
                  <a:pt x="0" y="0"/>
                </a:lnTo>
              </a:path>
            </a:pathLst>
          </a:custGeom>
          <a:noFill/>
          <a:ln w="1270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299" name="Google Shape;1451;p199">
            <a:extLst>
              <a:ext uri="{FF2B5EF4-FFF2-40B4-BE49-F238E27FC236}">
                <a16:creationId xmlns:a16="http://schemas.microsoft.com/office/drawing/2014/main" id="{AEAF9C5A-D68A-6959-512E-1AE276681515}"/>
              </a:ext>
            </a:extLst>
          </p:cNvPr>
          <p:cNvSpPr/>
          <p:nvPr/>
        </p:nvSpPr>
        <p:spPr>
          <a:xfrm>
            <a:off x="621730" y="3401944"/>
            <a:ext cx="4600875" cy="1264588"/>
          </a:xfrm>
          <a:custGeom>
            <a:avLst/>
            <a:gdLst/>
            <a:ahLst/>
            <a:cxnLst/>
            <a:rect l="l" t="t" r="r" b="b"/>
            <a:pathLst>
              <a:path w="9744414" h="2678330" extrusionOk="0">
                <a:moveTo>
                  <a:pt x="0" y="0"/>
                </a:moveTo>
                <a:lnTo>
                  <a:pt x="147425" y="0"/>
                </a:lnTo>
                <a:lnTo>
                  <a:pt x="147425" y="19888"/>
                </a:lnTo>
                <a:lnTo>
                  <a:pt x="345305" y="19888"/>
                </a:lnTo>
                <a:lnTo>
                  <a:pt x="345305" y="34293"/>
                </a:lnTo>
                <a:lnTo>
                  <a:pt x="411773" y="34293"/>
                </a:lnTo>
                <a:lnTo>
                  <a:pt x="411773" y="81208"/>
                </a:lnTo>
                <a:lnTo>
                  <a:pt x="539499" y="81208"/>
                </a:lnTo>
                <a:lnTo>
                  <a:pt x="539499" y="92044"/>
                </a:lnTo>
                <a:lnTo>
                  <a:pt x="556530" y="92044"/>
                </a:lnTo>
                <a:lnTo>
                  <a:pt x="556530" y="108235"/>
                </a:lnTo>
                <a:lnTo>
                  <a:pt x="683366" y="108235"/>
                </a:lnTo>
                <a:lnTo>
                  <a:pt x="683366" y="121748"/>
                </a:lnTo>
                <a:lnTo>
                  <a:pt x="721112" y="121748"/>
                </a:lnTo>
                <a:lnTo>
                  <a:pt x="721112" y="129907"/>
                </a:lnTo>
                <a:lnTo>
                  <a:pt x="790376" y="129907"/>
                </a:lnTo>
                <a:lnTo>
                  <a:pt x="790376" y="138066"/>
                </a:lnTo>
                <a:lnTo>
                  <a:pt x="878450" y="138066"/>
                </a:lnTo>
                <a:lnTo>
                  <a:pt x="878450" y="159611"/>
                </a:lnTo>
                <a:lnTo>
                  <a:pt x="930557" y="159611"/>
                </a:lnTo>
                <a:lnTo>
                  <a:pt x="930557" y="182176"/>
                </a:lnTo>
                <a:lnTo>
                  <a:pt x="973768" y="182176"/>
                </a:lnTo>
                <a:lnTo>
                  <a:pt x="973768" y="193905"/>
                </a:lnTo>
                <a:lnTo>
                  <a:pt x="1005286" y="193905"/>
                </a:lnTo>
                <a:lnTo>
                  <a:pt x="1005286" y="202956"/>
                </a:lnTo>
                <a:lnTo>
                  <a:pt x="1033119" y="202956"/>
                </a:lnTo>
                <a:lnTo>
                  <a:pt x="1033119" y="253440"/>
                </a:lnTo>
                <a:lnTo>
                  <a:pt x="1085226" y="253440"/>
                </a:lnTo>
                <a:lnTo>
                  <a:pt x="1085226" y="270650"/>
                </a:lnTo>
                <a:lnTo>
                  <a:pt x="1161735" y="270650"/>
                </a:lnTo>
                <a:lnTo>
                  <a:pt x="1161735" y="308514"/>
                </a:lnTo>
                <a:lnTo>
                  <a:pt x="1212952" y="308514"/>
                </a:lnTo>
                <a:lnTo>
                  <a:pt x="1212952" y="322027"/>
                </a:lnTo>
                <a:lnTo>
                  <a:pt x="1242564" y="322027"/>
                </a:lnTo>
                <a:lnTo>
                  <a:pt x="1242564" y="333756"/>
                </a:lnTo>
                <a:lnTo>
                  <a:pt x="1362157" y="333756"/>
                </a:lnTo>
                <a:lnTo>
                  <a:pt x="1362157" y="343699"/>
                </a:lnTo>
                <a:lnTo>
                  <a:pt x="1392785" y="343699"/>
                </a:lnTo>
                <a:lnTo>
                  <a:pt x="1392785" y="385132"/>
                </a:lnTo>
                <a:lnTo>
                  <a:pt x="1407147" y="385132"/>
                </a:lnTo>
                <a:lnTo>
                  <a:pt x="1407147" y="412159"/>
                </a:lnTo>
                <a:lnTo>
                  <a:pt x="1495221" y="412159"/>
                </a:lnTo>
                <a:lnTo>
                  <a:pt x="1495221" y="433831"/>
                </a:lnTo>
                <a:lnTo>
                  <a:pt x="1541990" y="433831"/>
                </a:lnTo>
                <a:lnTo>
                  <a:pt x="1541990" y="458181"/>
                </a:lnTo>
                <a:lnTo>
                  <a:pt x="1679629" y="458181"/>
                </a:lnTo>
                <a:lnTo>
                  <a:pt x="1679629" y="488012"/>
                </a:lnTo>
                <a:lnTo>
                  <a:pt x="1759569" y="488012"/>
                </a:lnTo>
                <a:lnTo>
                  <a:pt x="1759569" y="517716"/>
                </a:lnTo>
                <a:lnTo>
                  <a:pt x="1805449" y="517716"/>
                </a:lnTo>
                <a:lnTo>
                  <a:pt x="1805449" y="536711"/>
                </a:lnTo>
                <a:lnTo>
                  <a:pt x="1832519" y="536711"/>
                </a:lnTo>
                <a:lnTo>
                  <a:pt x="1832519" y="552010"/>
                </a:lnTo>
                <a:lnTo>
                  <a:pt x="1862131" y="552010"/>
                </a:lnTo>
                <a:lnTo>
                  <a:pt x="1862131" y="566415"/>
                </a:lnTo>
                <a:lnTo>
                  <a:pt x="1909790" y="566415"/>
                </a:lnTo>
                <a:lnTo>
                  <a:pt x="1909790" y="588980"/>
                </a:lnTo>
                <a:lnTo>
                  <a:pt x="2040185" y="588980"/>
                </a:lnTo>
                <a:lnTo>
                  <a:pt x="2040185" y="603386"/>
                </a:lnTo>
                <a:lnTo>
                  <a:pt x="2097757" y="603386"/>
                </a:lnTo>
                <a:lnTo>
                  <a:pt x="2097757" y="615115"/>
                </a:lnTo>
                <a:lnTo>
                  <a:pt x="2122031" y="615115"/>
                </a:lnTo>
                <a:lnTo>
                  <a:pt x="2122031" y="624166"/>
                </a:lnTo>
                <a:lnTo>
                  <a:pt x="2176807" y="624166"/>
                </a:lnTo>
                <a:lnTo>
                  <a:pt x="2176807" y="640357"/>
                </a:lnTo>
                <a:lnTo>
                  <a:pt x="2234379" y="640357"/>
                </a:lnTo>
                <a:lnTo>
                  <a:pt x="2234379" y="652978"/>
                </a:lnTo>
                <a:lnTo>
                  <a:pt x="2272125" y="652978"/>
                </a:lnTo>
                <a:lnTo>
                  <a:pt x="2272125" y="665599"/>
                </a:lnTo>
                <a:lnTo>
                  <a:pt x="2299958" y="665599"/>
                </a:lnTo>
                <a:lnTo>
                  <a:pt x="2299958" y="689948"/>
                </a:lnTo>
                <a:lnTo>
                  <a:pt x="2327028" y="689948"/>
                </a:lnTo>
                <a:lnTo>
                  <a:pt x="2327028" y="717995"/>
                </a:lnTo>
                <a:lnTo>
                  <a:pt x="2346727" y="717995"/>
                </a:lnTo>
                <a:lnTo>
                  <a:pt x="2346727" y="754073"/>
                </a:lnTo>
                <a:lnTo>
                  <a:pt x="2418661" y="754073"/>
                </a:lnTo>
                <a:lnTo>
                  <a:pt x="2418661" y="797291"/>
                </a:lnTo>
                <a:lnTo>
                  <a:pt x="2603959" y="797291"/>
                </a:lnTo>
                <a:lnTo>
                  <a:pt x="2603959" y="829799"/>
                </a:lnTo>
                <a:lnTo>
                  <a:pt x="2656066" y="829799"/>
                </a:lnTo>
                <a:lnTo>
                  <a:pt x="2656066" y="854149"/>
                </a:lnTo>
                <a:lnTo>
                  <a:pt x="2706394" y="854149"/>
                </a:lnTo>
                <a:lnTo>
                  <a:pt x="2706394" y="885765"/>
                </a:lnTo>
                <a:lnTo>
                  <a:pt x="2772989" y="885765"/>
                </a:lnTo>
                <a:lnTo>
                  <a:pt x="2772989" y="910115"/>
                </a:lnTo>
                <a:lnTo>
                  <a:pt x="2870976" y="910115"/>
                </a:lnTo>
                <a:lnTo>
                  <a:pt x="2870976" y="933572"/>
                </a:lnTo>
                <a:lnTo>
                  <a:pt x="2898809" y="933572"/>
                </a:lnTo>
                <a:lnTo>
                  <a:pt x="2898809" y="974112"/>
                </a:lnTo>
                <a:lnTo>
                  <a:pt x="2954601" y="974112"/>
                </a:lnTo>
                <a:lnTo>
                  <a:pt x="2954601" y="996677"/>
                </a:lnTo>
                <a:lnTo>
                  <a:pt x="3039117" y="996677"/>
                </a:lnTo>
                <a:lnTo>
                  <a:pt x="3039117" y="1034540"/>
                </a:lnTo>
                <a:lnTo>
                  <a:pt x="3138883" y="1034540"/>
                </a:lnTo>
                <a:lnTo>
                  <a:pt x="3138883" y="1048053"/>
                </a:lnTo>
                <a:lnTo>
                  <a:pt x="3205478" y="1048053"/>
                </a:lnTo>
                <a:lnTo>
                  <a:pt x="3205478" y="1062459"/>
                </a:lnTo>
                <a:lnTo>
                  <a:pt x="3245003" y="1062459"/>
                </a:lnTo>
                <a:lnTo>
                  <a:pt x="3245003" y="1093183"/>
                </a:lnTo>
                <a:lnTo>
                  <a:pt x="3447332" y="1093183"/>
                </a:lnTo>
                <a:lnTo>
                  <a:pt x="3447332" y="1140990"/>
                </a:lnTo>
                <a:lnTo>
                  <a:pt x="3569593" y="1140990"/>
                </a:lnTo>
                <a:lnTo>
                  <a:pt x="3569593" y="1148129"/>
                </a:lnTo>
                <a:lnTo>
                  <a:pt x="3595646" y="1148129"/>
                </a:lnTo>
                <a:lnTo>
                  <a:pt x="3595646" y="1190582"/>
                </a:lnTo>
                <a:lnTo>
                  <a:pt x="3653218" y="1190582"/>
                </a:lnTo>
                <a:lnTo>
                  <a:pt x="3653218" y="1215824"/>
                </a:lnTo>
                <a:lnTo>
                  <a:pt x="3730489" y="1215824"/>
                </a:lnTo>
                <a:lnTo>
                  <a:pt x="3730489" y="1240173"/>
                </a:lnTo>
                <a:lnTo>
                  <a:pt x="3770142" y="1240173"/>
                </a:lnTo>
                <a:lnTo>
                  <a:pt x="3770142" y="1252794"/>
                </a:lnTo>
                <a:lnTo>
                  <a:pt x="3818690" y="1252794"/>
                </a:lnTo>
                <a:lnTo>
                  <a:pt x="3818690" y="1266308"/>
                </a:lnTo>
                <a:lnTo>
                  <a:pt x="3855546" y="1266308"/>
                </a:lnTo>
                <a:lnTo>
                  <a:pt x="3855546" y="1287980"/>
                </a:lnTo>
                <a:lnTo>
                  <a:pt x="3964336" y="1287980"/>
                </a:lnTo>
                <a:lnTo>
                  <a:pt x="3964336" y="1302386"/>
                </a:lnTo>
                <a:lnTo>
                  <a:pt x="4021018" y="1302386"/>
                </a:lnTo>
                <a:lnTo>
                  <a:pt x="4021018" y="1315007"/>
                </a:lnTo>
                <a:lnTo>
                  <a:pt x="4231353" y="1315007"/>
                </a:lnTo>
                <a:lnTo>
                  <a:pt x="4231353" y="1336679"/>
                </a:lnTo>
                <a:lnTo>
                  <a:pt x="4321333" y="1336679"/>
                </a:lnTo>
                <a:lnTo>
                  <a:pt x="4350056" y="1336679"/>
                </a:lnTo>
                <a:lnTo>
                  <a:pt x="4350056" y="1355675"/>
                </a:lnTo>
                <a:lnTo>
                  <a:pt x="4388692" y="1355675"/>
                </a:lnTo>
                <a:lnTo>
                  <a:pt x="4388692" y="1365618"/>
                </a:lnTo>
                <a:lnTo>
                  <a:pt x="4553274" y="1365618"/>
                </a:lnTo>
                <a:lnTo>
                  <a:pt x="4553274" y="1381809"/>
                </a:lnTo>
                <a:lnTo>
                  <a:pt x="4601822" y="1381809"/>
                </a:lnTo>
                <a:lnTo>
                  <a:pt x="4601822" y="1388056"/>
                </a:lnTo>
                <a:lnTo>
                  <a:pt x="4663843" y="1388056"/>
                </a:lnTo>
                <a:lnTo>
                  <a:pt x="4663843" y="1412405"/>
                </a:lnTo>
                <a:lnTo>
                  <a:pt x="4767294" y="1412405"/>
                </a:lnTo>
                <a:lnTo>
                  <a:pt x="4767294" y="1442237"/>
                </a:lnTo>
                <a:lnTo>
                  <a:pt x="4790679" y="1442237"/>
                </a:lnTo>
                <a:lnTo>
                  <a:pt x="4790679" y="1459320"/>
                </a:lnTo>
                <a:lnTo>
                  <a:pt x="4850030" y="1459320"/>
                </a:lnTo>
                <a:lnTo>
                  <a:pt x="4850030" y="1499095"/>
                </a:lnTo>
                <a:lnTo>
                  <a:pt x="4924632" y="1499095"/>
                </a:lnTo>
                <a:lnTo>
                  <a:pt x="4924632" y="1506234"/>
                </a:lnTo>
                <a:lnTo>
                  <a:pt x="4974071" y="1506234"/>
                </a:lnTo>
                <a:lnTo>
                  <a:pt x="4974071" y="1521532"/>
                </a:lnTo>
                <a:lnTo>
                  <a:pt x="5022619" y="1521532"/>
                </a:lnTo>
                <a:lnTo>
                  <a:pt x="5022619" y="1559523"/>
                </a:lnTo>
                <a:lnTo>
                  <a:pt x="5228506" y="1559523"/>
                </a:lnTo>
                <a:lnTo>
                  <a:pt x="5228506" y="1577498"/>
                </a:lnTo>
                <a:lnTo>
                  <a:pt x="5268158" y="1577498"/>
                </a:lnTo>
                <a:lnTo>
                  <a:pt x="5268158" y="1591904"/>
                </a:lnTo>
                <a:lnTo>
                  <a:pt x="5341871" y="1591904"/>
                </a:lnTo>
                <a:lnTo>
                  <a:pt x="5341871" y="1619951"/>
                </a:lnTo>
                <a:lnTo>
                  <a:pt x="5410118" y="1619951"/>
                </a:lnTo>
                <a:lnTo>
                  <a:pt x="5410118" y="1634357"/>
                </a:lnTo>
                <a:lnTo>
                  <a:pt x="5474935" y="1634357"/>
                </a:lnTo>
                <a:lnTo>
                  <a:pt x="5474935" y="1664953"/>
                </a:lnTo>
                <a:lnTo>
                  <a:pt x="5548647" y="1664953"/>
                </a:lnTo>
                <a:lnTo>
                  <a:pt x="5548647" y="1672220"/>
                </a:lnTo>
                <a:lnTo>
                  <a:pt x="5570253" y="1672220"/>
                </a:lnTo>
                <a:lnTo>
                  <a:pt x="5570253" y="1711867"/>
                </a:lnTo>
                <a:lnTo>
                  <a:pt x="5670018" y="1711867"/>
                </a:lnTo>
                <a:lnTo>
                  <a:pt x="5670018" y="1724488"/>
                </a:lnTo>
                <a:lnTo>
                  <a:pt x="5750086" y="1724488"/>
                </a:lnTo>
                <a:lnTo>
                  <a:pt x="5750086" y="1743484"/>
                </a:lnTo>
                <a:lnTo>
                  <a:pt x="5776139" y="1743484"/>
                </a:lnTo>
                <a:lnTo>
                  <a:pt x="5776139" y="1771403"/>
                </a:lnTo>
                <a:lnTo>
                  <a:pt x="5808420" y="1771403"/>
                </a:lnTo>
                <a:lnTo>
                  <a:pt x="5808420" y="1787721"/>
                </a:lnTo>
                <a:lnTo>
                  <a:pt x="5839939" y="1787721"/>
                </a:lnTo>
                <a:lnTo>
                  <a:pt x="5839939" y="1812963"/>
                </a:lnTo>
                <a:lnTo>
                  <a:pt x="5865102" y="1812963"/>
                </a:lnTo>
                <a:lnTo>
                  <a:pt x="5879464" y="1812963"/>
                </a:lnTo>
                <a:lnTo>
                  <a:pt x="5879464" y="1838205"/>
                </a:lnTo>
                <a:lnTo>
                  <a:pt x="5991049" y="1838205"/>
                </a:lnTo>
                <a:lnTo>
                  <a:pt x="5991049" y="1866124"/>
                </a:lnTo>
                <a:lnTo>
                  <a:pt x="6020661" y="1866124"/>
                </a:lnTo>
                <a:lnTo>
                  <a:pt x="6020661" y="1877853"/>
                </a:lnTo>
                <a:lnTo>
                  <a:pt x="6052180" y="1877853"/>
                </a:lnTo>
                <a:lnTo>
                  <a:pt x="6052180" y="1889581"/>
                </a:lnTo>
                <a:lnTo>
                  <a:pt x="6068320" y="1889581"/>
                </a:lnTo>
                <a:lnTo>
                  <a:pt x="6068320" y="1901310"/>
                </a:lnTo>
                <a:lnTo>
                  <a:pt x="6285899" y="1901310"/>
                </a:lnTo>
                <a:lnTo>
                  <a:pt x="6285899" y="1907429"/>
                </a:lnTo>
                <a:lnTo>
                  <a:pt x="6380328" y="1907429"/>
                </a:lnTo>
                <a:lnTo>
                  <a:pt x="6380328" y="1925787"/>
                </a:lnTo>
                <a:lnTo>
                  <a:pt x="6422649" y="1925787"/>
                </a:lnTo>
                <a:lnTo>
                  <a:pt x="6422649" y="1930759"/>
                </a:lnTo>
                <a:lnTo>
                  <a:pt x="6497251" y="1930759"/>
                </a:lnTo>
                <a:lnTo>
                  <a:pt x="6497251" y="1973466"/>
                </a:lnTo>
                <a:lnTo>
                  <a:pt x="6523305" y="1973466"/>
                </a:lnTo>
                <a:lnTo>
                  <a:pt x="6523305" y="1989785"/>
                </a:lnTo>
                <a:lnTo>
                  <a:pt x="6534997" y="1989785"/>
                </a:lnTo>
                <a:lnTo>
                  <a:pt x="6534997" y="2000111"/>
                </a:lnTo>
                <a:lnTo>
                  <a:pt x="6700342" y="2000111"/>
                </a:lnTo>
                <a:lnTo>
                  <a:pt x="6700469" y="2013624"/>
                </a:lnTo>
                <a:lnTo>
                  <a:pt x="6772402" y="2013624"/>
                </a:lnTo>
                <a:lnTo>
                  <a:pt x="6773038" y="2034149"/>
                </a:lnTo>
                <a:lnTo>
                  <a:pt x="6861620" y="2034149"/>
                </a:lnTo>
                <a:lnTo>
                  <a:pt x="6861747" y="2050212"/>
                </a:lnTo>
                <a:lnTo>
                  <a:pt x="6967232" y="2050212"/>
                </a:lnTo>
                <a:lnTo>
                  <a:pt x="6967232" y="2074817"/>
                </a:lnTo>
                <a:lnTo>
                  <a:pt x="7059245" y="2074817"/>
                </a:lnTo>
                <a:lnTo>
                  <a:pt x="7059245" y="2077112"/>
                </a:lnTo>
                <a:lnTo>
                  <a:pt x="7152276" y="2077112"/>
                </a:lnTo>
                <a:lnTo>
                  <a:pt x="7152276" y="2090625"/>
                </a:lnTo>
                <a:lnTo>
                  <a:pt x="7725327" y="2090625"/>
                </a:lnTo>
                <a:lnTo>
                  <a:pt x="7725327" y="2134735"/>
                </a:lnTo>
                <a:lnTo>
                  <a:pt x="7767267" y="2134480"/>
                </a:lnTo>
                <a:lnTo>
                  <a:pt x="7768029" y="2153985"/>
                </a:lnTo>
                <a:lnTo>
                  <a:pt x="8014077" y="2153985"/>
                </a:lnTo>
                <a:lnTo>
                  <a:pt x="8013060" y="2191721"/>
                </a:lnTo>
                <a:lnTo>
                  <a:pt x="8033013" y="2191721"/>
                </a:lnTo>
                <a:lnTo>
                  <a:pt x="8033013" y="2230731"/>
                </a:lnTo>
                <a:lnTo>
                  <a:pt x="8121976" y="2230731"/>
                </a:lnTo>
                <a:lnTo>
                  <a:pt x="8121976" y="2271144"/>
                </a:lnTo>
                <a:lnTo>
                  <a:pt x="8166967" y="2271144"/>
                </a:lnTo>
                <a:lnTo>
                  <a:pt x="8166967" y="2307477"/>
                </a:lnTo>
                <a:lnTo>
                  <a:pt x="8307147" y="2307477"/>
                </a:lnTo>
                <a:lnTo>
                  <a:pt x="8307147" y="2359491"/>
                </a:lnTo>
                <a:lnTo>
                  <a:pt x="8429535" y="2359491"/>
                </a:lnTo>
                <a:lnTo>
                  <a:pt x="8429535" y="2410357"/>
                </a:lnTo>
                <a:lnTo>
                  <a:pt x="8467282" y="2410357"/>
                </a:lnTo>
                <a:lnTo>
                  <a:pt x="8467282" y="2458037"/>
                </a:lnTo>
                <a:lnTo>
                  <a:pt x="8743322" y="2458037"/>
                </a:lnTo>
                <a:lnTo>
                  <a:pt x="8743322" y="2525859"/>
                </a:lnTo>
                <a:lnTo>
                  <a:pt x="8755904" y="2525859"/>
                </a:lnTo>
                <a:lnTo>
                  <a:pt x="8755904" y="2567801"/>
                </a:lnTo>
                <a:lnTo>
                  <a:pt x="8879944" y="2567801"/>
                </a:lnTo>
                <a:lnTo>
                  <a:pt x="8879944" y="2675908"/>
                </a:lnTo>
                <a:lnTo>
                  <a:pt x="9744415" y="2678331"/>
                </a:lnTo>
              </a:path>
            </a:pathLst>
          </a:custGeom>
          <a:noFill/>
          <a:ln w="1587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0" name="Google Shape;1453;p199">
            <a:extLst>
              <a:ext uri="{FF2B5EF4-FFF2-40B4-BE49-F238E27FC236}">
                <a16:creationId xmlns:a16="http://schemas.microsoft.com/office/drawing/2014/main" id="{DEAF0A2C-0DC1-FAC9-8B2C-6E79DD23254F}"/>
              </a:ext>
            </a:extLst>
          </p:cNvPr>
          <p:cNvSpPr/>
          <p:nvPr/>
        </p:nvSpPr>
        <p:spPr>
          <a:xfrm>
            <a:off x="632335" y="3396042"/>
            <a:ext cx="4661989" cy="1882306"/>
          </a:xfrm>
          <a:custGeom>
            <a:avLst/>
            <a:gdLst/>
            <a:ahLst/>
            <a:cxnLst/>
            <a:rect l="l" t="t" r="r" b="b"/>
            <a:pathLst>
              <a:path w="9998447" h="4134745" extrusionOk="0">
                <a:moveTo>
                  <a:pt x="0" y="0"/>
                </a:moveTo>
                <a:lnTo>
                  <a:pt x="0" y="4134745"/>
                </a:lnTo>
                <a:lnTo>
                  <a:pt x="9998447" y="4134745"/>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1" name="Google Shape;1454;p199">
            <a:extLst>
              <a:ext uri="{FF2B5EF4-FFF2-40B4-BE49-F238E27FC236}">
                <a16:creationId xmlns:a16="http://schemas.microsoft.com/office/drawing/2014/main" id="{CE9D49C6-8C54-2B51-E0AF-1D3743C0F443}"/>
              </a:ext>
            </a:extLst>
          </p:cNvPr>
          <p:cNvSpPr/>
          <p:nvPr/>
        </p:nvSpPr>
        <p:spPr>
          <a:xfrm>
            <a:off x="602414" y="3402525"/>
            <a:ext cx="22097" cy="6003"/>
          </a:xfrm>
          <a:custGeom>
            <a:avLst/>
            <a:gdLst/>
            <a:ahLst/>
            <a:cxnLst/>
            <a:rect l="l" t="t" r="r" b="b"/>
            <a:pathLst>
              <a:path w="81798" h="12714" extrusionOk="0">
                <a:moveTo>
                  <a:pt x="81798" y="0"/>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2" name="Google Shape;1455;p199">
            <a:extLst>
              <a:ext uri="{FF2B5EF4-FFF2-40B4-BE49-F238E27FC236}">
                <a16:creationId xmlns:a16="http://schemas.microsoft.com/office/drawing/2014/main" id="{98669CC4-542A-6B1C-90D9-E0E8E4CB5F48}"/>
              </a:ext>
            </a:extLst>
          </p:cNvPr>
          <p:cNvSpPr/>
          <p:nvPr/>
        </p:nvSpPr>
        <p:spPr>
          <a:xfrm>
            <a:off x="602413" y="3778975"/>
            <a:ext cx="36000" cy="6003"/>
          </a:xfrm>
          <a:custGeom>
            <a:avLst/>
            <a:gdLst/>
            <a:ahLst/>
            <a:cxnLst/>
            <a:rect l="l" t="t" r="r" b="b"/>
            <a:pathLst>
              <a:path w="81798" h="12714" extrusionOk="0">
                <a:moveTo>
                  <a:pt x="81798" y="0"/>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3" name="Google Shape;1456;p199">
            <a:extLst>
              <a:ext uri="{FF2B5EF4-FFF2-40B4-BE49-F238E27FC236}">
                <a16:creationId xmlns:a16="http://schemas.microsoft.com/office/drawing/2014/main" id="{23C547AB-C383-709A-97D4-17FB9EBAAC4C}"/>
              </a:ext>
            </a:extLst>
          </p:cNvPr>
          <p:cNvSpPr/>
          <p:nvPr/>
        </p:nvSpPr>
        <p:spPr>
          <a:xfrm>
            <a:off x="602413" y="4150981"/>
            <a:ext cx="36000" cy="6003"/>
          </a:xfrm>
          <a:custGeom>
            <a:avLst/>
            <a:gdLst/>
            <a:ahLst/>
            <a:cxnLst/>
            <a:rect l="l" t="t" r="r" b="b"/>
            <a:pathLst>
              <a:path w="81798" h="12714" extrusionOk="0">
                <a:moveTo>
                  <a:pt x="81798" y="0"/>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4" name="Google Shape;1457;p199">
            <a:extLst>
              <a:ext uri="{FF2B5EF4-FFF2-40B4-BE49-F238E27FC236}">
                <a16:creationId xmlns:a16="http://schemas.microsoft.com/office/drawing/2014/main" id="{1F161141-4B37-6A82-39FA-3C2B4EB9DC7C}"/>
              </a:ext>
            </a:extLst>
          </p:cNvPr>
          <p:cNvSpPr/>
          <p:nvPr/>
        </p:nvSpPr>
        <p:spPr>
          <a:xfrm>
            <a:off x="602413" y="4522088"/>
            <a:ext cx="36000" cy="6003"/>
          </a:xfrm>
          <a:custGeom>
            <a:avLst/>
            <a:gdLst/>
            <a:ahLst/>
            <a:cxnLst/>
            <a:rect l="l" t="t" r="r" b="b"/>
            <a:pathLst>
              <a:path w="81798" h="12714" extrusionOk="0">
                <a:moveTo>
                  <a:pt x="81798" y="0"/>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5" name="Google Shape;1458;p199">
            <a:extLst>
              <a:ext uri="{FF2B5EF4-FFF2-40B4-BE49-F238E27FC236}">
                <a16:creationId xmlns:a16="http://schemas.microsoft.com/office/drawing/2014/main" id="{5503F6E6-8C35-E5BA-EB09-EA61050A99DE}"/>
              </a:ext>
            </a:extLst>
          </p:cNvPr>
          <p:cNvSpPr/>
          <p:nvPr/>
        </p:nvSpPr>
        <p:spPr>
          <a:xfrm>
            <a:off x="602413" y="4898537"/>
            <a:ext cx="36000" cy="6003"/>
          </a:xfrm>
          <a:custGeom>
            <a:avLst/>
            <a:gdLst/>
            <a:ahLst/>
            <a:cxnLst/>
            <a:rect l="l" t="t" r="r" b="b"/>
            <a:pathLst>
              <a:path w="81798" h="12714" extrusionOk="0">
                <a:moveTo>
                  <a:pt x="81798" y="0"/>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06" name="Google Shape;1459;p199">
            <a:extLst>
              <a:ext uri="{FF2B5EF4-FFF2-40B4-BE49-F238E27FC236}">
                <a16:creationId xmlns:a16="http://schemas.microsoft.com/office/drawing/2014/main" id="{81F6EBED-E971-38FE-9347-5C951DC56ACB}"/>
              </a:ext>
            </a:extLst>
          </p:cNvPr>
          <p:cNvSpPr/>
          <p:nvPr/>
        </p:nvSpPr>
        <p:spPr>
          <a:xfrm>
            <a:off x="602413" y="5272345"/>
            <a:ext cx="36000" cy="6003"/>
          </a:xfrm>
          <a:custGeom>
            <a:avLst/>
            <a:gdLst/>
            <a:ahLst/>
            <a:cxnLst/>
            <a:rect l="l" t="t" r="r" b="b"/>
            <a:pathLst>
              <a:path w="81798" h="12714" extrusionOk="0">
                <a:moveTo>
                  <a:pt x="81798" y="0"/>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07" name="Google Shape;1460;p199">
            <a:extLst>
              <a:ext uri="{FF2B5EF4-FFF2-40B4-BE49-F238E27FC236}">
                <a16:creationId xmlns:a16="http://schemas.microsoft.com/office/drawing/2014/main" id="{3FC54294-74B2-6E5E-1505-343B13D33E62}"/>
              </a:ext>
            </a:extLst>
          </p:cNvPr>
          <p:cNvSpPr/>
          <p:nvPr/>
        </p:nvSpPr>
        <p:spPr>
          <a:xfrm>
            <a:off x="632335" y="5280794"/>
            <a:ext cx="5997" cy="22097"/>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08" name="Google Shape;1461;p199">
            <a:extLst>
              <a:ext uri="{FF2B5EF4-FFF2-40B4-BE49-F238E27FC236}">
                <a16:creationId xmlns:a16="http://schemas.microsoft.com/office/drawing/2014/main" id="{A9F2A83B-B94B-C637-C271-8E05BAB32E40}"/>
              </a:ext>
            </a:extLst>
          </p:cNvPr>
          <p:cNvSpPr/>
          <p:nvPr/>
        </p:nvSpPr>
        <p:spPr>
          <a:xfrm>
            <a:off x="789820"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09" name="Google Shape;1462;p199">
            <a:extLst>
              <a:ext uri="{FF2B5EF4-FFF2-40B4-BE49-F238E27FC236}">
                <a16:creationId xmlns:a16="http://schemas.microsoft.com/office/drawing/2014/main" id="{B6208CE3-5E89-CC02-D8CC-290869E95C08}"/>
              </a:ext>
            </a:extLst>
          </p:cNvPr>
          <p:cNvSpPr/>
          <p:nvPr/>
        </p:nvSpPr>
        <p:spPr>
          <a:xfrm>
            <a:off x="951803"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0" name="Google Shape;1463;p199">
            <a:extLst>
              <a:ext uri="{FF2B5EF4-FFF2-40B4-BE49-F238E27FC236}">
                <a16:creationId xmlns:a16="http://schemas.microsoft.com/office/drawing/2014/main" id="{ED4B4408-3133-9148-5BA4-A6F4B06A162F}"/>
              </a:ext>
            </a:extLst>
          </p:cNvPr>
          <p:cNvSpPr/>
          <p:nvPr/>
        </p:nvSpPr>
        <p:spPr>
          <a:xfrm>
            <a:off x="1109886"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1" name="Google Shape;1464;p199">
            <a:extLst>
              <a:ext uri="{FF2B5EF4-FFF2-40B4-BE49-F238E27FC236}">
                <a16:creationId xmlns:a16="http://schemas.microsoft.com/office/drawing/2014/main" id="{5CFA4453-A0C4-CF99-4D35-95ED197604E9}"/>
              </a:ext>
            </a:extLst>
          </p:cNvPr>
          <p:cNvSpPr/>
          <p:nvPr/>
        </p:nvSpPr>
        <p:spPr>
          <a:xfrm>
            <a:off x="1270850"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2" name="Google Shape;1465;p199">
            <a:extLst>
              <a:ext uri="{FF2B5EF4-FFF2-40B4-BE49-F238E27FC236}">
                <a16:creationId xmlns:a16="http://schemas.microsoft.com/office/drawing/2014/main" id="{EA89BF80-C2D1-5A5F-F924-3BC28185FB7B}"/>
              </a:ext>
            </a:extLst>
          </p:cNvPr>
          <p:cNvSpPr/>
          <p:nvPr/>
        </p:nvSpPr>
        <p:spPr>
          <a:xfrm>
            <a:off x="1430373"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3" name="Google Shape;1466;p199">
            <a:extLst>
              <a:ext uri="{FF2B5EF4-FFF2-40B4-BE49-F238E27FC236}">
                <a16:creationId xmlns:a16="http://schemas.microsoft.com/office/drawing/2014/main" id="{4AAA3BEA-860C-34E7-791D-0C2D1834D713}"/>
              </a:ext>
            </a:extLst>
          </p:cNvPr>
          <p:cNvSpPr/>
          <p:nvPr/>
        </p:nvSpPr>
        <p:spPr>
          <a:xfrm>
            <a:off x="1588877"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4" name="Google Shape;1467;p199">
            <a:extLst>
              <a:ext uri="{FF2B5EF4-FFF2-40B4-BE49-F238E27FC236}">
                <a16:creationId xmlns:a16="http://schemas.microsoft.com/office/drawing/2014/main" id="{5EA9DF2B-AB41-B3AF-412D-097FFB054EA1}"/>
              </a:ext>
            </a:extLst>
          </p:cNvPr>
          <p:cNvSpPr/>
          <p:nvPr/>
        </p:nvSpPr>
        <p:spPr>
          <a:xfrm>
            <a:off x="1746421"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5" name="Google Shape;1468;p199">
            <a:extLst>
              <a:ext uri="{FF2B5EF4-FFF2-40B4-BE49-F238E27FC236}">
                <a16:creationId xmlns:a16="http://schemas.microsoft.com/office/drawing/2014/main" id="{5E5B1252-8D8A-6EC3-FA1D-784C7B17DB37}"/>
              </a:ext>
            </a:extLst>
          </p:cNvPr>
          <p:cNvSpPr/>
          <p:nvPr/>
        </p:nvSpPr>
        <p:spPr>
          <a:xfrm>
            <a:off x="1915781"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6" name="Google Shape;1469;p199">
            <a:extLst>
              <a:ext uri="{FF2B5EF4-FFF2-40B4-BE49-F238E27FC236}">
                <a16:creationId xmlns:a16="http://schemas.microsoft.com/office/drawing/2014/main" id="{25AE7383-DA3F-619D-FD30-B9179DAEE893}"/>
              </a:ext>
            </a:extLst>
          </p:cNvPr>
          <p:cNvSpPr/>
          <p:nvPr/>
        </p:nvSpPr>
        <p:spPr>
          <a:xfrm>
            <a:off x="2075304"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7" name="Google Shape;1470;p199">
            <a:extLst>
              <a:ext uri="{FF2B5EF4-FFF2-40B4-BE49-F238E27FC236}">
                <a16:creationId xmlns:a16="http://schemas.microsoft.com/office/drawing/2014/main" id="{C2FED548-C87B-55DD-7739-60E08CFB2398}"/>
              </a:ext>
            </a:extLst>
          </p:cNvPr>
          <p:cNvSpPr/>
          <p:nvPr/>
        </p:nvSpPr>
        <p:spPr>
          <a:xfrm>
            <a:off x="2233808"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8" name="Google Shape;1471;p199">
            <a:extLst>
              <a:ext uri="{FF2B5EF4-FFF2-40B4-BE49-F238E27FC236}">
                <a16:creationId xmlns:a16="http://schemas.microsoft.com/office/drawing/2014/main" id="{E3B2783F-3ECF-647F-D975-CFE7EDB7A122}"/>
              </a:ext>
            </a:extLst>
          </p:cNvPr>
          <p:cNvSpPr/>
          <p:nvPr/>
        </p:nvSpPr>
        <p:spPr>
          <a:xfrm>
            <a:off x="2395791"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19" name="Google Shape;1472;p199">
            <a:extLst>
              <a:ext uri="{FF2B5EF4-FFF2-40B4-BE49-F238E27FC236}">
                <a16:creationId xmlns:a16="http://schemas.microsoft.com/office/drawing/2014/main" id="{566C50D2-65CB-7C04-8F4E-E31385F6FC2D}"/>
              </a:ext>
            </a:extLst>
          </p:cNvPr>
          <p:cNvSpPr/>
          <p:nvPr/>
        </p:nvSpPr>
        <p:spPr>
          <a:xfrm>
            <a:off x="2551836"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0" name="Google Shape;1473;p199">
            <a:extLst>
              <a:ext uri="{FF2B5EF4-FFF2-40B4-BE49-F238E27FC236}">
                <a16:creationId xmlns:a16="http://schemas.microsoft.com/office/drawing/2014/main" id="{9C6C2B1E-72F3-BDAA-71A5-CC2003C67936}"/>
              </a:ext>
            </a:extLst>
          </p:cNvPr>
          <p:cNvSpPr/>
          <p:nvPr/>
        </p:nvSpPr>
        <p:spPr>
          <a:xfrm>
            <a:off x="2713818"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1" name="Google Shape;1474;p199">
            <a:extLst>
              <a:ext uri="{FF2B5EF4-FFF2-40B4-BE49-F238E27FC236}">
                <a16:creationId xmlns:a16="http://schemas.microsoft.com/office/drawing/2014/main" id="{F300E4FE-DAC2-1E6E-5C7C-B047690EE739}"/>
              </a:ext>
            </a:extLst>
          </p:cNvPr>
          <p:cNvSpPr/>
          <p:nvPr/>
        </p:nvSpPr>
        <p:spPr>
          <a:xfrm>
            <a:off x="2875321"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2" name="Google Shape;1475;p199">
            <a:extLst>
              <a:ext uri="{FF2B5EF4-FFF2-40B4-BE49-F238E27FC236}">
                <a16:creationId xmlns:a16="http://schemas.microsoft.com/office/drawing/2014/main" id="{AF49F20D-4667-CBE6-B3CB-7B807BA29E5E}"/>
              </a:ext>
            </a:extLst>
          </p:cNvPr>
          <p:cNvSpPr/>
          <p:nvPr/>
        </p:nvSpPr>
        <p:spPr>
          <a:xfrm>
            <a:off x="3031186"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3" name="Google Shape;1476;p199">
            <a:extLst>
              <a:ext uri="{FF2B5EF4-FFF2-40B4-BE49-F238E27FC236}">
                <a16:creationId xmlns:a16="http://schemas.microsoft.com/office/drawing/2014/main" id="{CBA7FD9F-D104-21F1-711C-2670E1864C38}"/>
              </a:ext>
            </a:extLst>
          </p:cNvPr>
          <p:cNvSpPr/>
          <p:nvPr/>
        </p:nvSpPr>
        <p:spPr>
          <a:xfrm>
            <a:off x="3189990"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4" name="Google Shape;1477;p199">
            <a:extLst>
              <a:ext uri="{FF2B5EF4-FFF2-40B4-BE49-F238E27FC236}">
                <a16:creationId xmlns:a16="http://schemas.microsoft.com/office/drawing/2014/main" id="{D23BD215-2CAC-3C8F-7AF9-87FD9C47DF7B}"/>
              </a:ext>
            </a:extLst>
          </p:cNvPr>
          <p:cNvSpPr/>
          <p:nvPr/>
        </p:nvSpPr>
        <p:spPr>
          <a:xfrm>
            <a:off x="3352632"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5" name="Google Shape;1478;p199">
            <a:extLst>
              <a:ext uri="{FF2B5EF4-FFF2-40B4-BE49-F238E27FC236}">
                <a16:creationId xmlns:a16="http://schemas.microsoft.com/office/drawing/2014/main" id="{124B750A-D984-EEEF-80EB-B6EF5B93A0E7}"/>
              </a:ext>
            </a:extLst>
          </p:cNvPr>
          <p:cNvSpPr/>
          <p:nvPr/>
        </p:nvSpPr>
        <p:spPr>
          <a:xfrm>
            <a:off x="3513355"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6" name="Google Shape;1479;p199">
            <a:extLst>
              <a:ext uri="{FF2B5EF4-FFF2-40B4-BE49-F238E27FC236}">
                <a16:creationId xmlns:a16="http://schemas.microsoft.com/office/drawing/2014/main" id="{20874A9A-BF7D-494A-3FA4-745118164207}"/>
              </a:ext>
            </a:extLst>
          </p:cNvPr>
          <p:cNvSpPr/>
          <p:nvPr/>
        </p:nvSpPr>
        <p:spPr>
          <a:xfrm>
            <a:off x="3674077"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7" name="Google Shape;1480;p199">
            <a:extLst>
              <a:ext uri="{FF2B5EF4-FFF2-40B4-BE49-F238E27FC236}">
                <a16:creationId xmlns:a16="http://schemas.microsoft.com/office/drawing/2014/main" id="{7CBCBBE5-B374-B07D-6E4B-56C9DC77C0EC}"/>
              </a:ext>
            </a:extLst>
          </p:cNvPr>
          <p:cNvSpPr/>
          <p:nvPr/>
        </p:nvSpPr>
        <p:spPr>
          <a:xfrm>
            <a:off x="3831862"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8" name="Google Shape;1481;p199">
            <a:extLst>
              <a:ext uri="{FF2B5EF4-FFF2-40B4-BE49-F238E27FC236}">
                <a16:creationId xmlns:a16="http://schemas.microsoft.com/office/drawing/2014/main" id="{CAB2201B-7026-DE32-7EED-6D80FAB1B143}"/>
              </a:ext>
            </a:extLst>
          </p:cNvPr>
          <p:cNvSpPr/>
          <p:nvPr/>
        </p:nvSpPr>
        <p:spPr>
          <a:xfrm>
            <a:off x="3987728"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29" name="Google Shape;1482;p199">
            <a:extLst>
              <a:ext uri="{FF2B5EF4-FFF2-40B4-BE49-F238E27FC236}">
                <a16:creationId xmlns:a16="http://schemas.microsoft.com/office/drawing/2014/main" id="{A35FD867-F58D-7F7F-CBBF-D5C8BFF5AD9B}"/>
              </a:ext>
            </a:extLst>
          </p:cNvPr>
          <p:cNvSpPr/>
          <p:nvPr/>
        </p:nvSpPr>
        <p:spPr>
          <a:xfrm>
            <a:off x="4152349"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0" name="Google Shape;1483;p199">
            <a:extLst>
              <a:ext uri="{FF2B5EF4-FFF2-40B4-BE49-F238E27FC236}">
                <a16:creationId xmlns:a16="http://schemas.microsoft.com/office/drawing/2014/main" id="{B261DDDC-7D10-2B18-5EAF-18E8807808FA}"/>
              </a:ext>
            </a:extLst>
          </p:cNvPr>
          <p:cNvSpPr/>
          <p:nvPr/>
        </p:nvSpPr>
        <p:spPr>
          <a:xfrm>
            <a:off x="4312112"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1" name="Google Shape;1484;p199">
            <a:extLst>
              <a:ext uri="{FF2B5EF4-FFF2-40B4-BE49-F238E27FC236}">
                <a16:creationId xmlns:a16="http://schemas.microsoft.com/office/drawing/2014/main" id="{A1FA4786-4BD3-E9D1-A91E-24F9426FF8AB}"/>
              </a:ext>
            </a:extLst>
          </p:cNvPr>
          <p:cNvSpPr/>
          <p:nvPr/>
        </p:nvSpPr>
        <p:spPr>
          <a:xfrm>
            <a:off x="4468937"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2" name="Google Shape;1485;p199">
            <a:extLst>
              <a:ext uri="{FF2B5EF4-FFF2-40B4-BE49-F238E27FC236}">
                <a16:creationId xmlns:a16="http://schemas.microsoft.com/office/drawing/2014/main" id="{B1880ADC-FE66-189A-F4EB-266F11103327}"/>
              </a:ext>
            </a:extLst>
          </p:cNvPr>
          <p:cNvSpPr/>
          <p:nvPr/>
        </p:nvSpPr>
        <p:spPr>
          <a:xfrm>
            <a:off x="4631579"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3" name="Google Shape;1486;p199">
            <a:extLst>
              <a:ext uri="{FF2B5EF4-FFF2-40B4-BE49-F238E27FC236}">
                <a16:creationId xmlns:a16="http://schemas.microsoft.com/office/drawing/2014/main" id="{3451489E-6F6A-F2F7-BE64-FF1EF74C6ED0}"/>
              </a:ext>
            </a:extLst>
          </p:cNvPr>
          <p:cNvSpPr/>
          <p:nvPr/>
        </p:nvSpPr>
        <p:spPr>
          <a:xfrm>
            <a:off x="4787445"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4" name="Google Shape;1487;p199">
            <a:extLst>
              <a:ext uri="{FF2B5EF4-FFF2-40B4-BE49-F238E27FC236}">
                <a16:creationId xmlns:a16="http://schemas.microsoft.com/office/drawing/2014/main" id="{F50BEAAB-7F33-9316-6C35-B0B18C931874}"/>
              </a:ext>
            </a:extLst>
          </p:cNvPr>
          <p:cNvSpPr/>
          <p:nvPr/>
        </p:nvSpPr>
        <p:spPr>
          <a:xfrm>
            <a:off x="4949127"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5" name="Google Shape;1488;p199">
            <a:extLst>
              <a:ext uri="{FF2B5EF4-FFF2-40B4-BE49-F238E27FC236}">
                <a16:creationId xmlns:a16="http://schemas.microsoft.com/office/drawing/2014/main" id="{DF9A8F70-53A7-BB0E-062C-D1EB8DB82CD8}"/>
              </a:ext>
            </a:extLst>
          </p:cNvPr>
          <p:cNvSpPr/>
          <p:nvPr/>
        </p:nvSpPr>
        <p:spPr>
          <a:xfrm>
            <a:off x="5109850"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6" name="Google Shape;1489;p199">
            <a:extLst>
              <a:ext uri="{FF2B5EF4-FFF2-40B4-BE49-F238E27FC236}">
                <a16:creationId xmlns:a16="http://schemas.microsoft.com/office/drawing/2014/main" id="{B586A8B5-6F3E-B2D6-B957-ECD9C7CA216F}"/>
              </a:ext>
            </a:extLst>
          </p:cNvPr>
          <p:cNvSpPr/>
          <p:nvPr/>
        </p:nvSpPr>
        <p:spPr>
          <a:xfrm>
            <a:off x="5269614" y="5280793"/>
            <a:ext cx="5997" cy="36000"/>
          </a:xfrm>
          <a:custGeom>
            <a:avLst/>
            <a:gdLst/>
            <a:ahLst/>
            <a:cxnLst/>
            <a:rect l="l" t="t" r="r" b="b"/>
            <a:pathLst>
              <a:path w="12701" h="81878" extrusionOk="0">
                <a:moveTo>
                  <a:pt x="0" y="81879"/>
                </a:moveTo>
                <a:lnTo>
                  <a:pt x="0" y="0"/>
                </a:ln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700" kern="0">
              <a:latin typeface="Arial"/>
              <a:ea typeface="Arial"/>
              <a:cs typeface="Arial"/>
              <a:sym typeface="Arial"/>
            </a:endParaRPr>
          </a:p>
        </p:txBody>
      </p:sp>
      <p:sp>
        <p:nvSpPr>
          <p:cNvPr id="337" name="Google Shape;1491;p199">
            <a:extLst>
              <a:ext uri="{FF2B5EF4-FFF2-40B4-BE49-F238E27FC236}">
                <a16:creationId xmlns:a16="http://schemas.microsoft.com/office/drawing/2014/main" id="{0C3826BB-AC3A-1646-9EF4-7E926ECDBB25}"/>
              </a:ext>
            </a:extLst>
          </p:cNvPr>
          <p:cNvSpPr/>
          <p:nvPr/>
        </p:nvSpPr>
        <p:spPr>
          <a:xfrm>
            <a:off x="614224" y="3406007"/>
            <a:ext cx="4503842" cy="1538693"/>
          </a:xfrm>
          <a:custGeom>
            <a:avLst/>
            <a:gdLst/>
            <a:ahLst/>
            <a:cxnLst/>
            <a:rect l="l" t="t" r="r" b="b"/>
            <a:pathLst>
              <a:path w="9538902" h="3258872" extrusionOk="0">
                <a:moveTo>
                  <a:pt x="0" y="0"/>
                </a:moveTo>
                <a:lnTo>
                  <a:pt x="106693" y="0"/>
                </a:lnTo>
                <a:lnTo>
                  <a:pt x="106693" y="25174"/>
                </a:lnTo>
                <a:lnTo>
                  <a:pt x="361742" y="25174"/>
                </a:lnTo>
                <a:lnTo>
                  <a:pt x="361742" y="51619"/>
                </a:lnTo>
                <a:lnTo>
                  <a:pt x="442778" y="51619"/>
                </a:lnTo>
                <a:lnTo>
                  <a:pt x="442778" y="69546"/>
                </a:lnTo>
                <a:lnTo>
                  <a:pt x="454463" y="69546"/>
                </a:lnTo>
                <a:lnTo>
                  <a:pt x="454463" y="80989"/>
                </a:lnTo>
                <a:lnTo>
                  <a:pt x="465387" y="80989"/>
                </a:lnTo>
                <a:lnTo>
                  <a:pt x="465387" y="96118"/>
                </a:lnTo>
                <a:lnTo>
                  <a:pt x="535500" y="96118"/>
                </a:lnTo>
                <a:lnTo>
                  <a:pt x="535500" y="146848"/>
                </a:lnTo>
                <a:lnTo>
                  <a:pt x="576907" y="146848"/>
                </a:lnTo>
                <a:lnTo>
                  <a:pt x="576907" y="171894"/>
                </a:lnTo>
                <a:lnTo>
                  <a:pt x="665691" y="171894"/>
                </a:lnTo>
                <a:lnTo>
                  <a:pt x="665691" y="196814"/>
                </a:lnTo>
                <a:lnTo>
                  <a:pt x="696937" y="196814"/>
                </a:lnTo>
                <a:lnTo>
                  <a:pt x="696937" y="206985"/>
                </a:lnTo>
                <a:lnTo>
                  <a:pt x="704685" y="206985"/>
                </a:lnTo>
                <a:lnTo>
                  <a:pt x="704685" y="246017"/>
                </a:lnTo>
                <a:lnTo>
                  <a:pt x="739741" y="246017"/>
                </a:lnTo>
                <a:lnTo>
                  <a:pt x="739741" y="272463"/>
                </a:lnTo>
                <a:lnTo>
                  <a:pt x="798296" y="272463"/>
                </a:lnTo>
                <a:lnTo>
                  <a:pt x="798296" y="292805"/>
                </a:lnTo>
                <a:lnTo>
                  <a:pt x="819253" y="292805"/>
                </a:lnTo>
                <a:lnTo>
                  <a:pt x="819253" y="325608"/>
                </a:lnTo>
                <a:lnTo>
                  <a:pt x="885556" y="325608"/>
                </a:lnTo>
                <a:lnTo>
                  <a:pt x="885556" y="349001"/>
                </a:lnTo>
                <a:lnTo>
                  <a:pt x="894955" y="349001"/>
                </a:lnTo>
                <a:lnTo>
                  <a:pt x="894955" y="368454"/>
                </a:lnTo>
                <a:lnTo>
                  <a:pt x="917564" y="368454"/>
                </a:lnTo>
                <a:lnTo>
                  <a:pt x="917564" y="381804"/>
                </a:lnTo>
                <a:lnTo>
                  <a:pt x="928487" y="381804"/>
                </a:lnTo>
                <a:lnTo>
                  <a:pt x="928487" y="407486"/>
                </a:lnTo>
                <a:lnTo>
                  <a:pt x="941697" y="407486"/>
                </a:lnTo>
                <a:lnTo>
                  <a:pt x="941697" y="421599"/>
                </a:lnTo>
                <a:lnTo>
                  <a:pt x="952620" y="421599"/>
                </a:lnTo>
                <a:lnTo>
                  <a:pt x="952620" y="471438"/>
                </a:lnTo>
                <a:lnTo>
                  <a:pt x="965830" y="471438"/>
                </a:lnTo>
                <a:lnTo>
                  <a:pt x="965830" y="485551"/>
                </a:lnTo>
                <a:lnTo>
                  <a:pt x="1119392" y="485551"/>
                </a:lnTo>
                <a:lnTo>
                  <a:pt x="1119392" y="509707"/>
                </a:lnTo>
                <a:lnTo>
                  <a:pt x="1132729" y="509707"/>
                </a:lnTo>
                <a:lnTo>
                  <a:pt x="1132729" y="533101"/>
                </a:lnTo>
                <a:lnTo>
                  <a:pt x="1195094" y="533101"/>
                </a:lnTo>
                <a:lnTo>
                  <a:pt x="1195094" y="559674"/>
                </a:lnTo>
                <a:lnTo>
                  <a:pt x="1220751" y="559674"/>
                </a:lnTo>
                <a:lnTo>
                  <a:pt x="1220751" y="611166"/>
                </a:lnTo>
                <a:lnTo>
                  <a:pt x="1423469" y="611166"/>
                </a:lnTo>
                <a:lnTo>
                  <a:pt x="1423469" y="625278"/>
                </a:lnTo>
                <a:lnTo>
                  <a:pt x="1438329" y="625278"/>
                </a:lnTo>
                <a:lnTo>
                  <a:pt x="1438329" y="637738"/>
                </a:lnTo>
                <a:lnTo>
                  <a:pt x="1501456" y="637738"/>
                </a:lnTo>
                <a:lnTo>
                  <a:pt x="1501456" y="650961"/>
                </a:lnTo>
                <a:lnTo>
                  <a:pt x="1512380" y="650961"/>
                </a:lnTo>
                <a:lnTo>
                  <a:pt x="1512380" y="662658"/>
                </a:lnTo>
                <a:lnTo>
                  <a:pt x="1527114" y="662658"/>
                </a:lnTo>
                <a:lnTo>
                  <a:pt x="1527114" y="675118"/>
                </a:lnTo>
                <a:lnTo>
                  <a:pt x="1539688" y="675118"/>
                </a:lnTo>
                <a:lnTo>
                  <a:pt x="1539688" y="693934"/>
                </a:lnTo>
                <a:lnTo>
                  <a:pt x="1623900" y="693934"/>
                </a:lnTo>
                <a:lnTo>
                  <a:pt x="1623900" y="724321"/>
                </a:lnTo>
                <a:lnTo>
                  <a:pt x="1648033" y="724321"/>
                </a:lnTo>
                <a:lnTo>
                  <a:pt x="1659718" y="724321"/>
                </a:lnTo>
                <a:lnTo>
                  <a:pt x="1659718" y="768058"/>
                </a:lnTo>
                <a:lnTo>
                  <a:pt x="1700999" y="768058"/>
                </a:lnTo>
                <a:lnTo>
                  <a:pt x="1700999" y="796918"/>
                </a:lnTo>
                <a:lnTo>
                  <a:pt x="1721321" y="796918"/>
                </a:lnTo>
                <a:lnTo>
                  <a:pt x="1721321" y="804674"/>
                </a:lnTo>
                <a:lnTo>
                  <a:pt x="1739992" y="804674"/>
                </a:lnTo>
                <a:lnTo>
                  <a:pt x="1739992" y="825017"/>
                </a:lnTo>
                <a:lnTo>
                  <a:pt x="1756378" y="825017"/>
                </a:lnTo>
                <a:lnTo>
                  <a:pt x="1756378" y="839002"/>
                </a:lnTo>
                <a:lnTo>
                  <a:pt x="1768063" y="839002"/>
                </a:lnTo>
                <a:lnTo>
                  <a:pt x="1768063" y="849936"/>
                </a:lnTo>
                <a:lnTo>
                  <a:pt x="1794609" y="849936"/>
                </a:lnTo>
                <a:lnTo>
                  <a:pt x="1794609" y="877271"/>
                </a:lnTo>
                <a:lnTo>
                  <a:pt x="1815567" y="877271"/>
                </a:lnTo>
                <a:lnTo>
                  <a:pt x="1815567" y="894435"/>
                </a:lnTo>
                <a:lnTo>
                  <a:pt x="1831952" y="894435"/>
                </a:lnTo>
                <a:lnTo>
                  <a:pt x="1831952" y="917829"/>
                </a:lnTo>
                <a:lnTo>
                  <a:pt x="1845289" y="917829"/>
                </a:lnTo>
                <a:lnTo>
                  <a:pt x="1845289" y="930289"/>
                </a:lnTo>
                <a:lnTo>
                  <a:pt x="1856974" y="930289"/>
                </a:lnTo>
                <a:lnTo>
                  <a:pt x="1856974" y="947453"/>
                </a:lnTo>
                <a:lnTo>
                  <a:pt x="1867008" y="947453"/>
                </a:lnTo>
                <a:lnTo>
                  <a:pt x="1867008" y="954573"/>
                </a:lnTo>
                <a:lnTo>
                  <a:pt x="1902192" y="954573"/>
                </a:lnTo>
                <a:lnTo>
                  <a:pt x="1902192" y="983434"/>
                </a:lnTo>
                <a:lnTo>
                  <a:pt x="1919339" y="983434"/>
                </a:lnTo>
                <a:lnTo>
                  <a:pt x="1919339" y="1010769"/>
                </a:lnTo>
                <a:lnTo>
                  <a:pt x="1955920" y="1010769"/>
                </a:lnTo>
                <a:lnTo>
                  <a:pt x="1955920" y="1025518"/>
                </a:lnTo>
                <a:lnTo>
                  <a:pt x="1970781" y="1025518"/>
                </a:lnTo>
                <a:lnTo>
                  <a:pt x="1970781" y="1042682"/>
                </a:lnTo>
                <a:lnTo>
                  <a:pt x="1980815" y="1042682"/>
                </a:lnTo>
                <a:lnTo>
                  <a:pt x="1980815" y="1060609"/>
                </a:lnTo>
                <a:lnTo>
                  <a:pt x="2007361" y="1060609"/>
                </a:lnTo>
                <a:lnTo>
                  <a:pt x="2007361" y="1070017"/>
                </a:lnTo>
                <a:lnTo>
                  <a:pt x="2019809" y="1070017"/>
                </a:lnTo>
                <a:lnTo>
                  <a:pt x="2019809" y="1086418"/>
                </a:lnTo>
                <a:lnTo>
                  <a:pt x="2112658" y="1086418"/>
                </a:lnTo>
                <a:lnTo>
                  <a:pt x="2112658" y="1107523"/>
                </a:lnTo>
                <a:lnTo>
                  <a:pt x="2125867" y="1107523"/>
                </a:lnTo>
                <a:lnTo>
                  <a:pt x="2125867" y="1138673"/>
                </a:lnTo>
                <a:lnTo>
                  <a:pt x="2136029" y="1138673"/>
                </a:lnTo>
                <a:lnTo>
                  <a:pt x="2136029" y="1167534"/>
                </a:lnTo>
                <a:lnTo>
                  <a:pt x="2295053" y="1167534"/>
                </a:lnTo>
                <a:lnTo>
                  <a:pt x="2295053" y="1196395"/>
                </a:lnTo>
                <a:lnTo>
                  <a:pt x="2319186" y="1196395"/>
                </a:lnTo>
                <a:lnTo>
                  <a:pt x="2319186" y="1276748"/>
                </a:lnTo>
                <a:lnTo>
                  <a:pt x="2366817" y="1276748"/>
                </a:lnTo>
                <a:lnTo>
                  <a:pt x="2366817" y="1309550"/>
                </a:lnTo>
                <a:lnTo>
                  <a:pt x="2390188" y="1309550"/>
                </a:lnTo>
                <a:lnTo>
                  <a:pt x="2390188" y="1329893"/>
                </a:lnTo>
                <a:lnTo>
                  <a:pt x="2474399" y="1329893"/>
                </a:lnTo>
                <a:lnTo>
                  <a:pt x="2474399" y="1371213"/>
                </a:lnTo>
                <a:lnTo>
                  <a:pt x="2528127" y="1371213"/>
                </a:lnTo>
                <a:lnTo>
                  <a:pt x="2528127" y="1391556"/>
                </a:lnTo>
                <a:lnTo>
                  <a:pt x="2542988" y="1391556"/>
                </a:lnTo>
                <a:lnTo>
                  <a:pt x="2542988" y="1418764"/>
                </a:lnTo>
                <a:lnTo>
                  <a:pt x="2786986" y="1418764"/>
                </a:lnTo>
                <a:lnTo>
                  <a:pt x="2786986" y="1443811"/>
                </a:lnTo>
                <a:lnTo>
                  <a:pt x="2973318" y="1443811"/>
                </a:lnTo>
                <a:lnTo>
                  <a:pt x="2973318" y="1467205"/>
                </a:lnTo>
                <a:lnTo>
                  <a:pt x="3105034" y="1467205"/>
                </a:lnTo>
                <a:lnTo>
                  <a:pt x="3105034" y="1498481"/>
                </a:lnTo>
                <a:lnTo>
                  <a:pt x="3130056" y="1498481"/>
                </a:lnTo>
                <a:lnTo>
                  <a:pt x="3130056" y="1516408"/>
                </a:lnTo>
                <a:lnTo>
                  <a:pt x="3140852" y="1516408"/>
                </a:lnTo>
                <a:lnTo>
                  <a:pt x="3140852" y="1529631"/>
                </a:lnTo>
                <a:lnTo>
                  <a:pt x="3344332" y="1529631"/>
                </a:lnTo>
                <a:lnTo>
                  <a:pt x="3344332" y="1550736"/>
                </a:lnTo>
                <a:lnTo>
                  <a:pt x="3459027" y="1550736"/>
                </a:lnTo>
                <a:lnTo>
                  <a:pt x="3459027" y="1589768"/>
                </a:lnTo>
                <a:lnTo>
                  <a:pt x="3496370" y="1589768"/>
                </a:lnTo>
                <a:lnTo>
                  <a:pt x="3496370" y="1614688"/>
                </a:lnTo>
                <a:lnTo>
                  <a:pt x="3579057" y="1614688"/>
                </a:lnTo>
                <a:lnTo>
                  <a:pt x="3579057" y="1641260"/>
                </a:lnTo>
                <a:lnTo>
                  <a:pt x="3892406" y="1641260"/>
                </a:lnTo>
                <a:lnTo>
                  <a:pt x="3892406" y="1667706"/>
                </a:lnTo>
                <a:lnTo>
                  <a:pt x="4012436" y="1667706"/>
                </a:lnTo>
                <a:lnTo>
                  <a:pt x="4012436" y="1699745"/>
                </a:lnTo>
                <a:lnTo>
                  <a:pt x="4056892" y="1699745"/>
                </a:lnTo>
                <a:lnTo>
                  <a:pt x="4056892" y="1726318"/>
                </a:lnTo>
                <a:lnTo>
                  <a:pt x="4144279" y="1726318"/>
                </a:lnTo>
                <a:lnTo>
                  <a:pt x="4144279" y="1752763"/>
                </a:lnTo>
                <a:lnTo>
                  <a:pt x="4169936" y="1752763"/>
                </a:lnTo>
                <a:lnTo>
                  <a:pt x="4169936" y="1780861"/>
                </a:lnTo>
                <a:lnTo>
                  <a:pt x="4181621" y="1780861"/>
                </a:lnTo>
                <a:lnTo>
                  <a:pt x="4181621" y="1808959"/>
                </a:lnTo>
                <a:lnTo>
                  <a:pt x="4254910" y="1808959"/>
                </a:lnTo>
                <a:lnTo>
                  <a:pt x="4254910" y="1842524"/>
                </a:lnTo>
                <a:lnTo>
                  <a:pt x="4315750" y="1842524"/>
                </a:lnTo>
                <a:lnTo>
                  <a:pt x="4315750" y="1865155"/>
                </a:lnTo>
                <a:lnTo>
                  <a:pt x="4367954" y="1865155"/>
                </a:lnTo>
                <a:lnTo>
                  <a:pt x="4367954" y="1892491"/>
                </a:lnTo>
                <a:lnTo>
                  <a:pt x="4477188" y="1892491"/>
                </a:lnTo>
                <a:lnTo>
                  <a:pt x="4477188" y="1927582"/>
                </a:lnTo>
                <a:lnTo>
                  <a:pt x="4524692" y="1927582"/>
                </a:lnTo>
                <a:lnTo>
                  <a:pt x="4524692" y="1947161"/>
                </a:lnTo>
                <a:lnTo>
                  <a:pt x="4538664" y="1947161"/>
                </a:lnTo>
                <a:lnTo>
                  <a:pt x="4538664" y="1962799"/>
                </a:lnTo>
                <a:lnTo>
                  <a:pt x="4592518" y="1962799"/>
                </a:lnTo>
                <a:lnTo>
                  <a:pt x="4592518" y="1991660"/>
                </a:lnTo>
                <a:lnTo>
                  <a:pt x="4709373" y="1991660"/>
                </a:lnTo>
                <a:lnTo>
                  <a:pt x="4709373" y="2020521"/>
                </a:lnTo>
                <a:lnTo>
                  <a:pt x="4719534" y="2020521"/>
                </a:lnTo>
                <a:lnTo>
                  <a:pt x="4719534" y="2039211"/>
                </a:lnTo>
                <a:lnTo>
                  <a:pt x="4766403" y="2039211"/>
                </a:lnTo>
                <a:lnTo>
                  <a:pt x="4766403" y="2074302"/>
                </a:lnTo>
                <a:lnTo>
                  <a:pt x="4929238" y="2074302"/>
                </a:lnTo>
                <a:lnTo>
                  <a:pt x="4929238" y="2095407"/>
                </a:lnTo>
                <a:lnTo>
                  <a:pt x="5073528" y="2095407"/>
                </a:lnTo>
                <a:lnTo>
                  <a:pt x="5073528" y="2124268"/>
                </a:lnTo>
                <a:lnTo>
                  <a:pt x="5202957" y="2124268"/>
                </a:lnTo>
                <a:lnTo>
                  <a:pt x="5202957" y="2155545"/>
                </a:lnTo>
                <a:lnTo>
                  <a:pt x="5273833" y="2155545"/>
                </a:lnTo>
                <a:lnTo>
                  <a:pt x="5273833" y="2180465"/>
                </a:lnTo>
                <a:lnTo>
                  <a:pt x="5354106" y="2180465"/>
                </a:lnTo>
                <a:lnTo>
                  <a:pt x="5354106" y="2209325"/>
                </a:lnTo>
                <a:lnTo>
                  <a:pt x="5354106" y="2217081"/>
                </a:lnTo>
                <a:lnTo>
                  <a:pt x="5475788" y="2217081"/>
                </a:lnTo>
                <a:lnTo>
                  <a:pt x="5475788" y="2228905"/>
                </a:lnTo>
                <a:lnTo>
                  <a:pt x="5487473" y="2228905"/>
                </a:lnTo>
                <a:lnTo>
                  <a:pt x="5487473" y="2245179"/>
                </a:lnTo>
                <a:lnTo>
                  <a:pt x="5665931" y="2245179"/>
                </a:lnTo>
                <a:lnTo>
                  <a:pt x="5665931" y="2271752"/>
                </a:lnTo>
                <a:lnTo>
                  <a:pt x="5754080" y="2271752"/>
                </a:lnTo>
                <a:lnTo>
                  <a:pt x="5754080" y="2297561"/>
                </a:lnTo>
                <a:lnTo>
                  <a:pt x="5824193" y="2297561"/>
                </a:lnTo>
                <a:lnTo>
                  <a:pt x="5824193" y="2321718"/>
                </a:lnTo>
                <a:lnTo>
                  <a:pt x="5898370" y="2321718"/>
                </a:lnTo>
                <a:lnTo>
                  <a:pt x="5898370" y="2347400"/>
                </a:lnTo>
                <a:lnTo>
                  <a:pt x="5898370" y="2358334"/>
                </a:lnTo>
                <a:lnTo>
                  <a:pt x="6134493" y="2358334"/>
                </a:lnTo>
                <a:lnTo>
                  <a:pt x="6134493" y="2382618"/>
                </a:lnTo>
                <a:lnTo>
                  <a:pt x="6172725" y="2382618"/>
                </a:lnTo>
                <a:lnTo>
                  <a:pt x="6172725" y="2421651"/>
                </a:lnTo>
                <a:lnTo>
                  <a:pt x="6285007" y="2421651"/>
                </a:lnTo>
                <a:lnTo>
                  <a:pt x="6285007" y="2445045"/>
                </a:lnTo>
                <a:lnTo>
                  <a:pt x="6344958" y="2445045"/>
                </a:lnTo>
                <a:lnTo>
                  <a:pt x="6344958" y="2476194"/>
                </a:lnTo>
                <a:lnTo>
                  <a:pt x="6432345" y="2476194"/>
                </a:lnTo>
                <a:lnTo>
                  <a:pt x="6432345" y="2501241"/>
                </a:lnTo>
                <a:lnTo>
                  <a:pt x="6479850" y="2501241"/>
                </a:lnTo>
                <a:lnTo>
                  <a:pt x="6479850" y="2526160"/>
                </a:lnTo>
                <a:lnTo>
                  <a:pt x="6951587" y="2526160"/>
                </a:lnTo>
                <a:lnTo>
                  <a:pt x="6951587" y="2569134"/>
                </a:lnTo>
                <a:lnTo>
                  <a:pt x="6963273" y="2569134"/>
                </a:lnTo>
                <a:lnTo>
                  <a:pt x="6963273" y="2606513"/>
                </a:lnTo>
                <a:lnTo>
                  <a:pt x="7042785" y="2606513"/>
                </a:lnTo>
                <a:lnTo>
                  <a:pt x="7042785" y="2641604"/>
                </a:lnTo>
                <a:lnTo>
                  <a:pt x="7054470" y="2641604"/>
                </a:lnTo>
                <a:lnTo>
                  <a:pt x="7067680" y="2641604"/>
                </a:lnTo>
                <a:lnTo>
                  <a:pt x="7067680" y="2676949"/>
                </a:lnTo>
                <a:lnTo>
                  <a:pt x="7466002" y="2676949"/>
                </a:lnTo>
                <a:lnTo>
                  <a:pt x="7466002" y="2725898"/>
                </a:lnTo>
                <a:lnTo>
                  <a:pt x="8517695" y="2725898"/>
                </a:lnTo>
                <a:lnTo>
                  <a:pt x="8517695" y="2903006"/>
                </a:lnTo>
                <a:lnTo>
                  <a:pt x="8961361" y="2903006"/>
                </a:lnTo>
                <a:lnTo>
                  <a:pt x="8961361" y="3258873"/>
                </a:lnTo>
                <a:lnTo>
                  <a:pt x="9538903" y="3258873"/>
                </a:lnTo>
              </a:path>
            </a:pathLst>
          </a:custGeom>
          <a:noFill/>
          <a:ln w="1587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38" name="Google Shape;1492;p199">
            <a:extLst>
              <a:ext uri="{FF2B5EF4-FFF2-40B4-BE49-F238E27FC236}">
                <a16:creationId xmlns:a16="http://schemas.microsoft.com/office/drawing/2014/main" id="{39DD003E-567B-7806-3CD6-C6EADC9C9535}"/>
              </a:ext>
            </a:extLst>
          </p:cNvPr>
          <p:cNvSpPr/>
          <p:nvPr/>
        </p:nvSpPr>
        <p:spPr>
          <a:xfrm>
            <a:off x="847033" y="3430620"/>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39" name="Google Shape;1493;p199">
            <a:extLst>
              <a:ext uri="{FF2B5EF4-FFF2-40B4-BE49-F238E27FC236}">
                <a16:creationId xmlns:a16="http://schemas.microsoft.com/office/drawing/2014/main" id="{E86D6FBC-5303-ACAA-D7AE-F3C9E80A70EF}"/>
              </a:ext>
            </a:extLst>
          </p:cNvPr>
          <p:cNvSpPr/>
          <p:nvPr/>
        </p:nvSpPr>
        <p:spPr>
          <a:xfrm>
            <a:off x="866523" y="3453071"/>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0" name="Google Shape;1494;p199">
            <a:extLst>
              <a:ext uri="{FF2B5EF4-FFF2-40B4-BE49-F238E27FC236}">
                <a16:creationId xmlns:a16="http://schemas.microsoft.com/office/drawing/2014/main" id="{19C9415D-0DF5-3AAE-D7DC-D3C4806D7B6C}"/>
              </a:ext>
            </a:extLst>
          </p:cNvPr>
          <p:cNvSpPr/>
          <p:nvPr/>
        </p:nvSpPr>
        <p:spPr>
          <a:xfrm>
            <a:off x="844094" y="3475522"/>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1" name="Google Shape;1495;p199">
            <a:extLst>
              <a:ext uri="{FF2B5EF4-FFF2-40B4-BE49-F238E27FC236}">
                <a16:creationId xmlns:a16="http://schemas.microsoft.com/office/drawing/2014/main" id="{542C0AFF-59A9-C8E1-84F2-9E1D1E8A3971}"/>
              </a:ext>
            </a:extLst>
          </p:cNvPr>
          <p:cNvSpPr/>
          <p:nvPr/>
        </p:nvSpPr>
        <p:spPr>
          <a:xfrm>
            <a:off x="824603" y="3418494"/>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2" name="Google Shape;1496;p199">
            <a:extLst>
              <a:ext uri="{FF2B5EF4-FFF2-40B4-BE49-F238E27FC236}">
                <a16:creationId xmlns:a16="http://schemas.microsoft.com/office/drawing/2014/main" id="{99A58642-9927-F31A-237C-A6B2543740E4}"/>
              </a:ext>
            </a:extLst>
          </p:cNvPr>
          <p:cNvSpPr/>
          <p:nvPr/>
        </p:nvSpPr>
        <p:spPr>
          <a:xfrm>
            <a:off x="802174" y="344094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3" name="Google Shape;1497;p199">
            <a:extLst>
              <a:ext uri="{FF2B5EF4-FFF2-40B4-BE49-F238E27FC236}">
                <a16:creationId xmlns:a16="http://schemas.microsoft.com/office/drawing/2014/main" id="{3E05F2A7-F62B-8644-F6F5-5BECD8136E68}"/>
              </a:ext>
            </a:extLst>
          </p:cNvPr>
          <p:cNvSpPr/>
          <p:nvPr/>
        </p:nvSpPr>
        <p:spPr>
          <a:xfrm>
            <a:off x="942387" y="3500615"/>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4" name="Google Shape;1498;p199">
            <a:extLst>
              <a:ext uri="{FF2B5EF4-FFF2-40B4-BE49-F238E27FC236}">
                <a16:creationId xmlns:a16="http://schemas.microsoft.com/office/drawing/2014/main" id="{875F382E-FF82-5926-8A6E-EE7385DB124C}"/>
              </a:ext>
            </a:extLst>
          </p:cNvPr>
          <p:cNvSpPr/>
          <p:nvPr/>
        </p:nvSpPr>
        <p:spPr>
          <a:xfrm>
            <a:off x="919958" y="3523125"/>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5" name="Google Shape;1499;p199">
            <a:extLst>
              <a:ext uri="{FF2B5EF4-FFF2-40B4-BE49-F238E27FC236}">
                <a16:creationId xmlns:a16="http://schemas.microsoft.com/office/drawing/2014/main" id="{73C12AB2-1B04-99DB-ED43-7CDA5AEBF887}"/>
              </a:ext>
            </a:extLst>
          </p:cNvPr>
          <p:cNvSpPr/>
          <p:nvPr/>
        </p:nvSpPr>
        <p:spPr>
          <a:xfrm>
            <a:off x="931053" y="3475522"/>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6" name="Google Shape;1500;p199">
            <a:extLst>
              <a:ext uri="{FF2B5EF4-FFF2-40B4-BE49-F238E27FC236}">
                <a16:creationId xmlns:a16="http://schemas.microsoft.com/office/drawing/2014/main" id="{162BF14C-3802-6175-3823-0781C9B6778F}"/>
              </a:ext>
            </a:extLst>
          </p:cNvPr>
          <p:cNvSpPr/>
          <p:nvPr/>
        </p:nvSpPr>
        <p:spPr>
          <a:xfrm>
            <a:off x="908563" y="3497973"/>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7" name="Google Shape;1501;p199">
            <a:extLst>
              <a:ext uri="{FF2B5EF4-FFF2-40B4-BE49-F238E27FC236}">
                <a16:creationId xmlns:a16="http://schemas.microsoft.com/office/drawing/2014/main" id="{6DF968C6-58FC-F2EE-5D02-A8507A654C4A}"/>
              </a:ext>
            </a:extLst>
          </p:cNvPr>
          <p:cNvSpPr/>
          <p:nvPr/>
        </p:nvSpPr>
        <p:spPr>
          <a:xfrm>
            <a:off x="1002299" y="3537173"/>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8" name="Google Shape;1502;p199">
            <a:extLst>
              <a:ext uri="{FF2B5EF4-FFF2-40B4-BE49-F238E27FC236}">
                <a16:creationId xmlns:a16="http://schemas.microsoft.com/office/drawing/2014/main" id="{D165180D-A654-D2CD-35A7-DAC644AFB335}"/>
              </a:ext>
            </a:extLst>
          </p:cNvPr>
          <p:cNvSpPr/>
          <p:nvPr/>
        </p:nvSpPr>
        <p:spPr>
          <a:xfrm>
            <a:off x="979809" y="3559684"/>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49" name="Google Shape;1503;p199">
            <a:extLst>
              <a:ext uri="{FF2B5EF4-FFF2-40B4-BE49-F238E27FC236}">
                <a16:creationId xmlns:a16="http://schemas.microsoft.com/office/drawing/2014/main" id="{474A099C-DBA0-2EAC-EC47-A38A43293714}"/>
              </a:ext>
            </a:extLst>
          </p:cNvPr>
          <p:cNvSpPr/>
          <p:nvPr/>
        </p:nvSpPr>
        <p:spPr>
          <a:xfrm>
            <a:off x="755517" y="339604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0" name="Google Shape;1504;p199">
            <a:extLst>
              <a:ext uri="{FF2B5EF4-FFF2-40B4-BE49-F238E27FC236}">
                <a16:creationId xmlns:a16="http://schemas.microsoft.com/office/drawing/2014/main" id="{D1F02178-6F97-0946-9A99-F00E8AD0BEDB}"/>
              </a:ext>
            </a:extLst>
          </p:cNvPr>
          <p:cNvSpPr/>
          <p:nvPr/>
        </p:nvSpPr>
        <p:spPr>
          <a:xfrm>
            <a:off x="733088" y="341849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1" name="Google Shape;1505;p199">
            <a:extLst>
              <a:ext uri="{FF2B5EF4-FFF2-40B4-BE49-F238E27FC236}">
                <a16:creationId xmlns:a16="http://schemas.microsoft.com/office/drawing/2014/main" id="{928F8C49-50EC-2342-DAF4-70C6F5E657B3}"/>
              </a:ext>
            </a:extLst>
          </p:cNvPr>
          <p:cNvSpPr/>
          <p:nvPr/>
        </p:nvSpPr>
        <p:spPr>
          <a:xfrm>
            <a:off x="638813" y="3380074"/>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2" name="Google Shape;1506;p199">
            <a:extLst>
              <a:ext uri="{FF2B5EF4-FFF2-40B4-BE49-F238E27FC236}">
                <a16:creationId xmlns:a16="http://schemas.microsoft.com/office/drawing/2014/main" id="{AF621506-748F-538B-A27B-516655F3F737}"/>
              </a:ext>
            </a:extLst>
          </p:cNvPr>
          <p:cNvSpPr/>
          <p:nvPr/>
        </p:nvSpPr>
        <p:spPr>
          <a:xfrm>
            <a:off x="616384" y="3402525"/>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3" name="Google Shape;1507;p199">
            <a:extLst>
              <a:ext uri="{FF2B5EF4-FFF2-40B4-BE49-F238E27FC236}">
                <a16:creationId xmlns:a16="http://schemas.microsoft.com/office/drawing/2014/main" id="{7F17DA17-9ED3-EDD2-BC85-2E4A5A79DF46}"/>
              </a:ext>
            </a:extLst>
          </p:cNvPr>
          <p:cNvSpPr/>
          <p:nvPr/>
        </p:nvSpPr>
        <p:spPr>
          <a:xfrm>
            <a:off x="656384" y="3380074"/>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4" name="Google Shape;1508;p199">
            <a:extLst>
              <a:ext uri="{FF2B5EF4-FFF2-40B4-BE49-F238E27FC236}">
                <a16:creationId xmlns:a16="http://schemas.microsoft.com/office/drawing/2014/main" id="{59F3A6F4-10A1-6498-2B42-1B056BA6D596}"/>
              </a:ext>
            </a:extLst>
          </p:cNvPr>
          <p:cNvSpPr/>
          <p:nvPr/>
        </p:nvSpPr>
        <p:spPr>
          <a:xfrm>
            <a:off x="633955" y="3402525"/>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5" name="Google Shape;1509;p199">
            <a:extLst>
              <a:ext uri="{FF2B5EF4-FFF2-40B4-BE49-F238E27FC236}">
                <a16:creationId xmlns:a16="http://schemas.microsoft.com/office/drawing/2014/main" id="{8482BC04-F217-F0A5-9786-446CBFAD581A}"/>
              </a:ext>
            </a:extLst>
          </p:cNvPr>
          <p:cNvSpPr/>
          <p:nvPr/>
        </p:nvSpPr>
        <p:spPr>
          <a:xfrm>
            <a:off x="1108927" y="3612691"/>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6" name="Google Shape;1510;p199">
            <a:extLst>
              <a:ext uri="{FF2B5EF4-FFF2-40B4-BE49-F238E27FC236}">
                <a16:creationId xmlns:a16="http://schemas.microsoft.com/office/drawing/2014/main" id="{4D5D0647-FE2B-F020-8866-0285A08FC4CF}"/>
              </a:ext>
            </a:extLst>
          </p:cNvPr>
          <p:cNvSpPr/>
          <p:nvPr/>
        </p:nvSpPr>
        <p:spPr>
          <a:xfrm>
            <a:off x="1086498" y="3635142"/>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7" name="Google Shape;1511;p199">
            <a:extLst>
              <a:ext uri="{FF2B5EF4-FFF2-40B4-BE49-F238E27FC236}">
                <a16:creationId xmlns:a16="http://schemas.microsoft.com/office/drawing/2014/main" id="{E95456E3-F828-C6C0-B771-E97AAA8680CB}"/>
              </a:ext>
            </a:extLst>
          </p:cNvPr>
          <p:cNvSpPr/>
          <p:nvPr/>
        </p:nvSpPr>
        <p:spPr>
          <a:xfrm>
            <a:off x="1383116" y="3724288"/>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8" name="Google Shape;1512;p199">
            <a:extLst>
              <a:ext uri="{FF2B5EF4-FFF2-40B4-BE49-F238E27FC236}">
                <a16:creationId xmlns:a16="http://schemas.microsoft.com/office/drawing/2014/main" id="{53F62693-8A30-1E3E-1649-AFC444BF2E4B}"/>
              </a:ext>
            </a:extLst>
          </p:cNvPr>
          <p:cNvSpPr/>
          <p:nvPr/>
        </p:nvSpPr>
        <p:spPr>
          <a:xfrm>
            <a:off x="1360626" y="3746738"/>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59" name="Google Shape;1513;p199">
            <a:extLst>
              <a:ext uri="{FF2B5EF4-FFF2-40B4-BE49-F238E27FC236}">
                <a16:creationId xmlns:a16="http://schemas.microsoft.com/office/drawing/2014/main" id="{995BF518-8F15-F94A-EEFA-B16967568038}"/>
              </a:ext>
            </a:extLst>
          </p:cNvPr>
          <p:cNvSpPr/>
          <p:nvPr/>
        </p:nvSpPr>
        <p:spPr>
          <a:xfrm>
            <a:off x="1405545" y="3746739"/>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0" name="Google Shape;1514;p199">
            <a:extLst>
              <a:ext uri="{FF2B5EF4-FFF2-40B4-BE49-F238E27FC236}">
                <a16:creationId xmlns:a16="http://schemas.microsoft.com/office/drawing/2014/main" id="{E1770895-8D8F-4ADA-9480-2E8F5AF479D9}"/>
              </a:ext>
            </a:extLst>
          </p:cNvPr>
          <p:cNvSpPr/>
          <p:nvPr/>
        </p:nvSpPr>
        <p:spPr>
          <a:xfrm>
            <a:off x="1383116" y="3769190"/>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1" name="Google Shape;1515;p199">
            <a:extLst>
              <a:ext uri="{FF2B5EF4-FFF2-40B4-BE49-F238E27FC236}">
                <a16:creationId xmlns:a16="http://schemas.microsoft.com/office/drawing/2014/main" id="{3A8EEDE9-0AC7-F14C-3449-9602BFCCC23A}"/>
              </a:ext>
            </a:extLst>
          </p:cNvPr>
          <p:cNvSpPr/>
          <p:nvPr/>
        </p:nvSpPr>
        <p:spPr>
          <a:xfrm>
            <a:off x="1535863" y="3860555"/>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2" name="Google Shape;1516;p199">
            <a:extLst>
              <a:ext uri="{FF2B5EF4-FFF2-40B4-BE49-F238E27FC236}">
                <a16:creationId xmlns:a16="http://schemas.microsoft.com/office/drawing/2014/main" id="{784507A5-ADD7-3AFB-91BE-C90766BCE770}"/>
              </a:ext>
            </a:extLst>
          </p:cNvPr>
          <p:cNvSpPr/>
          <p:nvPr/>
        </p:nvSpPr>
        <p:spPr>
          <a:xfrm>
            <a:off x="1513373" y="3883007"/>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3" name="Google Shape;1517;p199">
            <a:extLst>
              <a:ext uri="{FF2B5EF4-FFF2-40B4-BE49-F238E27FC236}">
                <a16:creationId xmlns:a16="http://schemas.microsoft.com/office/drawing/2014/main" id="{C78E0C31-8F36-BFBC-8498-1616D00A7A13}"/>
              </a:ext>
            </a:extLst>
          </p:cNvPr>
          <p:cNvSpPr/>
          <p:nvPr/>
        </p:nvSpPr>
        <p:spPr>
          <a:xfrm>
            <a:off x="1548637" y="3883007"/>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4" name="Google Shape;1518;p199">
            <a:extLst>
              <a:ext uri="{FF2B5EF4-FFF2-40B4-BE49-F238E27FC236}">
                <a16:creationId xmlns:a16="http://schemas.microsoft.com/office/drawing/2014/main" id="{677C3FB0-5F8D-178F-7421-FB7DF87F8A6E}"/>
              </a:ext>
            </a:extLst>
          </p:cNvPr>
          <p:cNvSpPr/>
          <p:nvPr/>
        </p:nvSpPr>
        <p:spPr>
          <a:xfrm>
            <a:off x="1526208" y="3905458"/>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5" name="Google Shape;1519;p199">
            <a:extLst>
              <a:ext uri="{FF2B5EF4-FFF2-40B4-BE49-F238E27FC236}">
                <a16:creationId xmlns:a16="http://schemas.microsoft.com/office/drawing/2014/main" id="{3B244BEB-9ED3-BD16-FEA1-96AD1AF35361}"/>
              </a:ext>
            </a:extLst>
          </p:cNvPr>
          <p:cNvSpPr/>
          <p:nvPr/>
        </p:nvSpPr>
        <p:spPr>
          <a:xfrm>
            <a:off x="1593555" y="3896153"/>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6" name="Google Shape;1520;p199">
            <a:extLst>
              <a:ext uri="{FF2B5EF4-FFF2-40B4-BE49-F238E27FC236}">
                <a16:creationId xmlns:a16="http://schemas.microsoft.com/office/drawing/2014/main" id="{AFB276FA-88BE-8289-10BC-226216D0159A}"/>
              </a:ext>
            </a:extLst>
          </p:cNvPr>
          <p:cNvSpPr/>
          <p:nvPr/>
        </p:nvSpPr>
        <p:spPr>
          <a:xfrm>
            <a:off x="1571066" y="3918665"/>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7" name="Google Shape;1521;p199">
            <a:extLst>
              <a:ext uri="{FF2B5EF4-FFF2-40B4-BE49-F238E27FC236}">
                <a16:creationId xmlns:a16="http://schemas.microsoft.com/office/drawing/2014/main" id="{0B7B8DB5-B609-5C4E-8CD8-96CB0B2FBDFD}"/>
              </a:ext>
            </a:extLst>
          </p:cNvPr>
          <p:cNvSpPr/>
          <p:nvPr/>
        </p:nvSpPr>
        <p:spPr>
          <a:xfrm>
            <a:off x="1785343" y="4032062"/>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8" name="Google Shape;1522;p199">
            <a:extLst>
              <a:ext uri="{FF2B5EF4-FFF2-40B4-BE49-F238E27FC236}">
                <a16:creationId xmlns:a16="http://schemas.microsoft.com/office/drawing/2014/main" id="{120C5093-E6F9-343A-0634-0A8E511AFBCE}"/>
              </a:ext>
            </a:extLst>
          </p:cNvPr>
          <p:cNvSpPr/>
          <p:nvPr/>
        </p:nvSpPr>
        <p:spPr>
          <a:xfrm>
            <a:off x="1762914" y="4054513"/>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69" name="Google Shape;1523;p199">
            <a:extLst>
              <a:ext uri="{FF2B5EF4-FFF2-40B4-BE49-F238E27FC236}">
                <a16:creationId xmlns:a16="http://schemas.microsoft.com/office/drawing/2014/main" id="{75FAA61F-DC3A-E203-C4D8-8D42863ED6AE}"/>
              </a:ext>
            </a:extLst>
          </p:cNvPr>
          <p:cNvSpPr/>
          <p:nvPr/>
        </p:nvSpPr>
        <p:spPr>
          <a:xfrm>
            <a:off x="1982708" y="4065198"/>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0" name="Google Shape;1524;p199">
            <a:extLst>
              <a:ext uri="{FF2B5EF4-FFF2-40B4-BE49-F238E27FC236}">
                <a16:creationId xmlns:a16="http://schemas.microsoft.com/office/drawing/2014/main" id="{4E5C4844-DE92-038E-0A1D-45CCA7842B89}"/>
              </a:ext>
            </a:extLst>
          </p:cNvPr>
          <p:cNvSpPr/>
          <p:nvPr/>
        </p:nvSpPr>
        <p:spPr>
          <a:xfrm>
            <a:off x="1960280" y="4087649"/>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1" name="Google Shape;1525;p199">
            <a:extLst>
              <a:ext uri="{FF2B5EF4-FFF2-40B4-BE49-F238E27FC236}">
                <a16:creationId xmlns:a16="http://schemas.microsoft.com/office/drawing/2014/main" id="{5585F12C-ADAD-2438-502A-77DC39C83119}"/>
              </a:ext>
            </a:extLst>
          </p:cNvPr>
          <p:cNvSpPr/>
          <p:nvPr/>
        </p:nvSpPr>
        <p:spPr>
          <a:xfrm>
            <a:off x="2044359" y="4076964"/>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2" name="Google Shape;1526;p199">
            <a:extLst>
              <a:ext uri="{FF2B5EF4-FFF2-40B4-BE49-F238E27FC236}">
                <a16:creationId xmlns:a16="http://schemas.microsoft.com/office/drawing/2014/main" id="{08202AC2-4387-D461-9210-C635DEE44F32}"/>
              </a:ext>
            </a:extLst>
          </p:cNvPr>
          <p:cNvSpPr/>
          <p:nvPr/>
        </p:nvSpPr>
        <p:spPr>
          <a:xfrm>
            <a:off x="2021930" y="4099476"/>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3" name="Google Shape;1527;p199">
            <a:extLst>
              <a:ext uri="{FF2B5EF4-FFF2-40B4-BE49-F238E27FC236}">
                <a16:creationId xmlns:a16="http://schemas.microsoft.com/office/drawing/2014/main" id="{775C2B6A-686C-8DB5-2AF1-D885FB82AB3A}"/>
              </a:ext>
            </a:extLst>
          </p:cNvPr>
          <p:cNvSpPr/>
          <p:nvPr/>
        </p:nvSpPr>
        <p:spPr>
          <a:xfrm>
            <a:off x="2341816" y="4159686"/>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4" name="Google Shape;1528;p199">
            <a:extLst>
              <a:ext uri="{FF2B5EF4-FFF2-40B4-BE49-F238E27FC236}">
                <a16:creationId xmlns:a16="http://schemas.microsoft.com/office/drawing/2014/main" id="{204CDC5C-02AA-DC90-89C0-24C7DE4602C1}"/>
              </a:ext>
            </a:extLst>
          </p:cNvPr>
          <p:cNvSpPr/>
          <p:nvPr/>
        </p:nvSpPr>
        <p:spPr>
          <a:xfrm>
            <a:off x="2319327" y="4182137"/>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5" name="Google Shape;1529;p199">
            <a:extLst>
              <a:ext uri="{FF2B5EF4-FFF2-40B4-BE49-F238E27FC236}">
                <a16:creationId xmlns:a16="http://schemas.microsoft.com/office/drawing/2014/main" id="{F801EFCD-2072-6B56-61CE-C60E01E91FBA}"/>
              </a:ext>
            </a:extLst>
          </p:cNvPr>
          <p:cNvSpPr/>
          <p:nvPr/>
        </p:nvSpPr>
        <p:spPr>
          <a:xfrm>
            <a:off x="2774389" y="431282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6" name="Google Shape;1530;p199">
            <a:extLst>
              <a:ext uri="{FF2B5EF4-FFF2-40B4-BE49-F238E27FC236}">
                <a16:creationId xmlns:a16="http://schemas.microsoft.com/office/drawing/2014/main" id="{D201BF92-F116-0F2C-AABE-9C2A1050AAA6}"/>
              </a:ext>
            </a:extLst>
          </p:cNvPr>
          <p:cNvSpPr/>
          <p:nvPr/>
        </p:nvSpPr>
        <p:spPr>
          <a:xfrm>
            <a:off x="2751960" y="433527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7" name="Google Shape;1531;p199">
            <a:extLst>
              <a:ext uri="{FF2B5EF4-FFF2-40B4-BE49-F238E27FC236}">
                <a16:creationId xmlns:a16="http://schemas.microsoft.com/office/drawing/2014/main" id="{C5DFA188-F37A-7ABC-F89A-7EF9E5D54C3B}"/>
              </a:ext>
            </a:extLst>
          </p:cNvPr>
          <p:cNvSpPr/>
          <p:nvPr/>
        </p:nvSpPr>
        <p:spPr>
          <a:xfrm>
            <a:off x="3521991" y="45111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8" name="Google Shape;1532;p199">
            <a:extLst>
              <a:ext uri="{FF2B5EF4-FFF2-40B4-BE49-F238E27FC236}">
                <a16:creationId xmlns:a16="http://schemas.microsoft.com/office/drawing/2014/main" id="{194146D5-5E60-D518-AAF5-9C435C875E8F}"/>
              </a:ext>
            </a:extLst>
          </p:cNvPr>
          <p:cNvSpPr/>
          <p:nvPr/>
        </p:nvSpPr>
        <p:spPr>
          <a:xfrm>
            <a:off x="3499562" y="45335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79" name="Google Shape;1533;p199">
            <a:extLst>
              <a:ext uri="{FF2B5EF4-FFF2-40B4-BE49-F238E27FC236}">
                <a16:creationId xmlns:a16="http://schemas.microsoft.com/office/drawing/2014/main" id="{566F1716-DA17-A5FD-3D76-AA56C2983178}"/>
              </a:ext>
            </a:extLst>
          </p:cNvPr>
          <p:cNvSpPr/>
          <p:nvPr/>
        </p:nvSpPr>
        <p:spPr>
          <a:xfrm>
            <a:off x="3779568" y="4576115"/>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0" name="Google Shape;1534;p199">
            <a:extLst>
              <a:ext uri="{FF2B5EF4-FFF2-40B4-BE49-F238E27FC236}">
                <a16:creationId xmlns:a16="http://schemas.microsoft.com/office/drawing/2014/main" id="{8EE8B705-70C2-B2A3-47CB-26D0CAED0E00}"/>
              </a:ext>
            </a:extLst>
          </p:cNvPr>
          <p:cNvSpPr/>
          <p:nvPr/>
        </p:nvSpPr>
        <p:spPr>
          <a:xfrm>
            <a:off x="3757078" y="4598566"/>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1" name="Google Shape;1535;p199">
            <a:extLst>
              <a:ext uri="{FF2B5EF4-FFF2-40B4-BE49-F238E27FC236}">
                <a16:creationId xmlns:a16="http://schemas.microsoft.com/office/drawing/2014/main" id="{CF9DA54F-2DFA-CA39-3694-2EBEBCDD7523}"/>
              </a:ext>
            </a:extLst>
          </p:cNvPr>
          <p:cNvSpPr/>
          <p:nvPr/>
        </p:nvSpPr>
        <p:spPr>
          <a:xfrm>
            <a:off x="3797619" y="4576115"/>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2" name="Google Shape;1536;p199">
            <a:extLst>
              <a:ext uri="{FF2B5EF4-FFF2-40B4-BE49-F238E27FC236}">
                <a16:creationId xmlns:a16="http://schemas.microsoft.com/office/drawing/2014/main" id="{AA3E468E-B307-E101-B57B-51597A79D462}"/>
              </a:ext>
            </a:extLst>
          </p:cNvPr>
          <p:cNvSpPr/>
          <p:nvPr/>
        </p:nvSpPr>
        <p:spPr>
          <a:xfrm>
            <a:off x="3775189" y="4598566"/>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3" name="Google Shape;1537;p199">
            <a:extLst>
              <a:ext uri="{FF2B5EF4-FFF2-40B4-BE49-F238E27FC236}">
                <a16:creationId xmlns:a16="http://schemas.microsoft.com/office/drawing/2014/main" id="{29074D39-AB9A-C162-9335-184FA6A17C2D}"/>
              </a:ext>
            </a:extLst>
          </p:cNvPr>
          <p:cNvSpPr/>
          <p:nvPr/>
        </p:nvSpPr>
        <p:spPr>
          <a:xfrm>
            <a:off x="3824426" y="4576115"/>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4" name="Google Shape;1538;p199">
            <a:extLst>
              <a:ext uri="{FF2B5EF4-FFF2-40B4-BE49-F238E27FC236}">
                <a16:creationId xmlns:a16="http://schemas.microsoft.com/office/drawing/2014/main" id="{5BC4AEF8-32CB-30AD-C9F9-05B58DCA3DE4}"/>
              </a:ext>
            </a:extLst>
          </p:cNvPr>
          <p:cNvSpPr/>
          <p:nvPr/>
        </p:nvSpPr>
        <p:spPr>
          <a:xfrm>
            <a:off x="3801997" y="4598566"/>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5" name="Google Shape;1539;p199">
            <a:extLst>
              <a:ext uri="{FF2B5EF4-FFF2-40B4-BE49-F238E27FC236}">
                <a16:creationId xmlns:a16="http://schemas.microsoft.com/office/drawing/2014/main" id="{7D9D1E50-83D3-5A49-280D-177602778BC7}"/>
              </a:ext>
            </a:extLst>
          </p:cNvPr>
          <p:cNvSpPr/>
          <p:nvPr/>
        </p:nvSpPr>
        <p:spPr>
          <a:xfrm>
            <a:off x="3842477" y="4576115"/>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6" name="Google Shape;1540;p199">
            <a:extLst>
              <a:ext uri="{FF2B5EF4-FFF2-40B4-BE49-F238E27FC236}">
                <a16:creationId xmlns:a16="http://schemas.microsoft.com/office/drawing/2014/main" id="{72CE7E2E-09DF-A9F4-1DE3-88AB9D9F7DC9}"/>
              </a:ext>
            </a:extLst>
          </p:cNvPr>
          <p:cNvSpPr/>
          <p:nvPr/>
        </p:nvSpPr>
        <p:spPr>
          <a:xfrm>
            <a:off x="3820048" y="4598566"/>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7" name="Google Shape;1541;p199">
            <a:extLst>
              <a:ext uri="{FF2B5EF4-FFF2-40B4-BE49-F238E27FC236}">
                <a16:creationId xmlns:a16="http://schemas.microsoft.com/office/drawing/2014/main" id="{B2DAC8BB-90CA-0DB1-6D7A-64AAB829447E}"/>
              </a:ext>
            </a:extLst>
          </p:cNvPr>
          <p:cNvSpPr/>
          <p:nvPr/>
        </p:nvSpPr>
        <p:spPr>
          <a:xfrm>
            <a:off x="3860709" y="4576115"/>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8" name="Google Shape;1542;p199">
            <a:extLst>
              <a:ext uri="{FF2B5EF4-FFF2-40B4-BE49-F238E27FC236}">
                <a16:creationId xmlns:a16="http://schemas.microsoft.com/office/drawing/2014/main" id="{721EEA92-8A9D-9B6B-4896-8BB21834929D}"/>
              </a:ext>
            </a:extLst>
          </p:cNvPr>
          <p:cNvSpPr/>
          <p:nvPr/>
        </p:nvSpPr>
        <p:spPr>
          <a:xfrm>
            <a:off x="3838279" y="4598566"/>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89" name="Google Shape;1543;p199">
            <a:extLst>
              <a:ext uri="{FF2B5EF4-FFF2-40B4-BE49-F238E27FC236}">
                <a16:creationId xmlns:a16="http://schemas.microsoft.com/office/drawing/2014/main" id="{2DBEE288-E189-A414-A303-B1CCA435DAC2}"/>
              </a:ext>
            </a:extLst>
          </p:cNvPr>
          <p:cNvSpPr/>
          <p:nvPr/>
        </p:nvSpPr>
        <p:spPr>
          <a:xfrm>
            <a:off x="3880619" y="4576115"/>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0" name="Google Shape;1544;p199">
            <a:extLst>
              <a:ext uri="{FF2B5EF4-FFF2-40B4-BE49-F238E27FC236}">
                <a16:creationId xmlns:a16="http://schemas.microsoft.com/office/drawing/2014/main" id="{46B710C1-860A-1D8F-669E-3E785DE56C30}"/>
              </a:ext>
            </a:extLst>
          </p:cNvPr>
          <p:cNvSpPr/>
          <p:nvPr/>
        </p:nvSpPr>
        <p:spPr>
          <a:xfrm>
            <a:off x="3858191" y="4598566"/>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1" name="Google Shape;1545;p199">
            <a:extLst>
              <a:ext uri="{FF2B5EF4-FFF2-40B4-BE49-F238E27FC236}">
                <a16:creationId xmlns:a16="http://schemas.microsoft.com/office/drawing/2014/main" id="{84EF0837-F0FC-407E-43E7-17303D30FF84}"/>
              </a:ext>
            </a:extLst>
          </p:cNvPr>
          <p:cNvSpPr/>
          <p:nvPr/>
        </p:nvSpPr>
        <p:spPr>
          <a:xfrm>
            <a:off x="3897711" y="4591303"/>
            <a:ext cx="5997" cy="44962"/>
          </a:xfrm>
          <a:custGeom>
            <a:avLst/>
            <a:gdLst/>
            <a:ahLst/>
            <a:cxnLst/>
            <a:rect l="l" t="t" r="r" b="b"/>
            <a:pathLst>
              <a:path w="12701" h="95228" extrusionOk="0">
                <a:moveTo>
                  <a:pt x="0" y="0"/>
                </a:moveTo>
                <a:lnTo>
                  <a:pt x="0" y="95229"/>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2" name="Google Shape;1546;p199">
            <a:extLst>
              <a:ext uri="{FF2B5EF4-FFF2-40B4-BE49-F238E27FC236}">
                <a16:creationId xmlns:a16="http://schemas.microsoft.com/office/drawing/2014/main" id="{ADE57A63-84E4-D477-5079-CDFEFDC3A218}"/>
              </a:ext>
            </a:extLst>
          </p:cNvPr>
          <p:cNvSpPr/>
          <p:nvPr/>
        </p:nvSpPr>
        <p:spPr>
          <a:xfrm>
            <a:off x="3875282" y="461381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3" name="Google Shape;1547;p199">
            <a:extLst>
              <a:ext uri="{FF2B5EF4-FFF2-40B4-BE49-F238E27FC236}">
                <a16:creationId xmlns:a16="http://schemas.microsoft.com/office/drawing/2014/main" id="{D83942C4-2BD6-0A93-BD01-949674A88D96}"/>
              </a:ext>
            </a:extLst>
          </p:cNvPr>
          <p:cNvSpPr/>
          <p:nvPr/>
        </p:nvSpPr>
        <p:spPr>
          <a:xfrm>
            <a:off x="3903048" y="4613815"/>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4" name="Google Shape;1548;p199">
            <a:extLst>
              <a:ext uri="{FF2B5EF4-FFF2-40B4-BE49-F238E27FC236}">
                <a16:creationId xmlns:a16="http://schemas.microsoft.com/office/drawing/2014/main" id="{AF37FBD1-C6CC-AA3E-147B-FAEC5074E4F3}"/>
              </a:ext>
            </a:extLst>
          </p:cNvPr>
          <p:cNvSpPr/>
          <p:nvPr/>
        </p:nvSpPr>
        <p:spPr>
          <a:xfrm>
            <a:off x="3880620" y="4636265"/>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5" name="Google Shape;1549;p199">
            <a:extLst>
              <a:ext uri="{FF2B5EF4-FFF2-40B4-BE49-F238E27FC236}">
                <a16:creationId xmlns:a16="http://schemas.microsoft.com/office/drawing/2014/main" id="{1F63C314-1685-C4F0-FC27-47E7D7767936}"/>
              </a:ext>
            </a:extLst>
          </p:cNvPr>
          <p:cNvSpPr/>
          <p:nvPr/>
        </p:nvSpPr>
        <p:spPr>
          <a:xfrm>
            <a:off x="3939931" y="462948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6" name="Google Shape;1550;p199">
            <a:extLst>
              <a:ext uri="{FF2B5EF4-FFF2-40B4-BE49-F238E27FC236}">
                <a16:creationId xmlns:a16="http://schemas.microsoft.com/office/drawing/2014/main" id="{8AE26172-DE72-5968-C28A-4685631BC055}"/>
              </a:ext>
            </a:extLst>
          </p:cNvPr>
          <p:cNvSpPr/>
          <p:nvPr/>
        </p:nvSpPr>
        <p:spPr>
          <a:xfrm>
            <a:off x="3917501" y="4651933"/>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7" name="Google Shape;1551;p199">
            <a:extLst>
              <a:ext uri="{FF2B5EF4-FFF2-40B4-BE49-F238E27FC236}">
                <a16:creationId xmlns:a16="http://schemas.microsoft.com/office/drawing/2014/main" id="{992752E5-FE3F-2C4D-2BA9-59F035B8D3C5}"/>
              </a:ext>
            </a:extLst>
          </p:cNvPr>
          <p:cNvSpPr/>
          <p:nvPr/>
        </p:nvSpPr>
        <p:spPr>
          <a:xfrm>
            <a:off x="3951325" y="4648152"/>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8" name="Google Shape;1552;p199">
            <a:extLst>
              <a:ext uri="{FF2B5EF4-FFF2-40B4-BE49-F238E27FC236}">
                <a16:creationId xmlns:a16="http://schemas.microsoft.com/office/drawing/2014/main" id="{6D2A4B0E-2F2F-51AB-6158-F01447A26159}"/>
              </a:ext>
            </a:extLst>
          </p:cNvPr>
          <p:cNvSpPr/>
          <p:nvPr/>
        </p:nvSpPr>
        <p:spPr>
          <a:xfrm>
            <a:off x="3928896" y="4670602"/>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399" name="Google Shape;1553;p199">
            <a:extLst>
              <a:ext uri="{FF2B5EF4-FFF2-40B4-BE49-F238E27FC236}">
                <a16:creationId xmlns:a16="http://schemas.microsoft.com/office/drawing/2014/main" id="{E966E6E6-9F88-E311-C88D-42D7810CBFCE}"/>
              </a:ext>
            </a:extLst>
          </p:cNvPr>
          <p:cNvSpPr/>
          <p:nvPr/>
        </p:nvSpPr>
        <p:spPr>
          <a:xfrm>
            <a:off x="3996184" y="4648152"/>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0" name="Google Shape;1554;p199">
            <a:extLst>
              <a:ext uri="{FF2B5EF4-FFF2-40B4-BE49-F238E27FC236}">
                <a16:creationId xmlns:a16="http://schemas.microsoft.com/office/drawing/2014/main" id="{061D1ED3-C41A-726B-FE73-76EA30C9F397}"/>
              </a:ext>
            </a:extLst>
          </p:cNvPr>
          <p:cNvSpPr/>
          <p:nvPr/>
        </p:nvSpPr>
        <p:spPr>
          <a:xfrm>
            <a:off x="3973755" y="4670602"/>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1" name="Google Shape;1555;p199">
            <a:extLst>
              <a:ext uri="{FF2B5EF4-FFF2-40B4-BE49-F238E27FC236}">
                <a16:creationId xmlns:a16="http://schemas.microsoft.com/office/drawing/2014/main" id="{A934E680-AA9E-4C26-B872-C05552D980B1}"/>
              </a:ext>
            </a:extLst>
          </p:cNvPr>
          <p:cNvSpPr/>
          <p:nvPr/>
        </p:nvSpPr>
        <p:spPr>
          <a:xfrm>
            <a:off x="4024850" y="4648152"/>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2" name="Google Shape;1556;p199">
            <a:extLst>
              <a:ext uri="{FF2B5EF4-FFF2-40B4-BE49-F238E27FC236}">
                <a16:creationId xmlns:a16="http://schemas.microsoft.com/office/drawing/2014/main" id="{E2EC2D55-0CB0-3373-6E53-2A111421D055}"/>
              </a:ext>
            </a:extLst>
          </p:cNvPr>
          <p:cNvSpPr/>
          <p:nvPr/>
        </p:nvSpPr>
        <p:spPr>
          <a:xfrm>
            <a:off x="4002421" y="4670602"/>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3" name="Google Shape;1557;p199">
            <a:extLst>
              <a:ext uri="{FF2B5EF4-FFF2-40B4-BE49-F238E27FC236}">
                <a16:creationId xmlns:a16="http://schemas.microsoft.com/office/drawing/2014/main" id="{647E7BD4-B84C-246A-E022-F2BA8E1F804B}"/>
              </a:ext>
            </a:extLst>
          </p:cNvPr>
          <p:cNvSpPr/>
          <p:nvPr/>
        </p:nvSpPr>
        <p:spPr>
          <a:xfrm>
            <a:off x="4044760" y="4648152"/>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4" name="Google Shape;1558;p199">
            <a:extLst>
              <a:ext uri="{FF2B5EF4-FFF2-40B4-BE49-F238E27FC236}">
                <a16:creationId xmlns:a16="http://schemas.microsoft.com/office/drawing/2014/main" id="{AC1E1BCD-8636-FC7D-4384-66150260E67F}"/>
              </a:ext>
            </a:extLst>
          </p:cNvPr>
          <p:cNvSpPr/>
          <p:nvPr/>
        </p:nvSpPr>
        <p:spPr>
          <a:xfrm>
            <a:off x="4022331" y="4670602"/>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5" name="Google Shape;1559;p199">
            <a:extLst>
              <a:ext uri="{FF2B5EF4-FFF2-40B4-BE49-F238E27FC236}">
                <a16:creationId xmlns:a16="http://schemas.microsoft.com/office/drawing/2014/main" id="{79B78B1F-30FB-85F8-CABB-D2844B55A493}"/>
              </a:ext>
            </a:extLst>
          </p:cNvPr>
          <p:cNvSpPr/>
          <p:nvPr/>
        </p:nvSpPr>
        <p:spPr>
          <a:xfrm>
            <a:off x="4055195" y="4648152"/>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6" name="Google Shape;1560;p199">
            <a:extLst>
              <a:ext uri="{FF2B5EF4-FFF2-40B4-BE49-F238E27FC236}">
                <a16:creationId xmlns:a16="http://schemas.microsoft.com/office/drawing/2014/main" id="{7452205D-DE80-4B7F-E96D-D40D71F04289}"/>
              </a:ext>
            </a:extLst>
          </p:cNvPr>
          <p:cNvSpPr/>
          <p:nvPr/>
        </p:nvSpPr>
        <p:spPr>
          <a:xfrm>
            <a:off x="4032767" y="4670602"/>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7" name="Google Shape;1561;p199">
            <a:extLst>
              <a:ext uri="{FF2B5EF4-FFF2-40B4-BE49-F238E27FC236}">
                <a16:creationId xmlns:a16="http://schemas.microsoft.com/office/drawing/2014/main" id="{DF762493-2F2D-30BE-CF91-49E5201EABAD}"/>
              </a:ext>
            </a:extLst>
          </p:cNvPr>
          <p:cNvSpPr/>
          <p:nvPr/>
        </p:nvSpPr>
        <p:spPr>
          <a:xfrm>
            <a:off x="4175678"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8" name="Google Shape;1562;p199">
            <a:extLst>
              <a:ext uri="{FF2B5EF4-FFF2-40B4-BE49-F238E27FC236}">
                <a16:creationId xmlns:a16="http://schemas.microsoft.com/office/drawing/2014/main" id="{955989F0-CD1E-914C-374A-92AFB4612747}"/>
              </a:ext>
            </a:extLst>
          </p:cNvPr>
          <p:cNvSpPr/>
          <p:nvPr/>
        </p:nvSpPr>
        <p:spPr>
          <a:xfrm>
            <a:off x="4153248"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09" name="Google Shape;1563;p199">
            <a:extLst>
              <a:ext uri="{FF2B5EF4-FFF2-40B4-BE49-F238E27FC236}">
                <a16:creationId xmlns:a16="http://schemas.microsoft.com/office/drawing/2014/main" id="{4B215CB5-E656-F5DD-FC6A-E79ADD0069D2}"/>
              </a:ext>
            </a:extLst>
          </p:cNvPr>
          <p:cNvSpPr/>
          <p:nvPr/>
        </p:nvSpPr>
        <p:spPr>
          <a:xfrm>
            <a:off x="4208422"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0" name="Google Shape;1564;p199">
            <a:extLst>
              <a:ext uri="{FF2B5EF4-FFF2-40B4-BE49-F238E27FC236}">
                <a16:creationId xmlns:a16="http://schemas.microsoft.com/office/drawing/2014/main" id="{BBBCBDD2-4DC2-1C27-0B59-E931462EDED4}"/>
              </a:ext>
            </a:extLst>
          </p:cNvPr>
          <p:cNvSpPr/>
          <p:nvPr/>
        </p:nvSpPr>
        <p:spPr>
          <a:xfrm>
            <a:off x="4185993"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1" name="Google Shape;1565;p199">
            <a:extLst>
              <a:ext uri="{FF2B5EF4-FFF2-40B4-BE49-F238E27FC236}">
                <a16:creationId xmlns:a16="http://schemas.microsoft.com/office/drawing/2014/main" id="{7917A651-628A-E498-6FBA-5A7C292F7612}"/>
              </a:ext>
            </a:extLst>
          </p:cNvPr>
          <p:cNvSpPr/>
          <p:nvPr/>
        </p:nvSpPr>
        <p:spPr>
          <a:xfrm>
            <a:off x="4230851"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2" name="Google Shape;1566;p199">
            <a:extLst>
              <a:ext uri="{FF2B5EF4-FFF2-40B4-BE49-F238E27FC236}">
                <a16:creationId xmlns:a16="http://schemas.microsoft.com/office/drawing/2014/main" id="{EF8A9E72-9D13-0348-D8DC-62BC90982C61}"/>
              </a:ext>
            </a:extLst>
          </p:cNvPr>
          <p:cNvSpPr/>
          <p:nvPr/>
        </p:nvSpPr>
        <p:spPr>
          <a:xfrm>
            <a:off x="4208422"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3" name="Google Shape;1567;p199">
            <a:extLst>
              <a:ext uri="{FF2B5EF4-FFF2-40B4-BE49-F238E27FC236}">
                <a16:creationId xmlns:a16="http://schemas.microsoft.com/office/drawing/2014/main" id="{5A4973BB-D7B7-82C6-ECDE-D679A0EE941B}"/>
              </a:ext>
            </a:extLst>
          </p:cNvPr>
          <p:cNvSpPr/>
          <p:nvPr/>
        </p:nvSpPr>
        <p:spPr>
          <a:xfrm>
            <a:off x="4255380"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4" name="Google Shape;1568;p199">
            <a:extLst>
              <a:ext uri="{FF2B5EF4-FFF2-40B4-BE49-F238E27FC236}">
                <a16:creationId xmlns:a16="http://schemas.microsoft.com/office/drawing/2014/main" id="{2E366DFB-0FB7-83BB-AE9B-75E419231458}"/>
              </a:ext>
            </a:extLst>
          </p:cNvPr>
          <p:cNvSpPr/>
          <p:nvPr/>
        </p:nvSpPr>
        <p:spPr>
          <a:xfrm>
            <a:off x="4232951"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5" name="Google Shape;1569;p199">
            <a:extLst>
              <a:ext uri="{FF2B5EF4-FFF2-40B4-BE49-F238E27FC236}">
                <a16:creationId xmlns:a16="http://schemas.microsoft.com/office/drawing/2014/main" id="{0B4A5F30-AFAC-0B34-8F08-31D650249026}"/>
              </a:ext>
            </a:extLst>
          </p:cNvPr>
          <p:cNvSpPr/>
          <p:nvPr/>
        </p:nvSpPr>
        <p:spPr>
          <a:xfrm>
            <a:off x="4353552"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6" name="Google Shape;1570;p199">
            <a:extLst>
              <a:ext uri="{FF2B5EF4-FFF2-40B4-BE49-F238E27FC236}">
                <a16:creationId xmlns:a16="http://schemas.microsoft.com/office/drawing/2014/main" id="{98B6C2A8-A146-BB96-CC46-EFA34FD9473B}"/>
              </a:ext>
            </a:extLst>
          </p:cNvPr>
          <p:cNvSpPr/>
          <p:nvPr/>
        </p:nvSpPr>
        <p:spPr>
          <a:xfrm>
            <a:off x="4331124"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7" name="Google Shape;1571;p199">
            <a:extLst>
              <a:ext uri="{FF2B5EF4-FFF2-40B4-BE49-F238E27FC236}">
                <a16:creationId xmlns:a16="http://schemas.microsoft.com/office/drawing/2014/main" id="{A9D6F7C3-C757-F356-70CB-07EC634288F9}"/>
              </a:ext>
            </a:extLst>
          </p:cNvPr>
          <p:cNvSpPr/>
          <p:nvPr/>
        </p:nvSpPr>
        <p:spPr>
          <a:xfrm>
            <a:off x="4391994"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8" name="Google Shape;1572;p199">
            <a:extLst>
              <a:ext uri="{FF2B5EF4-FFF2-40B4-BE49-F238E27FC236}">
                <a16:creationId xmlns:a16="http://schemas.microsoft.com/office/drawing/2014/main" id="{674737DD-324C-F890-F2CD-A3B22F88BCAF}"/>
              </a:ext>
            </a:extLst>
          </p:cNvPr>
          <p:cNvSpPr/>
          <p:nvPr/>
        </p:nvSpPr>
        <p:spPr>
          <a:xfrm>
            <a:off x="4369565"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19" name="Google Shape;1573;p199">
            <a:extLst>
              <a:ext uri="{FF2B5EF4-FFF2-40B4-BE49-F238E27FC236}">
                <a16:creationId xmlns:a16="http://schemas.microsoft.com/office/drawing/2014/main" id="{44372792-A3C3-2F17-E0FD-3AF466C8B3EC}"/>
              </a:ext>
            </a:extLst>
          </p:cNvPr>
          <p:cNvSpPr/>
          <p:nvPr/>
        </p:nvSpPr>
        <p:spPr>
          <a:xfrm>
            <a:off x="4446568"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0" name="Google Shape;1574;p199">
            <a:extLst>
              <a:ext uri="{FF2B5EF4-FFF2-40B4-BE49-F238E27FC236}">
                <a16:creationId xmlns:a16="http://schemas.microsoft.com/office/drawing/2014/main" id="{2ED2108B-8363-B483-F69E-2941186FA906}"/>
              </a:ext>
            </a:extLst>
          </p:cNvPr>
          <p:cNvSpPr/>
          <p:nvPr/>
        </p:nvSpPr>
        <p:spPr>
          <a:xfrm>
            <a:off x="4424139"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1" name="Google Shape;1575;p199">
            <a:extLst>
              <a:ext uri="{FF2B5EF4-FFF2-40B4-BE49-F238E27FC236}">
                <a16:creationId xmlns:a16="http://schemas.microsoft.com/office/drawing/2014/main" id="{89D42ED2-3D0D-C408-FBDA-E6D5ACA15656}"/>
              </a:ext>
            </a:extLst>
          </p:cNvPr>
          <p:cNvSpPr/>
          <p:nvPr/>
        </p:nvSpPr>
        <p:spPr>
          <a:xfrm>
            <a:off x="4464079"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2" name="Google Shape;1576;p199">
            <a:extLst>
              <a:ext uri="{FF2B5EF4-FFF2-40B4-BE49-F238E27FC236}">
                <a16:creationId xmlns:a16="http://schemas.microsoft.com/office/drawing/2014/main" id="{9A45D6F1-998F-05B7-FC60-91DD78F3451E}"/>
              </a:ext>
            </a:extLst>
          </p:cNvPr>
          <p:cNvSpPr/>
          <p:nvPr/>
        </p:nvSpPr>
        <p:spPr>
          <a:xfrm>
            <a:off x="4441650"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3" name="Google Shape;1577;p199">
            <a:extLst>
              <a:ext uri="{FF2B5EF4-FFF2-40B4-BE49-F238E27FC236}">
                <a16:creationId xmlns:a16="http://schemas.microsoft.com/office/drawing/2014/main" id="{95CE6717-4A80-5BD8-C7C2-721C57916663}"/>
              </a:ext>
            </a:extLst>
          </p:cNvPr>
          <p:cNvSpPr/>
          <p:nvPr/>
        </p:nvSpPr>
        <p:spPr>
          <a:xfrm>
            <a:off x="4484050"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4" name="Google Shape;1578;p199">
            <a:extLst>
              <a:ext uri="{FF2B5EF4-FFF2-40B4-BE49-F238E27FC236}">
                <a16:creationId xmlns:a16="http://schemas.microsoft.com/office/drawing/2014/main" id="{AC5FE47F-27BD-A7AD-0451-C70B471C4935}"/>
              </a:ext>
            </a:extLst>
          </p:cNvPr>
          <p:cNvSpPr/>
          <p:nvPr/>
        </p:nvSpPr>
        <p:spPr>
          <a:xfrm>
            <a:off x="4461561" y="4693054"/>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5" name="Google Shape;1579;p199">
            <a:extLst>
              <a:ext uri="{FF2B5EF4-FFF2-40B4-BE49-F238E27FC236}">
                <a16:creationId xmlns:a16="http://schemas.microsoft.com/office/drawing/2014/main" id="{FFF0A929-609C-0587-9855-EEFACB7780C3}"/>
              </a:ext>
            </a:extLst>
          </p:cNvPr>
          <p:cNvSpPr/>
          <p:nvPr/>
        </p:nvSpPr>
        <p:spPr>
          <a:xfrm>
            <a:off x="4498743"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6" name="Google Shape;1580;p199">
            <a:extLst>
              <a:ext uri="{FF2B5EF4-FFF2-40B4-BE49-F238E27FC236}">
                <a16:creationId xmlns:a16="http://schemas.microsoft.com/office/drawing/2014/main" id="{ECE3BCB5-B62D-2B7A-0146-777F8C12E741}"/>
              </a:ext>
            </a:extLst>
          </p:cNvPr>
          <p:cNvSpPr/>
          <p:nvPr/>
        </p:nvSpPr>
        <p:spPr>
          <a:xfrm>
            <a:off x="4476314"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7" name="Google Shape;1581;p199">
            <a:extLst>
              <a:ext uri="{FF2B5EF4-FFF2-40B4-BE49-F238E27FC236}">
                <a16:creationId xmlns:a16="http://schemas.microsoft.com/office/drawing/2014/main" id="{A8D20AA6-9FE0-5F32-630C-32DB7BEC1E9B}"/>
              </a:ext>
            </a:extLst>
          </p:cNvPr>
          <p:cNvSpPr/>
          <p:nvPr/>
        </p:nvSpPr>
        <p:spPr>
          <a:xfrm>
            <a:off x="4521172"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8" name="Google Shape;1582;p199">
            <a:extLst>
              <a:ext uri="{FF2B5EF4-FFF2-40B4-BE49-F238E27FC236}">
                <a16:creationId xmlns:a16="http://schemas.microsoft.com/office/drawing/2014/main" id="{41FCC938-DA26-EAB7-DAD9-7580FD02F207}"/>
              </a:ext>
            </a:extLst>
          </p:cNvPr>
          <p:cNvSpPr/>
          <p:nvPr/>
        </p:nvSpPr>
        <p:spPr>
          <a:xfrm>
            <a:off x="4498743"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29" name="Google Shape;1583;p199">
            <a:extLst>
              <a:ext uri="{FF2B5EF4-FFF2-40B4-BE49-F238E27FC236}">
                <a16:creationId xmlns:a16="http://schemas.microsoft.com/office/drawing/2014/main" id="{0539489B-9CC3-D37C-5824-17032829B8AB}"/>
              </a:ext>
            </a:extLst>
          </p:cNvPr>
          <p:cNvSpPr/>
          <p:nvPr/>
        </p:nvSpPr>
        <p:spPr>
          <a:xfrm>
            <a:off x="4590498" y="4670603"/>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0" name="Google Shape;1584;p199">
            <a:extLst>
              <a:ext uri="{FF2B5EF4-FFF2-40B4-BE49-F238E27FC236}">
                <a16:creationId xmlns:a16="http://schemas.microsoft.com/office/drawing/2014/main" id="{EFB287F9-F3DB-ED8C-8DDE-D365AC728711}"/>
              </a:ext>
            </a:extLst>
          </p:cNvPr>
          <p:cNvSpPr/>
          <p:nvPr/>
        </p:nvSpPr>
        <p:spPr>
          <a:xfrm>
            <a:off x="4568070" y="4693054"/>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1" name="Google Shape;1585;p199">
            <a:extLst>
              <a:ext uri="{FF2B5EF4-FFF2-40B4-BE49-F238E27FC236}">
                <a16:creationId xmlns:a16="http://schemas.microsoft.com/office/drawing/2014/main" id="{8490DD01-F8FD-F02E-C7C5-80C3891D01BA}"/>
              </a:ext>
            </a:extLst>
          </p:cNvPr>
          <p:cNvSpPr/>
          <p:nvPr/>
        </p:nvSpPr>
        <p:spPr>
          <a:xfrm>
            <a:off x="4638176" y="4753504"/>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2" name="Google Shape;1586;p199">
            <a:extLst>
              <a:ext uri="{FF2B5EF4-FFF2-40B4-BE49-F238E27FC236}">
                <a16:creationId xmlns:a16="http://schemas.microsoft.com/office/drawing/2014/main" id="{25C31ED8-1816-C23E-F48C-51C798C1961A}"/>
              </a:ext>
            </a:extLst>
          </p:cNvPr>
          <p:cNvSpPr/>
          <p:nvPr/>
        </p:nvSpPr>
        <p:spPr>
          <a:xfrm>
            <a:off x="4615747" y="4776015"/>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3" name="Google Shape;1587;p199">
            <a:extLst>
              <a:ext uri="{FF2B5EF4-FFF2-40B4-BE49-F238E27FC236}">
                <a16:creationId xmlns:a16="http://schemas.microsoft.com/office/drawing/2014/main" id="{1A5C8EC8-7870-E990-4371-32FC644896D4}"/>
              </a:ext>
            </a:extLst>
          </p:cNvPr>
          <p:cNvSpPr/>
          <p:nvPr/>
        </p:nvSpPr>
        <p:spPr>
          <a:xfrm>
            <a:off x="4665343" y="4753504"/>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4" name="Google Shape;1588;p199">
            <a:extLst>
              <a:ext uri="{FF2B5EF4-FFF2-40B4-BE49-F238E27FC236}">
                <a16:creationId xmlns:a16="http://schemas.microsoft.com/office/drawing/2014/main" id="{CCD5621C-858F-5B37-A6F1-A8203ECBA5AC}"/>
              </a:ext>
            </a:extLst>
          </p:cNvPr>
          <p:cNvSpPr/>
          <p:nvPr/>
        </p:nvSpPr>
        <p:spPr>
          <a:xfrm>
            <a:off x="4642914" y="4776015"/>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5" name="Google Shape;1589;p199">
            <a:extLst>
              <a:ext uri="{FF2B5EF4-FFF2-40B4-BE49-F238E27FC236}">
                <a16:creationId xmlns:a16="http://schemas.microsoft.com/office/drawing/2014/main" id="{7EAB7A14-B93F-B64F-95B7-BE9F071A9A9D}"/>
              </a:ext>
            </a:extLst>
          </p:cNvPr>
          <p:cNvSpPr/>
          <p:nvPr/>
        </p:nvSpPr>
        <p:spPr>
          <a:xfrm>
            <a:off x="4763396" y="4753504"/>
            <a:ext cx="5997" cy="44962"/>
          </a:xfrm>
          <a:custGeom>
            <a:avLst/>
            <a:gdLst/>
            <a:ahLst/>
            <a:cxnLst/>
            <a:rect l="l" t="t" r="r" b="b"/>
            <a:pathLst>
              <a:path w="12701" h="95228" extrusionOk="0">
                <a:moveTo>
                  <a:pt x="0" y="0"/>
                </a:moveTo>
                <a:lnTo>
                  <a:pt x="0" y="95228"/>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6" name="Google Shape;1590;p199">
            <a:extLst>
              <a:ext uri="{FF2B5EF4-FFF2-40B4-BE49-F238E27FC236}">
                <a16:creationId xmlns:a16="http://schemas.microsoft.com/office/drawing/2014/main" id="{3ED7B846-4242-3848-6E9D-FEADB8D6FEF8}"/>
              </a:ext>
            </a:extLst>
          </p:cNvPr>
          <p:cNvSpPr/>
          <p:nvPr/>
        </p:nvSpPr>
        <p:spPr>
          <a:xfrm>
            <a:off x="4740966" y="4776015"/>
            <a:ext cx="44918" cy="6003"/>
          </a:xfrm>
          <a:custGeom>
            <a:avLst/>
            <a:gdLst/>
            <a:ahLst/>
            <a:cxnLst/>
            <a:rect l="l" t="t" r="r" b="b"/>
            <a:pathLst>
              <a:path w="95134" h="12714" extrusionOk="0">
                <a:moveTo>
                  <a:pt x="95135"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7" name="Google Shape;1591;p199">
            <a:extLst>
              <a:ext uri="{FF2B5EF4-FFF2-40B4-BE49-F238E27FC236}">
                <a16:creationId xmlns:a16="http://schemas.microsoft.com/office/drawing/2014/main" id="{AB12736A-79EF-15F7-EEA9-9AF984A90470}"/>
              </a:ext>
            </a:extLst>
          </p:cNvPr>
          <p:cNvSpPr/>
          <p:nvPr/>
        </p:nvSpPr>
        <p:spPr>
          <a:xfrm>
            <a:off x="5011977" y="4922249"/>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8" name="Google Shape;1592;p199">
            <a:extLst>
              <a:ext uri="{FF2B5EF4-FFF2-40B4-BE49-F238E27FC236}">
                <a16:creationId xmlns:a16="http://schemas.microsoft.com/office/drawing/2014/main" id="{19AA47BB-A68E-4015-909D-F7B761F9ECB4}"/>
              </a:ext>
            </a:extLst>
          </p:cNvPr>
          <p:cNvSpPr/>
          <p:nvPr/>
        </p:nvSpPr>
        <p:spPr>
          <a:xfrm>
            <a:off x="4989548" y="4944700"/>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39" name="Google Shape;1593;p199">
            <a:extLst>
              <a:ext uri="{FF2B5EF4-FFF2-40B4-BE49-F238E27FC236}">
                <a16:creationId xmlns:a16="http://schemas.microsoft.com/office/drawing/2014/main" id="{2023E5F1-7E55-0BEE-E440-C94D2BFDBDFC}"/>
              </a:ext>
            </a:extLst>
          </p:cNvPr>
          <p:cNvSpPr/>
          <p:nvPr/>
        </p:nvSpPr>
        <p:spPr>
          <a:xfrm>
            <a:off x="5097376" y="4922249"/>
            <a:ext cx="5997" cy="44902"/>
          </a:xfrm>
          <a:custGeom>
            <a:avLst/>
            <a:gdLst/>
            <a:ahLst/>
            <a:cxnLst/>
            <a:rect l="l" t="t" r="r" b="b"/>
            <a:pathLst>
              <a:path w="12701" h="95101" extrusionOk="0">
                <a:moveTo>
                  <a:pt x="0" y="0"/>
                </a:moveTo>
                <a:lnTo>
                  <a:pt x="0" y="95101"/>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40" name="Google Shape;1594;p199">
            <a:extLst>
              <a:ext uri="{FF2B5EF4-FFF2-40B4-BE49-F238E27FC236}">
                <a16:creationId xmlns:a16="http://schemas.microsoft.com/office/drawing/2014/main" id="{6DD88820-18E6-9B79-8EB7-E26B28CE6A9D}"/>
              </a:ext>
            </a:extLst>
          </p:cNvPr>
          <p:cNvSpPr/>
          <p:nvPr/>
        </p:nvSpPr>
        <p:spPr>
          <a:xfrm>
            <a:off x="5074947" y="4944700"/>
            <a:ext cx="44858" cy="6003"/>
          </a:xfrm>
          <a:custGeom>
            <a:avLst/>
            <a:gdLst/>
            <a:ahLst/>
            <a:cxnLst/>
            <a:rect l="l" t="t" r="r" b="b"/>
            <a:pathLst>
              <a:path w="95007" h="12714" extrusionOk="0">
                <a:moveTo>
                  <a:pt x="95008" y="0"/>
                </a:moveTo>
                <a:lnTo>
                  <a:pt x="0" y="0"/>
                </a:lnTo>
              </a:path>
            </a:pathLst>
          </a:custGeom>
          <a:noFill/>
          <a:ln w="127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500" kern="0">
              <a:solidFill>
                <a:srgbClr val="000000"/>
              </a:solidFill>
              <a:latin typeface="Arial"/>
              <a:ea typeface="Arial"/>
              <a:cs typeface="Arial"/>
              <a:sym typeface="Arial"/>
            </a:endParaRPr>
          </a:p>
        </p:txBody>
      </p:sp>
      <p:sp>
        <p:nvSpPr>
          <p:cNvPr id="441" name="Google Shape;1601;p199">
            <a:extLst>
              <a:ext uri="{FF2B5EF4-FFF2-40B4-BE49-F238E27FC236}">
                <a16:creationId xmlns:a16="http://schemas.microsoft.com/office/drawing/2014/main" id="{81CA0928-456C-CBF3-A802-C97ACF0455D7}"/>
              </a:ext>
            </a:extLst>
          </p:cNvPr>
          <p:cNvSpPr txBox="1"/>
          <p:nvPr/>
        </p:nvSpPr>
        <p:spPr>
          <a:xfrm>
            <a:off x="584460"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0</a:t>
            </a:r>
            <a:endParaRPr sz="700" kern="0">
              <a:latin typeface="Arial"/>
              <a:cs typeface="Arial"/>
              <a:sym typeface="Arial"/>
            </a:endParaRPr>
          </a:p>
        </p:txBody>
      </p:sp>
      <p:sp>
        <p:nvSpPr>
          <p:cNvPr id="442" name="Google Shape;1602;p199">
            <a:extLst>
              <a:ext uri="{FF2B5EF4-FFF2-40B4-BE49-F238E27FC236}">
                <a16:creationId xmlns:a16="http://schemas.microsoft.com/office/drawing/2014/main" id="{84426BF5-6920-8739-4601-DDE3616E319A}"/>
              </a:ext>
            </a:extLst>
          </p:cNvPr>
          <p:cNvSpPr txBox="1"/>
          <p:nvPr/>
        </p:nvSpPr>
        <p:spPr>
          <a:xfrm>
            <a:off x="740242"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1</a:t>
            </a:r>
            <a:endParaRPr sz="700" kern="0">
              <a:latin typeface="Arial"/>
              <a:cs typeface="Arial"/>
              <a:sym typeface="Arial"/>
            </a:endParaRPr>
          </a:p>
        </p:txBody>
      </p:sp>
      <p:sp>
        <p:nvSpPr>
          <p:cNvPr id="443" name="Google Shape;1603;p199">
            <a:extLst>
              <a:ext uri="{FF2B5EF4-FFF2-40B4-BE49-F238E27FC236}">
                <a16:creationId xmlns:a16="http://schemas.microsoft.com/office/drawing/2014/main" id="{D31EB572-3994-431A-5CA2-B3FB6F1A3787}"/>
              </a:ext>
            </a:extLst>
          </p:cNvPr>
          <p:cNvSpPr txBox="1"/>
          <p:nvPr/>
        </p:nvSpPr>
        <p:spPr>
          <a:xfrm>
            <a:off x="907152"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2</a:t>
            </a:r>
            <a:endParaRPr sz="700" kern="0">
              <a:latin typeface="Arial"/>
              <a:cs typeface="Arial"/>
              <a:sym typeface="Arial"/>
            </a:endParaRPr>
          </a:p>
        </p:txBody>
      </p:sp>
      <p:sp>
        <p:nvSpPr>
          <p:cNvPr id="444" name="Google Shape;1604;p199">
            <a:extLst>
              <a:ext uri="{FF2B5EF4-FFF2-40B4-BE49-F238E27FC236}">
                <a16:creationId xmlns:a16="http://schemas.microsoft.com/office/drawing/2014/main" id="{4DA70A44-50AE-C5AF-29A8-1D5F64EC28E4}"/>
              </a:ext>
            </a:extLst>
          </p:cNvPr>
          <p:cNvSpPr txBox="1"/>
          <p:nvPr/>
        </p:nvSpPr>
        <p:spPr>
          <a:xfrm>
            <a:off x="1063633"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dirty="0">
                <a:latin typeface="Arial"/>
                <a:cs typeface="Arial"/>
                <a:sym typeface="Arial"/>
              </a:rPr>
              <a:t>3</a:t>
            </a:r>
            <a:endParaRPr sz="700" kern="0" dirty="0">
              <a:latin typeface="Arial"/>
              <a:cs typeface="Arial"/>
              <a:sym typeface="Arial"/>
            </a:endParaRPr>
          </a:p>
        </p:txBody>
      </p:sp>
      <p:sp>
        <p:nvSpPr>
          <p:cNvPr id="445" name="Google Shape;1605;p199">
            <a:extLst>
              <a:ext uri="{FF2B5EF4-FFF2-40B4-BE49-F238E27FC236}">
                <a16:creationId xmlns:a16="http://schemas.microsoft.com/office/drawing/2014/main" id="{96FC440C-317B-3A82-1284-5C0C78CB8D25}"/>
              </a:ext>
            </a:extLst>
          </p:cNvPr>
          <p:cNvSpPr txBox="1"/>
          <p:nvPr/>
        </p:nvSpPr>
        <p:spPr>
          <a:xfrm>
            <a:off x="1227617"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4</a:t>
            </a:r>
            <a:endParaRPr sz="700" kern="0">
              <a:latin typeface="Arial"/>
              <a:cs typeface="Arial"/>
              <a:sym typeface="Arial"/>
            </a:endParaRPr>
          </a:p>
        </p:txBody>
      </p:sp>
      <p:sp>
        <p:nvSpPr>
          <p:cNvPr id="446" name="Google Shape;1606;p199">
            <a:extLst>
              <a:ext uri="{FF2B5EF4-FFF2-40B4-BE49-F238E27FC236}">
                <a16:creationId xmlns:a16="http://schemas.microsoft.com/office/drawing/2014/main" id="{5D31A472-2A0E-66F6-935D-B239EEF876D2}"/>
              </a:ext>
            </a:extLst>
          </p:cNvPr>
          <p:cNvSpPr txBox="1"/>
          <p:nvPr/>
        </p:nvSpPr>
        <p:spPr>
          <a:xfrm>
            <a:off x="1383399"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5</a:t>
            </a:r>
            <a:endParaRPr sz="700" kern="0">
              <a:latin typeface="Arial"/>
              <a:cs typeface="Arial"/>
              <a:sym typeface="Arial"/>
            </a:endParaRPr>
          </a:p>
        </p:txBody>
      </p:sp>
      <p:sp>
        <p:nvSpPr>
          <p:cNvPr id="447" name="Google Shape;1607;p199">
            <a:extLst>
              <a:ext uri="{FF2B5EF4-FFF2-40B4-BE49-F238E27FC236}">
                <a16:creationId xmlns:a16="http://schemas.microsoft.com/office/drawing/2014/main" id="{36DFC683-599E-70B9-E31C-6A3BEE7CFD17}"/>
              </a:ext>
            </a:extLst>
          </p:cNvPr>
          <p:cNvSpPr txBox="1"/>
          <p:nvPr/>
        </p:nvSpPr>
        <p:spPr>
          <a:xfrm>
            <a:off x="1539181"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6</a:t>
            </a:r>
            <a:endParaRPr sz="700" kern="0">
              <a:latin typeface="Arial"/>
              <a:cs typeface="Arial"/>
              <a:sym typeface="Arial"/>
            </a:endParaRPr>
          </a:p>
        </p:txBody>
      </p:sp>
      <p:sp>
        <p:nvSpPr>
          <p:cNvPr id="448" name="Google Shape;1608;p199">
            <a:extLst>
              <a:ext uri="{FF2B5EF4-FFF2-40B4-BE49-F238E27FC236}">
                <a16:creationId xmlns:a16="http://schemas.microsoft.com/office/drawing/2014/main" id="{946DA2E4-0194-7EF6-97C9-C94FB1845B76}"/>
              </a:ext>
            </a:extLst>
          </p:cNvPr>
          <p:cNvSpPr txBox="1"/>
          <p:nvPr/>
        </p:nvSpPr>
        <p:spPr>
          <a:xfrm>
            <a:off x="1701640"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7</a:t>
            </a:r>
            <a:endParaRPr sz="700" kern="0">
              <a:latin typeface="Arial"/>
              <a:cs typeface="Arial"/>
              <a:sym typeface="Arial"/>
            </a:endParaRPr>
          </a:p>
        </p:txBody>
      </p:sp>
      <p:sp>
        <p:nvSpPr>
          <p:cNvPr id="449" name="Google Shape;1609;p199">
            <a:extLst>
              <a:ext uri="{FF2B5EF4-FFF2-40B4-BE49-F238E27FC236}">
                <a16:creationId xmlns:a16="http://schemas.microsoft.com/office/drawing/2014/main" id="{4ED44912-2DC7-26F8-B04D-863418B4A8FF}"/>
              </a:ext>
            </a:extLst>
          </p:cNvPr>
          <p:cNvSpPr txBox="1"/>
          <p:nvPr/>
        </p:nvSpPr>
        <p:spPr>
          <a:xfrm>
            <a:off x="1869795"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8</a:t>
            </a:r>
            <a:endParaRPr sz="700" kern="0">
              <a:latin typeface="Arial"/>
              <a:cs typeface="Arial"/>
              <a:sym typeface="Arial"/>
            </a:endParaRPr>
          </a:p>
        </p:txBody>
      </p:sp>
      <p:sp>
        <p:nvSpPr>
          <p:cNvPr id="450" name="Google Shape;1610;p199">
            <a:extLst>
              <a:ext uri="{FF2B5EF4-FFF2-40B4-BE49-F238E27FC236}">
                <a16:creationId xmlns:a16="http://schemas.microsoft.com/office/drawing/2014/main" id="{AE900F68-0311-175D-4D06-CA60FC8F98A1}"/>
              </a:ext>
            </a:extLst>
          </p:cNvPr>
          <p:cNvSpPr txBox="1"/>
          <p:nvPr/>
        </p:nvSpPr>
        <p:spPr>
          <a:xfrm>
            <a:off x="2028362" y="5322707"/>
            <a:ext cx="94556" cy="145318"/>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700" kern="0">
                <a:latin typeface="Arial"/>
                <a:cs typeface="Arial"/>
                <a:sym typeface="Arial"/>
              </a:rPr>
              <a:t>9</a:t>
            </a:r>
            <a:endParaRPr sz="700" kern="0">
              <a:latin typeface="Arial"/>
              <a:cs typeface="Arial"/>
              <a:sym typeface="Arial"/>
            </a:endParaRPr>
          </a:p>
        </p:txBody>
      </p:sp>
      <p:sp>
        <p:nvSpPr>
          <p:cNvPr id="451" name="Google Shape;1611;p199">
            <a:extLst>
              <a:ext uri="{FF2B5EF4-FFF2-40B4-BE49-F238E27FC236}">
                <a16:creationId xmlns:a16="http://schemas.microsoft.com/office/drawing/2014/main" id="{C266DAAF-F5D5-59EE-C7D7-946E5B902AC7}"/>
              </a:ext>
            </a:extLst>
          </p:cNvPr>
          <p:cNvSpPr txBox="1"/>
          <p:nvPr/>
        </p:nvSpPr>
        <p:spPr>
          <a:xfrm>
            <a:off x="2124289" y="5322707"/>
            <a:ext cx="217008"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a:latin typeface="Arial"/>
                <a:cs typeface="Arial"/>
                <a:sym typeface="Arial"/>
              </a:rPr>
              <a:t>10</a:t>
            </a:r>
            <a:endParaRPr sz="700" kern="0">
              <a:latin typeface="Arial"/>
              <a:cs typeface="Arial"/>
              <a:sym typeface="Arial"/>
            </a:endParaRPr>
          </a:p>
        </p:txBody>
      </p:sp>
      <p:sp>
        <p:nvSpPr>
          <p:cNvPr id="452" name="Google Shape;1612;p199">
            <a:extLst>
              <a:ext uri="{FF2B5EF4-FFF2-40B4-BE49-F238E27FC236}">
                <a16:creationId xmlns:a16="http://schemas.microsoft.com/office/drawing/2014/main" id="{ECFA26E5-65B5-32FA-438C-9193B74D6532}"/>
              </a:ext>
            </a:extLst>
          </p:cNvPr>
          <p:cNvSpPr txBox="1"/>
          <p:nvPr/>
        </p:nvSpPr>
        <p:spPr>
          <a:xfrm>
            <a:off x="2301757" y="5322707"/>
            <a:ext cx="184713"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a:latin typeface="Arial"/>
                <a:cs typeface="Arial"/>
                <a:sym typeface="Arial"/>
              </a:rPr>
              <a:t>11</a:t>
            </a:r>
            <a:endParaRPr sz="700" kern="0">
              <a:latin typeface="Arial"/>
              <a:cs typeface="Arial"/>
              <a:sym typeface="Arial"/>
            </a:endParaRPr>
          </a:p>
        </p:txBody>
      </p:sp>
      <p:sp>
        <p:nvSpPr>
          <p:cNvPr id="453" name="Google Shape;1613;p199">
            <a:extLst>
              <a:ext uri="{FF2B5EF4-FFF2-40B4-BE49-F238E27FC236}">
                <a16:creationId xmlns:a16="http://schemas.microsoft.com/office/drawing/2014/main" id="{59327A99-B1F8-AE40-2EAA-A6067E3A82D9}"/>
              </a:ext>
            </a:extLst>
          </p:cNvPr>
          <p:cNvSpPr txBox="1"/>
          <p:nvPr/>
        </p:nvSpPr>
        <p:spPr>
          <a:xfrm>
            <a:off x="2449190" y="5322707"/>
            <a:ext cx="202150"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a:latin typeface="Arial"/>
                <a:cs typeface="Arial"/>
                <a:sym typeface="Arial"/>
              </a:rPr>
              <a:t>12</a:t>
            </a:r>
            <a:endParaRPr sz="700" kern="0">
              <a:latin typeface="Arial"/>
              <a:cs typeface="Arial"/>
              <a:sym typeface="Arial"/>
            </a:endParaRPr>
          </a:p>
        </p:txBody>
      </p:sp>
      <p:sp>
        <p:nvSpPr>
          <p:cNvPr id="454" name="Google Shape;1614;p199">
            <a:extLst>
              <a:ext uri="{FF2B5EF4-FFF2-40B4-BE49-F238E27FC236}">
                <a16:creationId xmlns:a16="http://schemas.microsoft.com/office/drawing/2014/main" id="{0652FD4B-EF35-CD2C-7BA8-6A9112A12B4B}"/>
              </a:ext>
            </a:extLst>
          </p:cNvPr>
          <p:cNvSpPr txBox="1"/>
          <p:nvPr/>
        </p:nvSpPr>
        <p:spPr>
          <a:xfrm>
            <a:off x="2624449" y="5322707"/>
            <a:ext cx="184713"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a:latin typeface="Arial"/>
                <a:cs typeface="Arial"/>
                <a:sym typeface="Arial"/>
              </a:rPr>
              <a:t>13</a:t>
            </a:r>
            <a:endParaRPr sz="700" kern="0">
              <a:latin typeface="Arial"/>
              <a:cs typeface="Arial"/>
              <a:sym typeface="Arial"/>
            </a:endParaRPr>
          </a:p>
        </p:txBody>
      </p:sp>
      <p:sp>
        <p:nvSpPr>
          <p:cNvPr id="455" name="Google Shape;1615;p199">
            <a:extLst>
              <a:ext uri="{FF2B5EF4-FFF2-40B4-BE49-F238E27FC236}">
                <a16:creationId xmlns:a16="http://schemas.microsoft.com/office/drawing/2014/main" id="{537474A9-AE2A-B584-DDE2-6DFF8A619343}"/>
              </a:ext>
            </a:extLst>
          </p:cNvPr>
          <p:cNvSpPr txBox="1"/>
          <p:nvPr/>
        </p:nvSpPr>
        <p:spPr>
          <a:xfrm>
            <a:off x="2777633" y="5322707"/>
            <a:ext cx="202150"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a:latin typeface="Arial"/>
                <a:cs typeface="Arial"/>
                <a:sym typeface="Arial"/>
              </a:rPr>
              <a:t>14</a:t>
            </a:r>
            <a:endParaRPr sz="700" kern="0">
              <a:latin typeface="Arial"/>
              <a:cs typeface="Arial"/>
              <a:sym typeface="Arial"/>
            </a:endParaRPr>
          </a:p>
        </p:txBody>
      </p:sp>
      <p:sp>
        <p:nvSpPr>
          <p:cNvPr id="456" name="Google Shape;1616;p199">
            <a:extLst>
              <a:ext uri="{FF2B5EF4-FFF2-40B4-BE49-F238E27FC236}">
                <a16:creationId xmlns:a16="http://schemas.microsoft.com/office/drawing/2014/main" id="{31467480-2F22-6E27-4F2F-B95BCFD4D78D}"/>
              </a:ext>
            </a:extLst>
          </p:cNvPr>
          <p:cNvSpPr txBox="1"/>
          <p:nvPr/>
        </p:nvSpPr>
        <p:spPr>
          <a:xfrm>
            <a:off x="2936903" y="5322707"/>
            <a:ext cx="184713"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a:latin typeface="Arial"/>
                <a:cs typeface="Arial"/>
                <a:sym typeface="Arial"/>
              </a:rPr>
              <a:t>15</a:t>
            </a:r>
            <a:endParaRPr sz="700" kern="0">
              <a:latin typeface="Arial"/>
              <a:cs typeface="Arial"/>
              <a:sym typeface="Arial"/>
            </a:endParaRPr>
          </a:p>
        </p:txBody>
      </p:sp>
      <p:sp>
        <p:nvSpPr>
          <p:cNvPr id="457" name="Google Shape;1617;p199">
            <a:extLst>
              <a:ext uri="{FF2B5EF4-FFF2-40B4-BE49-F238E27FC236}">
                <a16:creationId xmlns:a16="http://schemas.microsoft.com/office/drawing/2014/main" id="{B5225093-C840-E026-A9D9-F16CA13528C1}"/>
              </a:ext>
            </a:extLst>
          </p:cNvPr>
          <p:cNvSpPr txBox="1"/>
          <p:nvPr/>
        </p:nvSpPr>
        <p:spPr>
          <a:xfrm>
            <a:off x="3096950" y="5322707"/>
            <a:ext cx="184713"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a:latin typeface="Arial"/>
                <a:cs typeface="Arial"/>
                <a:sym typeface="Arial"/>
              </a:rPr>
              <a:t>16</a:t>
            </a:r>
            <a:endParaRPr sz="700" kern="0">
              <a:latin typeface="Arial"/>
              <a:cs typeface="Arial"/>
              <a:sym typeface="Arial"/>
            </a:endParaRPr>
          </a:p>
        </p:txBody>
      </p:sp>
      <p:sp>
        <p:nvSpPr>
          <p:cNvPr id="458" name="Google Shape;1618;p199">
            <a:extLst>
              <a:ext uri="{FF2B5EF4-FFF2-40B4-BE49-F238E27FC236}">
                <a16:creationId xmlns:a16="http://schemas.microsoft.com/office/drawing/2014/main" id="{7E3A3893-C904-2104-8A24-478C41F99C14}"/>
              </a:ext>
            </a:extLst>
          </p:cNvPr>
          <p:cNvSpPr txBox="1"/>
          <p:nvPr/>
        </p:nvSpPr>
        <p:spPr>
          <a:xfrm>
            <a:off x="3261259" y="5322707"/>
            <a:ext cx="184713"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dirty="0">
                <a:latin typeface="Arial"/>
                <a:cs typeface="Arial"/>
                <a:sym typeface="Arial"/>
              </a:rPr>
              <a:t>17</a:t>
            </a:r>
            <a:endParaRPr sz="700" kern="0" dirty="0">
              <a:latin typeface="Arial"/>
              <a:cs typeface="Arial"/>
              <a:sym typeface="Arial"/>
            </a:endParaRPr>
          </a:p>
        </p:txBody>
      </p:sp>
      <p:sp>
        <p:nvSpPr>
          <p:cNvPr id="459" name="Google Shape;1619;p199">
            <a:extLst>
              <a:ext uri="{FF2B5EF4-FFF2-40B4-BE49-F238E27FC236}">
                <a16:creationId xmlns:a16="http://schemas.microsoft.com/office/drawing/2014/main" id="{19B72F6B-63BD-9D2F-0689-D4BFD81DF85F}"/>
              </a:ext>
            </a:extLst>
          </p:cNvPr>
          <p:cNvSpPr txBox="1"/>
          <p:nvPr/>
        </p:nvSpPr>
        <p:spPr>
          <a:xfrm>
            <a:off x="3416119" y="5322707"/>
            <a:ext cx="184713"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700" kern="0" dirty="0">
                <a:latin typeface="Arial"/>
                <a:cs typeface="Arial"/>
                <a:sym typeface="Arial"/>
              </a:rPr>
              <a:t>18</a:t>
            </a:r>
            <a:endParaRPr sz="700" kern="0" dirty="0">
              <a:latin typeface="Arial"/>
              <a:cs typeface="Arial"/>
              <a:sym typeface="Arial"/>
            </a:endParaRPr>
          </a:p>
        </p:txBody>
      </p:sp>
      <p:sp>
        <p:nvSpPr>
          <p:cNvPr id="460" name="Google Shape;1620;p199">
            <a:extLst>
              <a:ext uri="{FF2B5EF4-FFF2-40B4-BE49-F238E27FC236}">
                <a16:creationId xmlns:a16="http://schemas.microsoft.com/office/drawing/2014/main" id="{0E09D59C-F004-D684-64A3-A86B52196AE7}"/>
              </a:ext>
            </a:extLst>
          </p:cNvPr>
          <p:cNvSpPr txBox="1"/>
          <p:nvPr/>
        </p:nvSpPr>
        <p:spPr>
          <a:xfrm>
            <a:off x="3582104"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19</a:t>
            </a:r>
            <a:endParaRPr sz="700" kern="0">
              <a:latin typeface="Arial"/>
              <a:cs typeface="Arial"/>
              <a:sym typeface="Arial"/>
            </a:endParaRPr>
          </a:p>
        </p:txBody>
      </p:sp>
      <p:sp>
        <p:nvSpPr>
          <p:cNvPr id="461" name="Google Shape;1621;p199">
            <a:extLst>
              <a:ext uri="{FF2B5EF4-FFF2-40B4-BE49-F238E27FC236}">
                <a16:creationId xmlns:a16="http://schemas.microsoft.com/office/drawing/2014/main" id="{06DD588A-FB08-CCB7-35CE-93D6F639415F}"/>
              </a:ext>
            </a:extLst>
          </p:cNvPr>
          <p:cNvSpPr txBox="1"/>
          <p:nvPr/>
        </p:nvSpPr>
        <p:spPr>
          <a:xfrm>
            <a:off x="3737886"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20</a:t>
            </a:r>
            <a:endParaRPr sz="700" kern="0">
              <a:latin typeface="Arial"/>
              <a:cs typeface="Arial"/>
              <a:sym typeface="Arial"/>
            </a:endParaRPr>
          </a:p>
        </p:txBody>
      </p:sp>
      <p:sp>
        <p:nvSpPr>
          <p:cNvPr id="462" name="Google Shape;1622;p199">
            <a:extLst>
              <a:ext uri="{FF2B5EF4-FFF2-40B4-BE49-F238E27FC236}">
                <a16:creationId xmlns:a16="http://schemas.microsoft.com/office/drawing/2014/main" id="{D99543DB-B1D0-01FE-7DA2-981CFF30B29D}"/>
              </a:ext>
            </a:extLst>
          </p:cNvPr>
          <p:cNvSpPr txBox="1"/>
          <p:nvPr/>
        </p:nvSpPr>
        <p:spPr>
          <a:xfrm>
            <a:off x="3895894"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21</a:t>
            </a:r>
            <a:endParaRPr sz="700" kern="0">
              <a:latin typeface="Arial"/>
              <a:cs typeface="Arial"/>
              <a:sym typeface="Arial"/>
            </a:endParaRPr>
          </a:p>
        </p:txBody>
      </p:sp>
      <p:sp>
        <p:nvSpPr>
          <p:cNvPr id="463" name="Google Shape;1623;p199">
            <a:extLst>
              <a:ext uri="{FF2B5EF4-FFF2-40B4-BE49-F238E27FC236}">
                <a16:creationId xmlns:a16="http://schemas.microsoft.com/office/drawing/2014/main" id="{371EFAA7-A632-9162-0D52-B9F2AFF58176}"/>
              </a:ext>
            </a:extLst>
          </p:cNvPr>
          <p:cNvSpPr txBox="1"/>
          <p:nvPr/>
        </p:nvSpPr>
        <p:spPr>
          <a:xfrm>
            <a:off x="4060577"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22</a:t>
            </a:r>
            <a:endParaRPr sz="700" kern="0">
              <a:latin typeface="Arial"/>
              <a:cs typeface="Arial"/>
              <a:sym typeface="Arial"/>
            </a:endParaRPr>
          </a:p>
        </p:txBody>
      </p:sp>
      <p:sp>
        <p:nvSpPr>
          <p:cNvPr id="464" name="Google Shape;1624;p199">
            <a:extLst>
              <a:ext uri="{FF2B5EF4-FFF2-40B4-BE49-F238E27FC236}">
                <a16:creationId xmlns:a16="http://schemas.microsoft.com/office/drawing/2014/main" id="{C7C96A9C-DA24-FDF2-1AC2-39F015934F89}"/>
              </a:ext>
            </a:extLst>
          </p:cNvPr>
          <p:cNvSpPr txBox="1"/>
          <p:nvPr/>
        </p:nvSpPr>
        <p:spPr>
          <a:xfrm>
            <a:off x="4219144"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23</a:t>
            </a:r>
            <a:endParaRPr sz="700" kern="0">
              <a:latin typeface="Arial"/>
              <a:cs typeface="Arial"/>
              <a:sym typeface="Arial"/>
            </a:endParaRPr>
          </a:p>
        </p:txBody>
      </p:sp>
      <p:sp>
        <p:nvSpPr>
          <p:cNvPr id="465" name="Google Shape;1625;p199">
            <a:extLst>
              <a:ext uri="{FF2B5EF4-FFF2-40B4-BE49-F238E27FC236}">
                <a16:creationId xmlns:a16="http://schemas.microsoft.com/office/drawing/2014/main" id="{C247931F-2146-3C7D-70F2-95398624BEA1}"/>
              </a:ext>
            </a:extLst>
          </p:cNvPr>
          <p:cNvSpPr txBox="1"/>
          <p:nvPr/>
        </p:nvSpPr>
        <p:spPr>
          <a:xfrm>
            <a:off x="4374087"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24</a:t>
            </a:r>
            <a:endParaRPr sz="700" kern="0">
              <a:latin typeface="Arial"/>
              <a:cs typeface="Arial"/>
              <a:sym typeface="Arial"/>
            </a:endParaRPr>
          </a:p>
        </p:txBody>
      </p:sp>
      <p:sp>
        <p:nvSpPr>
          <p:cNvPr id="466" name="Google Shape;1626;p199">
            <a:extLst>
              <a:ext uri="{FF2B5EF4-FFF2-40B4-BE49-F238E27FC236}">
                <a16:creationId xmlns:a16="http://schemas.microsoft.com/office/drawing/2014/main" id="{28F88B8B-5D2D-CE9F-4335-219D5E4DE3D2}"/>
              </a:ext>
            </a:extLst>
          </p:cNvPr>
          <p:cNvSpPr txBox="1"/>
          <p:nvPr/>
        </p:nvSpPr>
        <p:spPr>
          <a:xfrm>
            <a:off x="4539476"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dirty="0">
                <a:latin typeface="Arial"/>
                <a:cs typeface="Arial"/>
                <a:sym typeface="Arial"/>
              </a:rPr>
              <a:t>25</a:t>
            </a:r>
            <a:endParaRPr sz="700" kern="0" dirty="0">
              <a:latin typeface="Arial"/>
              <a:cs typeface="Arial"/>
              <a:sym typeface="Arial"/>
            </a:endParaRPr>
          </a:p>
        </p:txBody>
      </p:sp>
      <p:sp>
        <p:nvSpPr>
          <p:cNvPr id="467" name="Google Shape;1627;p199">
            <a:extLst>
              <a:ext uri="{FF2B5EF4-FFF2-40B4-BE49-F238E27FC236}">
                <a16:creationId xmlns:a16="http://schemas.microsoft.com/office/drawing/2014/main" id="{331B4A61-5054-DFC3-CACC-A201E092DD42}"/>
              </a:ext>
            </a:extLst>
          </p:cNvPr>
          <p:cNvSpPr txBox="1"/>
          <p:nvPr/>
        </p:nvSpPr>
        <p:spPr>
          <a:xfrm>
            <a:off x="4694838"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26</a:t>
            </a:r>
            <a:endParaRPr sz="700" kern="0">
              <a:latin typeface="Arial"/>
              <a:cs typeface="Arial"/>
              <a:sym typeface="Arial"/>
            </a:endParaRPr>
          </a:p>
        </p:txBody>
      </p:sp>
      <p:sp>
        <p:nvSpPr>
          <p:cNvPr id="468" name="Google Shape;1628;p199">
            <a:extLst>
              <a:ext uri="{FF2B5EF4-FFF2-40B4-BE49-F238E27FC236}">
                <a16:creationId xmlns:a16="http://schemas.microsoft.com/office/drawing/2014/main" id="{161555F4-F7A8-B503-DB3F-3E96D1B99382}"/>
              </a:ext>
            </a:extLst>
          </p:cNvPr>
          <p:cNvSpPr txBox="1"/>
          <p:nvPr/>
        </p:nvSpPr>
        <p:spPr>
          <a:xfrm>
            <a:off x="4858542"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27</a:t>
            </a:r>
            <a:endParaRPr sz="700" kern="0">
              <a:latin typeface="Arial"/>
              <a:cs typeface="Arial"/>
              <a:sym typeface="Arial"/>
            </a:endParaRPr>
          </a:p>
        </p:txBody>
      </p:sp>
      <p:sp>
        <p:nvSpPr>
          <p:cNvPr id="469" name="Google Shape;1629;p199">
            <a:extLst>
              <a:ext uri="{FF2B5EF4-FFF2-40B4-BE49-F238E27FC236}">
                <a16:creationId xmlns:a16="http://schemas.microsoft.com/office/drawing/2014/main" id="{EB591248-A679-5E98-D503-BF7DDC5FEE74}"/>
              </a:ext>
            </a:extLst>
          </p:cNvPr>
          <p:cNvSpPr txBox="1"/>
          <p:nvPr/>
        </p:nvSpPr>
        <p:spPr>
          <a:xfrm>
            <a:off x="5018089"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a:latin typeface="Arial"/>
                <a:cs typeface="Arial"/>
                <a:sym typeface="Arial"/>
              </a:rPr>
              <a:t>28</a:t>
            </a:r>
            <a:endParaRPr sz="700" kern="0">
              <a:latin typeface="Arial"/>
              <a:cs typeface="Arial"/>
              <a:sym typeface="Arial"/>
            </a:endParaRPr>
          </a:p>
        </p:txBody>
      </p:sp>
      <p:sp>
        <p:nvSpPr>
          <p:cNvPr id="470" name="Google Shape;1630;p199">
            <a:extLst>
              <a:ext uri="{FF2B5EF4-FFF2-40B4-BE49-F238E27FC236}">
                <a16:creationId xmlns:a16="http://schemas.microsoft.com/office/drawing/2014/main" id="{9490D496-52EE-C52A-3394-0ABF581D974A}"/>
              </a:ext>
            </a:extLst>
          </p:cNvPr>
          <p:cNvSpPr txBox="1"/>
          <p:nvPr/>
        </p:nvSpPr>
        <p:spPr>
          <a:xfrm>
            <a:off x="5177762" y="5322707"/>
            <a:ext cx="184713" cy="145318"/>
          </a:xfrm>
          <a:prstGeom prst="rect">
            <a:avLst/>
          </a:prstGeom>
          <a:noFill/>
          <a:ln>
            <a:noFill/>
          </a:ln>
        </p:spPr>
        <p:txBody>
          <a:bodyPr spcFirstLastPara="1" wrap="square" lIns="36000" tIns="45700" rIns="36000" bIns="45700" anchor="t" anchorCtr="0">
            <a:noAutofit/>
          </a:bodyPr>
          <a:lstStyle/>
          <a:p>
            <a:pPr algn="ctr" defTabSz="914377">
              <a:buClr>
                <a:srgbClr val="000000"/>
              </a:buClr>
              <a:defRPr/>
            </a:pPr>
            <a:r>
              <a:rPr lang="en-GB" sz="700" kern="0" dirty="0">
                <a:latin typeface="Arial"/>
                <a:cs typeface="Arial"/>
                <a:sym typeface="Arial"/>
              </a:rPr>
              <a:t>29</a:t>
            </a:r>
            <a:endParaRPr sz="700" kern="0" dirty="0">
              <a:latin typeface="Arial"/>
              <a:cs typeface="Arial"/>
              <a:sym typeface="Arial"/>
            </a:endParaRPr>
          </a:p>
        </p:txBody>
      </p:sp>
      <p:sp>
        <p:nvSpPr>
          <p:cNvPr id="471" name="Google Shape;1631;p199">
            <a:extLst>
              <a:ext uri="{FF2B5EF4-FFF2-40B4-BE49-F238E27FC236}">
                <a16:creationId xmlns:a16="http://schemas.microsoft.com/office/drawing/2014/main" id="{11BFCC68-EC2B-B3FD-56A4-030710DBC551}"/>
              </a:ext>
            </a:extLst>
          </p:cNvPr>
          <p:cNvSpPr txBox="1"/>
          <p:nvPr/>
        </p:nvSpPr>
        <p:spPr>
          <a:xfrm>
            <a:off x="2114908" y="5515588"/>
            <a:ext cx="1302859" cy="145318"/>
          </a:xfrm>
          <a:prstGeom prst="rect">
            <a:avLst/>
          </a:prstGeom>
          <a:noFill/>
          <a:ln>
            <a:noFill/>
          </a:ln>
        </p:spPr>
        <p:txBody>
          <a:bodyPr spcFirstLastPara="1" wrap="square" lIns="0" tIns="45700" rIns="0" bIns="45700" anchor="t" anchorCtr="0">
            <a:noAutofit/>
          </a:bodyPr>
          <a:lstStyle/>
          <a:p>
            <a:pPr algn="ctr" defTabSz="914377">
              <a:buClr>
                <a:srgbClr val="000000"/>
              </a:buClr>
              <a:defRPr/>
            </a:pPr>
            <a:r>
              <a:rPr lang="en-GB" sz="1000" b="1" kern="0" dirty="0">
                <a:latin typeface="Arial"/>
                <a:cs typeface="Arial"/>
                <a:sym typeface="Arial"/>
              </a:rPr>
              <a:t>Time (months)</a:t>
            </a:r>
            <a:endParaRPr sz="1000" b="1" kern="0" dirty="0">
              <a:latin typeface="Arial"/>
              <a:cs typeface="Arial"/>
              <a:sym typeface="Arial"/>
            </a:endParaRPr>
          </a:p>
        </p:txBody>
      </p:sp>
      <p:graphicFrame>
        <p:nvGraphicFramePr>
          <p:cNvPr id="472" name="Google Shape;1165;p199">
            <a:extLst>
              <a:ext uri="{FF2B5EF4-FFF2-40B4-BE49-F238E27FC236}">
                <a16:creationId xmlns:a16="http://schemas.microsoft.com/office/drawing/2014/main" id="{99D16FE0-651C-E208-CEF9-99BD699F6529}"/>
              </a:ext>
            </a:extLst>
          </p:cNvPr>
          <p:cNvGraphicFramePr/>
          <p:nvPr>
            <p:extLst>
              <p:ext uri="{D42A27DB-BD31-4B8C-83A1-F6EECF244321}">
                <p14:modId xmlns:p14="http://schemas.microsoft.com/office/powerpoint/2010/main" val="534733737"/>
              </p:ext>
            </p:extLst>
          </p:nvPr>
        </p:nvGraphicFramePr>
        <p:xfrm>
          <a:off x="1709526" y="2180742"/>
          <a:ext cx="3300717" cy="1354800"/>
        </p:xfrm>
        <a:graphic>
          <a:graphicData uri="http://schemas.openxmlformats.org/drawingml/2006/table">
            <a:tbl>
              <a:tblPr firstRow="1" bandRow="1">
                <a:tableStyleId>{5C22544A-7EE6-4342-B048-85BDC9FD1C3A}</a:tableStyleId>
              </a:tblPr>
              <a:tblGrid>
                <a:gridCol w="1422850">
                  <a:extLst>
                    <a:ext uri="{9D8B030D-6E8A-4147-A177-3AD203B41FA5}">
                      <a16:colId xmlns:a16="http://schemas.microsoft.com/office/drawing/2014/main" val="20000"/>
                    </a:ext>
                  </a:extLst>
                </a:gridCol>
                <a:gridCol w="991411">
                  <a:extLst>
                    <a:ext uri="{9D8B030D-6E8A-4147-A177-3AD203B41FA5}">
                      <a16:colId xmlns:a16="http://schemas.microsoft.com/office/drawing/2014/main" val="20001"/>
                    </a:ext>
                  </a:extLst>
                </a:gridCol>
                <a:gridCol w="886456">
                  <a:extLst>
                    <a:ext uri="{9D8B030D-6E8A-4147-A177-3AD203B41FA5}">
                      <a16:colId xmlns:a16="http://schemas.microsoft.com/office/drawing/2014/main" val="20002"/>
                    </a:ext>
                  </a:extLst>
                </a:gridCol>
              </a:tblGrid>
              <a:tr h="229646">
                <a:tc>
                  <a:txBody>
                    <a:bodyPr/>
                    <a:lstStyle/>
                    <a:p>
                      <a:pPr marL="295275" marR="0" lvl="0" indent="-295275" algn="l" rtl="0">
                        <a:lnSpc>
                          <a:spcPct val="100000"/>
                        </a:lnSpc>
                        <a:spcBef>
                          <a:spcPts val="0"/>
                        </a:spcBef>
                        <a:spcAft>
                          <a:spcPts val="0"/>
                        </a:spcAft>
                        <a:buClr>
                          <a:schemeClr val="dk1"/>
                        </a:buClr>
                        <a:buSzPts val="1068"/>
                        <a:buFont typeface="Arial"/>
                        <a:buNone/>
                      </a:pPr>
                      <a:endParaRPr sz="10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1" marR="91451" marT="36000" marB="36000" anchor="ctr">
                    <a:noFill/>
                  </a:tcPr>
                </a:tc>
                <a:tc>
                  <a:txBody>
                    <a:bodyPr/>
                    <a:lstStyle/>
                    <a:p>
                      <a:pPr marL="0" marR="0" lvl="0" indent="0" algn="ctr" rtl="0">
                        <a:lnSpc>
                          <a:spcPct val="100000"/>
                        </a:lnSpc>
                        <a:spcBef>
                          <a:spcPts val="0"/>
                        </a:spcBef>
                        <a:spcAft>
                          <a:spcPts val="0"/>
                        </a:spcAft>
                        <a:buClr>
                          <a:schemeClr val="dk2"/>
                        </a:buClr>
                        <a:buSzPts val="1200"/>
                        <a:buFont typeface="Arial"/>
                        <a:buNone/>
                      </a:pPr>
                      <a:r>
                        <a:rPr lang="en-GB" sz="1000" u="none" strike="noStrike" kern="1200" cap="none" dirty="0">
                          <a:latin typeface="Arial" panose="020B0604020202020204" pitchFamily="34" charset="0"/>
                          <a:cs typeface="Arial" panose="020B0604020202020204" pitchFamily="34" charset="0"/>
                          <a:sym typeface="Arial"/>
                        </a:rPr>
                        <a:t>Atezo + </a:t>
                      </a:r>
                      <a:r>
                        <a:rPr lang="en-GB" sz="1000" u="none" strike="noStrike" kern="1200" cap="none" dirty="0" err="1">
                          <a:latin typeface="Arial" panose="020B0604020202020204" pitchFamily="34" charset="0"/>
                          <a:cs typeface="Arial" panose="020B0604020202020204" pitchFamily="34" charset="0"/>
                          <a:sym typeface="Arial"/>
                        </a:rPr>
                        <a:t>bev</a:t>
                      </a:r>
                      <a:endParaRPr lang="en-GB" sz="1000" u="none" strike="noStrike" kern="1200" cap="none" dirty="0">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chemeClr val="dk2"/>
                        </a:buClr>
                        <a:buSzPts val="1200"/>
                        <a:buFont typeface="Arial"/>
                        <a:buNone/>
                      </a:pPr>
                      <a:r>
                        <a:rPr lang="en-GB" sz="1000" u="none" strike="noStrike" kern="1200" cap="none" dirty="0">
                          <a:latin typeface="Arial" panose="020B0604020202020204" pitchFamily="34" charset="0"/>
                          <a:cs typeface="Arial" panose="020B0604020202020204" pitchFamily="34" charset="0"/>
                          <a:sym typeface="Arial"/>
                        </a:rPr>
                        <a:t>(N=336)</a:t>
                      </a:r>
                      <a:endParaRPr sz="1000" b="1" u="none" strike="noStrike" kern="1200" cap="none" dirty="0">
                        <a:solidFill>
                          <a:schemeClr val="bg1"/>
                        </a:solidFill>
                        <a:latin typeface="Arial" panose="020B0604020202020204" pitchFamily="34" charset="0"/>
                        <a:ea typeface="+mn-ea"/>
                        <a:cs typeface="Arial" panose="020B0604020202020204" pitchFamily="34" charset="0"/>
                        <a:sym typeface="Arial"/>
                      </a:endParaRPr>
                    </a:p>
                  </a:txBody>
                  <a:tcPr marL="91451" marR="91451" marT="36000" marB="36000" anchor="b">
                    <a:solidFill>
                      <a:schemeClr val="tx2"/>
                    </a:solidFill>
                  </a:tcPr>
                </a:tc>
                <a:tc>
                  <a:txBody>
                    <a:bodyPr/>
                    <a:lstStyle/>
                    <a:p>
                      <a:pPr marL="0" marR="0" lvl="0" indent="0" algn="ctr" rtl="0">
                        <a:lnSpc>
                          <a:spcPct val="100000"/>
                        </a:lnSpc>
                        <a:spcBef>
                          <a:spcPts val="0"/>
                        </a:spcBef>
                        <a:spcAft>
                          <a:spcPts val="0"/>
                        </a:spcAft>
                        <a:buClr>
                          <a:schemeClr val="accent1"/>
                        </a:buClr>
                        <a:buSzPts val="1200"/>
                        <a:buFont typeface="Arial"/>
                        <a:buNone/>
                      </a:pPr>
                      <a:r>
                        <a:rPr lang="en-GB" sz="1000" u="none" strike="noStrike" kern="1200" cap="none" dirty="0">
                          <a:latin typeface="Arial" panose="020B0604020202020204" pitchFamily="34" charset="0"/>
                          <a:cs typeface="Arial" panose="020B0604020202020204" pitchFamily="34" charset="0"/>
                          <a:sym typeface="Arial"/>
                        </a:rPr>
                        <a:t>Sorafenib</a:t>
                      </a:r>
                    </a:p>
                    <a:p>
                      <a:pPr marL="0" marR="0" lvl="0" indent="0" algn="ctr" rtl="0">
                        <a:lnSpc>
                          <a:spcPct val="100000"/>
                        </a:lnSpc>
                        <a:spcBef>
                          <a:spcPts val="0"/>
                        </a:spcBef>
                        <a:spcAft>
                          <a:spcPts val="0"/>
                        </a:spcAft>
                        <a:buClr>
                          <a:schemeClr val="accent1"/>
                        </a:buClr>
                        <a:buSzPts val="1200"/>
                        <a:buFont typeface="Arial"/>
                        <a:buNone/>
                      </a:pPr>
                      <a:r>
                        <a:rPr lang="en-GB" sz="1000" u="none" strike="noStrike" kern="1200" cap="none" dirty="0">
                          <a:latin typeface="Arial" panose="020B0604020202020204" pitchFamily="34" charset="0"/>
                          <a:cs typeface="Arial" panose="020B0604020202020204" pitchFamily="34" charset="0"/>
                          <a:sym typeface="Arial"/>
                        </a:rPr>
                        <a:t>(N=165)</a:t>
                      </a:r>
                      <a:endParaRPr sz="1000" b="1" u="none" strike="noStrike" kern="1200" cap="none" dirty="0">
                        <a:solidFill>
                          <a:schemeClr val="bg1"/>
                        </a:solidFill>
                        <a:latin typeface="Arial" panose="020B0604020202020204" pitchFamily="34" charset="0"/>
                        <a:ea typeface="+mn-ea"/>
                        <a:cs typeface="Arial" panose="020B0604020202020204" pitchFamily="34" charset="0"/>
                      </a:endParaRPr>
                    </a:p>
                  </a:txBody>
                  <a:tcPr marL="91451" marR="91451" marT="36000" marB="36000" anchor="b"/>
                </a:tc>
                <a:extLst>
                  <a:ext uri="{0D108BD9-81ED-4DB2-BD59-A6C34878D82A}">
                    <a16:rowId xmlns:a16="http://schemas.microsoft.com/office/drawing/2014/main" val="10000"/>
                  </a:ext>
                </a:extLst>
              </a:tr>
              <a:tr h="229646">
                <a:tc>
                  <a:txBody>
                    <a:bodyPr/>
                    <a:lstStyle/>
                    <a:p>
                      <a:pPr marL="0" marR="0" lvl="0" indent="0" algn="l" rtl="0">
                        <a:lnSpc>
                          <a:spcPct val="100000"/>
                        </a:lnSpc>
                        <a:spcBef>
                          <a:spcPts val="0"/>
                        </a:spcBef>
                        <a:spcAft>
                          <a:spcPts val="0"/>
                        </a:spcAft>
                        <a:buClr>
                          <a:schemeClr val="dk1"/>
                        </a:buClr>
                        <a:buSzPts val="1068"/>
                        <a:buFont typeface="Arial"/>
                        <a:buNone/>
                      </a:pPr>
                      <a:r>
                        <a:rPr lang="en-GB" sz="1000" b="1" u="none" strike="noStrike" cap="none" dirty="0">
                          <a:latin typeface="Arial" panose="020B0604020202020204" pitchFamily="34" charset="0"/>
                          <a:cs typeface="Arial" panose="020B0604020202020204" pitchFamily="34" charset="0"/>
                        </a:rPr>
                        <a:t>Median OS, months</a:t>
                      </a:r>
                      <a:endParaRPr sz="1000" b="1" u="none" strike="noStrike" cap="none" dirty="0">
                        <a:latin typeface="Arial" panose="020B0604020202020204" pitchFamily="34" charset="0"/>
                        <a:cs typeface="Arial" panose="020B0604020202020204" pitchFamily="34" charset="0"/>
                      </a:endParaRPr>
                    </a:p>
                    <a:p>
                      <a:pPr marL="179999" marR="0" lvl="0" indent="0" algn="l" rtl="0">
                        <a:lnSpc>
                          <a:spcPct val="100000"/>
                        </a:lnSpc>
                        <a:spcBef>
                          <a:spcPts val="0"/>
                        </a:spcBef>
                        <a:spcAft>
                          <a:spcPts val="0"/>
                        </a:spcAft>
                        <a:buClr>
                          <a:schemeClr val="dk1"/>
                        </a:buClr>
                        <a:buSzPts val="1068"/>
                        <a:buFont typeface="Arial"/>
                        <a:buNone/>
                      </a:pPr>
                      <a:r>
                        <a:rPr lang="en-GB" sz="1000" u="none" strike="noStrike" cap="none" dirty="0">
                          <a:latin typeface="Arial" panose="020B0604020202020204" pitchFamily="34" charset="0"/>
                          <a:cs typeface="Arial" panose="020B0604020202020204" pitchFamily="34" charset="0"/>
                        </a:rPr>
                        <a:t>(95% CI)</a:t>
                      </a:r>
                      <a:endParaRPr sz="1000" i="0" u="none" strike="noStrike" cap="none" dirty="0">
                        <a:solidFill>
                          <a:schemeClr val="dk1"/>
                        </a:solidFill>
                        <a:latin typeface="Arial" panose="020B0604020202020204" pitchFamily="34" charset="0"/>
                        <a:cs typeface="Arial" panose="020B0604020202020204" pitchFamily="34" charset="0"/>
                      </a:endParaRPr>
                    </a:p>
                  </a:txBody>
                  <a:tcPr marL="91451" marR="91451" marT="36000" marB="36000"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000" b="1" u="none" strike="noStrike" cap="none" dirty="0">
                          <a:latin typeface="Arial" panose="020B0604020202020204" pitchFamily="34" charset="0"/>
                          <a:cs typeface="Arial" panose="020B0604020202020204" pitchFamily="34" charset="0"/>
                        </a:rPr>
                        <a:t>19.2</a:t>
                      </a:r>
                      <a:endParaRPr sz="1000" b="1"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r>
                        <a:rPr lang="en-GB" sz="1000" u="none" strike="noStrike" cap="none" dirty="0">
                          <a:latin typeface="Arial" panose="020B0604020202020204" pitchFamily="34" charset="0"/>
                          <a:cs typeface="Arial" panose="020B0604020202020204" pitchFamily="34" charset="0"/>
                        </a:rPr>
                        <a:t>(17.0-23.7)</a:t>
                      </a:r>
                      <a:endParaRPr sz="1000" u="none" strike="noStrike" cap="none" dirty="0">
                        <a:solidFill>
                          <a:schemeClr val="tx1"/>
                        </a:solidFill>
                        <a:latin typeface="Arial" panose="020B0604020202020204" pitchFamily="34" charset="0"/>
                        <a:cs typeface="Arial" panose="020B0604020202020204" pitchFamily="34" charset="0"/>
                      </a:endParaRPr>
                    </a:p>
                  </a:txBody>
                  <a:tcPr marL="91451" marR="91451" marT="36000" marB="36000"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000" b="1" u="none" strike="noStrike" cap="none" dirty="0">
                          <a:latin typeface="Arial" panose="020B0604020202020204" pitchFamily="34" charset="0"/>
                          <a:cs typeface="Arial" panose="020B0604020202020204" pitchFamily="34" charset="0"/>
                        </a:rPr>
                        <a:t>13.4</a:t>
                      </a:r>
                      <a:br>
                        <a:rPr lang="en-GB" sz="1000" u="none" strike="noStrike" cap="none" dirty="0">
                          <a:latin typeface="Arial" panose="020B0604020202020204" pitchFamily="34" charset="0"/>
                          <a:cs typeface="Arial" panose="020B0604020202020204" pitchFamily="34" charset="0"/>
                          <a:sym typeface="Arial"/>
                        </a:rPr>
                      </a:br>
                      <a:r>
                        <a:rPr lang="en-GB" sz="1000" u="none" strike="noStrike" cap="none" dirty="0">
                          <a:latin typeface="Arial" panose="020B0604020202020204" pitchFamily="34" charset="0"/>
                          <a:cs typeface="Arial" panose="020B0604020202020204" pitchFamily="34" charset="0"/>
                          <a:sym typeface="Arial"/>
                        </a:rPr>
                        <a:t>(1</a:t>
                      </a:r>
                      <a:r>
                        <a:rPr lang="en-GB" sz="1000" u="none" strike="noStrike" cap="none" dirty="0">
                          <a:latin typeface="Arial" panose="020B0604020202020204" pitchFamily="34" charset="0"/>
                          <a:cs typeface="Arial" panose="020B0604020202020204" pitchFamily="34" charset="0"/>
                        </a:rPr>
                        <a:t>1</a:t>
                      </a:r>
                      <a:r>
                        <a:rPr lang="en-GB" sz="1000" u="none" strike="noStrike" cap="none" dirty="0">
                          <a:latin typeface="Arial" panose="020B0604020202020204" pitchFamily="34" charset="0"/>
                          <a:cs typeface="Arial" panose="020B0604020202020204" pitchFamily="34" charset="0"/>
                          <a:sym typeface="Arial"/>
                        </a:rPr>
                        <a:t>.4-</a:t>
                      </a:r>
                      <a:r>
                        <a:rPr lang="en-GB" sz="1000" u="none" strike="noStrike" cap="none" dirty="0">
                          <a:latin typeface="Arial" panose="020B0604020202020204" pitchFamily="34" charset="0"/>
                          <a:cs typeface="Arial" panose="020B0604020202020204" pitchFamily="34" charset="0"/>
                        </a:rPr>
                        <a:t>16.9</a:t>
                      </a:r>
                      <a:r>
                        <a:rPr lang="en-GB" sz="1000" u="none" strike="noStrike" cap="none" dirty="0">
                          <a:latin typeface="Arial" panose="020B0604020202020204" pitchFamily="34" charset="0"/>
                          <a:cs typeface="Arial" panose="020B0604020202020204" pitchFamily="34" charset="0"/>
                          <a:sym typeface="Arial"/>
                        </a:rPr>
                        <a:t>)</a:t>
                      </a:r>
                      <a:endParaRPr sz="1000" b="0" i="0" u="none" strike="noStrike" cap="none" dirty="0">
                        <a:solidFill>
                          <a:schemeClr val="tx1"/>
                        </a:solidFill>
                        <a:latin typeface="Arial" panose="020B0604020202020204" pitchFamily="34" charset="0"/>
                        <a:ea typeface="Arial"/>
                        <a:cs typeface="Arial" panose="020B0604020202020204" pitchFamily="34" charset="0"/>
                        <a:sym typeface="Arial"/>
                      </a:endParaRPr>
                    </a:p>
                  </a:txBody>
                  <a:tcPr marL="91451" marR="91451" marT="36000" marB="36000" anchor="ctr"/>
                </a:tc>
                <a:extLst>
                  <a:ext uri="{0D108BD9-81ED-4DB2-BD59-A6C34878D82A}">
                    <a16:rowId xmlns:a16="http://schemas.microsoft.com/office/drawing/2014/main" val="10002"/>
                  </a:ext>
                </a:extLst>
              </a:tr>
              <a:tr h="229646">
                <a:tc>
                  <a:txBody>
                    <a:bodyPr/>
                    <a:lstStyle/>
                    <a:p>
                      <a:pPr marL="0" marR="0" lvl="0" indent="0" algn="l" rtl="0">
                        <a:lnSpc>
                          <a:spcPct val="100000"/>
                        </a:lnSpc>
                        <a:spcBef>
                          <a:spcPts val="0"/>
                        </a:spcBef>
                        <a:spcAft>
                          <a:spcPts val="0"/>
                        </a:spcAft>
                        <a:buClr>
                          <a:schemeClr val="dk1"/>
                        </a:buClr>
                        <a:buSzPts val="1068"/>
                        <a:buFont typeface="Arial"/>
                        <a:buNone/>
                      </a:pPr>
                      <a:r>
                        <a:rPr lang="en-GB" sz="1000" b="1" u="none" strike="noStrike" cap="none" dirty="0">
                          <a:latin typeface="Arial" panose="020B0604020202020204" pitchFamily="34" charset="0"/>
                          <a:cs typeface="Arial" panose="020B0604020202020204" pitchFamily="34" charset="0"/>
                          <a:sym typeface="Arial"/>
                        </a:rPr>
                        <a:t>Stratified* HR </a:t>
                      </a:r>
                      <a:endParaRPr sz="1000" b="1" u="none" strike="noStrike" cap="none" dirty="0">
                        <a:latin typeface="Arial" panose="020B0604020202020204" pitchFamily="34" charset="0"/>
                        <a:cs typeface="Arial" panose="020B0604020202020204" pitchFamily="34" charset="0"/>
                        <a:sym typeface="Arial"/>
                      </a:endParaRPr>
                    </a:p>
                    <a:p>
                      <a:pPr marL="179999" marR="0" lvl="0" indent="0" algn="l" rtl="0">
                        <a:lnSpc>
                          <a:spcPct val="100000"/>
                        </a:lnSpc>
                        <a:spcBef>
                          <a:spcPts val="0"/>
                        </a:spcBef>
                        <a:spcAft>
                          <a:spcPts val="0"/>
                        </a:spcAft>
                        <a:buClr>
                          <a:schemeClr val="dk1"/>
                        </a:buClr>
                        <a:buSzPts val="1068"/>
                        <a:buFont typeface="Arial"/>
                        <a:buNone/>
                      </a:pPr>
                      <a:r>
                        <a:rPr lang="en-GB" sz="1000" u="none" strike="noStrike" cap="none" dirty="0">
                          <a:latin typeface="Arial" panose="020B0604020202020204" pitchFamily="34" charset="0"/>
                          <a:cs typeface="Arial" panose="020B0604020202020204" pitchFamily="34" charset="0"/>
                        </a:rPr>
                        <a:t>(95% CI)</a:t>
                      </a:r>
                      <a:endParaRPr sz="1000" u="none" strike="noStrike" cap="none" dirty="0">
                        <a:latin typeface="Arial" panose="020B0604020202020204" pitchFamily="34" charset="0"/>
                        <a:cs typeface="Arial" panose="020B0604020202020204" pitchFamily="34" charset="0"/>
                      </a:endParaRPr>
                    </a:p>
                  </a:txBody>
                  <a:tcPr marL="91451" marR="91451" marT="36000" marB="36000"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000" u="none" strike="noStrike" cap="none" dirty="0">
                          <a:latin typeface="Arial" panose="020B0604020202020204" pitchFamily="34" charset="0"/>
                          <a:cs typeface="Arial" panose="020B0604020202020204" pitchFamily="34" charset="0"/>
                          <a:sym typeface="Arial"/>
                        </a:rPr>
                        <a:t>0.</a:t>
                      </a:r>
                      <a:r>
                        <a:rPr lang="en-GB" sz="1000" u="none" strike="noStrike" cap="none" dirty="0">
                          <a:latin typeface="Arial" panose="020B0604020202020204" pitchFamily="34" charset="0"/>
                          <a:cs typeface="Arial" panose="020B0604020202020204" pitchFamily="34" charset="0"/>
                        </a:rPr>
                        <a:t>66</a:t>
                      </a:r>
                      <a:endParaRPr sz="10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r>
                        <a:rPr lang="en-GB" sz="1000" u="none" strike="noStrike" cap="none" dirty="0">
                          <a:latin typeface="Arial" panose="020B0604020202020204" pitchFamily="34" charset="0"/>
                          <a:cs typeface="Arial" panose="020B0604020202020204" pitchFamily="34" charset="0"/>
                        </a:rPr>
                        <a:t>(0.52-0.85)</a:t>
                      </a:r>
                      <a:endParaRPr sz="1000" u="none" strike="noStrike" cap="none" dirty="0">
                        <a:solidFill>
                          <a:schemeClr val="tx1"/>
                        </a:solidFill>
                        <a:latin typeface="Arial" panose="020B0604020202020204" pitchFamily="34" charset="0"/>
                        <a:cs typeface="Arial" panose="020B0604020202020204" pitchFamily="34" charset="0"/>
                      </a:endParaRPr>
                    </a:p>
                  </a:txBody>
                  <a:tcPr marL="91451" marR="91451" marT="36000" marB="36000" anchor="ctr"/>
                </a:tc>
                <a:tc hMerge="1">
                  <a:txBody>
                    <a:bodyPr/>
                    <a:lstStyle/>
                    <a:p>
                      <a:endParaRPr lang="en-US"/>
                    </a:p>
                  </a:txBody>
                  <a:tcPr/>
                </a:tc>
                <a:extLst>
                  <a:ext uri="{0D108BD9-81ED-4DB2-BD59-A6C34878D82A}">
                    <a16:rowId xmlns:a16="http://schemas.microsoft.com/office/drawing/2014/main" val="10003"/>
                  </a:ext>
                </a:extLst>
              </a:tr>
              <a:tr h="141323">
                <a:tc>
                  <a:txBody>
                    <a:bodyPr/>
                    <a:lstStyle/>
                    <a:p>
                      <a:pPr marL="0" marR="0" lvl="0" indent="0" algn="l" rtl="0">
                        <a:lnSpc>
                          <a:spcPct val="100000"/>
                        </a:lnSpc>
                        <a:spcBef>
                          <a:spcPts val="0"/>
                        </a:spcBef>
                        <a:spcAft>
                          <a:spcPts val="0"/>
                        </a:spcAft>
                        <a:buClr>
                          <a:schemeClr val="dk1"/>
                        </a:buClr>
                        <a:buSzPts val="1068"/>
                        <a:buFont typeface="Arial"/>
                        <a:buNone/>
                      </a:pPr>
                      <a:r>
                        <a:rPr lang="en-GB" sz="1000" b="1" u="none" strike="noStrike" cap="none" dirty="0">
                          <a:latin typeface="Arial" panose="020B0604020202020204" pitchFamily="34" charset="0"/>
                          <a:cs typeface="Arial" panose="020B0604020202020204" pitchFamily="34" charset="0"/>
                        </a:rPr>
                        <a:t>p value</a:t>
                      </a:r>
                      <a:endParaRPr sz="1000" b="1" u="none" strike="noStrike" cap="none" dirty="0">
                        <a:latin typeface="Arial" panose="020B0604020202020204" pitchFamily="34" charset="0"/>
                        <a:cs typeface="Arial" panose="020B0604020202020204" pitchFamily="34" charset="0"/>
                      </a:endParaRPr>
                    </a:p>
                  </a:txBody>
                  <a:tcPr marL="91451" marR="91451" marT="36000" marB="36000"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000" u="none" strike="noStrike" cap="none" dirty="0">
                          <a:latin typeface="Arial" panose="020B0604020202020204" pitchFamily="34" charset="0"/>
                          <a:cs typeface="Arial" panose="020B0604020202020204" pitchFamily="34" charset="0"/>
                        </a:rPr>
                        <a:t>p=0.0009</a:t>
                      </a:r>
                      <a:r>
                        <a:rPr lang="en-GB" sz="1000" u="none" strike="noStrike" cap="none" baseline="30000" dirty="0">
                          <a:latin typeface="Arial" panose="020B0604020202020204" pitchFamily="34" charset="0"/>
                          <a:cs typeface="Arial" panose="020B0604020202020204" pitchFamily="34" charset="0"/>
                        </a:rPr>
                        <a:t>‡</a:t>
                      </a:r>
                      <a:endParaRPr sz="1000" u="none" strike="noStrike" cap="none" baseline="30000" dirty="0">
                        <a:solidFill>
                          <a:schemeClr val="tx1"/>
                        </a:solidFill>
                        <a:latin typeface="Arial" panose="020B0604020202020204" pitchFamily="34" charset="0"/>
                        <a:cs typeface="Arial" panose="020B0604020202020204" pitchFamily="34" charset="0"/>
                      </a:endParaRPr>
                    </a:p>
                  </a:txBody>
                  <a:tcPr marL="91451" marR="91451" marT="36000" marB="36000" anchor="ctr"/>
                </a:tc>
                <a:tc hMerge="1">
                  <a:txBody>
                    <a:bodyPr/>
                    <a:lstStyle/>
                    <a:p>
                      <a:endParaRPr lang="en-GB"/>
                    </a:p>
                  </a:txBody>
                  <a:tcPr/>
                </a:tc>
                <a:extLst>
                  <a:ext uri="{0D108BD9-81ED-4DB2-BD59-A6C34878D82A}">
                    <a16:rowId xmlns:a16="http://schemas.microsoft.com/office/drawing/2014/main" val="971439986"/>
                  </a:ext>
                </a:extLst>
              </a:tr>
            </a:tbl>
          </a:graphicData>
        </a:graphic>
      </p:graphicFrame>
      <p:sp>
        <p:nvSpPr>
          <p:cNvPr id="473" name="Google Shape;1632;p199">
            <a:extLst>
              <a:ext uri="{FF2B5EF4-FFF2-40B4-BE49-F238E27FC236}">
                <a16:creationId xmlns:a16="http://schemas.microsoft.com/office/drawing/2014/main" id="{293600BA-6454-5303-92DF-D863CE3EF5AD}"/>
              </a:ext>
            </a:extLst>
          </p:cNvPr>
          <p:cNvSpPr txBox="1"/>
          <p:nvPr/>
        </p:nvSpPr>
        <p:spPr>
          <a:xfrm rot="16200000">
            <a:off x="-725787" y="4190702"/>
            <a:ext cx="1970001" cy="246181"/>
          </a:xfrm>
          <a:prstGeom prst="rect">
            <a:avLst/>
          </a:prstGeom>
          <a:noFill/>
          <a:ln>
            <a:noFill/>
          </a:ln>
        </p:spPr>
        <p:txBody>
          <a:bodyPr spcFirstLastPara="1" wrap="square" lIns="91425" tIns="45700" rIns="91425" bIns="45700" anchor="t" anchorCtr="0">
            <a:spAutoFit/>
          </a:bodyPr>
          <a:lstStyle/>
          <a:p>
            <a:pPr algn="ctr" defTabSz="914377">
              <a:buClr>
                <a:srgbClr val="000000"/>
              </a:buClr>
            </a:pPr>
            <a:r>
              <a:rPr lang="en-GB" sz="1000" b="1" kern="0" dirty="0">
                <a:latin typeface="Arial"/>
                <a:ea typeface="Arial"/>
                <a:cs typeface="Arial"/>
                <a:sym typeface="Arial"/>
              </a:rPr>
              <a:t>O</a:t>
            </a:r>
            <a:r>
              <a:rPr lang="en-GB" sz="1000" b="1" kern="0" dirty="0">
                <a:latin typeface="Arial"/>
                <a:cs typeface="Arial"/>
                <a:sym typeface="Arial"/>
              </a:rPr>
              <a:t>S estimate</a:t>
            </a:r>
            <a:endParaRPr sz="1000" b="1" kern="0" dirty="0">
              <a:latin typeface="Arial"/>
              <a:cs typeface="Arial"/>
              <a:sym typeface="Arial"/>
            </a:endParaRPr>
          </a:p>
        </p:txBody>
      </p:sp>
      <p:sp>
        <p:nvSpPr>
          <p:cNvPr id="474" name="Google Shape;1597;p199">
            <a:extLst>
              <a:ext uri="{FF2B5EF4-FFF2-40B4-BE49-F238E27FC236}">
                <a16:creationId xmlns:a16="http://schemas.microsoft.com/office/drawing/2014/main" id="{45C4C2BA-A391-E105-B6CF-CE1ED9FBD86A}"/>
              </a:ext>
            </a:extLst>
          </p:cNvPr>
          <p:cNvSpPr txBox="1"/>
          <p:nvPr/>
        </p:nvSpPr>
        <p:spPr>
          <a:xfrm>
            <a:off x="333031" y="4050709"/>
            <a:ext cx="233996" cy="200014"/>
          </a:xfrm>
          <a:prstGeom prst="rect">
            <a:avLst/>
          </a:prstGeom>
          <a:noFill/>
          <a:ln>
            <a:noFill/>
          </a:ln>
        </p:spPr>
        <p:txBody>
          <a:bodyPr spcFirstLastPara="1" wrap="square" lIns="0" tIns="45700" rIns="0" bIns="45700" anchor="t" anchorCtr="0">
            <a:spAutoFit/>
          </a:bodyPr>
          <a:lstStyle/>
          <a:p>
            <a:pPr algn="r" defTabSz="914377">
              <a:buClr>
                <a:srgbClr val="000000"/>
              </a:buClr>
            </a:pPr>
            <a:r>
              <a:rPr lang="en-GB" sz="700" kern="0" dirty="0">
                <a:latin typeface="Arial"/>
                <a:cs typeface="Arial"/>
                <a:sym typeface="Arial"/>
              </a:rPr>
              <a:t>0.6</a:t>
            </a:r>
            <a:endParaRPr sz="700" kern="0" dirty="0">
              <a:latin typeface="Arial"/>
              <a:cs typeface="Arial"/>
              <a:sym typeface="Arial"/>
            </a:endParaRPr>
          </a:p>
        </p:txBody>
      </p:sp>
      <p:sp>
        <p:nvSpPr>
          <p:cNvPr id="475" name="Google Shape;1596;p199">
            <a:extLst>
              <a:ext uri="{FF2B5EF4-FFF2-40B4-BE49-F238E27FC236}">
                <a16:creationId xmlns:a16="http://schemas.microsoft.com/office/drawing/2014/main" id="{ED961FA6-09B8-737F-17BA-0754C026A2D3}"/>
              </a:ext>
            </a:extLst>
          </p:cNvPr>
          <p:cNvSpPr txBox="1"/>
          <p:nvPr/>
        </p:nvSpPr>
        <p:spPr>
          <a:xfrm>
            <a:off x="333031" y="3684971"/>
            <a:ext cx="233996" cy="200014"/>
          </a:xfrm>
          <a:prstGeom prst="rect">
            <a:avLst/>
          </a:prstGeom>
          <a:noFill/>
          <a:ln>
            <a:noFill/>
          </a:ln>
        </p:spPr>
        <p:txBody>
          <a:bodyPr spcFirstLastPara="1" wrap="square" lIns="0" tIns="45700" rIns="0" bIns="45700" anchor="t" anchorCtr="0">
            <a:spAutoFit/>
          </a:bodyPr>
          <a:lstStyle/>
          <a:p>
            <a:pPr algn="r" defTabSz="914377">
              <a:buClr>
                <a:srgbClr val="000000"/>
              </a:buClr>
            </a:pPr>
            <a:r>
              <a:rPr lang="en-GB" sz="700" kern="0" dirty="0">
                <a:latin typeface="Arial"/>
                <a:cs typeface="Arial"/>
                <a:sym typeface="Arial"/>
              </a:rPr>
              <a:t>0.8</a:t>
            </a:r>
            <a:endParaRPr sz="700" kern="0" dirty="0">
              <a:latin typeface="Arial"/>
              <a:cs typeface="Arial"/>
              <a:sym typeface="Arial"/>
            </a:endParaRPr>
          </a:p>
        </p:txBody>
      </p:sp>
      <p:sp>
        <p:nvSpPr>
          <p:cNvPr id="476" name="Google Shape;1596;p199">
            <a:extLst>
              <a:ext uri="{FF2B5EF4-FFF2-40B4-BE49-F238E27FC236}">
                <a16:creationId xmlns:a16="http://schemas.microsoft.com/office/drawing/2014/main" id="{B349EABF-6785-0C10-43A2-EED085E72340}"/>
              </a:ext>
            </a:extLst>
          </p:cNvPr>
          <p:cNvSpPr txBox="1"/>
          <p:nvPr/>
        </p:nvSpPr>
        <p:spPr>
          <a:xfrm>
            <a:off x="333031" y="3300796"/>
            <a:ext cx="233996" cy="200014"/>
          </a:xfrm>
          <a:prstGeom prst="rect">
            <a:avLst/>
          </a:prstGeom>
          <a:noFill/>
          <a:ln>
            <a:noFill/>
          </a:ln>
        </p:spPr>
        <p:txBody>
          <a:bodyPr spcFirstLastPara="1" wrap="square" lIns="0" tIns="45700" rIns="0" bIns="45700" anchor="t" anchorCtr="0">
            <a:spAutoFit/>
          </a:bodyPr>
          <a:lstStyle/>
          <a:p>
            <a:pPr algn="r" defTabSz="914377">
              <a:buClr>
                <a:srgbClr val="000000"/>
              </a:buClr>
            </a:pPr>
            <a:r>
              <a:rPr lang="en-GB" sz="700" kern="0" dirty="0">
                <a:latin typeface="Arial"/>
                <a:cs typeface="Arial"/>
                <a:sym typeface="Arial"/>
              </a:rPr>
              <a:t>1.0</a:t>
            </a:r>
            <a:endParaRPr sz="700" kern="0" dirty="0">
              <a:latin typeface="Arial"/>
              <a:cs typeface="Arial"/>
              <a:sym typeface="Arial"/>
            </a:endParaRPr>
          </a:p>
        </p:txBody>
      </p:sp>
      <p:sp>
        <p:nvSpPr>
          <p:cNvPr id="477" name="Google Shape;1597;p199">
            <a:extLst>
              <a:ext uri="{FF2B5EF4-FFF2-40B4-BE49-F238E27FC236}">
                <a16:creationId xmlns:a16="http://schemas.microsoft.com/office/drawing/2014/main" id="{B269CADA-61D5-1931-6798-98E5E8D451FB}"/>
              </a:ext>
            </a:extLst>
          </p:cNvPr>
          <p:cNvSpPr txBox="1"/>
          <p:nvPr/>
        </p:nvSpPr>
        <p:spPr>
          <a:xfrm>
            <a:off x="333031" y="4425359"/>
            <a:ext cx="233996" cy="200014"/>
          </a:xfrm>
          <a:prstGeom prst="rect">
            <a:avLst/>
          </a:prstGeom>
          <a:noFill/>
          <a:ln>
            <a:noFill/>
          </a:ln>
        </p:spPr>
        <p:txBody>
          <a:bodyPr spcFirstLastPara="1" wrap="square" lIns="0" tIns="45700" rIns="0" bIns="45700" anchor="t" anchorCtr="0">
            <a:spAutoFit/>
          </a:bodyPr>
          <a:lstStyle/>
          <a:p>
            <a:pPr algn="r" defTabSz="914377">
              <a:buClr>
                <a:srgbClr val="000000"/>
              </a:buClr>
            </a:pPr>
            <a:r>
              <a:rPr lang="en-GB" sz="700" kern="0" dirty="0">
                <a:latin typeface="Arial"/>
                <a:cs typeface="Arial"/>
                <a:sym typeface="Arial"/>
              </a:rPr>
              <a:t>0.4</a:t>
            </a:r>
            <a:endParaRPr sz="700" kern="0" dirty="0">
              <a:latin typeface="Arial"/>
              <a:cs typeface="Arial"/>
              <a:sym typeface="Arial"/>
            </a:endParaRPr>
          </a:p>
        </p:txBody>
      </p:sp>
      <p:sp>
        <p:nvSpPr>
          <p:cNvPr id="478" name="Google Shape;1597;p199">
            <a:extLst>
              <a:ext uri="{FF2B5EF4-FFF2-40B4-BE49-F238E27FC236}">
                <a16:creationId xmlns:a16="http://schemas.microsoft.com/office/drawing/2014/main" id="{FDF296FF-0BE4-FBF8-0519-1FF0975098A6}"/>
              </a:ext>
            </a:extLst>
          </p:cNvPr>
          <p:cNvSpPr txBox="1"/>
          <p:nvPr/>
        </p:nvSpPr>
        <p:spPr>
          <a:xfrm>
            <a:off x="333031" y="4806359"/>
            <a:ext cx="233996" cy="200014"/>
          </a:xfrm>
          <a:prstGeom prst="rect">
            <a:avLst/>
          </a:prstGeom>
          <a:noFill/>
          <a:ln>
            <a:noFill/>
          </a:ln>
        </p:spPr>
        <p:txBody>
          <a:bodyPr spcFirstLastPara="1" wrap="square" lIns="0" tIns="45700" rIns="0" bIns="45700" anchor="t" anchorCtr="0">
            <a:spAutoFit/>
          </a:bodyPr>
          <a:lstStyle/>
          <a:p>
            <a:pPr algn="r" defTabSz="914377">
              <a:buClr>
                <a:srgbClr val="000000"/>
              </a:buClr>
            </a:pPr>
            <a:r>
              <a:rPr lang="en-GB" sz="700" kern="0" dirty="0">
                <a:latin typeface="Arial"/>
                <a:cs typeface="Arial"/>
                <a:sym typeface="Arial"/>
              </a:rPr>
              <a:t>0.2</a:t>
            </a:r>
            <a:endParaRPr sz="700" kern="0" dirty="0">
              <a:latin typeface="Arial"/>
              <a:cs typeface="Arial"/>
              <a:sym typeface="Arial"/>
            </a:endParaRPr>
          </a:p>
        </p:txBody>
      </p:sp>
      <p:sp>
        <p:nvSpPr>
          <p:cNvPr id="479" name="Google Shape;1597;p199">
            <a:extLst>
              <a:ext uri="{FF2B5EF4-FFF2-40B4-BE49-F238E27FC236}">
                <a16:creationId xmlns:a16="http://schemas.microsoft.com/office/drawing/2014/main" id="{5D3BAFB7-25FE-AB76-D6F4-72EAEF4A8B03}"/>
              </a:ext>
            </a:extLst>
          </p:cNvPr>
          <p:cNvSpPr txBox="1"/>
          <p:nvPr/>
        </p:nvSpPr>
        <p:spPr>
          <a:xfrm>
            <a:off x="333031" y="5165134"/>
            <a:ext cx="233996" cy="200014"/>
          </a:xfrm>
          <a:prstGeom prst="rect">
            <a:avLst/>
          </a:prstGeom>
          <a:noFill/>
          <a:ln>
            <a:noFill/>
          </a:ln>
        </p:spPr>
        <p:txBody>
          <a:bodyPr spcFirstLastPara="1" wrap="square" lIns="0" tIns="45700" rIns="0" bIns="45700" anchor="t" anchorCtr="0">
            <a:spAutoFit/>
          </a:bodyPr>
          <a:lstStyle/>
          <a:p>
            <a:pPr algn="r" defTabSz="914377">
              <a:buClr>
                <a:srgbClr val="000000"/>
              </a:buClr>
            </a:pPr>
            <a:r>
              <a:rPr lang="en-GB" sz="700" kern="0" dirty="0">
                <a:latin typeface="Arial"/>
                <a:cs typeface="Arial"/>
                <a:sym typeface="Arial"/>
              </a:rPr>
              <a:t>0.0</a:t>
            </a:r>
            <a:endParaRPr sz="700" kern="0" dirty="0">
              <a:latin typeface="Arial"/>
              <a:cs typeface="Arial"/>
              <a:sym typeface="Arial"/>
            </a:endParaRPr>
          </a:p>
        </p:txBody>
      </p:sp>
      <p:sp>
        <p:nvSpPr>
          <p:cNvPr id="480" name="Google Shape;1163;p199">
            <a:extLst>
              <a:ext uri="{FF2B5EF4-FFF2-40B4-BE49-F238E27FC236}">
                <a16:creationId xmlns:a16="http://schemas.microsoft.com/office/drawing/2014/main" id="{EB41B843-B9DF-FE5D-40F7-9916377C83CC}"/>
              </a:ext>
            </a:extLst>
          </p:cNvPr>
          <p:cNvSpPr txBox="1">
            <a:spLocks/>
          </p:cNvSpPr>
          <p:nvPr/>
        </p:nvSpPr>
        <p:spPr>
          <a:xfrm>
            <a:off x="562050" y="5705608"/>
            <a:ext cx="3817338" cy="387688"/>
          </a:xfrm>
          <a:prstGeom prst="rect">
            <a:avLst/>
          </a:prstGeom>
        </p:spPr>
        <p:txBody>
          <a:bodyPr lIns="0" rIns="0"/>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GB" sz="700" dirty="0">
                <a:solidFill>
                  <a:schemeClr val="tx1"/>
                </a:solidFill>
              </a:rPr>
              <a:t>*Stratification factors included are geographic region (Asia excluding Japan vs </a:t>
            </a:r>
            <a:r>
              <a:rPr lang="en-GB" sz="700" dirty="0" err="1">
                <a:solidFill>
                  <a:schemeClr val="tx1"/>
                </a:solidFill>
              </a:rPr>
              <a:t>RoW</a:t>
            </a:r>
            <a:r>
              <a:rPr lang="en-GB" sz="700" dirty="0">
                <a:solidFill>
                  <a:schemeClr val="tx1"/>
                </a:solidFill>
              </a:rPr>
              <a:t>), </a:t>
            </a:r>
            <a:br>
              <a:rPr lang="en-GB" sz="700" dirty="0">
                <a:solidFill>
                  <a:schemeClr val="tx1"/>
                </a:solidFill>
              </a:rPr>
            </a:br>
            <a:r>
              <a:rPr lang="en-GB" sz="700" dirty="0">
                <a:solidFill>
                  <a:schemeClr val="tx1"/>
                </a:solidFill>
              </a:rPr>
              <a:t>AFP level (&lt;400ng/mL vs ≥400ng/mL) at baseline and MVI and/or EHS (yes vs no) per </a:t>
            </a:r>
            <a:r>
              <a:rPr lang="en-GB" sz="700" dirty="0" err="1">
                <a:solidFill>
                  <a:schemeClr val="tx1"/>
                </a:solidFill>
              </a:rPr>
              <a:t>IxRS</a:t>
            </a:r>
            <a:r>
              <a:rPr lang="en-GB" sz="700" dirty="0">
                <a:solidFill>
                  <a:schemeClr val="tx1"/>
                </a:solidFill>
              </a:rPr>
              <a:t>; </a:t>
            </a:r>
            <a:br>
              <a:rPr lang="en-GB" sz="700" dirty="0">
                <a:solidFill>
                  <a:schemeClr val="tx1"/>
                </a:solidFill>
              </a:rPr>
            </a:br>
            <a:r>
              <a:rPr lang="en-GB" sz="700" baseline="30000" dirty="0">
                <a:solidFill>
                  <a:schemeClr val="tx1"/>
                </a:solidFill>
              </a:rPr>
              <a:t>‡</a:t>
            </a:r>
            <a:r>
              <a:rPr lang="en-GB" sz="700" dirty="0">
                <a:solidFill>
                  <a:schemeClr val="tx1"/>
                </a:solidFill>
              </a:rPr>
              <a:t>p value for descriptive purposes only</a:t>
            </a:r>
            <a:endParaRPr lang="en-GB" sz="700" baseline="30000" dirty="0">
              <a:solidFill>
                <a:schemeClr val="tx1"/>
              </a:solidFill>
            </a:endParaRPr>
          </a:p>
        </p:txBody>
      </p:sp>
      <p:sp>
        <p:nvSpPr>
          <p:cNvPr id="481" name="TextBox 480">
            <a:extLst>
              <a:ext uri="{FF2B5EF4-FFF2-40B4-BE49-F238E27FC236}">
                <a16:creationId xmlns:a16="http://schemas.microsoft.com/office/drawing/2014/main" id="{2FE839D8-21C0-0921-E4E7-85AA6C4E1F48}"/>
              </a:ext>
            </a:extLst>
          </p:cNvPr>
          <p:cNvSpPr txBox="1"/>
          <p:nvPr/>
        </p:nvSpPr>
        <p:spPr>
          <a:xfrm>
            <a:off x="7880094" y="3231663"/>
            <a:ext cx="699230" cy="461665"/>
          </a:xfrm>
          <a:prstGeom prst="rect">
            <a:avLst/>
          </a:prstGeom>
          <a:noFill/>
        </p:spPr>
        <p:txBody>
          <a:bodyPr wrap="none" rtlCol="0">
            <a:spAutoFit/>
          </a:bodyPr>
          <a:lstStyle/>
          <a:p>
            <a:pPr algn="ctr"/>
            <a:r>
              <a:rPr lang="en-IN" sz="800" b="1" dirty="0">
                <a:latin typeface="Arial" panose="020B0604020202020204" pitchFamily="34" charset="0"/>
                <a:cs typeface="Arial" panose="020B0604020202020204" pitchFamily="34" charset="0"/>
              </a:rPr>
              <a:t>18-mo OS:</a:t>
            </a:r>
            <a:endParaRPr lang="pt-BR" sz="800" b="1" dirty="0">
              <a:latin typeface="Arial" panose="020B0604020202020204" pitchFamily="34" charset="0"/>
              <a:cs typeface="Arial" panose="020B0604020202020204" pitchFamily="34" charset="0"/>
            </a:endParaRPr>
          </a:p>
          <a:p>
            <a:pPr algn="ctr"/>
            <a:r>
              <a:rPr lang="pt-BR" sz="800" dirty="0">
                <a:solidFill>
                  <a:schemeClr val="tx2"/>
                </a:solidFill>
                <a:latin typeface="Arial" panose="020B0604020202020204" pitchFamily="34" charset="0"/>
                <a:cs typeface="Arial" panose="020B0604020202020204" pitchFamily="34" charset="0"/>
              </a:rPr>
              <a:t>48.7%</a:t>
            </a:r>
          </a:p>
          <a:p>
            <a:pPr algn="ctr"/>
            <a:r>
              <a:rPr lang="pt-BR" sz="800" dirty="0">
                <a:solidFill>
                  <a:schemeClr val="accent1"/>
                </a:solidFill>
                <a:latin typeface="Arial" panose="020B0604020202020204" pitchFamily="34" charset="0"/>
                <a:cs typeface="Arial" panose="020B0604020202020204" pitchFamily="34" charset="0"/>
              </a:rPr>
              <a:t>41.5%</a:t>
            </a:r>
            <a:endParaRPr lang="en-IN" sz="800" dirty="0" err="1">
              <a:solidFill>
                <a:schemeClr val="accent1"/>
              </a:solidFill>
              <a:latin typeface="Arial" panose="020B0604020202020204" pitchFamily="34" charset="0"/>
              <a:cs typeface="Arial" panose="020B0604020202020204" pitchFamily="34" charset="0"/>
            </a:endParaRPr>
          </a:p>
        </p:txBody>
      </p:sp>
      <p:sp>
        <p:nvSpPr>
          <p:cNvPr id="482" name="TextBox 481">
            <a:extLst>
              <a:ext uri="{FF2B5EF4-FFF2-40B4-BE49-F238E27FC236}">
                <a16:creationId xmlns:a16="http://schemas.microsoft.com/office/drawing/2014/main" id="{758BDDB5-2302-8365-B647-845FE1D46B0D}"/>
              </a:ext>
            </a:extLst>
          </p:cNvPr>
          <p:cNvSpPr txBox="1"/>
          <p:nvPr/>
        </p:nvSpPr>
        <p:spPr>
          <a:xfrm>
            <a:off x="8668282" y="3351455"/>
            <a:ext cx="699230" cy="461665"/>
          </a:xfrm>
          <a:prstGeom prst="rect">
            <a:avLst/>
          </a:prstGeom>
          <a:noFill/>
        </p:spPr>
        <p:txBody>
          <a:bodyPr wrap="none" rtlCol="0">
            <a:spAutoFit/>
          </a:bodyPr>
          <a:lstStyle/>
          <a:p>
            <a:pPr algn="ctr"/>
            <a:r>
              <a:rPr lang="en-IN" sz="800" b="1" dirty="0">
                <a:latin typeface="Arial" panose="020B0604020202020204" pitchFamily="34" charset="0"/>
                <a:cs typeface="Arial" panose="020B0604020202020204" pitchFamily="34" charset="0"/>
              </a:rPr>
              <a:t>24-mo OS:</a:t>
            </a:r>
            <a:endParaRPr lang="pt-BR" sz="800" b="1" dirty="0">
              <a:latin typeface="Arial" panose="020B0604020202020204" pitchFamily="34" charset="0"/>
              <a:cs typeface="Arial" panose="020B0604020202020204" pitchFamily="34" charset="0"/>
            </a:endParaRPr>
          </a:p>
          <a:p>
            <a:pPr algn="ctr"/>
            <a:r>
              <a:rPr lang="pt-BR" sz="800" dirty="0">
                <a:solidFill>
                  <a:schemeClr val="tx2"/>
                </a:solidFill>
                <a:latin typeface="Arial" panose="020B0604020202020204" pitchFamily="34" charset="0"/>
                <a:cs typeface="Arial" panose="020B0604020202020204" pitchFamily="34" charset="0"/>
              </a:rPr>
              <a:t>40.5%</a:t>
            </a:r>
          </a:p>
          <a:p>
            <a:pPr algn="ctr"/>
            <a:r>
              <a:rPr lang="pt-BR" sz="800" dirty="0">
                <a:solidFill>
                  <a:schemeClr val="accent1"/>
                </a:solidFill>
                <a:latin typeface="Arial" panose="020B0604020202020204" pitchFamily="34" charset="0"/>
                <a:cs typeface="Arial" panose="020B0604020202020204" pitchFamily="34" charset="0"/>
              </a:rPr>
              <a:t>32.6%</a:t>
            </a:r>
            <a:endParaRPr lang="en-IN" sz="800" dirty="0" err="1">
              <a:solidFill>
                <a:schemeClr val="accent1"/>
              </a:solidFill>
              <a:latin typeface="Arial" panose="020B0604020202020204" pitchFamily="34" charset="0"/>
              <a:cs typeface="Arial" panose="020B0604020202020204" pitchFamily="34" charset="0"/>
            </a:endParaRPr>
          </a:p>
        </p:txBody>
      </p:sp>
      <p:sp>
        <p:nvSpPr>
          <p:cNvPr id="483" name="TextBox 482">
            <a:extLst>
              <a:ext uri="{FF2B5EF4-FFF2-40B4-BE49-F238E27FC236}">
                <a16:creationId xmlns:a16="http://schemas.microsoft.com/office/drawing/2014/main" id="{F8FA7F57-5FA5-FC42-F6E4-1D8652F0F9D8}"/>
              </a:ext>
            </a:extLst>
          </p:cNvPr>
          <p:cNvSpPr txBox="1"/>
          <p:nvPr/>
        </p:nvSpPr>
        <p:spPr>
          <a:xfrm>
            <a:off x="10106584" y="3503881"/>
            <a:ext cx="699230" cy="461665"/>
          </a:xfrm>
          <a:prstGeom prst="rect">
            <a:avLst/>
          </a:prstGeom>
          <a:noFill/>
        </p:spPr>
        <p:txBody>
          <a:bodyPr wrap="none" rtlCol="0">
            <a:spAutoFit/>
          </a:bodyPr>
          <a:lstStyle/>
          <a:p>
            <a:pPr algn="ctr"/>
            <a:r>
              <a:rPr lang="en-IN" sz="800" b="1" dirty="0">
                <a:latin typeface="Arial" panose="020B0604020202020204" pitchFamily="34" charset="0"/>
                <a:cs typeface="Arial" panose="020B0604020202020204" pitchFamily="34" charset="0"/>
              </a:rPr>
              <a:t>36-mo OS:</a:t>
            </a:r>
            <a:endParaRPr lang="pt-BR" sz="800" b="1" dirty="0">
              <a:latin typeface="Arial" panose="020B0604020202020204" pitchFamily="34" charset="0"/>
              <a:cs typeface="Arial" panose="020B0604020202020204" pitchFamily="34" charset="0"/>
            </a:endParaRPr>
          </a:p>
          <a:p>
            <a:pPr algn="ctr"/>
            <a:r>
              <a:rPr lang="pt-BR" sz="800" dirty="0">
                <a:solidFill>
                  <a:schemeClr val="tx2"/>
                </a:solidFill>
                <a:latin typeface="Arial" panose="020B0604020202020204" pitchFamily="34" charset="0"/>
                <a:cs typeface="Arial" panose="020B0604020202020204" pitchFamily="34" charset="0"/>
              </a:rPr>
              <a:t>30.7%</a:t>
            </a:r>
          </a:p>
          <a:p>
            <a:pPr algn="ctr"/>
            <a:r>
              <a:rPr lang="pt-BR" sz="800" dirty="0">
                <a:solidFill>
                  <a:schemeClr val="accent1"/>
                </a:solidFill>
                <a:latin typeface="Arial" panose="020B0604020202020204" pitchFamily="34" charset="0"/>
                <a:cs typeface="Arial" panose="020B0604020202020204" pitchFamily="34" charset="0"/>
              </a:rPr>
              <a:t>20.2%</a:t>
            </a:r>
            <a:endParaRPr lang="en-IN" sz="800" dirty="0" err="1">
              <a:solidFill>
                <a:schemeClr val="accent1"/>
              </a:solidFill>
              <a:latin typeface="Arial" panose="020B0604020202020204" pitchFamily="34" charset="0"/>
              <a:cs typeface="Arial" panose="020B0604020202020204" pitchFamily="34" charset="0"/>
            </a:endParaRPr>
          </a:p>
        </p:txBody>
      </p:sp>
      <p:grpSp>
        <p:nvGrpSpPr>
          <p:cNvPr id="484" name="Group 483">
            <a:extLst>
              <a:ext uri="{FF2B5EF4-FFF2-40B4-BE49-F238E27FC236}">
                <a16:creationId xmlns:a16="http://schemas.microsoft.com/office/drawing/2014/main" id="{EFE8BD69-7CB2-10C8-01A1-4C2F0918848E}"/>
              </a:ext>
            </a:extLst>
          </p:cNvPr>
          <p:cNvGrpSpPr/>
          <p:nvPr/>
        </p:nvGrpSpPr>
        <p:grpSpPr>
          <a:xfrm>
            <a:off x="5911279" y="2854939"/>
            <a:ext cx="6016858" cy="1708388"/>
            <a:chOff x="1354816" y="1899109"/>
            <a:chExt cx="10198855" cy="2895796"/>
          </a:xfrm>
        </p:grpSpPr>
        <p:sp>
          <p:nvSpPr>
            <p:cNvPr id="485" name="Shape1_20220124_152438">
              <a:extLst>
                <a:ext uri="{FF2B5EF4-FFF2-40B4-BE49-F238E27FC236}">
                  <a16:creationId xmlns:a16="http://schemas.microsoft.com/office/drawing/2014/main" id="{7C95FA22-9975-9514-E017-B2660389C222}"/>
                </a:ext>
              </a:extLst>
            </p:cNvPr>
            <p:cNvSpPr/>
            <p:nvPr/>
          </p:nvSpPr>
          <p:spPr>
            <a:xfrm>
              <a:off x="1420515" y="1899109"/>
              <a:ext cx="10132383" cy="2826741"/>
            </a:xfrm>
            <a:custGeom>
              <a:avLst/>
              <a:gdLst>
                <a:gd name="connsiteX0" fmla="*/ 7260 w 10132382"/>
                <a:gd name="connsiteY0" fmla="*/ 7260 h 2826741"/>
                <a:gd name="connsiteX1" fmla="*/ 7260 w 10132382"/>
                <a:gd name="connsiteY1" fmla="*/ 2825612 h 2826741"/>
                <a:gd name="connsiteX2" fmla="*/ 10127510 w 10132382"/>
                <a:gd name="connsiteY2" fmla="*/ 2825612 h 2826741"/>
              </a:gdLst>
              <a:ahLst/>
              <a:cxnLst>
                <a:cxn ang="0">
                  <a:pos x="connsiteX0" y="connsiteY0"/>
                </a:cxn>
                <a:cxn ang="0">
                  <a:pos x="connsiteX1" y="connsiteY1"/>
                </a:cxn>
                <a:cxn ang="0">
                  <a:pos x="connsiteX2" y="connsiteY2"/>
                </a:cxn>
              </a:cxnLst>
              <a:rect l="l" t="t" r="r" b="b"/>
              <a:pathLst>
                <a:path w="10132382" h="2826741">
                  <a:moveTo>
                    <a:pt x="7260" y="7260"/>
                  </a:moveTo>
                  <a:lnTo>
                    <a:pt x="7260" y="2825612"/>
                  </a:lnTo>
                  <a:lnTo>
                    <a:pt x="10127510" y="2825612"/>
                  </a:lnTo>
                </a:path>
              </a:pathLst>
            </a:custGeom>
            <a:noFill/>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86" name="Shape2_20220124_152438">
              <a:extLst>
                <a:ext uri="{FF2B5EF4-FFF2-40B4-BE49-F238E27FC236}">
                  <a16:creationId xmlns:a16="http://schemas.microsoft.com/office/drawing/2014/main" id="{B2754671-66F0-2D6B-6166-E83E0A4A5FB4}"/>
                </a:ext>
              </a:extLst>
            </p:cNvPr>
            <p:cNvSpPr/>
            <p:nvPr/>
          </p:nvSpPr>
          <p:spPr>
            <a:xfrm>
              <a:off x="11540764"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87" name="Shape3_20220124_152438">
              <a:extLst>
                <a:ext uri="{FF2B5EF4-FFF2-40B4-BE49-F238E27FC236}">
                  <a16:creationId xmlns:a16="http://schemas.microsoft.com/office/drawing/2014/main" id="{BABA69E3-C173-B614-2503-13EFABFE4267}"/>
                </a:ext>
              </a:extLst>
            </p:cNvPr>
            <p:cNvSpPr/>
            <p:nvPr/>
          </p:nvSpPr>
          <p:spPr>
            <a:xfrm>
              <a:off x="10286285"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88" name="Shape4_20220124_152438">
              <a:extLst>
                <a:ext uri="{FF2B5EF4-FFF2-40B4-BE49-F238E27FC236}">
                  <a16:creationId xmlns:a16="http://schemas.microsoft.com/office/drawing/2014/main" id="{859A9C23-2816-A68A-4146-2D9000B4DCBE}"/>
                </a:ext>
              </a:extLst>
            </p:cNvPr>
            <p:cNvSpPr/>
            <p:nvPr/>
          </p:nvSpPr>
          <p:spPr>
            <a:xfrm>
              <a:off x="9031676"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89" name="Shape5_20220124_152438">
              <a:extLst>
                <a:ext uri="{FF2B5EF4-FFF2-40B4-BE49-F238E27FC236}">
                  <a16:creationId xmlns:a16="http://schemas.microsoft.com/office/drawing/2014/main" id="{3BFA3F23-81B8-AC30-F27B-4A03451BCF74}"/>
                </a:ext>
              </a:extLst>
            </p:cNvPr>
            <p:cNvSpPr/>
            <p:nvPr/>
          </p:nvSpPr>
          <p:spPr>
            <a:xfrm>
              <a:off x="7777197"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0" name="Shape6_20220124_152438">
              <a:extLst>
                <a:ext uri="{FF2B5EF4-FFF2-40B4-BE49-F238E27FC236}">
                  <a16:creationId xmlns:a16="http://schemas.microsoft.com/office/drawing/2014/main" id="{0D96F6B2-EBEE-E04C-84B6-B0217C6A0EB7}"/>
                </a:ext>
              </a:extLst>
            </p:cNvPr>
            <p:cNvSpPr/>
            <p:nvPr/>
          </p:nvSpPr>
          <p:spPr>
            <a:xfrm>
              <a:off x="6522718" y="4717460"/>
              <a:ext cx="12907" cy="77445"/>
            </a:xfrm>
            <a:custGeom>
              <a:avLst/>
              <a:gdLst>
                <a:gd name="connsiteX0" fmla="*/ 7261 w 12907"/>
                <a:gd name="connsiteY0" fmla="*/ 80962 h 77444"/>
                <a:gd name="connsiteX1" fmla="*/ 7261 w 12907"/>
                <a:gd name="connsiteY1" fmla="*/ 7260 h 77444"/>
              </a:gdLst>
              <a:ahLst/>
              <a:cxnLst>
                <a:cxn ang="0">
                  <a:pos x="connsiteX0" y="connsiteY0"/>
                </a:cxn>
                <a:cxn ang="0">
                  <a:pos x="connsiteX1" y="connsiteY1"/>
                </a:cxn>
              </a:cxnLst>
              <a:rect l="l" t="t" r="r" b="b"/>
              <a:pathLst>
                <a:path w="12907" h="77444">
                  <a:moveTo>
                    <a:pt x="7261" y="80962"/>
                  </a:moveTo>
                  <a:lnTo>
                    <a:pt x="7261" y="7260"/>
                  </a:lnTo>
                </a:path>
              </a:pathLst>
            </a:custGeom>
            <a:ln w="635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1" name="Shape7_20220124_152438">
              <a:extLst>
                <a:ext uri="{FF2B5EF4-FFF2-40B4-BE49-F238E27FC236}">
                  <a16:creationId xmlns:a16="http://schemas.microsoft.com/office/drawing/2014/main" id="{CBE92C2B-BDB5-97A8-0813-F1BCB9E602DC}"/>
                </a:ext>
              </a:extLst>
            </p:cNvPr>
            <p:cNvSpPr/>
            <p:nvPr/>
          </p:nvSpPr>
          <p:spPr>
            <a:xfrm>
              <a:off x="526823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2" name="Shape8_20220124_152438">
              <a:extLst>
                <a:ext uri="{FF2B5EF4-FFF2-40B4-BE49-F238E27FC236}">
                  <a16:creationId xmlns:a16="http://schemas.microsoft.com/office/drawing/2014/main" id="{777411F3-ADDE-378E-3044-F1597FBA6012}"/>
                </a:ext>
              </a:extLst>
            </p:cNvPr>
            <p:cNvSpPr/>
            <p:nvPr/>
          </p:nvSpPr>
          <p:spPr>
            <a:xfrm>
              <a:off x="4013759"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635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3" name="Shape0_20220124_152438">
              <a:extLst>
                <a:ext uri="{FF2B5EF4-FFF2-40B4-BE49-F238E27FC236}">
                  <a16:creationId xmlns:a16="http://schemas.microsoft.com/office/drawing/2014/main" id="{B37C261E-5281-10FD-55C0-AAE88CB6EECE}"/>
                </a:ext>
              </a:extLst>
            </p:cNvPr>
            <p:cNvSpPr/>
            <p:nvPr/>
          </p:nvSpPr>
          <p:spPr>
            <a:xfrm>
              <a:off x="2759280"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4" name="Shape9_20220124_152438">
              <a:extLst>
                <a:ext uri="{FF2B5EF4-FFF2-40B4-BE49-F238E27FC236}">
                  <a16:creationId xmlns:a16="http://schemas.microsoft.com/office/drawing/2014/main" id="{11660A6E-972C-A701-2E49-643528507893}"/>
                </a:ext>
              </a:extLst>
            </p:cNvPr>
            <p:cNvSpPr/>
            <p:nvPr/>
          </p:nvSpPr>
          <p:spPr>
            <a:xfrm>
              <a:off x="1504801" y="4717460"/>
              <a:ext cx="12907" cy="77445"/>
            </a:xfrm>
            <a:custGeom>
              <a:avLst/>
              <a:gdLst>
                <a:gd name="connsiteX0" fmla="*/ 7260 w 12907"/>
                <a:gd name="connsiteY0" fmla="*/ 80962 h 77444"/>
                <a:gd name="connsiteX1" fmla="*/ 7260 w 12907"/>
                <a:gd name="connsiteY1" fmla="*/ 7260 h 77444"/>
              </a:gdLst>
              <a:ahLst/>
              <a:cxnLst>
                <a:cxn ang="0">
                  <a:pos x="connsiteX0" y="connsiteY0"/>
                </a:cxn>
                <a:cxn ang="0">
                  <a:pos x="connsiteX1" y="connsiteY1"/>
                </a:cxn>
              </a:cxnLst>
              <a:rect l="l" t="t" r="r" b="b"/>
              <a:pathLst>
                <a:path w="12907" h="77444">
                  <a:moveTo>
                    <a:pt x="7260" y="80962"/>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5" name="Shape10_20220124_152438">
              <a:extLst>
                <a:ext uri="{FF2B5EF4-FFF2-40B4-BE49-F238E27FC236}">
                  <a16:creationId xmlns:a16="http://schemas.microsoft.com/office/drawing/2014/main" id="{F267BCB4-91B2-F5B2-3331-C4681325B8CE}"/>
                </a:ext>
              </a:extLst>
            </p:cNvPr>
            <p:cNvSpPr/>
            <p:nvPr/>
          </p:nvSpPr>
          <p:spPr>
            <a:xfrm>
              <a:off x="1354816" y="464801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6" name="Shape11_20220124_152438">
              <a:extLst>
                <a:ext uri="{FF2B5EF4-FFF2-40B4-BE49-F238E27FC236}">
                  <a16:creationId xmlns:a16="http://schemas.microsoft.com/office/drawing/2014/main" id="{B558BD93-5725-F318-3243-AB9E06DB0AE5}"/>
                </a:ext>
              </a:extLst>
            </p:cNvPr>
            <p:cNvSpPr/>
            <p:nvPr/>
          </p:nvSpPr>
          <p:spPr>
            <a:xfrm>
              <a:off x="1354816" y="437308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7" name="Shape12_20220124_152438">
              <a:extLst>
                <a:ext uri="{FF2B5EF4-FFF2-40B4-BE49-F238E27FC236}">
                  <a16:creationId xmlns:a16="http://schemas.microsoft.com/office/drawing/2014/main" id="{0A50433F-4556-99B7-37BC-242FD5A15671}"/>
                </a:ext>
              </a:extLst>
            </p:cNvPr>
            <p:cNvSpPr/>
            <p:nvPr/>
          </p:nvSpPr>
          <p:spPr>
            <a:xfrm>
              <a:off x="1354816" y="409815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8" name="Shape13_20220124_152438">
              <a:extLst>
                <a:ext uri="{FF2B5EF4-FFF2-40B4-BE49-F238E27FC236}">
                  <a16:creationId xmlns:a16="http://schemas.microsoft.com/office/drawing/2014/main" id="{A2C70E9C-E23D-2B55-2176-2DD72EE1EB7D}"/>
                </a:ext>
              </a:extLst>
            </p:cNvPr>
            <p:cNvSpPr/>
            <p:nvPr/>
          </p:nvSpPr>
          <p:spPr>
            <a:xfrm>
              <a:off x="1354816" y="382335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499" name="Shape14_20220124_152438">
              <a:extLst>
                <a:ext uri="{FF2B5EF4-FFF2-40B4-BE49-F238E27FC236}">
                  <a16:creationId xmlns:a16="http://schemas.microsoft.com/office/drawing/2014/main" id="{EE245C78-139F-5261-8BD6-405FDE86B1A3}"/>
                </a:ext>
              </a:extLst>
            </p:cNvPr>
            <p:cNvSpPr/>
            <p:nvPr/>
          </p:nvSpPr>
          <p:spPr>
            <a:xfrm>
              <a:off x="1354816" y="354842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0" name="Shape15_20220124_152438">
              <a:extLst>
                <a:ext uri="{FF2B5EF4-FFF2-40B4-BE49-F238E27FC236}">
                  <a16:creationId xmlns:a16="http://schemas.microsoft.com/office/drawing/2014/main" id="{A045D5D8-D9B4-41BE-4978-2874E82295A7}"/>
                </a:ext>
              </a:extLst>
            </p:cNvPr>
            <p:cNvSpPr/>
            <p:nvPr/>
          </p:nvSpPr>
          <p:spPr>
            <a:xfrm>
              <a:off x="1354816" y="327349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1" name="Shape16_20220124_152438">
              <a:extLst>
                <a:ext uri="{FF2B5EF4-FFF2-40B4-BE49-F238E27FC236}">
                  <a16:creationId xmlns:a16="http://schemas.microsoft.com/office/drawing/2014/main" id="{A07D3483-B6D3-28FF-C6F3-0D9E399DCB2A}"/>
                </a:ext>
              </a:extLst>
            </p:cNvPr>
            <p:cNvSpPr/>
            <p:nvPr/>
          </p:nvSpPr>
          <p:spPr>
            <a:xfrm>
              <a:off x="1354816" y="299869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2" name="Shape17_20220124_152438">
              <a:extLst>
                <a:ext uri="{FF2B5EF4-FFF2-40B4-BE49-F238E27FC236}">
                  <a16:creationId xmlns:a16="http://schemas.microsoft.com/office/drawing/2014/main" id="{870D47EE-03FC-B2C6-9C88-5AC288D85F61}"/>
                </a:ext>
              </a:extLst>
            </p:cNvPr>
            <p:cNvSpPr/>
            <p:nvPr/>
          </p:nvSpPr>
          <p:spPr>
            <a:xfrm>
              <a:off x="1354816" y="2723768"/>
              <a:ext cx="64537" cy="12907"/>
            </a:xfrm>
            <a:custGeom>
              <a:avLst/>
              <a:gdLst>
                <a:gd name="connsiteX0" fmla="*/ 68055 w 64537"/>
                <a:gd name="connsiteY0" fmla="*/ 7261 h 12907"/>
                <a:gd name="connsiteX1" fmla="*/ 7260 w 64537"/>
                <a:gd name="connsiteY1" fmla="*/ 7261 h 12907"/>
              </a:gdLst>
              <a:ahLst/>
              <a:cxnLst>
                <a:cxn ang="0">
                  <a:pos x="connsiteX0" y="connsiteY0"/>
                </a:cxn>
                <a:cxn ang="0">
                  <a:pos x="connsiteX1" y="connsiteY1"/>
                </a:cxn>
              </a:cxnLst>
              <a:rect l="l" t="t" r="r" b="b"/>
              <a:pathLst>
                <a:path w="64537" h="12907">
                  <a:moveTo>
                    <a:pt x="68055" y="7261"/>
                  </a:moveTo>
                  <a:lnTo>
                    <a:pt x="7260" y="7261"/>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3" name="Shape18_20220124_152438">
              <a:extLst>
                <a:ext uri="{FF2B5EF4-FFF2-40B4-BE49-F238E27FC236}">
                  <a16:creationId xmlns:a16="http://schemas.microsoft.com/office/drawing/2014/main" id="{8389290A-BAEE-BA69-1D7F-ADFDDC3EDF7F}"/>
                </a:ext>
              </a:extLst>
            </p:cNvPr>
            <p:cNvSpPr/>
            <p:nvPr/>
          </p:nvSpPr>
          <p:spPr>
            <a:xfrm>
              <a:off x="1354816" y="244883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4" name="Shape19_20220124_152438">
              <a:extLst>
                <a:ext uri="{FF2B5EF4-FFF2-40B4-BE49-F238E27FC236}">
                  <a16:creationId xmlns:a16="http://schemas.microsoft.com/office/drawing/2014/main" id="{DFBA1DF2-0BBF-9539-F41D-8E88219F97A8}"/>
                </a:ext>
              </a:extLst>
            </p:cNvPr>
            <p:cNvSpPr/>
            <p:nvPr/>
          </p:nvSpPr>
          <p:spPr>
            <a:xfrm>
              <a:off x="1354816" y="2174038"/>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5" name="Shape20_20220124_152438">
              <a:extLst>
                <a:ext uri="{FF2B5EF4-FFF2-40B4-BE49-F238E27FC236}">
                  <a16:creationId xmlns:a16="http://schemas.microsoft.com/office/drawing/2014/main" id="{D1108289-DCCA-E47E-9E2A-D253E49B0920}"/>
                </a:ext>
              </a:extLst>
            </p:cNvPr>
            <p:cNvSpPr/>
            <p:nvPr/>
          </p:nvSpPr>
          <p:spPr>
            <a:xfrm>
              <a:off x="1354816" y="1899109"/>
              <a:ext cx="64537" cy="12907"/>
            </a:xfrm>
            <a:custGeom>
              <a:avLst/>
              <a:gdLst>
                <a:gd name="connsiteX0" fmla="*/ 68055 w 64537"/>
                <a:gd name="connsiteY0" fmla="*/ 7260 h 12907"/>
                <a:gd name="connsiteX1" fmla="*/ 7260 w 64537"/>
                <a:gd name="connsiteY1" fmla="*/ 7260 h 12907"/>
              </a:gdLst>
              <a:ahLst/>
              <a:cxnLst>
                <a:cxn ang="0">
                  <a:pos x="connsiteX0" y="connsiteY0"/>
                </a:cxn>
                <a:cxn ang="0">
                  <a:pos x="connsiteX1" y="connsiteY1"/>
                </a:cxn>
              </a:cxnLst>
              <a:rect l="l" t="t" r="r" b="b"/>
              <a:pathLst>
                <a:path w="64537" h="12907">
                  <a:moveTo>
                    <a:pt x="68055" y="7260"/>
                  </a:moveTo>
                  <a:lnTo>
                    <a:pt x="7260" y="7260"/>
                  </a:lnTo>
                </a:path>
              </a:pathLst>
            </a:custGeom>
            <a:ln w="12700" cap="flat">
              <a:solidFill>
                <a:schemeClr val="tx1"/>
              </a:solidFill>
              <a:prstDash val="solid"/>
              <a:miter/>
            </a:ln>
          </p:spPr>
          <p:txBody>
            <a:bodyPr rtlCol="0" anchor="ctr"/>
            <a:lstStyle/>
            <a:p>
              <a:endParaRPr lang="en-IN" sz="700" dirty="0">
                <a:latin typeface="Arial" panose="020B0604020202020204" pitchFamily="34" charset="0"/>
                <a:cs typeface="Arial" panose="020B0604020202020204" pitchFamily="34" charset="0"/>
              </a:endParaRPr>
            </a:p>
          </p:txBody>
        </p:sp>
      </p:grpSp>
      <p:grpSp>
        <p:nvGrpSpPr>
          <p:cNvPr id="506" name="Group 505">
            <a:extLst>
              <a:ext uri="{FF2B5EF4-FFF2-40B4-BE49-F238E27FC236}">
                <a16:creationId xmlns:a16="http://schemas.microsoft.com/office/drawing/2014/main" id="{00E4551B-7AAE-05D9-E3C3-5EEE15588242}"/>
              </a:ext>
            </a:extLst>
          </p:cNvPr>
          <p:cNvGrpSpPr/>
          <p:nvPr/>
        </p:nvGrpSpPr>
        <p:grpSpPr>
          <a:xfrm>
            <a:off x="6003209" y="2849018"/>
            <a:ext cx="5307537" cy="1184183"/>
            <a:chOff x="1510641" y="1889073"/>
            <a:chExt cx="8996523" cy="2007244"/>
          </a:xfrm>
        </p:grpSpPr>
        <p:sp>
          <p:nvSpPr>
            <p:cNvPr id="507" name="Shape0_20220124_152358">
              <a:extLst>
                <a:ext uri="{FF2B5EF4-FFF2-40B4-BE49-F238E27FC236}">
                  <a16:creationId xmlns:a16="http://schemas.microsoft.com/office/drawing/2014/main" id="{FD8C7960-C908-A375-4CDC-937FC379A11D}"/>
                </a:ext>
              </a:extLst>
            </p:cNvPr>
            <p:cNvSpPr/>
            <p:nvPr/>
          </p:nvSpPr>
          <p:spPr>
            <a:xfrm>
              <a:off x="1510641" y="1889073"/>
              <a:ext cx="8996523" cy="1961939"/>
            </a:xfrm>
            <a:custGeom>
              <a:avLst/>
              <a:gdLst>
                <a:gd name="connsiteX0" fmla="*/ 9681 w 8996523"/>
                <a:gd name="connsiteY0" fmla="*/ 9681 h 1961938"/>
                <a:gd name="connsiteX1" fmla="*/ 59762 w 8996523"/>
                <a:gd name="connsiteY1" fmla="*/ 9681 h 1961938"/>
                <a:gd name="connsiteX2" fmla="*/ 59762 w 8996523"/>
                <a:gd name="connsiteY2" fmla="*/ 37044 h 1961938"/>
                <a:gd name="connsiteX3" fmla="*/ 162247 w 8996523"/>
                <a:gd name="connsiteY3" fmla="*/ 37044 h 1961938"/>
                <a:gd name="connsiteX4" fmla="*/ 162247 w 8996523"/>
                <a:gd name="connsiteY4" fmla="*/ 67377 h 1961938"/>
                <a:gd name="connsiteX5" fmla="*/ 220976 w 8996523"/>
                <a:gd name="connsiteY5" fmla="*/ 67377 h 1961938"/>
                <a:gd name="connsiteX6" fmla="*/ 220976 w 8996523"/>
                <a:gd name="connsiteY6" fmla="*/ 78736 h 1961938"/>
                <a:gd name="connsiteX7" fmla="*/ 240725 w 8996523"/>
                <a:gd name="connsiteY7" fmla="*/ 78736 h 1961938"/>
                <a:gd name="connsiteX8" fmla="*/ 247179 w 8996523"/>
                <a:gd name="connsiteY8" fmla="*/ 85189 h 1961938"/>
                <a:gd name="connsiteX9" fmla="*/ 260086 w 8996523"/>
                <a:gd name="connsiteY9" fmla="*/ 85189 h 1961938"/>
                <a:gd name="connsiteX10" fmla="*/ 260086 w 8996523"/>
                <a:gd name="connsiteY10" fmla="*/ 116684 h 1961938"/>
                <a:gd name="connsiteX11" fmla="*/ 291968 w 8996523"/>
                <a:gd name="connsiteY11" fmla="*/ 116684 h 1961938"/>
                <a:gd name="connsiteX12" fmla="*/ 291968 w 8996523"/>
                <a:gd name="connsiteY12" fmla="*/ 134238 h 1961938"/>
                <a:gd name="connsiteX13" fmla="*/ 321655 w 8996523"/>
                <a:gd name="connsiteY13" fmla="*/ 134238 h 1961938"/>
                <a:gd name="connsiteX14" fmla="*/ 321655 w 8996523"/>
                <a:gd name="connsiteY14" fmla="*/ 176704 h 1961938"/>
                <a:gd name="connsiteX15" fmla="*/ 390710 w 8996523"/>
                <a:gd name="connsiteY15" fmla="*/ 176704 h 1961938"/>
                <a:gd name="connsiteX16" fmla="*/ 390710 w 8996523"/>
                <a:gd name="connsiteY16" fmla="*/ 191934 h 1961938"/>
                <a:gd name="connsiteX17" fmla="*/ 400520 w 8996523"/>
                <a:gd name="connsiteY17" fmla="*/ 191934 h 1961938"/>
                <a:gd name="connsiteX18" fmla="*/ 400520 w 8996523"/>
                <a:gd name="connsiteY18" fmla="*/ 211683 h 1961938"/>
                <a:gd name="connsiteX19" fmla="*/ 428658 w 8996523"/>
                <a:gd name="connsiteY19" fmla="*/ 211683 h 1961938"/>
                <a:gd name="connsiteX20" fmla="*/ 428658 w 8996523"/>
                <a:gd name="connsiteY20" fmla="*/ 235949 h 1961938"/>
                <a:gd name="connsiteX21" fmla="*/ 457571 w 8996523"/>
                <a:gd name="connsiteY21" fmla="*/ 235949 h 1961938"/>
                <a:gd name="connsiteX22" fmla="*/ 457571 w 8996523"/>
                <a:gd name="connsiteY22" fmla="*/ 259441 h 1961938"/>
                <a:gd name="connsiteX23" fmla="*/ 490872 w 8996523"/>
                <a:gd name="connsiteY23" fmla="*/ 259441 h 1961938"/>
                <a:gd name="connsiteX24" fmla="*/ 490872 w 8996523"/>
                <a:gd name="connsiteY24" fmla="*/ 275575 h 1961938"/>
                <a:gd name="connsiteX25" fmla="*/ 517849 w 8996523"/>
                <a:gd name="connsiteY25" fmla="*/ 275575 h 1961938"/>
                <a:gd name="connsiteX26" fmla="*/ 517849 w 8996523"/>
                <a:gd name="connsiteY26" fmla="*/ 293000 h 1961938"/>
                <a:gd name="connsiteX27" fmla="*/ 549730 w 8996523"/>
                <a:gd name="connsiteY27" fmla="*/ 293000 h 1961938"/>
                <a:gd name="connsiteX28" fmla="*/ 549730 w 8996523"/>
                <a:gd name="connsiteY28" fmla="*/ 309780 h 1961938"/>
                <a:gd name="connsiteX29" fmla="*/ 580192 w 8996523"/>
                <a:gd name="connsiteY29" fmla="*/ 309780 h 1961938"/>
                <a:gd name="connsiteX30" fmla="*/ 580192 w 8996523"/>
                <a:gd name="connsiteY30" fmla="*/ 325656 h 1961938"/>
                <a:gd name="connsiteX31" fmla="*/ 624981 w 8996523"/>
                <a:gd name="connsiteY31" fmla="*/ 325656 h 1961938"/>
                <a:gd name="connsiteX32" fmla="*/ 624981 w 8996523"/>
                <a:gd name="connsiteY32" fmla="*/ 332497 h 1961938"/>
                <a:gd name="connsiteX33" fmla="*/ 637114 w 8996523"/>
                <a:gd name="connsiteY33" fmla="*/ 332497 h 1961938"/>
                <a:gd name="connsiteX34" fmla="*/ 637114 w 8996523"/>
                <a:gd name="connsiteY34" fmla="*/ 349922 h 1961938"/>
                <a:gd name="connsiteX35" fmla="*/ 695585 w 8996523"/>
                <a:gd name="connsiteY35" fmla="*/ 349922 h 1961938"/>
                <a:gd name="connsiteX36" fmla="*/ 695585 w 8996523"/>
                <a:gd name="connsiteY36" fmla="*/ 359086 h 1961938"/>
                <a:gd name="connsiteX37" fmla="*/ 719851 w 8996523"/>
                <a:gd name="connsiteY37" fmla="*/ 359086 h 1961938"/>
                <a:gd name="connsiteX38" fmla="*/ 719851 w 8996523"/>
                <a:gd name="connsiteY38" fmla="*/ 394066 h 1961938"/>
                <a:gd name="connsiteX39" fmla="*/ 751732 w 8996523"/>
                <a:gd name="connsiteY39" fmla="*/ 394066 h 1961938"/>
                <a:gd name="connsiteX40" fmla="*/ 751732 w 8996523"/>
                <a:gd name="connsiteY40" fmla="*/ 419106 h 1961938"/>
                <a:gd name="connsiteX41" fmla="*/ 798070 w 8996523"/>
                <a:gd name="connsiteY41" fmla="*/ 419106 h 1961938"/>
                <a:gd name="connsiteX42" fmla="*/ 798070 w 8996523"/>
                <a:gd name="connsiteY42" fmla="*/ 432788 h 1961938"/>
                <a:gd name="connsiteX43" fmla="*/ 822336 w 8996523"/>
                <a:gd name="connsiteY43" fmla="*/ 432788 h 1961938"/>
                <a:gd name="connsiteX44" fmla="*/ 822336 w 8996523"/>
                <a:gd name="connsiteY44" fmla="*/ 452408 h 1961938"/>
                <a:gd name="connsiteX45" fmla="*/ 890617 w 8996523"/>
                <a:gd name="connsiteY45" fmla="*/ 452408 h 1961938"/>
                <a:gd name="connsiteX46" fmla="*/ 890617 w 8996523"/>
                <a:gd name="connsiteY46" fmla="*/ 476803 h 1961938"/>
                <a:gd name="connsiteX47" fmla="*/ 914238 w 8996523"/>
                <a:gd name="connsiteY47" fmla="*/ 476803 h 1961938"/>
                <a:gd name="connsiteX48" fmla="*/ 914238 w 8996523"/>
                <a:gd name="connsiteY48" fmla="*/ 485838 h 1961938"/>
                <a:gd name="connsiteX49" fmla="*/ 946894 w 8996523"/>
                <a:gd name="connsiteY49" fmla="*/ 485838 h 1961938"/>
                <a:gd name="connsiteX50" fmla="*/ 946894 w 8996523"/>
                <a:gd name="connsiteY50" fmla="*/ 518494 h 1961938"/>
                <a:gd name="connsiteX51" fmla="*/ 984067 w 8996523"/>
                <a:gd name="connsiteY51" fmla="*/ 518494 h 1961938"/>
                <a:gd name="connsiteX52" fmla="*/ 984067 w 8996523"/>
                <a:gd name="connsiteY52" fmla="*/ 526884 h 1961938"/>
                <a:gd name="connsiteX53" fmla="*/ 1009882 w 8996523"/>
                <a:gd name="connsiteY53" fmla="*/ 526884 h 1961938"/>
                <a:gd name="connsiteX54" fmla="*/ 1009882 w 8996523"/>
                <a:gd name="connsiteY54" fmla="*/ 553473 h 1961938"/>
                <a:gd name="connsiteX55" fmla="*/ 1037246 w 8996523"/>
                <a:gd name="connsiteY55" fmla="*/ 553473 h 1961938"/>
                <a:gd name="connsiteX56" fmla="*/ 1037246 w 8996523"/>
                <a:gd name="connsiteY56" fmla="*/ 583032 h 1961938"/>
                <a:gd name="connsiteX57" fmla="*/ 1096492 w 8996523"/>
                <a:gd name="connsiteY57" fmla="*/ 583032 h 1961938"/>
                <a:gd name="connsiteX58" fmla="*/ 1096492 w 8996523"/>
                <a:gd name="connsiteY58" fmla="*/ 603554 h 1961938"/>
                <a:gd name="connsiteX59" fmla="*/ 1229310 w 8996523"/>
                <a:gd name="connsiteY59" fmla="*/ 603554 h 1961938"/>
                <a:gd name="connsiteX60" fmla="*/ 1229310 w 8996523"/>
                <a:gd name="connsiteY60" fmla="*/ 623303 h 1961938"/>
                <a:gd name="connsiteX61" fmla="*/ 1298365 w 8996523"/>
                <a:gd name="connsiteY61" fmla="*/ 623303 h 1961938"/>
                <a:gd name="connsiteX62" fmla="*/ 1298365 w 8996523"/>
                <a:gd name="connsiteY62" fmla="*/ 667317 h 1961938"/>
                <a:gd name="connsiteX63" fmla="*/ 1348575 w 8996523"/>
                <a:gd name="connsiteY63" fmla="*/ 667317 h 1961938"/>
                <a:gd name="connsiteX64" fmla="*/ 1348575 w 8996523"/>
                <a:gd name="connsiteY64" fmla="*/ 678676 h 1961938"/>
                <a:gd name="connsiteX65" fmla="*/ 1388717 w 8996523"/>
                <a:gd name="connsiteY65" fmla="*/ 678676 h 1961938"/>
                <a:gd name="connsiteX66" fmla="*/ 1388717 w 8996523"/>
                <a:gd name="connsiteY66" fmla="*/ 691583 h 1961938"/>
                <a:gd name="connsiteX67" fmla="*/ 1428214 w 8996523"/>
                <a:gd name="connsiteY67" fmla="*/ 691583 h 1961938"/>
                <a:gd name="connsiteX68" fmla="*/ 1428214 w 8996523"/>
                <a:gd name="connsiteY68" fmla="*/ 703071 h 1961938"/>
                <a:gd name="connsiteX69" fmla="*/ 1488234 w 8996523"/>
                <a:gd name="connsiteY69" fmla="*/ 703071 h 1961938"/>
                <a:gd name="connsiteX70" fmla="*/ 1488234 w 8996523"/>
                <a:gd name="connsiteY70" fmla="*/ 727337 h 1961938"/>
                <a:gd name="connsiteX71" fmla="*/ 1540639 w 8996523"/>
                <a:gd name="connsiteY71" fmla="*/ 727337 h 1961938"/>
                <a:gd name="connsiteX72" fmla="*/ 1540639 w 8996523"/>
                <a:gd name="connsiteY72" fmla="*/ 734953 h 1961938"/>
                <a:gd name="connsiteX73" fmla="*/ 1582330 w 8996523"/>
                <a:gd name="connsiteY73" fmla="*/ 734953 h 1961938"/>
                <a:gd name="connsiteX74" fmla="*/ 1582330 w 8996523"/>
                <a:gd name="connsiteY74" fmla="*/ 744762 h 1961938"/>
                <a:gd name="connsiteX75" fmla="*/ 1627893 w 8996523"/>
                <a:gd name="connsiteY75" fmla="*/ 744762 h 1961938"/>
                <a:gd name="connsiteX76" fmla="*/ 1627893 w 8996523"/>
                <a:gd name="connsiteY76" fmla="*/ 758444 h 1961938"/>
                <a:gd name="connsiteX77" fmla="*/ 1675005 w 8996523"/>
                <a:gd name="connsiteY77" fmla="*/ 758444 h 1961938"/>
                <a:gd name="connsiteX78" fmla="*/ 1675005 w 8996523"/>
                <a:gd name="connsiteY78" fmla="*/ 772901 h 1961938"/>
                <a:gd name="connsiteX79" fmla="*/ 1709210 w 8996523"/>
                <a:gd name="connsiteY79" fmla="*/ 772901 h 1961938"/>
                <a:gd name="connsiteX80" fmla="*/ 1709210 w 8996523"/>
                <a:gd name="connsiteY80" fmla="*/ 785808 h 1961938"/>
                <a:gd name="connsiteX81" fmla="*/ 1731153 w 8996523"/>
                <a:gd name="connsiteY81" fmla="*/ 785808 h 1961938"/>
                <a:gd name="connsiteX82" fmla="*/ 1731153 w 8996523"/>
                <a:gd name="connsiteY82" fmla="*/ 799490 h 1961938"/>
                <a:gd name="connsiteX83" fmla="*/ 1760840 w 8996523"/>
                <a:gd name="connsiteY83" fmla="*/ 799490 h 1961938"/>
                <a:gd name="connsiteX84" fmla="*/ 1760840 w 8996523"/>
                <a:gd name="connsiteY84" fmla="*/ 813817 h 1961938"/>
                <a:gd name="connsiteX85" fmla="*/ 1785106 w 8996523"/>
                <a:gd name="connsiteY85" fmla="*/ 813817 h 1961938"/>
                <a:gd name="connsiteX86" fmla="*/ 1785106 w 8996523"/>
                <a:gd name="connsiteY86" fmla="*/ 832920 h 1961938"/>
                <a:gd name="connsiteX87" fmla="*/ 1818537 w 8996523"/>
                <a:gd name="connsiteY87" fmla="*/ 832920 h 1961938"/>
                <a:gd name="connsiteX88" fmla="*/ 1818537 w 8996523"/>
                <a:gd name="connsiteY88" fmla="*/ 855638 h 1961938"/>
                <a:gd name="connsiteX89" fmla="*/ 1864875 w 8996523"/>
                <a:gd name="connsiteY89" fmla="*/ 855638 h 1961938"/>
                <a:gd name="connsiteX90" fmla="*/ 1864875 w 8996523"/>
                <a:gd name="connsiteY90" fmla="*/ 870869 h 1961938"/>
                <a:gd name="connsiteX91" fmla="*/ 1898951 w 8996523"/>
                <a:gd name="connsiteY91" fmla="*/ 870869 h 1961938"/>
                <a:gd name="connsiteX92" fmla="*/ 1898951 w 8996523"/>
                <a:gd name="connsiteY92" fmla="*/ 888294 h 1961938"/>
                <a:gd name="connsiteX93" fmla="*/ 1959745 w 8996523"/>
                <a:gd name="connsiteY93" fmla="*/ 888294 h 1961938"/>
                <a:gd name="connsiteX94" fmla="*/ 1959745 w 8996523"/>
                <a:gd name="connsiteY94" fmla="*/ 906493 h 1961938"/>
                <a:gd name="connsiteX95" fmla="*/ 1987109 w 8996523"/>
                <a:gd name="connsiteY95" fmla="*/ 906493 h 1961938"/>
                <a:gd name="connsiteX96" fmla="*/ 1987109 w 8996523"/>
                <a:gd name="connsiteY96" fmla="*/ 921724 h 1961938"/>
                <a:gd name="connsiteX97" fmla="*/ 2059907 w 8996523"/>
                <a:gd name="connsiteY97" fmla="*/ 921724 h 1961938"/>
                <a:gd name="connsiteX98" fmla="*/ 2059907 w 8996523"/>
                <a:gd name="connsiteY98" fmla="*/ 936826 h 1961938"/>
                <a:gd name="connsiteX99" fmla="*/ 2138126 w 8996523"/>
                <a:gd name="connsiteY99" fmla="*/ 936826 h 1961938"/>
                <a:gd name="connsiteX100" fmla="*/ 2138126 w 8996523"/>
                <a:gd name="connsiteY100" fmla="*/ 949088 h 1961938"/>
                <a:gd name="connsiteX101" fmla="*/ 2154906 w 8996523"/>
                <a:gd name="connsiteY101" fmla="*/ 949088 h 1961938"/>
                <a:gd name="connsiteX102" fmla="*/ 2154906 w 8996523"/>
                <a:gd name="connsiteY102" fmla="*/ 965739 h 1961938"/>
                <a:gd name="connsiteX103" fmla="*/ 2172331 w 8996523"/>
                <a:gd name="connsiteY103" fmla="*/ 965739 h 1961938"/>
                <a:gd name="connsiteX104" fmla="*/ 2172331 w 8996523"/>
                <a:gd name="connsiteY104" fmla="*/ 979421 h 1961938"/>
                <a:gd name="connsiteX105" fmla="*/ 2198146 w 8996523"/>
                <a:gd name="connsiteY105" fmla="*/ 979421 h 1961938"/>
                <a:gd name="connsiteX106" fmla="*/ 2198146 w 8996523"/>
                <a:gd name="connsiteY106" fmla="*/ 987036 h 1961938"/>
                <a:gd name="connsiteX107" fmla="*/ 2227705 w 8996523"/>
                <a:gd name="connsiteY107" fmla="*/ 987036 h 1961938"/>
                <a:gd name="connsiteX108" fmla="*/ 2227705 w 8996523"/>
                <a:gd name="connsiteY108" fmla="*/ 1006010 h 1961938"/>
                <a:gd name="connsiteX109" fmla="*/ 2258166 w 8996523"/>
                <a:gd name="connsiteY109" fmla="*/ 1006010 h 1961938"/>
                <a:gd name="connsiteX110" fmla="*/ 2258166 w 8996523"/>
                <a:gd name="connsiteY110" fmla="*/ 1025758 h 1961938"/>
                <a:gd name="connsiteX111" fmla="*/ 2281658 w 8996523"/>
                <a:gd name="connsiteY111" fmla="*/ 1025758 h 1961938"/>
                <a:gd name="connsiteX112" fmla="*/ 2281658 w 8996523"/>
                <a:gd name="connsiteY112" fmla="*/ 1045507 h 1961938"/>
                <a:gd name="connsiteX113" fmla="*/ 2296114 w 8996523"/>
                <a:gd name="connsiteY113" fmla="*/ 1045507 h 1961938"/>
                <a:gd name="connsiteX114" fmla="*/ 2296114 w 8996523"/>
                <a:gd name="connsiteY114" fmla="*/ 1052993 h 1961938"/>
                <a:gd name="connsiteX115" fmla="*/ 2376528 w 8996523"/>
                <a:gd name="connsiteY115" fmla="*/ 1052993 h 1961938"/>
                <a:gd name="connsiteX116" fmla="*/ 2376528 w 8996523"/>
                <a:gd name="connsiteY116" fmla="*/ 1078163 h 1961938"/>
                <a:gd name="connsiteX117" fmla="*/ 2420542 w 8996523"/>
                <a:gd name="connsiteY117" fmla="*/ 1078163 h 1961938"/>
                <a:gd name="connsiteX118" fmla="*/ 2420542 w 8996523"/>
                <a:gd name="connsiteY118" fmla="*/ 1092490 h 1961938"/>
                <a:gd name="connsiteX119" fmla="*/ 2433450 w 8996523"/>
                <a:gd name="connsiteY119" fmla="*/ 1092490 h 1961938"/>
                <a:gd name="connsiteX120" fmla="*/ 2433450 w 8996523"/>
                <a:gd name="connsiteY120" fmla="*/ 1102429 h 1961938"/>
                <a:gd name="connsiteX121" fmla="*/ 2460814 w 8996523"/>
                <a:gd name="connsiteY121" fmla="*/ 1102429 h 1961938"/>
                <a:gd name="connsiteX122" fmla="*/ 2460814 w 8996523"/>
                <a:gd name="connsiteY122" fmla="*/ 1123597 h 1961938"/>
                <a:gd name="connsiteX123" fmla="*/ 2570140 w 8996523"/>
                <a:gd name="connsiteY123" fmla="*/ 1123597 h 1961938"/>
                <a:gd name="connsiteX124" fmla="*/ 2570140 w 8996523"/>
                <a:gd name="connsiteY124" fmla="*/ 1150961 h 1961938"/>
                <a:gd name="connsiteX125" fmla="*/ 2595955 w 8996523"/>
                <a:gd name="connsiteY125" fmla="*/ 1150961 h 1961938"/>
                <a:gd name="connsiteX126" fmla="*/ 2595955 w 8996523"/>
                <a:gd name="connsiteY126" fmla="*/ 1165418 h 1961938"/>
                <a:gd name="connsiteX127" fmla="*/ 2627837 w 8996523"/>
                <a:gd name="connsiteY127" fmla="*/ 1165418 h 1961938"/>
                <a:gd name="connsiteX128" fmla="*/ 2627837 w 8996523"/>
                <a:gd name="connsiteY128" fmla="*/ 1176002 h 1961938"/>
                <a:gd name="connsiteX129" fmla="*/ 2660493 w 8996523"/>
                <a:gd name="connsiteY129" fmla="*/ 1176002 h 1961938"/>
                <a:gd name="connsiteX130" fmla="*/ 2660493 w 8996523"/>
                <a:gd name="connsiteY130" fmla="*/ 1190458 h 1961938"/>
                <a:gd name="connsiteX131" fmla="*/ 2693923 w 8996523"/>
                <a:gd name="connsiteY131" fmla="*/ 1190458 h 1961938"/>
                <a:gd name="connsiteX132" fmla="*/ 2693923 w 8996523"/>
                <a:gd name="connsiteY132" fmla="*/ 1206463 h 1961938"/>
                <a:gd name="connsiteX133" fmla="*/ 2731871 w 8996523"/>
                <a:gd name="connsiteY133" fmla="*/ 1206463 h 1961938"/>
                <a:gd name="connsiteX134" fmla="*/ 2731871 w 8996523"/>
                <a:gd name="connsiteY134" fmla="*/ 1228406 h 1961938"/>
                <a:gd name="connsiteX135" fmla="*/ 2876951 w 8996523"/>
                <a:gd name="connsiteY135" fmla="*/ 1228406 h 1961938"/>
                <a:gd name="connsiteX136" fmla="*/ 2876951 w 8996523"/>
                <a:gd name="connsiteY136" fmla="*/ 1242088 h 1961938"/>
                <a:gd name="connsiteX137" fmla="*/ 2938391 w 8996523"/>
                <a:gd name="connsiteY137" fmla="*/ 1242088 h 1961938"/>
                <a:gd name="connsiteX138" fmla="*/ 2938391 w 8996523"/>
                <a:gd name="connsiteY138" fmla="*/ 1254221 h 1961938"/>
                <a:gd name="connsiteX139" fmla="*/ 2962012 w 8996523"/>
                <a:gd name="connsiteY139" fmla="*/ 1254221 h 1961938"/>
                <a:gd name="connsiteX140" fmla="*/ 2962012 w 8996523"/>
                <a:gd name="connsiteY140" fmla="*/ 1269452 h 1961938"/>
                <a:gd name="connsiteX141" fmla="*/ 2987827 w 8996523"/>
                <a:gd name="connsiteY141" fmla="*/ 1269452 h 1961938"/>
                <a:gd name="connsiteX142" fmla="*/ 2987827 w 8996523"/>
                <a:gd name="connsiteY142" fmla="*/ 1294493 h 1961938"/>
                <a:gd name="connsiteX143" fmla="*/ 3027969 w 8996523"/>
                <a:gd name="connsiteY143" fmla="*/ 1294493 h 1961938"/>
                <a:gd name="connsiteX144" fmla="*/ 3027969 w 8996523"/>
                <a:gd name="connsiteY144" fmla="*/ 1308949 h 1961938"/>
                <a:gd name="connsiteX145" fmla="*/ 3084246 w 8996523"/>
                <a:gd name="connsiteY145" fmla="*/ 1308949 h 1961938"/>
                <a:gd name="connsiteX146" fmla="*/ 3084246 w 8996523"/>
                <a:gd name="connsiteY146" fmla="*/ 1318759 h 1961938"/>
                <a:gd name="connsiteX147" fmla="*/ 3135101 w 8996523"/>
                <a:gd name="connsiteY147" fmla="*/ 1318759 h 1961938"/>
                <a:gd name="connsiteX148" fmla="*/ 3135101 w 8996523"/>
                <a:gd name="connsiteY148" fmla="*/ 1333989 h 1961938"/>
                <a:gd name="connsiteX149" fmla="*/ 3205705 w 8996523"/>
                <a:gd name="connsiteY149" fmla="*/ 1333989 h 1961938"/>
                <a:gd name="connsiteX150" fmla="*/ 3205705 w 8996523"/>
                <a:gd name="connsiteY150" fmla="*/ 1361353 h 1961938"/>
                <a:gd name="connsiteX151" fmla="*/ 3283925 w 8996523"/>
                <a:gd name="connsiteY151" fmla="*/ 1361353 h 1961938"/>
                <a:gd name="connsiteX152" fmla="*/ 3283925 w 8996523"/>
                <a:gd name="connsiteY152" fmla="*/ 1372712 h 1961938"/>
                <a:gd name="connsiteX153" fmla="*/ 3364338 w 8996523"/>
                <a:gd name="connsiteY153" fmla="*/ 1372712 h 1961938"/>
                <a:gd name="connsiteX154" fmla="*/ 3364338 w 8996523"/>
                <a:gd name="connsiteY154" fmla="*/ 1393235 h 1961938"/>
                <a:gd name="connsiteX155" fmla="*/ 3451722 w 8996523"/>
                <a:gd name="connsiteY155" fmla="*/ 1393235 h 1961938"/>
                <a:gd name="connsiteX156" fmla="*/ 3451722 w 8996523"/>
                <a:gd name="connsiteY156" fmla="*/ 1406917 h 1961938"/>
                <a:gd name="connsiteX157" fmla="*/ 3560274 w 8996523"/>
                <a:gd name="connsiteY157" fmla="*/ 1406917 h 1961938"/>
                <a:gd name="connsiteX158" fmla="*/ 3560274 w 8996523"/>
                <a:gd name="connsiteY158" fmla="*/ 1425116 h 1961938"/>
                <a:gd name="connsiteX159" fmla="*/ 3652950 w 8996523"/>
                <a:gd name="connsiteY159" fmla="*/ 1425116 h 1961938"/>
                <a:gd name="connsiteX160" fmla="*/ 3652950 w 8996523"/>
                <a:gd name="connsiteY160" fmla="*/ 1434926 h 1961938"/>
                <a:gd name="connsiteX161" fmla="*/ 3756210 w 8996523"/>
                <a:gd name="connsiteY161" fmla="*/ 1434926 h 1961938"/>
                <a:gd name="connsiteX162" fmla="*/ 3756210 w 8996523"/>
                <a:gd name="connsiteY162" fmla="*/ 1444090 h 1961938"/>
                <a:gd name="connsiteX163" fmla="*/ 3859470 w 8996523"/>
                <a:gd name="connsiteY163" fmla="*/ 1444090 h 1961938"/>
                <a:gd name="connsiteX164" fmla="*/ 3859470 w 8996523"/>
                <a:gd name="connsiteY164" fmla="*/ 1449383 h 1961938"/>
                <a:gd name="connsiteX165" fmla="*/ 3897418 w 8996523"/>
                <a:gd name="connsiteY165" fmla="*/ 1449383 h 1961938"/>
                <a:gd name="connsiteX166" fmla="*/ 3897418 w 8996523"/>
                <a:gd name="connsiteY166" fmla="*/ 1461516 h 1961938"/>
                <a:gd name="connsiteX167" fmla="*/ 3931494 w 8996523"/>
                <a:gd name="connsiteY167" fmla="*/ 1461516 h 1961938"/>
                <a:gd name="connsiteX168" fmla="*/ 3931494 w 8996523"/>
                <a:gd name="connsiteY168" fmla="*/ 1488105 h 1961938"/>
                <a:gd name="connsiteX169" fmla="*/ 4010487 w 8996523"/>
                <a:gd name="connsiteY169" fmla="*/ 1488105 h 1961938"/>
                <a:gd name="connsiteX170" fmla="*/ 4010487 w 8996523"/>
                <a:gd name="connsiteY170" fmla="*/ 1511597 h 1961938"/>
                <a:gd name="connsiteX171" fmla="*/ 4050759 w 8996523"/>
                <a:gd name="connsiteY171" fmla="*/ 1511597 h 1961938"/>
                <a:gd name="connsiteX172" fmla="*/ 4050759 w 8996523"/>
                <a:gd name="connsiteY172" fmla="*/ 1527602 h 1961938"/>
                <a:gd name="connsiteX173" fmla="*/ 4094773 w 8996523"/>
                <a:gd name="connsiteY173" fmla="*/ 1527602 h 1961938"/>
                <a:gd name="connsiteX174" fmla="*/ 4094773 w 8996523"/>
                <a:gd name="connsiteY174" fmla="*/ 1537412 h 1961938"/>
                <a:gd name="connsiteX175" fmla="*/ 4281545 w 8996523"/>
                <a:gd name="connsiteY175" fmla="*/ 1537412 h 1961938"/>
                <a:gd name="connsiteX176" fmla="*/ 4281545 w 8996523"/>
                <a:gd name="connsiteY176" fmla="*/ 1546576 h 1961938"/>
                <a:gd name="connsiteX177" fmla="*/ 4371123 w 8996523"/>
                <a:gd name="connsiteY177" fmla="*/ 1546576 h 1961938"/>
                <a:gd name="connsiteX178" fmla="*/ 4371123 w 8996523"/>
                <a:gd name="connsiteY178" fmla="*/ 1555740 h 1961938"/>
                <a:gd name="connsiteX179" fmla="*/ 4390097 w 8996523"/>
                <a:gd name="connsiteY179" fmla="*/ 1555740 h 1961938"/>
                <a:gd name="connsiteX180" fmla="*/ 4390097 w 8996523"/>
                <a:gd name="connsiteY180" fmla="*/ 1574714 h 1961938"/>
                <a:gd name="connsiteX181" fmla="*/ 4453860 w 8996523"/>
                <a:gd name="connsiteY181" fmla="*/ 1574714 h 1961938"/>
                <a:gd name="connsiteX182" fmla="*/ 4453860 w 8996523"/>
                <a:gd name="connsiteY182" fmla="*/ 1585298 h 1961938"/>
                <a:gd name="connsiteX183" fmla="*/ 4526013 w 8996523"/>
                <a:gd name="connsiteY183" fmla="*/ 1585298 h 1961938"/>
                <a:gd name="connsiteX184" fmla="*/ 4526013 w 8996523"/>
                <a:gd name="connsiteY184" fmla="*/ 1595108 h 1961938"/>
                <a:gd name="connsiteX185" fmla="*/ 4671093 w 8996523"/>
                <a:gd name="connsiteY185" fmla="*/ 1595108 h 1961938"/>
                <a:gd name="connsiteX186" fmla="*/ 4671093 w 8996523"/>
                <a:gd name="connsiteY186" fmla="*/ 1603498 h 1961938"/>
                <a:gd name="connsiteX187" fmla="*/ 4778871 w 8996523"/>
                <a:gd name="connsiteY187" fmla="*/ 1603498 h 1961938"/>
                <a:gd name="connsiteX188" fmla="*/ 4778871 w 8996523"/>
                <a:gd name="connsiteY188" fmla="*/ 1619503 h 1961938"/>
                <a:gd name="connsiteX189" fmla="*/ 4827532 w 8996523"/>
                <a:gd name="connsiteY189" fmla="*/ 1619503 h 1961938"/>
                <a:gd name="connsiteX190" fmla="*/ 4827532 w 8996523"/>
                <a:gd name="connsiteY190" fmla="*/ 1626990 h 1961938"/>
                <a:gd name="connsiteX191" fmla="*/ 4863157 w 8996523"/>
                <a:gd name="connsiteY191" fmla="*/ 1626990 h 1961938"/>
                <a:gd name="connsiteX192" fmla="*/ 4863157 w 8996523"/>
                <a:gd name="connsiteY192" fmla="*/ 1644544 h 1961938"/>
                <a:gd name="connsiteX193" fmla="*/ 4892715 w 8996523"/>
                <a:gd name="connsiteY193" fmla="*/ 1644544 h 1961938"/>
                <a:gd name="connsiteX194" fmla="*/ 4892715 w 8996523"/>
                <a:gd name="connsiteY194" fmla="*/ 1655128 h 1961938"/>
                <a:gd name="connsiteX195" fmla="*/ 5019595 w 8996523"/>
                <a:gd name="connsiteY195" fmla="*/ 1655128 h 1961938"/>
                <a:gd name="connsiteX196" fmla="*/ 5019595 w 8996523"/>
                <a:gd name="connsiteY196" fmla="*/ 1667261 h 1961938"/>
                <a:gd name="connsiteX197" fmla="*/ 5192685 w 8996523"/>
                <a:gd name="connsiteY197" fmla="*/ 1667261 h 1961938"/>
                <a:gd name="connsiteX198" fmla="*/ 5192685 w 8996523"/>
                <a:gd name="connsiteY198" fmla="*/ 1678620 h 1961938"/>
                <a:gd name="connsiteX199" fmla="*/ 5364226 w 8996523"/>
                <a:gd name="connsiteY199" fmla="*/ 1678620 h 1961938"/>
                <a:gd name="connsiteX200" fmla="*/ 5364226 w 8996523"/>
                <a:gd name="connsiteY200" fmla="*/ 1690107 h 1961938"/>
                <a:gd name="connsiteX201" fmla="*/ 5481942 w 8996523"/>
                <a:gd name="connsiteY201" fmla="*/ 1690107 h 1961938"/>
                <a:gd name="connsiteX202" fmla="*/ 5481942 w 8996523"/>
                <a:gd name="connsiteY202" fmla="*/ 1703789 h 1961938"/>
                <a:gd name="connsiteX203" fmla="*/ 5640704 w 8996523"/>
                <a:gd name="connsiteY203" fmla="*/ 1703789 h 1961938"/>
                <a:gd name="connsiteX204" fmla="*/ 5640704 w 8996523"/>
                <a:gd name="connsiteY204" fmla="*/ 1724957 h 1961938"/>
                <a:gd name="connsiteX205" fmla="*/ 5800112 w 8996523"/>
                <a:gd name="connsiteY205" fmla="*/ 1724957 h 1961938"/>
                <a:gd name="connsiteX206" fmla="*/ 5800112 w 8996523"/>
                <a:gd name="connsiteY206" fmla="*/ 1749353 h 1961938"/>
                <a:gd name="connsiteX207" fmla="*/ 5957970 w 8996523"/>
                <a:gd name="connsiteY207" fmla="*/ 1749353 h 1961938"/>
                <a:gd name="connsiteX208" fmla="*/ 5957970 w 8996523"/>
                <a:gd name="connsiteY208" fmla="*/ 1762260 h 1961938"/>
                <a:gd name="connsiteX209" fmla="*/ 6040062 w 8996523"/>
                <a:gd name="connsiteY209" fmla="*/ 1762260 h 1961938"/>
                <a:gd name="connsiteX210" fmla="*/ 6040062 w 8996523"/>
                <a:gd name="connsiteY210" fmla="*/ 1798659 h 1961938"/>
                <a:gd name="connsiteX211" fmla="*/ 6183464 w 8996523"/>
                <a:gd name="connsiteY211" fmla="*/ 1798659 h 1961938"/>
                <a:gd name="connsiteX212" fmla="*/ 6183464 w 8996523"/>
                <a:gd name="connsiteY212" fmla="*/ 1817633 h 1961938"/>
                <a:gd name="connsiteX213" fmla="*/ 6318477 w 8996523"/>
                <a:gd name="connsiteY213" fmla="*/ 1817633 h 1961938"/>
                <a:gd name="connsiteX214" fmla="*/ 6318477 w 8996523"/>
                <a:gd name="connsiteY214" fmla="*/ 1840350 h 1961938"/>
                <a:gd name="connsiteX215" fmla="*/ 6371527 w 8996523"/>
                <a:gd name="connsiteY215" fmla="*/ 1840350 h 1961938"/>
                <a:gd name="connsiteX216" fmla="*/ 6371527 w 8996523"/>
                <a:gd name="connsiteY216" fmla="*/ 1858679 h 1961938"/>
                <a:gd name="connsiteX217" fmla="*/ 6531063 w 8996523"/>
                <a:gd name="connsiteY217" fmla="*/ 1858679 h 1961938"/>
                <a:gd name="connsiteX218" fmla="*/ 6531063 w 8996523"/>
                <a:gd name="connsiteY218" fmla="*/ 1877653 h 1961938"/>
                <a:gd name="connsiteX219" fmla="*/ 6808962 w 8996523"/>
                <a:gd name="connsiteY219" fmla="*/ 1877653 h 1961938"/>
                <a:gd name="connsiteX220" fmla="*/ 6808962 w 8996523"/>
                <a:gd name="connsiteY220" fmla="*/ 1886688 h 1961938"/>
                <a:gd name="connsiteX221" fmla="*/ 6861237 w 8996523"/>
                <a:gd name="connsiteY221" fmla="*/ 1886688 h 1961938"/>
                <a:gd name="connsiteX222" fmla="*/ 6861237 w 8996523"/>
                <a:gd name="connsiteY222" fmla="*/ 1906437 h 1961938"/>
                <a:gd name="connsiteX223" fmla="*/ 7163530 w 8996523"/>
                <a:gd name="connsiteY223" fmla="*/ 1906437 h 1961938"/>
                <a:gd name="connsiteX224" fmla="*/ 7163530 w 8996523"/>
                <a:gd name="connsiteY224" fmla="*/ 1914827 h 1961938"/>
                <a:gd name="connsiteX225" fmla="*/ 7262144 w 8996523"/>
                <a:gd name="connsiteY225" fmla="*/ 1914827 h 1961938"/>
                <a:gd name="connsiteX226" fmla="*/ 7262144 w 8996523"/>
                <a:gd name="connsiteY226" fmla="*/ 1938318 h 1961938"/>
                <a:gd name="connsiteX227" fmla="*/ 7707323 w 8996523"/>
                <a:gd name="connsiteY227" fmla="*/ 1938318 h 1961938"/>
                <a:gd name="connsiteX228" fmla="*/ 7707323 w 8996523"/>
                <a:gd name="connsiteY228" fmla="*/ 1961939 h 1961938"/>
                <a:gd name="connsiteX229" fmla="*/ 8993555 w 8996523"/>
                <a:gd name="connsiteY229" fmla="*/ 1961939 h 19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8996523" h="1961938">
                  <a:moveTo>
                    <a:pt x="9681" y="9681"/>
                  </a:moveTo>
                  <a:lnTo>
                    <a:pt x="59762" y="9681"/>
                  </a:lnTo>
                  <a:lnTo>
                    <a:pt x="59762" y="37044"/>
                  </a:lnTo>
                  <a:lnTo>
                    <a:pt x="162247" y="37044"/>
                  </a:lnTo>
                  <a:lnTo>
                    <a:pt x="162247" y="67377"/>
                  </a:lnTo>
                  <a:lnTo>
                    <a:pt x="220976" y="67377"/>
                  </a:lnTo>
                  <a:lnTo>
                    <a:pt x="220976" y="78736"/>
                  </a:lnTo>
                  <a:lnTo>
                    <a:pt x="240725" y="78736"/>
                  </a:lnTo>
                  <a:lnTo>
                    <a:pt x="247179" y="85189"/>
                  </a:lnTo>
                  <a:lnTo>
                    <a:pt x="260086" y="85189"/>
                  </a:lnTo>
                  <a:lnTo>
                    <a:pt x="260086" y="116684"/>
                  </a:lnTo>
                  <a:lnTo>
                    <a:pt x="291968" y="116684"/>
                  </a:lnTo>
                  <a:lnTo>
                    <a:pt x="291968" y="134238"/>
                  </a:lnTo>
                  <a:lnTo>
                    <a:pt x="321655" y="134238"/>
                  </a:lnTo>
                  <a:lnTo>
                    <a:pt x="321655" y="176704"/>
                  </a:lnTo>
                  <a:lnTo>
                    <a:pt x="390710" y="176704"/>
                  </a:lnTo>
                  <a:lnTo>
                    <a:pt x="390710" y="191934"/>
                  </a:lnTo>
                  <a:lnTo>
                    <a:pt x="400520" y="191934"/>
                  </a:lnTo>
                  <a:lnTo>
                    <a:pt x="400520" y="211683"/>
                  </a:lnTo>
                  <a:lnTo>
                    <a:pt x="428658" y="211683"/>
                  </a:lnTo>
                  <a:lnTo>
                    <a:pt x="428658" y="235949"/>
                  </a:lnTo>
                  <a:lnTo>
                    <a:pt x="457571" y="235949"/>
                  </a:lnTo>
                  <a:lnTo>
                    <a:pt x="457571" y="259441"/>
                  </a:lnTo>
                  <a:lnTo>
                    <a:pt x="490872" y="259441"/>
                  </a:lnTo>
                  <a:lnTo>
                    <a:pt x="490872" y="275575"/>
                  </a:lnTo>
                  <a:lnTo>
                    <a:pt x="517849" y="275575"/>
                  </a:lnTo>
                  <a:lnTo>
                    <a:pt x="517849" y="293000"/>
                  </a:lnTo>
                  <a:lnTo>
                    <a:pt x="549730" y="293000"/>
                  </a:lnTo>
                  <a:lnTo>
                    <a:pt x="549730" y="309780"/>
                  </a:lnTo>
                  <a:lnTo>
                    <a:pt x="580192" y="309780"/>
                  </a:lnTo>
                  <a:lnTo>
                    <a:pt x="580192" y="325656"/>
                  </a:lnTo>
                  <a:lnTo>
                    <a:pt x="624981" y="325656"/>
                  </a:lnTo>
                  <a:lnTo>
                    <a:pt x="624981" y="332497"/>
                  </a:lnTo>
                  <a:lnTo>
                    <a:pt x="637114" y="332497"/>
                  </a:lnTo>
                  <a:lnTo>
                    <a:pt x="637114" y="349922"/>
                  </a:lnTo>
                  <a:lnTo>
                    <a:pt x="695585" y="349922"/>
                  </a:lnTo>
                  <a:lnTo>
                    <a:pt x="695585" y="359086"/>
                  </a:lnTo>
                  <a:lnTo>
                    <a:pt x="719851" y="359086"/>
                  </a:lnTo>
                  <a:lnTo>
                    <a:pt x="719851" y="394066"/>
                  </a:lnTo>
                  <a:lnTo>
                    <a:pt x="751732" y="394066"/>
                  </a:lnTo>
                  <a:lnTo>
                    <a:pt x="751732" y="419106"/>
                  </a:lnTo>
                  <a:lnTo>
                    <a:pt x="798070" y="419106"/>
                  </a:lnTo>
                  <a:lnTo>
                    <a:pt x="798070" y="432788"/>
                  </a:lnTo>
                  <a:lnTo>
                    <a:pt x="822336" y="432788"/>
                  </a:lnTo>
                  <a:lnTo>
                    <a:pt x="822336" y="452408"/>
                  </a:lnTo>
                  <a:lnTo>
                    <a:pt x="890617" y="452408"/>
                  </a:lnTo>
                  <a:lnTo>
                    <a:pt x="890617" y="476803"/>
                  </a:lnTo>
                  <a:lnTo>
                    <a:pt x="914238" y="476803"/>
                  </a:lnTo>
                  <a:lnTo>
                    <a:pt x="914238" y="485838"/>
                  </a:lnTo>
                  <a:lnTo>
                    <a:pt x="946894" y="485838"/>
                  </a:lnTo>
                  <a:lnTo>
                    <a:pt x="946894" y="518494"/>
                  </a:lnTo>
                  <a:lnTo>
                    <a:pt x="984067" y="518494"/>
                  </a:lnTo>
                  <a:lnTo>
                    <a:pt x="984067" y="526884"/>
                  </a:lnTo>
                  <a:lnTo>
                    <a:pt x="1009882" y="526884"/>
                  </a:lnTo>
                  <a:lnTo>
                    <a:pt x="1009882" y="553473"/>
                  </a:lnTo>
                  <a:lnTo>
                    <a:pt x="1037246" y="553473"/>
                  </a:lnTo>
                  <a:lnTo>
                    <a:pt x="1037246" y="583032"/>
                  </a:lnTo>
                  <a:lnTo>
                    <a:pt x="1096492" y="583032"/>
                  </a:lnTo>
                  <a:lnTo>
                    <a:pt x="1096492" y="603554"/>
                  </a:lnTo>
                  <a:lnTo>
                    <a:pt x="1229310" y="603554"/>
                  </a:lnTo>
                  <a:lnTo>
                    <a:pt x="1229310" y="623303"/>
                  </a:lnTo>
                  <a:lnTo>
                    <a:pt x="1298365" y="623303"/>
                  </a:lnTo>
                  <a:lnTo>
                    <a:pt x="1298365" y="667317"/>
                  </a:lnTo>
                  <a:cubicBezTo>
                    <a:pt x="1298365" y="666543"/>
                    <a:pt x="1348575" y="667317"/>
                    <a:pt x="1348575" y="667317"/>
                  </a:cubicBezTo>
                  <a:lnTo>
                    <a:pt x="1348575" y="678676"/>
                  </a:lnTo>
                  <a:lnTo>
                    <a:pt x="1388717" y="678676"/>
                  </a:lnTo>
                  <a:lnTo>
                    <a:pt x="1388717" y="691583"/>
                  </a:lnTo>
                  <a:lnTo>
                    <a:pt x="1428214" y="691583"/>
                  </a:lnTo>
                  <a:lnTo>
                    <a:pt x="1428214" y="703071"/>
                  </a:lnTo>
                  <a:lnTo>
                    <a:pt x="1488234" y="703071"/>
                  </a:lnTo>
                  <a:lnTo>
                    <a:pt x="1488234" y="727337"/>
                  </a:lnTo>
                  <a:lnTo>
                    <a:pt x="1540639" y="727337"/>
                  </a:lnTo>
                  <a:lnTo>
                    <a:pt x="1540639" y="734953"/>
                  </a:lnTo>
                  <a:lnTo>
                    <a:pt x="1582330" y="734953"/>
                  </a:lnTo>
                  <a:lnTo>
                    <a:pt x="1582330" y="744762"/>
                  </a:lnTo>
                  <a:lnTo>
                    <a:pt x="1627893" y="744762"/>
                  </a:lnTo>
                  <a:lnTo>
                    <a:pt x="1627893" y="758444"/>
                  </a:lnTo>
                  <a:lnTo>
                    <a:pt x="1675005" y="758444"/>
                  </a:lnTo>
                  <a:lnTo>
                    <a:pt x="1675005" y="772901"/>
                  </a:lnTo>
                  <a:lnTo>
                    <a:pt x="1709210" y="772901"/>
                  </a:lnTo>
                  <a:lnTo>
                    <a:pt x="1709210" y="785808"/>
                  </a:lnTo>
                  <a:lnTo>
                    <a:pt x="1731153" y="785808"/>
                  </a:lnTo>
                  <a:lnTo>
                    <a:pt x="1731153" y="799490"/>
                  </a:lnTo>
                  <a:lnTo>
                    <a:pt x="1760840" y="799490"/>
                  </a:lnTo>
                  <a:lnTo>
                    <a:pt x="1760840" y="813817"/>
                  </a:lnTo>
                  <a:lnTo>
                    <a:pt x="1785106" y="813817"/>
                  </a:lnTo>
                  <a:lnTo>
                    <a:pt x="1785106" y="832920"/>
                  </a:lnTo>
                  <a:lnTo>
                    <a:pt x="1818537" y="832920"/>
                  </a:lnTo>
                  <a:lnTo>
                    <a:pt x="1818537" y="855638"/>
                  </a:lnTo>
                  <a:lnTo>
                    <a:pt x="1864875" y="855638"/>
                  </a:lnTo>
                  <a:lnTo>
                    <a:pt x="1864875" y="870869"/>
                  </a:lnTo>
                  <a:lnTo>
                    <a:pt x="1898951" y="870869"/>
                  </a:lnTo>
                  <a:lnTo>
                    <a:pt x="1898951" y="888294"/>
                  </a:lnTo>
                  <a:lnTo>
                    <a:pt x="1959745" y="888294"/>
                  </a:lnTo>
                  <a:lnTo>
                    <a:pt x="1959745" y="906493"/>
                  </a:lnTo>
                  <a:lnTo>
                    <a:pt x="1987109" y="906493"/>
                  </a:lnTo>
                  <a:lnTo>
                    <a:pt x="1987109" y="921724"/>
                  </a:lnTo>
                  <a:lnTo>
                    <a:pt x="2059907" y="921724"/>
                  </a:lnTo>
                  <a:lnTo>
                    <a:pt x="2059907" y="936826"/>
                  </a:lnTo>
                  <a:lnTo>
                    <a:pt x="2138126" y="936826"/>
                  </a:lnTo>
                  <a:lnTo>
                    <a:pt x="2138126" y="949088"/>
                  </a:lnTo>
                  <a:lnTo>
                    <a:pt x="2154906" y="949088"/>
                  </a:lnTo>
                  <a:lnTo>
                    <a:pt x="2154906" y="965739"/>
                  </a:lnTo>
                  <a:lnTo>
                    <a:pt x="2172331" y="965739"/>
                  </a:lnTo>
                  <a:lnTo>
                    <a:pt x="2172331" y="979421"/>
                  </a:lnTo>
                  <a:lnTo>
                    <a:pt x="2198146" y="979421"/>
                  </a:lnTo>
                  <a:lnTo>
                    <a:pt x="2198146" y="987036"/>
                  </a:lnTo>
                  <a:lnTo>
                    <a:pt x="2227705" y="987036"/>
                  </a:lnTo>
                  <a:lnTo>
                    <a:pt x="2227705" y="1006010"/>
                  </a:lnTo>
                  <a:lnTo>
                    <a:pt x="2258166" y="1006010"/>
                  </a:lnTo>
                  <a:lnTo>
                    <a:pt x="2258166" y="1025758"/>
                  </a:lnTo>
                  <a:lnTo>
                    <a:pt x="2281658" y="1025758"/>
                  </a:lnTo>
                  <a:lnTo>
                    <a:pt x="2281658" y="1045507"/>
                  </a:lnTo>
                  <a:lnTo>
                    <a:pt x="2296114" y="1045507"/>
                  </a:lnTo>
                  <a:lnTo>
                    <a:pt x="2296114" y="1052993"/>
                  </a:lnTo>
                  <a:lnTo>
                    <a:pt x="2376528" y="1052993"/>
                  </a:lnTo>
                  <a:lnTo>
                    <a:pt x="2376528" y="1078163"/>
                  </a:lnTo>
                  <a:lnTo>
                    <a:pt x="2420542" y="1078163"/>
                  </a:lnTo>
                  <a:lnTo>
                    <a:pt x="2420542" y="1092490"/>
                  </a:lnTo>
                  <a:lnTo>
                    <a:pt x="2433450" y="1092490"/>
                  </a:lnTo>
                  <a:lnTo>
                    <a:pt x="2433450" y="1102429"/>
                  </a:lnTo>
                  <a:lnTo>
                    <a:pt x="2460814" y="1102429"/>
                  </a:lnTo>
                  <a:lnTo>
                    <a:pt x="2460814" y="1123597"/>
                  </a:lnTo>
                  <a:lnTo>
                    <a:pt x="2570140" y="1123597"/>
                  </a:lnTo>
                  <a:lnTo>
                    <a:pt x="2570140" y="1150961"/>
                  </a:lnTo>
                  <a:lnTo>
                    <a:pt x="2595955" y="1150961"/>
                  </a:lnTo>
                  <a:lnTo>
                    <a:pt x="2595955" y="1165418"/>
                  </a:lnTo>
                  <a:lnTo>
                    <a:pt x="2627837" y="1165418"/>
                  </a:lnTo>
                  <a:lnTo>
                    <a:pt x="2627837" y="1176002"/>
                  </a:lnTo>
                  <a:lnTo>
                    <a:pt x="2660493" y="1176002"/>
                  </a:lnTo>
                  <a:lnTo>
                    <a:pt x="2660493" y="1190458"/>
                  </a:lnTo>
                  <a:lnTo>
                    <a:pt x="2693923" y="1190458"/>
                  </a:lnTo>
                  <a:lnTo>
                    <a:pt x="2693923" y="1206463"/>
                  </a:lnTo>
                  <a:lnTo>
                    <a:pt x="2731871" y="1206463"/>
                  </a:lnTo>
                  <a:lnTo>
                    <a:pt x="2731871" y="1228406"/>
                  </a:lnTo>
                  <a:lnTo>
                    <a:pt x="2876951" y="1228406"/>
                  </a:lnTo>
                  <a:lnTo>
                    <a:pt x="2876951" y="1242088"/>
                  </a:lnTo>
                  <a:lnTo>
                    <a:pt x="2938391" y="1242088"/>
                  </a:lnTo>
                  <a:lnTo>
                    <a:pt x="2938391" y="1254221"/>
                  </a:lnTo>
                  <a:lnTo>
                    <a:pt x="2962012" y="1254221"/>
                  </a:lnTo>
                  <a:lnTo>
                    <a:pt x="2962012" y="1269452"/>
                  </a:lnTo>
                  <a:lnTo>
                    <a:pt x="2987827" y="1269452"/>
                  </a:lnTo>
                  <a:lnTo>
                    <a:pt x="2987827" y="1294493"/>
                  </a:lnTo>
                  <a:lnTo>
                    <a:pt x="3027969" y="1294493"/>
                  </a:lnTo>
                  <a:lnTo>
                    <a:pt x="3027969" y="1308949"/>
                  </a:lnTo>
                  <a:lnTo>
                    <a:pt x="3084246" y="1308949"/>
                  </a:lnTo>
                  <a:lnTo>
                    <a:pt x="3084246" y="1318759"/>
                  </a:lnTo>
                  <a:lnTo>
                    <a:pt x="3135101" y="1318759"/>
                  </a:lnTo>
                  <a:lnTo>
                    <a:pt x="3135101" y="1333989"/>
                  </a:lnTo>
                  <a:lnTo>
                    <a:pt x="3205705" y="1333989"/>
                  </a:lnTo>
                  <a:lnTo>
                    <a:pt x="3205705" y="1361353"/>
                  </a:lnTo>
                  <a:lnTo>
                    <a:pt x="3283925" y="1361353"/>
                  </a:lnTo>
                  <a:lnTo>
                    <a:pt x="3283925" y="1372712"/>
                  </a:lnTo>
                  <a:lnTo>
                    <a:pt x="3364338" y="1372712"/>
                  </a:lnTo>
                  <a:lnTo>
                    <a:pt x="3364338" y="1393235"/>
                  </a:lnTo>
                  <a:lnTo>
                    <a:pt x="3451722" y="1393235"/>
                  </a:lnTo>
                  <a:lnTo>
                    <a:pt x="3451722" y="1406917"/>
                  </a:lnTo>
                  <a:lnTo>
                    <a:pt x="3560274" y="1406917"/>
                  </a:lnTo>
                  <a:lnTo>
                    <a:pt x="3560274" y="1425116"/>
                  </a:lnTo>
                  <a:lnTo>
                    <a:pt x="3652950" y="1425116"/>
                  </a:lnTo>
                  <a:lnTo>
                    <a:pt x="3652950" y="1434926"/>
                  </a:lnTo>
                  <a:lnTo>
                    <a:pt x="3756210" y="1434926"/>
                  </a:lnTo>
                  <a:lnTo>
                    <a:pt x="3756210" y="1444090"/>
                  </a:lnTo>
                  <a:lnTo>
                    <a:pt x="3859470" y="1444090"/>
                  </a:lnTo>
                  <a:lnTo>
                    <a:pt x="3859470" y="1449383"/>
                  </a:lnTo>
                  <a:lnTo>
                    <a:pt x="3897418" y="1449383"/>
                  </a:lnTo>
                  <a:lnTo>
                    <a:pt x="3897418" y="1461516"/>
                  </a:lnTo>
                  <a:lnTo>
                    <a:pt x="3931494" y="1461516"/>
                  </a:lnTo>
                  <a:lnTo>
                    <a:pt x="3931494" y="1488105"/>
                  </a:lnTo>
                  <a:lnTo>
                    <a:pt x="4010487" y="1488105"/>
                  </a:lnTo>
                  <a:lnTo>
                    <a:pt x="4010487" y="1511597"/>
                  </a:lnTo>
                  <a:lnTo>
                    <a:pt x="4050759" y="1511597"/>
                  </a:lnTo>
                  <a:lnTo>
                    <a:pt x="4050759" y="1527602"/>
                  </a:lnTo>
                  <a:lnTo>
                    <a:pt x="4094773" y="1527602"/>
                  </a:lnTo>
                  <a:lnTo>
                    <a:pt x="4094773" y="1537412"/>
                  </a:lnTo>
                  <a:lnTo>
                    <a:pt x="4281545" y="1537412"/>
                  </a:lnTo>
                  <a:lnTo>
                    <a:pt x="4281545" y="1546576"/>
                  </a:lnTo>
                  <a:lnTo>
                    <a:pt x="4371123" y="1546576"/>
                  </a:lnTo>
                  <a:lnTo>
                    <a:pt x="4371123" y="1555740"/>
                  </a:lnTo>
                  <a:lnTo>
                    <a:pt x="4390097" y="1555740"/>
                  </a:lnTo>
                  <a:lnTo>
                    <a:pt x="4390097" y="1574714"/>
                  </a:lnTo>
                  <a:lnTo>
                    <a:pt x="4453860" y="1574714"/>
                  </a:lnTo>
                  <a:lnTo>
                    <a:pt x="4453860" y="1585298"/>
                  </a:lnTo>
                  <a:lnTo>
                    <a:pt x="4526013" y="1585298"/>
                  </a:lnTo>
                  <a:lnTo>
                    <a:pt x="4526013" y="1595108"/>
                  </a:lnTo>
                  <a:lnTo>
                    <a:pt x="4671093" y="1595108"/>
                  </a:lnTo>
                  <a:lnTo>
                    <a:pt x="4671093" y="1603498"/>
                  </a:lnTo>
                  <a:lnTo>
                    <a:pt x="4778871" y="1603498"/>
                  </a:lnTo>
                  <a:lnTo>
                    <a:pt x="4778871" y="1619503"/>
                  </a:lnTo>
                  <a:lnTo>
                    <a:pt x="4827532" y="1619503"/>
                  </a:lnTo>
                  <a:lnTo>
                    <a:pt x="4827532" y="1626990"/>
                  </a:lnTo>
                  <a:lnTo>
                    <a:pt x="4863157" y="1626990"/>
                  </a:lnTo>
                  <a:lnTo>
                    <a:pt x="4863157" y="1644544"/>
                  </a:lnTo>
                  <a:lnTo>
                    <a:pt x="4892715" y="1644544"/>
                  </a:lnTo>
                  <a:lnTo>
                    <a:pt x="4892715" y="1655128"/>
                  </a:lnTo>
                  <a:lnTo>
                    <a:pt x="5019595" y="1655128"/>
                  </a:lnTo>
                  <a:lnTo>
                    <a:pt x="5019595" y="1667261"/>
                  </a:lnTo>
                  <a:lnTo>
                    <a:pt x="5192685" y="1667261"/>
                  </a:lnTo>
                  <a:lnTo>
                    <a:pt x="5192685" y="1678620"/>
                  </a:lnTo>
                  <a:lnTo>
                    <a:pt x="5364226" y="1678620"/>
                  </a:lnTo>
                  <a:lnTo>
                    <a:pt x="5364226" y="1690107"/>
                  </a:lnTo>
                  <a:lnTo>
                    <a:pt x="5481942" y="1690107"/>
                  </a:lnTo>
                  <a:lnTo>
                    <a:pt x="5481942" y="1703789"/>
                  </a:lnTo>
                  <a:lnTo>
                    <a:pt x="5640704" y="1703789"/>
                  </a:lnTo>
                  <a:lnTo>
                    <a:pt x="5640704" y="1724957"/>
                  </a:lnTo>
                  <a:lnTo>
                    <a:pt x="5800112" y="1724957"/>
                  </a:lnTo>
                  <a:lnTo>
                    <a:pt x="5800112" y="1749353"/>
                  </a:lnTo>
                  <a:lnTo>
                    <a:pt x="5957970" y="1749353"/>
                  </a:lnTo>
                  <a:lnTo>
                    <a:pt x="5957970" y="1762260"/>
                  </a:lnTo>
                  <a:lnTo>
                    <a:pt x="6040062" y="1762260"/>
                  </a:lnTo>
                  <a:lnTo>
                    <a:pt x="6040062" y="1798659"/>
                  </a:lnTo>
                  <a:lnTo>
                    <a:pt x="6183464" y="1798659"/>
                  </a:lnTo>
                  <a:lnTo>
                    <a:pt x="6183464" y="1817633"/>
                  </a:lnTo>
                  <a:lnTo>
                    <a:pt x="6318477" y="1817633"/>
                  </a:lnTo>
                  <a:lnTo>
                    <a:pt x="6318477" y="1840350"/>
                  </a:lnTo>
                  <a:lnTo>
                    <a:pt x="6371527" y="1840350"/>
                  </a:lnTo>
                  <a:lnTo>
                    <a:pt x="6371527" y="1858679"/>
                  </a:lnTo>
                  <a:lnTo>
                    <a:pt x="6531063" y="1858679"/>
                  </a:lnTo>
                  <a:lnTo>
                    <a:pt x="6531063" y="1877653"/>
                  </a:lnTo>
                  <a:lnTo>
                    <a:pt x="6808962" y="1877653"/>
                  </a:lnTo>
                  <a:lnTo>
                    <a:pt x="6808962" y="1886688"/>
                  </a:lnTo>
                  <a:lnTo>
                    <a:pt x="6861237" y="1886688"/>
                  </a:lnTo>
                  <a:lnTo>
                    <a:pt x="6861237" y="1906437"/>
                  </a:lnTo>
                  <a:lnTo>
                    <a:pt x="7163530" y="1906437"/>
                  </a:lnTo>
                  <a:lnTo>
                    <a:pt x="7163530" y="1914827"/>
                  </a:lnTo>
                  <a:lnTo>
                    <a:pt x="7262144" y="1914827"/>
                  </a:lnTo>
                  <a:lnTo>
                    <a:pt x="7262144" y="1938318"/>
                  </a:lnTo>
                  <a:lnTo>
                    <a:pt x="7707323" y="1938318"/>
                  </a:lnTo>
                  <a:lnTo>
                    <a:pt x="7707323" y="1961939"/>
                  </a:lnTo>
                  <a:lnTo>
                    <a:pt x="8993555" y="1961939"/>
                  </a:lnTo>
                </a:path>
              </a:pathLst>
            </a:custGeom>
            <a:noFill/>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8" name="Shape1_20220124_152358">
              <a:extLst>
                <a:ext uri="{FF2B5EF4-FFF2-40B4-BE49-F238E27FC236}">
                  <a16:creationId xmlns:a16="http://schemas.microsoft.com/office/drawing/2014/main" id="{73FC0BEC-9A08-11A9-E7E9-2689337F6895}"/>
                </a:ext>
              </a:extLst>
            </p:cNvPr>
            <p:cNvSpPr/>
            <p:nvPr/>
          </p:nvSpPr>
          <p:spPr>
            <a:xfrm>
              <a:off x="2795066" y="24924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09" name="Shape2_20220124_152358">
              <a:extLst>
                <a:ext uri="{FF2B5EF4-FFF2-40B4-BE49-F238E27FC236}">
                  <a16:creationId xmlns:a16="http://schemas.microsoft.com/office/drawing/2014/main" id="{85ED0AB7-25FC-F3F6-706B-072450EC37CA}"/>
                </a:ext>
              </a:extLst>
            </p:cNvPr>
            <p:cNvSpPr/>
            <p:nvPr/>
          </p:nvSpPr>
          <p:spPr>
            <a:xfrm>
              <a:off x="2961314" y="255174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0" name="Shape3_20220124_152358">
              <a:extLst>
                <a:ext uri="{FF2B5EF4-FFF2-40B4-BE49-F238E27FC236}">
                  <a16:creationId xmlns:a16="http://schemas.microsoft.com/office/drawing/2014/main" id="{0CCBBB91-99F1-86B4-35C9-E10EAF2179AB}"/>
                </a:ext>
              </a:extLst>
            </p:cNvPr>
            <p:cNvSpPr/>
            <p:nvPr/>
          </p:nvSpPr>
          <p:spPr>
            <a:xfrm>
              <a:off x="6814459" y="351283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1" name="Shape4_20220124_152358">
              <a:extLst>
                <a:ext uri="{FF2B5EF4-FFF2-40B4-BE49-F238E27FC236}">
                  <a16:creationId xmlns:a16="http://schemas.microsoft.com/office/drawing/2014/main" id="{09D7691B-0FCB-777E-1BBC-17098CD33BB6}"/>
                </a:ext>
              </a:extLst>
            </p:cNvPr>
            <p:cNvSpPr/>
            <p:nvPr/>
          </p:nvSpPr>
          <p:spPr>
            <a:xfrm>
              <a:off x="686544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2" name="Shape5_20220124_152358">
              <a:extLst>
                <a:ext uri="{FF2B5EF4-FFF2-40B4-BE49-F238E27FC236}">
                  <a16:creationId xmlns:a16="http://schemas.microsoft.com/office/drawing/2014/main" id="{93361C04-F0AF-14A4-25E9-1EB27E7B52C1}"/>
                </a:ext>
              </a:extLst>
            </p:cNvPr>
            <p:cNvSpPr/>
            <p:nvPr/>
          </p:nvSpPr>
          <p:spPr>
            <a:xfrm>
              <a:off x="6932176" y="352729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3" name="Shape6_20220124_152358">
              <a:extLst>
                <a:ext uri="{FF2B5EF4-FFF2-40B4-BE49-F238E27FC236}">
                  <a16:creationId xmlns:a16="http://schemas.microsoft.com/office/drawing/2014/main" id="{9D3C43EC-8315-C8FE-CC63-8BEB6188BA30}"/>
                </a:ext>
              </a:extLst>
            </p:cNvPr>
            <p:cNvSpPr/>
            <p:nvPr/>
          </p:nvSpPr>
          <p:spPr>
            <a:xfrm>
              <a:off x="6968704" y="3528841"/>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4" name="Shape7_20220124_152358">
              <a:extLst>
                <a:ext uri="{FF2B5EF4-FFF2-40B4-BE49-F238E27FC236}">
                  <a16:creationId xmlns:a16="http://schemas.microsoft.com/office/drawing/2014/main" id="{A3F4D100-E3AB-D9B6-60AF-60CC93BCA054}"/>
                </a:ext>
              </a:extLst>
            </p:cNvPr>
            <p:cNvSpPr/>
            <p:nvPr/>
          </p:nvSpPr>
          <p:spPr>
            <a:xfrm>
              <a:off x="7056733" y="354923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5" name="Shape8_20220124_152358">
              <a:extLst>
                <a:ext uri="{FF2B5EF4-FFF2-40B4-BE49-F238E27FC236}">
                  <a16:creationId xmlns:a16="http://schemas.microsoft.com/office/drawing/2014/main" id="{D45F5186-9D91-470D-5299-E11ECD02C9C9}"/>
                </a:ext>
              </a:extLst>
            </p:cNvPr>
            <p:cNvSpPr/>
            <p:nvPr/>
          </p:nvSpPr>
          <p:spPr>
            <a:xfrm>
              <a:off x="7093907" y="355078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6" name="Shape9_20220124_152358">
              <a:extLst>
                <a:ext uri="{FF2B5EF4-FFF2-40B4-BE49-F238E27FC236}">
                  <a16:creationId xmlns:a16="http://schemas.microsoft.com/office/drawing/2014/main" id="{16AED915-EEFE-2ACC-0E30-18FED9E5DD70}"/>
                </a:ext>
              </a:extLst>
            </p:cNvPr>
            <p:cNvSpPr/>
            <p:nvPr/>
          </p:nvSpPr>
          <p:spPr>
            <a:xfrm>
              <a:off x="7147860"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7" name="Shape10_20220124_152358">
              <a:extLst>
                <a:ext uri="{FF2B5EF4-FFF2-40B4-BE49-F238E27FC236}">
                  <a16:creationId xmlns:a16="http://schemas.microsoft.com/office/drawing/2014/main" id="{7A0873AA-F88D-5712-F4A9-808FFFC24FFF}"/>
                </a:ext>
              </a:extLst>
            </p:cNvPr>
            <p:cNvSpPr/>
            <p:nvPr/>
          </p:nvSpPr>
          <p:spPr>
            <a:xfrm>
              <a:off x="7241181" y="356291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8" name="Shape11_20220124_152358">
              <a:extLst>
                <a:ext uri="{FF2B5EF4-FFF2-40B4-BE49-F238E27FC236}">
                  <a16:creationId xmlns:a16="http://schemas.microsoft.com/office/drawing/2014/main" id="{F7024798-E5D5-5071-C89E-2EC8E644A267}"/>
                </a:ext>
              </a:extLst>
            </p:cNvPr>
            <p:cNvSpPr/>
            <p:nvPr/>
          </p:nvSpPr>
          <p:spPr>
            <a:xfrm>
              <a:off x="7310365" y="357285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19" name="Shape12_20220124_152358">
              <a:extLst>
                <a:ext uri="{FF2B5EF4-FFF2-40B4-BE49-F238E27FC236}">
                  <a16:creationId xmlns:a16="http://schemas.microsoft.com/office/drawing/2014/main" id="{F8505F19-72AD-3BA3-8CA0-8B18DFA7B3A7}"/>
                </a:ext>
              </a:extLst>
            </p:cNvPr>
            <p:cNvSpPr/>
            <p:nvPr/>
          </p:nvSpPr>
          <p:spPr>
            <a:xfrm>
              <a:off x="7387036" y="359260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0" name="Shape13_20220124_152358">
              <a:extLst>
                <a:ext uri="{FF2B5EF4-FFF2-40B4-BE49-F238E27FC236}">
                  <a16:creationId xmlns:a16="http://schemas.microsoft.com/office/drawing/2014/main" id="{5659C06D-1EB8-DAE6-8DC4-CEFA10434790}"/>
                </a:ext>
              </a:extLst>
            </p:cNvPr>
            <p:cNvSpPr/>
            <p:nvPr/>
          </p:nvSpPr>
          <p:spPr>
            <a:xfrm>
              <a:off x="7445507" y="359402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1" name="Shape14_20220124_152358">
              <a:extLst>
                <a:ext uri="{FF2B5EF4-FFF2-40B4-BE49-F238E27FC236}">
                  <a16:creationId xmlns:a16="http://schemas.microsoft.com/office/drawing/2014/main" id="{A71F5799-C562-A3E8-8AB7-9C26972AC543}"/>
                </a:ext>
              </a:extLst>
            </p:cNvPr>
            <p:cNvSpPr/>
            <p:nvPr/>
          </p:nvSpPr>
          <p:spPr>
            <a:xfrm>
              <a:off x="7494039" y="360848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2" name="Shape15_20220124_152358">
              <a:extLst>
                <a:ext uri="{FF2B5EF4-FFF2-40B4-BE49-F238E27FC236}">
                  <a16:creationId xmlns:a16="http://schemas.microsoft.com/office/drawing/2014/main" id="{D6F3663D-5D55-5316-8E18-DBC077D8E6AA}"/>
                </a:ext>
              </a:extLst>
            </p:cNvPr>
            <p:cNvSpPr/>
            <p:nvPr/>
          </p:nvSpPr>
          <p:spPr>
            <a:xfrm>
              <a:off x="7552510" y="363584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3" name="Shape16_20220124_152358">
              <a:extLst>
                <a:ext uri="{FF2B5EF4-FFF2-40B4-BE49-F238E27FC236}">
                  <a16:creationId xmlns:a16="http://schemas.microsoft.com/office/drawing/2014/main" id="{93D6412D-442B-558E-D9D8-1858EB5A28AF}"/>
                </a:ext>
              </a:extLst>
            </p:cNvPr>
            <p:cNvSpPr/>
            <p:nvPr/>
          </p:nvSpPr>
          <p:spPr>
            <a:xfrm>
              <a:off x="7646735" y="3635070"/>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4" name="Shape17_20220124_152358">
              <a:extLst>
                <a:ext uri="{FF2B5EF4-FFF2-40B4-BE49-F238E27FC236}">
                  <a16:creationId xmlns:a16="http://schemas.microsoft.com/office/drawing/2014/main" id="{F3428D04-83E6-CA7B-1D15-67391DF4AA3D}"/>
                </a:ext>
              </a:extLst>
            </p:cNvPr>
            <p:cNvSpPr/>
            <p:nvPr/>
          </p:nvSpPr>
          <p:spPr>
            <a:xfrm>
              <a:off x="7688426" y="3656367"/>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5" name="Shape18_20220124_152358">
              <a:extLst>
                <a:ext uri="{FF2B5EF4-FFF2-40B4-BE49-F238E27FC236}">
                  <a16:creationId xmlns:a16="http://schemas.microsoft.com/office/drawing/2014/main" id="{33AF8AE5-1906-14A3-E5F7-E93841043DEC}"/>
                </a:ext>
              </a:extLst>
            </p:cNvPr>
            <p:cNvSpPr/>
            <p:nvPr/>
          </p:nvSpPr>
          <p:spPr>
            <a:xfrm>
              <a:off x="7790137" y="365791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6" name="Shape19_20220124_152358">
              <a:extLst>
                <a:ext uri="{FF2B5EF4-FFF2-40B4-BE49-F238E27FC236}">
                  <a16:creationId xmlns:a16="http://schemas.microsoft.com/office/drawing/2014/main" id="{9597EC27-636D-11CD-1382-E6C0F38F79FC}"/>
                </a:ext>
              </a:extLst>
            </p:cNvPr>
            <p:cNvSpPr/>
            <p:nvPr/>
          </p:nvSpPr>
          <p:spPr>
            <a:xfrm>
              <a:off x="7872229" y="369805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7" name="Shape20_20220124_152358">
              <a:extLst>
                <a:ext uri="{FF2B5EF4-FFF2-40B4-BE49-F238E27FC236}">
                  <a16:creationId xmlns:a16="http://schemas.microsoft.com/office/drawing/2014/main" id="{4A898611-7ACB-D8CB-5B22-B563C2997D12}"/>
                </a:ext>
              </a:extLst>
            </p:cNvPr>
            <p:cNvSpPr/>
            <p:nvPr/>
          </p:nvSpPr>
          <p:spPr>
            <a:xfrm>
              <a:off x="7908628"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8" name="Shape21_20220124_152358">
              <a:extLst>
                <a:ext uri="{FF2B5EF4-FFF2-40B4-BE49-F238E27FC236}">
                  <a16:creationId xmlns:a16="http://schemas.microsoft.com/office/drawing/2014/main" id="{FAB4514F-8663-3178-353D-161585511767}"/>
                </a:ext>
              </a:extLst>
            </p:cNvPr>
            <p:cNvSpPr/>
            <p:nvPr/>
          </p:nvSpPr>
          <p:spPr>
            <a:xfrm>
              <a:off x="7948125" y="369663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29" name="Shape22_20220124_152358">
              <a:extLst>
                <a:ext uri="{FF2B5EF4-FFF2-40B4-BE49-F238E27FC236}">
                  <a16:creationId xmlns:a16="http://schemas.microsoft.com/office/drawing/2014/main" id="{9266ACDB-E438-C867-AFEA-0382F63343BD}"/>
                </a:ext>
              </a:extLst>
            </p:cNvPr>
            <p:cNvSpPr/>
            <p:nvPr/>
          </p:nvSpPr>
          <p:spPr>
            <a:xfrm>
              <a:off x="8015631" y="369663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0" name="Shape23_20220124_152358">
              <a:extLst>
                <a:ext uri="{FF2B5EF4-FFF2-40B4-BE49-F238E27FC236}">
                  <a16:creationId xmlns:a16="http://schemas.microsoft.com/office/drawing/2014/main" id="{A34BB6D6-9331-A908-B25D-D8BE40987AF8}"/>
                </a:ext>
              </a:extLst>
            </p:cNvPr>
            <p:cNvSpPr/>
            <p:nvPr/>
          </p:nvSpPr>
          <p:spPr>
            <a:xfrm>
              <a:off x="8093850" y="3716387"/>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1" name="Shape24_20220124_152358">
              <a:extLst>
                <a:ext uri="{FF2B5EF4-FFF2-40B4-BE49-F238E27FC236}">
                  <a16:creationId xmlns:a16="http://schemas.microsoft.com/office/drawing/2014/main" id="{133F6A60-2057-98E4-EE1D-7298932C521B}"/>
                </a:ext>
              </a:extLst>
            </p:cNvPr>
            <p:cNvSpPr/>
            <p:nvPr/>
          </p:nvSpPr>
          <p:spPr>
            <a:xfrm>
              <a:off x="8132573" y="371858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2" name="Shape25_20220124_152358">
              <a:extLst>
                <a:ext uri="{FF2B5EF4-FFF2-40B4-BE49-F238E27FC236}">
                  <a16:creationId xmlns:a16="http://schemas.microsoft.com/office/drawing/2014/main" id="{92673862-A552-B2A9-F43E-3805514C5285}"/>
                </a:ext>
              </a:extLst>
            </p:cNvPr>
            <p:cNvSpPr/>
            <p:nvPr/>
          </p:nvSpPr>
          <p:spPr>
            <a:xfrm>
              <a:off x="8257904" y="37193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3" name="Shape26_20220124_152358">
              <a:extLst>
                <a:ext uri="{FF2B5EF4-FFF2-40B4-BE49-F238E27FC236}">
                  <a16:creationId xmlns:a16="http://schemas.microsoft.com/office/drawing/2014/main" id="{B2A513B2-39DA-434C-54FE-E471821D6E48}"/>
                </a:ext>
              </a:extLst>
            </p:cNvPr>
            <p:cNvSpPr/>
            <p:nvPr/>
          </p:nvSpPr>
          <p:spPr>
            <a:xfrm>
              <a:off x="8326185" y="3733038"/>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4" name="Shape27_20220124_152358">
              <a:extLst>
                <a:ext uri="{FF2B5EF4-FFF2-40B4-BE49-F238E27FC236}">
                  <a16:creationId xmlns:a16="http://schemas.microsoft.com/office/drawing/2014/main" id="{04634812-2736-C4FA-CD88-7805F3FEDE24}"/>
                </a:ext>
              </a:extLst>
            </p:cNvPr>
            <p:cNvSpPr/>
            <p:nvPr/>
          </p:nvSpPr>
          <p:spPr>
            <a:xfrm>
              <a:off x="8412794" y="3742202"/>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5" name="Shape28_20220124_152358">
              <a:extLst>
                <a:ext uri="{FF2B5EF4-FFF2-40B4-BE49-F238E27FC236}">
                  <a16:creationId xmlns:a16="http://schemas.microsoft.com/office/drawing/2014/main" id="{7AEE02DA-C7B7-4196-D046-0AF4A2B729AA}"/>
                </a:ext>
              </a:extLst>
            </p:cNvPr>
            <p:cNvSpPr/>
            <p:nvPr/>
          </p:nvSpPr>
          <p:spPr>
            <a:xfrm>
              <a:off x="8453711" y="3739879"/>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6" name="Shape29_20220124_152358">
              <a:extLst>
                <a:ext uri="{FF2B5EF4-FFF2-40B4-BE49-F238E27FC236}">
                  <a16:creationId xmlns:a16="http://schemas.microsoft.com/office/drawing/2014/main" id="{6F64675B-10E3-3A7C-4139-51CD3CEEBD89}"/>
                </a:ext>
              </a:extLst>
            </p:cNvPr>
            <p:cNvSpPr/>
            <p:nvPr/>
          </p:nvSpPr>
          <p:spPr>
            <a:xfrm>
              <a:off x="8535028"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7" name="Shape30_20220124_152358">
              <a:extLst>
                <a:ext uri="{FF2B5EF4-FFF2-40B4-BE49-F238E27FC236}">
                  <a16:creationId xmlns:a16="http://schemas.microsoft.com/office/drawing/2014/main" id="{CB2C471B-5B57-D19E-C6A6-3670FEECB0C7}"/>
                </a:ext>
              </a:extLst>
            </p:cNvPr>
            <p:cNvSpPr/>
            <p:nvPr/>
          </p:nvSpPr>
          <p:spPr>
            <a:xfrm>
              <a:off x="8634416" y="374362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8" name="Shape31_20220124_152358">
              <a:extLst>
                <a:ext uri="{FF2B5EF4-FFF2-40B4-BE49-F238E27FC236}">
                  <a16:creationId xmlns:a16="http://schemas.microsoft.com/office/drawing/2014/main" id="{DF20DC54-A15E-0283-F34D-715BA9DC8124}"/>
                </a:ext>
              </a:extLst>
            </p:cNvPr>
            <p:cNvSpPr/>
            <p:nvPr/>
          </p:nvSpPr>
          <p:spPr>
            <a:xfrm>
              <a:off x="8661780" y="3760402"/>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39" name="Shape32_20220124_152358">
              <a:extLst>
                <a:ext uri="{FF2B5EF4-FFF2-40B4-BE49-F238E27FC236}">
                  <a16:creationId xmlns:a16="http://schemas.microsoft.com/office/drawing/2014/main" id="{85020139-B195-3DC2-56CE-0CA24F6172C3}"/>
                </a:ext>
              </a:extLst>
            </p:cNvPr>
            <p:cNvSpPr/>
            <p:nvPr/>
          </p:nvSpPr>
          <p:spPr>
            <a:xfrm>
              <a:off x="8741548" y="3771760"/>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0" name="Shape33_20220124_152358">
              <a:extLst>
                <a:ext uri="{FF2B5EF4-FFF2-40B4-BE49-F238E27FC236}">
                  <a16:creationId xmlns:a16="http://schemas.microsoft.com/office/drawing/2014/main" id="{3FAC2240-3C48-7DFE-4639-5572DCC83EF2}"/>
                </a:ext>
              </a:extLst>
            </p:cNvPr>
            <p:cNvSpPr/>
            <p:nvPr/>
          </p:nvSpPr>
          <p:spPr>
            <a:xfrm>
              <a:off x="8762071" y="377253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1" name="Shape34_20220124_152358">
              <a:extLst>
                <a:ext uri="{FF2B5EF4-FFF2-40B4-BE49-F238E27FC236}">
                  <a16:creationId xmlns:a16="http://schemas.microsoft.com/office/drawing/2014/main" id="{DD02D525-58C8-0F77-A3ED-D7FA4CE9E807}"/>
                </a:ext>
              </a:extLst>
            </p:cNvPr>
            <p:cNvSpPr/>
            <p:nvPr/>
          </p:nvSpPr>
          <p:spPr>
            <a:xfrm>
              <a:off x="8856941" y="377705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2" name="Shape35_20220124_152358">
              <a:extLst>
                <a:ext uri="{FF2B5EF4-FFF2-40B4-BE49-F238E27FC236}">
                  <a16:creationId xmlns:a16="http://schemas.microsoft.com/office/drawing/2014/main" id="{00D6195E-82C3-238F-F356-9856BF33F4DA}"/>
                </a:ext>
              </a:extLst>
            </p:cNvPr>
            <p:cNvSpPr/>
            <p:nvPr/>
          </p:nvSpPr>
          <p:spPr>
            <a:xfrm>
              <a:off x="9070302" y="377705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3" name="Shape36_20220124_152358">
              <a:extLst>
                <a:ext uri="{FF2B5EF4-FFF2-40B4-BE49-F238E27FC236}">
                  <a16:creationId xmlns:a16="http://schemas.microsoft.com/office/drawing/2014/main" id="{19C1CD4D-0E6C-16B2-6669-8EFA5D1EC419}"/>
                </a:ext>
              </a:extLst>
            </p:cNvPr>
            <p:cNvSpPr/>
            <p:nvPr/>
          </p:nvSpPr>
          <p:spPr>
            <a:xfrm>
              <a:off x="9110574"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4" name="Shape37_20220124_152358">
              <a:extLst>
                <a:ext uri="{FF2B5EF4-FFF2-40B4-BE49-F238E27FC236}">
                  <a16:creationId xmlns:a16="http://schemas.microsoft.com/office/drawing/2014/main" id="{88191E2E-52C5-B71A-11D0-B99F7792EE7D}"/>
                </a:ext>
              </a:extLst>
            </p:cNvPr>
            <p:cNvSpPr/>
            <p:nvPr/>
          </p:nvSpPr>
          <p:spPr>
            <a:xfrm>
              <a:off x="921525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5" name="Shape38_20220124_152358">
              <a:extLst>
                <a:ext uri="{FF2B5EF4-FFF2-40B4-BE49-F238E27FC236}">
                  <a16:creationId xmlns:a16="http://schemas.microsoft.com/office/drawing/2014/main" id="{5D08BF31-7426-442F-2A4A-25D5FC19AC03}"/>
                </a:ext>
              </a:extLst>
            </p:cNvPr>
            <p:cNvSpPr/>
            <p:nvPr/>
          </p:nvSpPr>
          <p:spPr>
            <a:xfrm>
              <a:off x="9265463" y="3805965"/>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6" name="Shape39_20220124_152358">
              <a:extLst>
                <a:ext uri="{FF2B5EF4-FFF2-40B4-BE49-F238E27FC236}">
                  <a16:creationId xmlns:a16="http://schemas.microsoft.com/office/drawing/2014/main" id="{EA33610D-9A92-479E-DA14-FDBD6AC9F332}"/>
                </a:ext>
              </a:extLst>
            </p:cNvPr>
            <p:cNvSpPr/>
            <p:nvPr/>
          </p:nvSpPr>
          <p:spPr>
            <a:xfrm>
              <a:off x="940060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7" name="Shape40_20220124_152358">
              <a:extLst>
                <a:ext uri="{FF2B5EF4-FFF2-40B4-BE49-F238E27FC236}">
                  <a16:creationId xmlns:a16="http://schemas.microsoft.com/office/drawing/2014/main" id="{830CF787-2E5B-2606-3D22-D90AC68FB6BF}"/>
                </a:ext>
              </a:extLst>
            </p:cNvPr>
            <p:cNvSpPr/>
            <p:nvPr/>
          </p:nvSpPr>
          <p:spPr>
            <a:xfrm>
              <a:off x="9507608"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8" name="Shape41_20220124_152358">
              <a:extLst>
                <a:ext uri="{FF2B5EF4-FFF2-40B4-BE49-F238E27FC236}">
                  <a16:creationId xmlns:a16="http://schemas.microsoft.com/office/drawing/2014/main" id="{D439C916-2D69-B6A6-E102-92A3CB714129}"/>
                </a:ext>
              </a:extLst>
            </p:cNvPr>
            <p:cNvSpPr/>
            <p:nvPr/>
          </p:nvSpPr>
          <p:spPr>
            <a:xfrm>
              <a:off x="95455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49" name="Shape42_20220124_152358">
              <a:extLst>
                <a:ext uri="{FF2B5EF4-FFF2-40B4-BE49-F238E27FC236}">
                  <a16:creationId xmlns:a16="http://schemas.microsoft.com/office/drawing/2014/main" id="{2704EEBB-B603-D174-6689-12124B68568E}"/>
                </a:ext>
              </a:extLst>
            </p:cNvPr>
            <p:cNvSpPr/>
            <p:nvPr/>
          </p:nvSpPr>
          <p:spPr>
            <a:xfrm>
              <a:off x="96503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0" name="Shape43_20220124_152358">
              <a:extLst>
                <a:ext uri="{FF2B5EF4-FFF2-40B4-BE49-F238E27FC236}">
                  <a16:creationId xmlns:a16="http://schemas.microsoft.com/office/drawing/2014/main" id="{22159E2D-6280-D6C7-0CDA-EF0D3C7BBC4A}"/>
                </a:ext>
              </a:extLst>
            </p:cNvPr>
            <p:cNvSpPr/>
            <p:nvPr/>
          </p:nvSpPr>
          <p:spPr>
            <a:xfrm>
              <a:off x="976885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1" name="Shape44_20220124_152358">
              <a:extLst>
                <a:ext uri="{FF2B5EF4-FFF2-40B4-BE49-F238E27FC236}">
                  <a16:creationId xmlns:a16="http://schemas.microsoft.com/office/drawing/2014/main" id="{D1863680-4F43-40FE-04E5-2E76C0ED99AC}"/>
                </a:ext>
              </a:extLst>
            </p:cNvPr>
            <p:cNvSpPr/>
            <p:nvPr/>
          </p:nvSpPr>
          <p:spPr>
            <a:xfrm>
              <a:off x="9825778"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2" name="Shape45_20220124_152358">
              <a:extLst>
                <a:ext uri="{FF2B5EF4-FFF2-40B4-BE49-F238E27FC236}">
                  <a16:creationId xmlns:a16="http://schemas.microsoft.com/office/drawing/2014/main" id="{51DCB6A3-F41F-2CDA-B7BB-8BC186992195}"/>
                </a:ext>
              </a:extLst>
            </p:cNvPr>
            <p:cNvSpPr/>
            <p:nvPr/>
          </p:nvSpPr>
          <p:spPr>
            <a:xfrm>
              <a:off x="9935104"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3" name="Shape46_20220124_152358">
              <a:extLst>
                <a:ext uri="{FF2B5EF4-FFF2-40B4-BE49-F238E27FC236}">
                  <a16:creationId xmlns:a16="http://schemas.microsoft.com/office/drawing/2014/main" id="{574D23B7-56F7-8854-F3B5-E68D4892B40B}"/>
                </a:ext>
              </a:extLst>
            </p:cNvPr>
            <p:cNvSpPr/>
            <p:nvPr/>
          </p:nvSpPr>
          <p:spPr>
            <a:xfrm>
              <a:off x="1002016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4" name="Shape47_20220124_152358">
              <a:extLst>
                <a:ext uri="{FF2B5EF4-FFF2-40B4-BE49-F238E27FC236}">
                  <a16:creationId xmlns:a16="http://schemas.microsoft.com/office/drawing/2014/main" id="{690E7B4E-90B1-427D-9916-43CBB71A4872}"/>
                </a:ext>
              </a:extLst>
            </p:cNvPr>
            <p:cNvSpPr/>
            <p:nvPr/>
          </p:nvSpPr>
          <p:spPr>
            <a:xfrm>
              <a:off x="10103676"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5" name="Shape48_20220124_152358">
              <a:extLst>
                <a:ext uri="{FF2B5EF4-FFF2-40B4-BE49-F238E27FC236}">
                  <a16:creationId xmlns:a16="http://schemas.microsoft.com/office/drawing/2014/main" id="{B379287A-9346-F025-E27F-620118FFB949}"/>
                </a:ext>
              </a:extLst>
            </p:cNvPr>
            <p:cNvSpPr/>
            <p:nvPr/>
          </p:nvSpPr>
          <p:spPr>
            <a:xfrm>
              <a:off x="10144593"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6" name="Shape49_20220124_152358">
              <a:extLst>
                <a:ext uri="{FF2B5EF4-FFF2-40B4-BE49-F238E27FC236}">
                  <a16:creationId xmlns:a16="http://schemas.microsoft.com/office/drawing/2014/main" id="{154A311D-EECB-2EA6-4987-C587F8C9E057}"/>
                </a:ext>
              </a:extLst>
            </p:cNvPr>
            <p:cNvSpPr/>
            <p:nvPr/>
          </p:nvSpPr>
          <p:spPr>
            <a:xfrm>
              <a:off x="101621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7" name="Shape50_20220124_152358">
              <a:extLst>
                <a:ext uri="{FF2B5EF4-FFF2-40B4-BE49-F238E27FC236}">
                  <a16:creationId xmlns:a16="http://schemas.microsoft.com/office/drawing/2014/main" id="{E56DC96E-7D2C-7D19-B1A7-126DB225A65F}"/>
                </a:ext>
              </a:extLst>
            </p:cNvPr>
            <p:cNvSpPr/>
            <p:nvPr/>
          </p:nvSpPr>
          <p:spPr>
            <a:xfrm>
              <a:off x="10180347"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8" name="Shape51_20220124_152358">
              <a:extLst>
                <a:ext uri="{FF2B5EF4-FFF2-40B4-BE49-F238E27FC236}">
                  <a16:creationId xmlns:a16="http://schemas.microsoft.com/office/drawing/2014/main" id="{4793546A-DCEB-6D01-A285-3E25D818D3DD}"/>
                </a:ext>
              </a:extLst>
            </p:cNvPr>
            <p:cNvSpPr/>
            <p:nvPr/>
          </p:nvSpPr>
          <p:spPr>
            <a:xfrm>
              <a:off x="10261535" y="3803642"/>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59" name="Shape52_20220124_152358">
              <a:extLst>
                <a:ext uri="{FF2B5EF4-FFF2-40B4-BE49-F238E27FC236}">
                  <a16:creationId xmlns:a16="http://schemas.microsoft.com/office/drawing/2014/main" id="{8705A29A-EE25-69F1-EBB3-4D98B8875DBB}"/>
                </a:ext>
              </a:extLst>
            </p:cNvPr>
            <p:cNvSpPr/>
            <p:nvPr/>
          </p:nvSpPr>
          <p:spPr>
            <a:xfrm>
              <a:off x="10476445" y="380364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0" name="Shape53_20220124_152358">
              <a:extLst>
                <a:ext uri="{FF2B5EF4-FFF2-40B4-BE49-F238E27FC236}">
                  <a16:creationId xmlns:a16="http://schemas.microsoft.com/office/drawing/2014/main" id="{8B3B78E1-0BC4-7283-5D24-757306D822F6}"/>
                </a:ext>
              </a:extLst>
            </p:cNvPr>
            <p:cNvSpPr/>
            <p:nvPr/>
          </p:nvSpPr>
          <p:spPr>
            <a:xfrm>
              <a:off x="8897213"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1" name="Shape54_20220124_152358">
              <a:extLst>
                <a:ext uri="{FF2B5EF4-FFF2-40B4-BE49-F238E27FC236}">
                  <a16:creationId xmlns:a16="http://schemas.microsoft.com/office/drawing/2014/main" id="{DAE8B3C2-6B66-E38C-E816-D11D80FE1167}"/>
                </a:ext>
              </a:extLst>
            </p:cNvPr>
            <p:cNvSpPr/>
            <p:nvPr/>
          </p:nvSpPr>
          <p:spPr>
            <a:xfrm>
              <a:off x="8912314"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2" name="Shape55_20220124_152358">
              <a:extLst>
                <a:ext uri="{FF2B5EF4-FFF2-40B4-BE49-F238E27FC236}">
                  <a16:creationId xmlns:a16="http://schemas.microsoft.com/office/drawing/2014/main" id="{BCC80F8B-3BBA-2980-AC62-230E5A06CD04}"/>
                </a:ext>
              </a:extLst>
            </p:cNvPr>
            <p:cNvSpPr/>
            <p:nvPr/>
          </p:nvSpPr>
          <p:spPr>
            <a:xfrm>
              <a:off x="8930643"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3" name="Shape56_20220124_152358">
              <a:extLst>
                <a:ext uri="{FF2B5EF4-FFF2-40B4-BE49-F238E27FC236}">
                  <a16:creationId xmlns:a16="http://schemas.microsoft.com/office/drawing/2014/main" id="{11A83FA3-FDB5-E7CD-974D-51733895821F}"/>
                </a:ext>
              </a:extLst>
            </p:cNvPr>
            <p:cNvSpPr/>
            <p:nvPr/>
          </p:nvSpPr>
          <p:spPr>
            <a:xfrm>
              <a:off x="8992857" y="377550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4" name="Shape57_20220124_152358">
              <a:extLst>
                <a:ext uri="{FF2B5EF4-FFF2-40B4-BE49-F238E27FC236}">
                  <a16:creationId xmlns:a16="http://schemas.microsoft.com/office/drawing/2014/main" id="{C829677E-C5E0-F791-C016-034D49827C11}"/>
                </a:ext>
              </a:extLst>
            </p:cNvPr>
            <p:cNvSpPr/>
            <p:nvPr/>
          </p:nvSpPr>
          <p:spPr>
            <a:xfrm>
              <a:off x="90080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5" name="Shape58_20220124_152358">
              <a:extLst>
                <a:ext uri="{FF2B5EF4-FFF2-40B4-BE49-F238E27FC236}">
                  <a16:creationId xmlns:a16="http://schemas.microsoft.com/office/drawing/2014/main" id="{73D1C394-4A3D-7CD2-77C6-217DCE415D2C}"/>
                </a:ext>
              </a:extLst>
            </p:cNvPr>
            <p:cNvSpPr/>
            <p:nvPr/>
          </p:nvSpPr>
          <p:spPr>
            <a:xfrm>
              <a:off x="9026288" y="377472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5875" cap="flat">
              <a:solidFill>
                <a:schemeClr val="tx2"/>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grpSp>
      <p:grpSp>
        <p:nvGrpSpPr>
          <p:cNvPr id="566" name="Group 565">
            <a:extLst>
              <a:ext uri="{FF2B5EF4-FFF2-40B4-BE49-F238E27FC236}">
                <a16:creationId xmlns:a16="http://schemas.microsoft.com/office/drawing/2014/main" id="{8E654A2F-6771-B2C3-37A8-A72B7EBDC971}"/>
              </a:ext>
            </a:extLst>
          </p:cNvPr>
          <p:cNvGrpSpPr/>
          <p:nvPr/>
        </p:nvGrpSpPr>
        <p:grpSpPr>
          <a:xfrm>
            <a:off x="6012347" y="2859222"/>
            <a:ext cx="5391300" cy="1380797"/>
            <a:chOff x="1526130" y="1906369"/>
            <a:chExt cx="9138506" cy="2340515"/>
          </a:xfrm>
        </p:grpSpPr>
        <p:sp>
          <p:nvSpPr>
            <p:cNvPr id="567" name="Shape0_20220124_152343">
              <a:extLst>
                <a:ext uri="{FF2B5EF4-FFF2-40B4-BE49-F238E27FC236}">
                  <a16:creationId xmlns:a16="http://schemas.microsoft.com/office/drawing/2014/main" id="{1AC72CCD-50FF-345A-BD80-1E0D4602F6C1}"/>
                </a:ext>
              </a:extLst>
            </p:cNvPr>
            <p:cNvSpPr/>
            <p:nvPr/>
          </p:nvSpPr>
          <p:spPr>
            <a:xfrm>
              <a:off x="1526130" y="1906369"/>
              <a:ext cx="9138506" cy="2310441"/>
            </a:xfrm>
            <a:custGeom>
              <a:avLst/>
              <a:gdLst>
                <a:gd name="connsiteX0" fmla="*/ 9681 w 9138505"/>
                <a:gd name="connsiteY0" fmla="*/ 9681 h 2310441"/>
                <a:gd name="connsiteX1" fmla="*/ 59116 w 9138505"/>
                <a:gd name="connsiteY1" fmla="*/ 9681 h 2310441"/>
                <a:gd name="connsiteX2" fmla="*/ 59116 w 9138505"/>
                <a:gd name="connsiteY2" fmla="*/ 33172 h 2310441"/>
                <a:gd name="connsiteX3" fmla="*/ 121589 w 9138505"/>
                <a:gd name="connsiteY3" fmla="*/ 33172 h 2310441"/>
                <a:gd name="connsiteX4" fmla="*/ 121589 w 9138505"/>
                <a:gd name="connsiteY4" fmla="*/ 64667 h 2310441"/>
                <a:gd name="connsiteX5" fmla="*/ 181350 w 9138505"/>
                <a:gd name="connsiteY5" fmla="*/ 64667 h 2310441"/>
                <a:gd name="connsiteX6" fmla="*/ 181350 w 9138505"/>
                <a:gd name="connsiteY6" fmla="*/ 82866 h 2310441"/>
                <a:gd name="connsiteX7" fmla="*/ 215168 w 9138505"/>
                <a:gd name="connsiteY7" fmla="*/ 82866 h 2310441"/>
                <a:gd name="connsiteX8" fmla="*/ 215168 w 9138505"/>
                <a:gd name="connsiteY8" fmla="*/ 93192 h 2310441"/>
                <a:gd name="connsiteX9" fmla="*/ 253890 w 9138505"/>
                <a:gd name="connsiteY9" fmla="*/ 93192 h 2310441"/>
                <a:gd name="connsiteX10" fmla="*/ 253890 w 9138505"/>
                <a:gd name="connsiteY10" fmla="*/ 127139 h 2310441"/>
                <a:gd name="connsiteX11" fmla="*/ 290290 w 9138505"/>
                <a:gd name="connsiteY11" fmla="*/ 127139 h 2310441"/>
                <a:gd name="connsiteX12" fmla="*/ 290290 w 9138505"/>
                <a:gd name="connsiteY12" fmla="*/ 152954 h 2310441"/>
                <a:gd name="connsiteX13" fmla="*/ 326689 w 9138505"/>
                <a:gd name="connsiteY13" fmla="*/ 152954 h 2310441"/>
                <a:gd name="connsiteX14" fmla="*/ 326689 w 9138505"/>
                <a:gd name="connsiteY14" fmla="*/ 176446 h 2310441"/>
                <a:gd name="connsiteX15" fmla="*/ 347470 w 9138505"/>
                <a:gd name="connsiteY15" fmla="*/ 176446 h 2310441"/>
                <a:gd name="connsiteX16" fmla="*/ 347470 w 9138505"/>
                <a:gd name="connsiteY16" fmla="*/ 189353 h 2310441"/>
                <a:gd name="connsiteX17" fmla="*/ 365669 w 9138505"/>
                <a:gd name="connsiteY17" fmla="*/ 189353 h 2310441"/>
                <a:gd name="connsiteX18" fmla="*/ 365669 w 9138505"/>
                <a:gd name="connsiteY18" fmla="*/ 199808 h 2310441"/>
                <a:gd name="connsiteX19" fmla="*/ 417299 w 9138505"/>
                <a:gd name="connsiteY19" fmla="*/ 199808 h 2310441"/>
                <a:gd name="connsiteX20" fmla="*/ 417299 w 9138505"/>
                <a:gd name="connsiteY20" fmla="*/ 228463 h 2310441"/>
                <a:gd name="connsiteX21" fmla="*/ 451117 w 9138505"/>
                <a:gd name="connsiteY21" fmla="*/ 228463 h 2310441"/>
                <a:gd name="connsiteX22" fmla="*/ 451117 w 9138505"/>
                <a:gd name="connsiteY22" fmla="*/ 251825 h 2310441"/>
                <a:gd name="connsiteX23" fmla="*/ 482353 w 9138505"/>
                <a:gd name="connsiteY23" fmla="*/ 251825 h 2310441"/>
                <a:gd name="connsiteX24" fmla="*/ 482353 w 9138505"/>
                <a:gd name="connsiteY24" fmla="*/ 264733 h 2310441"/>
                <a:gd name="connsiteX25" fmla="*/ 523915 w 9138505"/>
                <a:gd name="connsiteY25" fmla="*/ 264733 h 2310441"/>
                <a:gd name="connsiteX26" fmla="*/ 523915 w 9138505"/>
                <a:gd name="connsiteY26" fmla="*/ 275188 h 2310441"/>
                <a:gd name="connsiteX27" fmla="*/ 592712 w 9138505"/>
                <a:gd name="connsiteY27" fmla="*/ 275188 h 2310441"/>
                <a:gd name="connsiteX28" fmla="*/ 592712 w 9138505"/>
                <a:gd name="connsiteY28" fmla="*/ 290677 h 2310441"/>
                <a:gd name="connsiteX29" fmla="*/ 629240 w 9138505"/>
                <a:gd name="connsiteY29" fmla="*/ 290677 h 2310441"/>
                <a:gd name="connsiteX30" fmla="*/ 629240 w 9138505"/>
                <a:gd name="connsiteY30" fmla="*/ 324623 h 2310441"/>
                <a:gd name="connsiteX31" fmla="*/ 683065 w 9138505"/>
                <a:gd name="connsiteY31" fmla="*/ 324623 h 2310441"/>
                <a:gd name="connsiteX32" fmla="*/ 683065 w 9138505"/>
                <a:gd name="connsiteY32" fmla="*/ 350438 h 2310441"/>
                <a:gd name="connsiteX33" fmla="*/ 708880 w 9138505"/>
                <a:gd name="connsiteY33" fmla="*/ 350438 h 2310441"/>
                <a:gd name="connsiteX34" fmla="*/ 708880 w 9138505"/>
                <a:gd name="connsiteY34" fmla="*/ 376253 h 2310441"/>
                <a:gd name="connsiteX35" fmla="*/ 732242 w 9138505"/>
                <a:gd name="connsiteY35" fmla="*/ 376253 h 2310441"/>
                <a:gd name="connsiteX36" fmla="*/ 732242 w 9138505"/>
                <a:gd name="connsiteY36" fmla="*/ 414976 h 2310441"/>
                <a:gd name="connsiteX37" fmla="*/ 786841 w 9138505"/>
                <a:gd name="connsiteY37" fmla="*/ 414976 h 2310441"/>
                <a:gd name="connsiteX38" fmla="*/ 786841 w 9138505"/>
                <a:gd name="connsiteY38" fmla="*/ 437564 h 2310441"/>
                <a:gd name="connsiteX39" fmla="*/ 799232 w 9138505"/>
                <a:gd name="connsiteY39" fmla="*/ 437564 h 2310441"/>
                <a:gd name="connsiteX40" fmla="*/ 799232 w 9138505"/>
                <a:gd name="connsiteY40" fmla="*/ 464928 h 2310441"/>
                <a:gd name="connsiteX41" fmla="*/ 852282 w 9138505"/>
                <a:gd name="connsiteY41" fmla="*/ 464928 h 2310441"/>
                <a:gd name="connsiteX42" fmla="*/ 852282 w 9138505"/>
                <a:gd name="connsiteY42" fmla="*/ 507135 h 2310441"/>
                <a:gd name="connsiteX43" fmla="*/ 934761 w 9138505"/>
                <a:gd name="connsiteY43" fmla="*/ 507135 h 2310441"/>
                <a:gd name="connsiteX44" fmla="*/ 934761 w 9138505"/>
                <a:gd name="connsiteY44" fmla="*/ 532950 h 2310441"/>
                <a:gd name="connsiteX45" fmla="*/ 956962 w 9138505"/>
                <a:gd name="connsiteY45" fmla="*/ 532950 h 2310441"/>
                <a:gd name="connsiteX46" fmla="*/ 956962 w 9138505"/>
                <a:gd name="connsiteY46" fmla="*/ 556829 h 2310441"/>
                <a:gd name="connsiteX47" fmla="*/ 996846 w 9138505"/>
                <a:gd name="connsiteY47" fmla="*/ 556829 h 2310441"/>
                <a:gd name="connsiteX48" fmla="*/ 996846 w 9138505"/>
                <a:gd name="connsiteY48" fmla="*/ 584193 h 2310441"/>
                <a:gd name="connsiteX49" fmla="*/ 1018659 w 9138505"/>
                <a:gd name="connsiteY49" fmla="*/ 584193 h 2310441"/>
                <a:gd name="connsiteX50" fmla="*/ 1018659 w 9138505"/>
                <a:gd name="connsiteY50" fmla="*/ 600069 h 2310441"/>
                <a:gd name="connsiteX51" fmla="*/ 1051186 w 9138505"/>
                <a:gd name="connsiteY51" fmla="*/ 600069 h 2310441"/>
                <a:gd name="connsiteX52" fmla="*/ 1051186 w 9138505"/>
                <a:gd name="connsiteY52" fmla="*/ 610912 h 2310441"/>
                <a:gd name="connsiteX53" fmla="*/ 1073387 w 9138505"/>
                <a:gd name="connsiteY53" fmla="*/ 610912 h 2310441"/>
                <a:gd name="connsiteX54" fmla="*/ 1073387 w 9138505"/>
                <a:gd name="connsiteY54" fmla="*/ 638792 h 2310441"/>
                <a:gd name="connsiteX55" fmla="*/ 1108625 w 9138505"/>
                <a:gd name="connsiteY55" fmla="*/ 638792 h 2310441"/>
                <a:gd name="connsiteX56" fmla="*/ 1108625 w 9138505"/>
                <a:gd name="connsiteY56" fmla="*/ 659315 h 2310441"/>
                <a:gd name="connsiteX57" fmla="*/ 1134440 w 9138505"/>
                <a:gd name="connsiteY57" fmla="*/ 659315 h 2310441"/>
                <a:gd name="connsiteX58" fmla="*/ 1134440 w 9138505"/>
                <a:gd name="connsiteY58" fmla="*/ 671319 h 2310441"/>
                <a:gd name="connsiteX59" fmla="*/ 1158319 w 9138505"/>
                <a:gd name="connsiteY59" fmla="*/ 671319 h 2310441"/>
                <a:gd name="connsiteX60" fmla="*/ 1158319 w 9138505"/>
                <a:gd name="connsiteY60" fmla="*/ 694036 h 2310441"/>
                <a:gd name="connsiteX61" fmla="*/ 1216402 w 9138505"/>
                <a:gd name="connsiteY61" fmla="*/ 694036 h 2310441"/>
                <a:gd name="connsiteX62" fmla="*/ 1216402 w 9138505"/>
                <a:gd name="connsiteY62" fmla="*/ 710041 h 2310441"/>
                <a:gd name="connsiteX63" fmla="*/ 1272808 w 9138505"/>
                <a:gd name="connsiteY63" fmla="*/ 710041 h 2310441"/>
                <a:gd name="connsiteX64" fmla="*/ 1272808 w 9138505"/>
                <a:gd name="connsiteY64" fmla="*/ 719076 h 2310441"/>
                <a:gd name="connsiteX65" fmla="*/ 1295009 w 9138505"/>
                <a:gd name="connsiteY65" fmla="*/ 719076 h 2310441"/>
                <a:gd name="connsiteX66" fmla="*/ 1295009 w 9138505"/>
                <a:gd name="connsiteY66" fmla="*/ 731081 h 2310441"/>
                <a:gd name="connsiteX67" fmla="*/ 1320824 w 9138505"/>
                <a:gd name="connsiteY67" fmla="*/ 731081 h 2310441"/>
                <a:gd name="connsiteX68" fmla="*/ 1320824 w 9138505"/>
                <a:gd name="connsiteY68" fmla="*/ 766963 h 2310441"/>
                <a:gd name="connsiteX69" fmla="*/ 1356190 w 9138505"/>
                <a:gd name="connsiteY69" fmla="*/ 766963 h 2310441"/>
                <a:gd name="connsiteX70" fmla="*/ 1356190 w 9138505"/>
                <a:gd name="connsiteY70" fmla="*/ 786841 h 2310441"/>
                <a:gd name="connsiteX71" fmla="*/ 1399947 w 9138505"/>
                <a:gd name="connsiteY71" fmla="*/ 786841 h 2310441"/>
                <a:gd name="connsiteX72" fmla="*/ 1399947 w 9138505"/>
                <a:gd name="connsiteY72" fmla="*/ 812010 h 2310441"/>
                <a:gd name="connsiteX73" fmla="*/ 1430796 w 9138505"/>
                <a:gd name="connsiteY73" fmla="*/ 812010 h 2310441"/>
                <a:gd name="connsiteX74" fmla="*/ 1430796 w 9138505"/>
                <a:gd name="connsiteY74" fmla="*/ 822724 h 2310441"/>
                <a:gd name="connsiteX75" fmla="*/ 1452997 w 9138505"/>
                <a:gd name="connsiteY75" fmla="*/ 822724 h 2310441"/>
                <a:gd name="connsiteX76" fmla="*/ 1452997 w 9138505"/>
                <a:gd name="connsiteY76" fmla="*/ 850088 h 2310441"/>
                <a:gd name="connsiteX77" fmla="*/ 1501916 w 9138505"/>
                <a:gd name="connsiteY77" fmla="*/ 850088 h 2310441"/>
                <a:gd name="connsiteX78" fmla="*/ 1501916 w 9138505"/>
                <a:gd name="connsiteY78" fmla="*/ 864286 h 2310441"/>
                <a:gd name="connsiteX79" fmla="*/ 1530441 w 9138505"/>
                <a:gd name="connsiteY79" fmla="*/ 864286 h 2310441"/>
                <a:gd name="connsiteX80" fmla="*/ 1530441 w 9138505"/>
                <a:gd name="connsiteY80" fmla="*/ 882614 h 2310441"/>
                <a:gd name="connsiteX81" fmla="*/ 1563356 w 9138505"/>
                <a:gd name="connsiteY81" fmla="*/ 882614 h 2310441"/>
                <a:gd name="connsiteX82" fmla="*/ 1563356 w 9138505"/>
                <a:gd name="connsiteY82" fmla="*/ 899652 h 2310441"/>
                <a:gd name="connsiteX83" fmla="*/ 1602724 w 9138505"/>
                <a:gd name="connsiteY83" fmla="*/ 899652 h 2310441"/>
                <a:gd name="connsiteX84" fmla="*/ 1602724 w 9138505"/>
                <a:gd name="connsiteY84" fmla="*/ 911011 h 2310441"/>
                <a:gd name="connsiteX85" fmla="*/ 1663131 w 9138505"/>
                <a:gd name="connsiteY85" fmla="*/ 911011 h 2310441"/>
                <a:gd name="connsiteX86" fmla="*/ 1663131 w 9138505"/>
                <a:gd name="connsiteY86" fmla="*/ 923919 h 2310441"/>
                <a:gd name="connsiteX87" fmla="*/ 1699530 w 9138505"/>
                <a:gd name="connsiteY87" fmla="*/ 923919 h 2310441"/>
                <a:gd name="connsiteX88" fmla="*/ 1699530 w 9138505"/>
                <a:gd name="connsiteY88" fmla="*/ 942376 h 2310441"/>
                <a:gd name="connsiteX89" fmla="*/ 1730250 w 9138505"/>
                <a:gd name="connsiteY89" fmla="*/ 942376 h 2310441"/>
                <a:gd name="connsiteX90" fmla="*/ 1730250 w 9138505"/>
                <a:gd name="connsiteY90" fmla="*/ 958252 h 2310441"/>
                <a:gd name="connsiteX91" fmla="*/ 1793109 w 9138505"/>
                <a:gd name="connsiteY91" fmla="*/ 958252 h 2310441"/>
                <a:gd name="connsiteX92" fmla="*/ 1793109 w 9138505"/>
                <a:gd name="connsiteY92" fmla="*/ 968191 h 2310441"/>
                <a:gd name="connsiteX93" fmla="*/ 1848870 w 9138505"/>
                <a:gd name="connsiteY93" fmla="*/ 968191 h 2310441"/>
                <a:gd name="connsiteX94" fmla="*/ 1848870 w 9138505"/>
                <a:gd name="connsiteY94" fmla="*/ 980195 h 2310441"/>
                <a:gd name="connsiteX95" fmla="*/ 1887592 w 9138505"/>
                <a:gd name="connsiteY95" fmla="*/ 980195 h 2310441"/>
                <a:gd name="connsiteX96" fmla="*/ 1887592 w 9138505"/>
                <a:gd name="connsiteY96" fmla="*/ 996717 h 2310441"/>
                <a:gd name="connsiteX97" fmla="*/ 1917795 w 9138505"/>
                <a:gd name="connsiteY97" fmla="*/ 996717 h 2310441"/>
                <a:gd name="connsiteX98" fmla="*/ 1917795 w 9138505"/>
                <a:gd name="connsiteY98" fmla="*/ 1016594 h 2310441"/>
                <a:gd name="connsiteX99" fmla="*/ 1969425 w 9138505"/>
                <a:gd name="connsiteY99" fmla="*/ 1016594 h 2310441"/>
                <a:gd name="connsiteX100" fmla="*/ 1969425 w 9138505"/>
                <a:gd name="connsiteY100" fmla="*/ 1038279 h 2310441"/>
                <a:gd name="connsiteX101" fmla="*/ 2001952 w 9138505"/>
                <a:gd name="connsiteY101" fmla="*/ 1038279 h 2310441"/>
                <a:gd name="connsiteX102" fmla="*/ 2001952 w 9138505"/>
                <a:gd name="connsiteY102" fmla="*/ 1051186 h 2310441"/>
                <a:gd name="connsiteX103" fmla="*/ 2017829 w 9138505"/>
                <a:gd name="connsiteY103" fmla="*/ 1051186 h 2310441"/>
                <a:gd name="connsiteX104" fmla="*/ 2017829 w 9138505"/>
                <a:gd name="connsiteY104" fmla="*/ 1066546 h 2310441"/>
                <a:gd name="connsiteX105" fmla="*/ 2049710 w 9138505"/>
                <a:gd name="connsiteY105" fmla="*/ 1066546 h 2310441"/>
                <a:gd name="connsiteX106" fmla="*/ 2049710 w 9138505"/>
                <a:gd name="connsiteY106" fmla="*/ 1081906 h 2310441"/>
                <a:gd name="connsiteX107" fmla="*/ 2098113 w 9138505"/>
                <a:gd name="connsiteY107" fmla="*/ 1081906 h 2310441"/>
                <a:gd name="connsiteX108" fmla="*/ 2098113 w 9138505"/>
                <a:gd name="connsiteY108" fmla="*/ 1097266 h 2310441"/>
                <a:gd name="connsiteX109" fmla="*/ 2132834 w 9138505"/>
                <a:gd name="connsiteY109" fmla="*/ 1097266 h 2310441"/>
                <a:gd name="connsiteX110" fmla="*/ 2132834 w 9138505"/>
                <a:gd name="connsiteY110" fmla="*/ 1114433 h 2310441"/>
                <a:gd name="connsiteX111" fmla="*/ 2156842 w 9138505"/>
                <a:gd name="connsiteY111" fmla="*/ 1114433 h 2310441"/>
                <a:gd name="connsiteX112" fmla="*/ 2156842 w 9138505"/>
                <a:gd name="connsiteY112" fmla="*/ 1124630 h 2310441"/>
                <a:gd name="connsiteX113" fmla="*/ 2216604 w 9138505"/>
                <a:gd name="connsiteY113" fmla="*/ 1124630 h 2310441"/>
                <a:gd name="connsiteX114" fmla="*/ 2216604 w 9138505"/>
                <a:gd name="connsiteY114" fmla="*/ 1134827 h 2310441"/>
                <a:gd name="connsiteX115" fmla="*/ 2266169 w 9138505"/>
                <a:gd name="connsiteY115" fmla="*/ 1134827 h 2310441"/>
                <a:gd name="connsiteX116" fmla="*/ 2266169 w 9138505"/>
                <a:gd name="connsiteY116" fmla="*/ 1145153 h 2310441"/>
                <a:gd name="connsiteX117" fmla="*/ 2294049 w 9138505"/>
                <a:gd name="connsiteY117" fmla="*/ 1145153 h 2310441"/>
                <a:gd name="connsiteX118" fmla="*/ 2294049 w 9138505"/>
                <a:gd name="connsiteY118" fmla="*/ 1159351 h 2310441"/>
                <a:gd name="connsiteX119" fmla="*/ 2328770 w 9138505"/>
                <a:gd name="connsiteY119" fmla="*/ 1159351 h 2310441"/>
                <a:gd name="connsiteX120" fmla="*/ 2328770 w 9138505"/>
                <a:gd name="connsiteY120" fmla="*/ 1170193 h 2310441"/>
                <a:gd name="connsiteX121" fmla="*/ 2361039 w 9138505"/>
                <a:gd name="connsiteY121" fmla="*/ 1170193 h 2310441"/>
                <a:gd name="connsiteX122" fmla="*/ 2361039 w 9138505"/>
                <a:gd name="connsiteY122" fmla="*/ 1180390 h 2310441"/>
                <a:gd name="connsiteX123" fmla="*/ 2436289 w 9138505"/>
                <a:gd name="connsiteY123" fmla="*/ 1180390 h 2310441"/>
                <a:gd name="connsiteX124" fmla="*/ 2436289 w 9138505"/>
                <a:gd name="connsiteY124" fmla="*/ 1202591 h 2310441"/>
                <a:gd name="connsiteX125" fmla="*/ 2479014 w 9138505"/>
                <a:gd name="connsiteY125" fmla="*/ 1202591 h 2310441"/>
                <a:gd name="connsiteX126" fmla="*/ 2479014 w 9138505"/>
                <a:gd name="connsiteY126" fmla="*/ 1210594 h 2310441"/>
                <a:gd name="connsiteX127" fmla="*/ 2538775 w 9138505"/>
                <a:gd name="connsiteY127" fmla="*/ 1210594 h 2310441"/>
                <a:gd name="connsiteX128" fmla="*/ 2538775 w 9138505"/>
                <a:gd name="connsiteY128" fmla="*/ 1240797 h 2310441"/>
                <a:gd name="connsiteX129" fmla="*/ 2562654 w 9138505"/>
                <a:gd name="connsiteY129" fmla="*/ 1240797 h 2310441"/>
                <a:gd name="connsiteX130" fmla="*/ 2562654 w 9138505"/>
                <a:gd name="connsiteY130" fmla="*/ 1261320 h 2310441"/>
                <a:gd name="connsiteX131" fmla="*/ 2621899 w 9138505"/>
                <a:gd name="connsiteY131" fmla="*/ 1261320 h 2310441"/>
                <a:gd name="connsiteX132" fmla="*/ 2621899 w 9138505"/>
                <a:gd name="connsiteY132" fmla="*/ 1279004 h 2310441"/>
                <a:gd name="connsiteX133" fmla="*/ 2652103 w 9138505"/>
                <a:gd name="connsiteY133" fmla="*/ 1279004 h 2310441"/>
                <a:gd name="connsiteX134" fmla="*/ 2652103 w 9138505"/>
                <a:gd name="connsiteY134" fmla="*/ 1288684 h 2310441"/>
                <a:gd name="connsiteX135" fmla="*/ 2689148 w 9138505"/>
                <a:gd name="connsiteY135" fmla="*/ 1288684 h 2310441"/>
                <a:gd name="connsiteX136" fmla="*/ 2689148 w 9138505"/>
                <a:gd name="connsiteY136" fmla="*/ 1310240 h 2310441"/>
                <a:gd name="connsiteX137" fmla="*/ 2769948 w 9138505"/>
                <a:gd name="connsiteY137" fmla="*/ 1310240 h 2310441"/>
                <a:gd name="connsiteX138" fmla="*/ 2769948 w 9138505"/>
                <a:gd name="connsiteY138" fmla="*/ 1328439 h 2310441"/>
                <a:gd name="connsiteX139" fmla="*/ 2790987 w 9138505"/>
                <a:gd name="connsiteY139" fmla="*/ 1328439 h 2310441"/>
                <a:gd name="connsiteX140" fmla="*/ 2790987 w 9138505"/>
                <a:gd name="connsiteY140" fmla="*/ 1357481 h 2310441"/>
                <a:gd name="connsiteX141" fmla="*/ 2818868 w 9138505"/>
                <a:gd name="connsiteY141" fmla="*/ 1357481 h 2310441"/>
                <a:gd name="connsiteX142" fmla="*/ 2818868 w 9138505"/>
                <a:gd name="connsiteY142" fmla="*/ 1366129 h 2310441"/>
                <a:gd name="connsiteX143" fmla="*/ 2854234 w 9138505"/>
                <a:gd name="connsiteY143" fmla="*/ 1366129 h 2310441"/>
                <a:gd name="connsiteX144" fmla="*/ 2854234 w 9138505"/>
                <a:gd name="connsiteY144" fmla="*/ 1384845 h 2310441"/>
                <a:gd name="connsiteX145" fmla="*/ 2875273 w 9138505"/>
                <a:gd name="connsiteY145" fmla="*/ 1384845 h 2310441"/>
                <a:gd name="connsiteX146" fmla="*/ 2875273 w 9138505"/>
                <a:gd name="connsiteY146" fmla="*/ 1402528 h 2310441"/>
                <a:gd name="connsiteX147" fmla="*/ 2931679 w 9138505"/>
                <a:gd name="connsiteY147" fmla="*/ 1402528 h 2310441"/>
                <a:gd name="connsiteX148" fmla="*/ 2931679 w 9138505"/>
                <a:gd name="connsiteY148" fmla="*/ 1427569 h 2310441"/>
                <a:gd name="connsiteX149" fmla="*/ 3021128 w 9138505"/>
                <a:gd name="connsiteY149" fmla="*/ 1427569 h 2310441"/>
                <a:gd name="connsiteX150" fmla="*/ 3021128 w 9138505"/>
                <a:gd name="connsiteY150" fmla="*/ 1445768 h 2310441"/>
                <a:gd name="connsiteX151" fmla="*/ 3070047 w 9138505"/>
                <a:gd name="connsiteY151" fmla="*/ 1445768 h 2310441"/>
                <a:gd name="connsiteX152" fmla="*/ 3070047 w 9138505"/>
                <a:gd name="connsiteY152" fmla="*/ 1464613 h 2310441"/>
                <a:gd name="connsiteX153" fmla="*/ 3251656 w 9138505"/>
                <a:gd name="connsiteY153" fmla="*/ 1464613 h 2310441"/>
                <a:gd name="connsiteX154" fmla="*/ 3251656 w 9138505"/>
                <a:gd name="connsiteY154" fmla="*/ 1473132 h 2310441"/>
                <a:gd name="connsiteX155" fmla="*/ 3271017 w 9138505"/>
                <a:gd name="connsiteY155" fmla="*/ 1473132 h 2310441"/>
                <a:gd name="connsiteX156" fmla="*/ 3271017 w 9138505"/>
                <a:gd name="connsiteY156" fmla="*/ 1490816 h 2310441"/>
                <a:gd name="connsiteX157" fmla="*/ 3338781 w 9138505"/>
                <a:gd name="connsiteY157" fmla="*/ 1490816 h 2310441"/>
                <a:gd name="connsiteX158" fmla="*/ 3338781 w 9138505"/>
                <a:gd name="connsiteY158" fmla="*/ 1510306 h 2310441"/>
                <a:gd name="connsiteX159" fmla="*/ 3360337 w 9138505"/>
                <a:gd name="connsiteY159" fmla="*/ 1510306 h 2310441"/>
                <a:gd name="connsiteX160" fmla="*/ 3360337 w 9138505"/>
                <a:gd name="connsiteY160" fmla="*/ 1528505 h 2310441"/>
                <a:gd name="connsiteX161" fmla="*/ 3393638 w 9138505"/>
                <a:gd name="connsiteY161" fmla="*/ 1528505 h 2310441"/>
                <a:gd name="connsiteX162" fmla="*/ 3393638 w 9138505"/>
                <a:gd name="connsiteY162" fmla="*/ 1543349 h 2310441"/>
                <a:gd name="connsiteX163" fmla="*/ 3463210 w 9138505"/>
                <a:gd name="connsiteY163" fmla="*/ 1543349 h 2310441"/>
                <a:gd name="connsiteX164" fmla="*/ 3463210 w 9138505"/>
                <a:gd name="connsiteY164" fmla="*/ 1559871 h 2310441"/>
                <a:gd name="connsiteX165" fmla="*/ 3494446 w 9138505"/>
                <a:gd name="connsiteY165" fmla="*/ 1559871 h 2310441"/>
                <a:gd name="connsiteX166" fmla="*/ 3494446 w 9138505"/>
                <a:gd name="connsiteY166" fmla="*/ 1571229 h 2310441"/>
                <a:gd name="connsiteX167" fmla="*/ 3522713 w 9138505"/>
                <a:gd name="connsiteY167" fmla="*/ 1571229 h 2310441"/>
                <a:gd name="connsiteX168" fmla="*/ 3522713 w 9138505"/>
                <a:gd name="connsiteY168" fmla="*/ 1583233 h 2310441"/>
                <a:gd name="connsiteX169" fmla="*/ 3541558 w 9138505"/>
                <a:gd name="connsiteY169" fmla="*/ 1583233 h 2310441"/>
                <a:gd name="connsiteX170" fmla="*/ 3541558 w 9138505"/>
                <a:gd name="connsiteY170" fmla="*/ 1591752 h 2310441"/>
                <a:gd name="connsiteX171" fmla="*/ 3643527 w 9138505"/>
                <a:gd name="connsiteY171" fmla="*/ 1591752 h 2310441"/>
                <a:gd name="connsiteX172" fmla="*/ 3643527 w 9138505"/>
                <a:gd name="connsiteY172" fmla="*/ 1609306 h 2310441"/>
                <a:gd name="connsiteX173" fmla="*/ 3696448 w 9138505"/>
                <a:gd name="connsiteY173" fmla="*/ 1609306 h 2310441"/>
                <a:gd name="connsiteX174" fmla="*/ 3696448 w 9138505"/>
                <a:gd name="connsiteY174" fmla="*/ 1627635 h 2310441"/>
                <a:gd name="connsiteX175" fmla="*/ 3872377 w 9138505"/>
                <a:gd name="connsiteY175" fmla="*/ 1627635 h 2310441"/>
                <a:gd name="connsiteX176" fmla="*/ 3872377 w 9138505"/>
                <a:gd name="connsiteY176" fmla="*/ 1640542 h 2310441"/>
                <a:gd name="connsiteX177" fmla="*/ 3920780 w 9138505"/>
                <a:gd name="connsiteY177" fmla="*/ 1640542 h 2310441"/>
                <a:gd name="connsiteX178" fmla="*/ 3920780 w 9138505"/>
                <a:gd name="connsiteY178" fmla="*/ 1660549 h 2310441"/>
                <a:gd name="connsiteX179" fmla="*/ 3952145 w 9138505"/>
                <a:gd name="connsiteY179" fmla="*/ 1660549 h 2310441"/>
                <a:gd name="connsiteX180" fmla="*/ 3952145 w 9138505"/>
                <a:gd name="connsiteY180" fmla="*/ 1676425 h 2310441"/>
                <a:gd name="connsiteX181" fmla="*/ 3976670 w 9138505"/>
                <a:gd name="connsiteY181" fmla="*/ 1676425 h 2310441"/>
                <a:gd name="connsiteX182" fmla="*/ 3976670 w 9138505"/>
                <a:gd name="connsiteY182" fmla="*/ 1700950 h 2310441"/>
                <a:gd name="connsiteX183" fmla="*/ 4124719 w 9138505"/>
                <a:gd name="connsiteY183" fmla="*/ 1700950 h 2310441"/>
                <a:gd name="connsiteX184" fmla="*/ 4124719 w 9138505"/>
                <a:gd name="connsiteY184" fmla="*/ 1711792 h 2310441"/>
                <a:gd name="connsiteX185" fmla="*/ 4273284 w 9138505"/>
                <a:gd name="connsiteY185" fmla="*/ 1711792 h 2310441"/>
                <a:gd name="connsiteX186" fmla="*/ 4273284 w 9138505"/>
                <a:gd name="connsiteY186" fmla="*/ 1731153 h 2310441"/>
                <a:gd name="connsiteX187" fmla="*/ 4371768 w 9138505"/>
                <a:gd name="connsiteY187" fmla="*/ 1731153 h 2310441"/>
                <a:gd name="connsiteX188" fmla="*/ 4371768 w 9138505"/>
                <a:gd name="connsiteY188" fmla="*/ 1744061 h 2310441"/>
                <a:gd name="connsiteX189" fmla="*/ 4395131 w 9138505"/>
                <a:gd name="connsiteY189" fmla="*/ 1744061 h 2310441"/>
                <a:gd name="connsiteX190" fmla="*/ 4395131 w 9138505"/>
                <a:gd name="connsiteY190" fmla="*/ 1756064 h 2310441"/>
                <a:gd name="connsiteX191" fmla="*/ 4482256 w 9138505"/>
                <a:gd name="connsiteY191" fmla="*/ 1756064 h 2310441"/>
                <a:gd name="connsiteX192" fmla="*/ 4482256 w 9138505"/>
                <a:gd name="connsiteY192" fmla="*/ 1772586 h 2310441"/>
                <a:gd name="connsiteX193" fmla="*/ 4532338 w 9138505"/>
                <a:gd name="connsiteY193" fmla="*/ 1772586 h 2310441"/>
                <a:gd name="connsiteX194" fmla="*/ 4532338 w 9138505"/>
                <a:gd name="connsiteY194" fmla="*/ 1794787 h 2310441"/>
                <a:gd name="connsiteX195" fmla="*/ 4657669 w 9138505"/>
                <a:gd name="connsiteY195" fmla="*/ 1794787 h 2310441"/>
                <a:gd name="connsiteX196" fmla="*/ 4657669 w 9138505"/>
                <a:gd name="connsiteY196" fmla="*/ 1807178 h 2310441"/>
                <a:gd name="connsiteX197" fmla="*/ 4749958 w 9138505"/>
                <a:gd name="connsiteY197" fmla="*/ 1807178 h 2310441"/>
                <a:gd name="connsiteX198" fmla="*/ 4749958 w 9138505"/>
                <a:gd name="connsiteY198" fmla="*/ 1823184 h 2310441"/>
                <a:gd name="connsiteX199" fmla="*/ 4792036 w 9138505"/>
                <a:gd name="connsiteY199" fmla="*/ 1823184 h 2310441"/>
                <a:gd name="connsiteX200" fmla="*/ 4792036 w 9138505"/>
                <a:gd name="connsiteY200" fmla="*/ 1840867 h 2310441"/>
                <a:gd name="connsiteX201" fmla="*/ 4936729 w 9138505"/>
                <a:gd name="connsiteY201" fmla="*/ 1840867 h 2310441"/>
                <a:gd name="connsiteX202" fmla="*/ 4936729 w 9138505"/>
                <a:gd name="connsiteY202" fmla="*/ 1870425 h 2310441"/>
                <a:gd name="connsiteX203" fmla="*/ 5050573 w 9138505"/>
                <a:gd name="connsiteY203" fmla="*/ 1870425 h 2310441"/>
                <a:gd name="connsiteX204" fmla="*/ 5050573 w 9138505"/>
                <a:gd name="connsiteY204" fmla="*/ 1889270 h 2310441"/>
                <a:gd name="connsiteX205" fmla="*/ 5130858 w 9138505"/>
                <a:gd name="connsiteY205" fmla="*/ 1889270 h 2310441"/>
                <a:gd name="connsiteX206" fmla="*/ 5130858 w 9138505"/>
                <a:gd name="connsiteY206" fmla="*/ 1899983 h 2310441"/>
                <a:gd name="connsiteX207" fmla="*/ 5174873 w 9138505"/>
                <a:gd name="connsiteY207" fmla="*/ 1899983 h 2310441"/>
                <a:gd name="connsiteX208" fmla="*/ 5174873 w 9138505"/>
                <a:gd name="connsiteY208" fmla="*/ 1925153 h 2310441"/>
                <a:gd name="connsiteX209" fmla="*/ 5244444 w 9138505"/>
                <a:gd name="connsiteY209" fmla="*/ 1925153 h 2310441"/>
                <a:gd name="connsiteX210" fmla="*/ 5244444 w 9138505"/>
                <a:gd name="connsiteY210" fmla="*/ 1940513 h 2310441"/>
                <a:gd name="connsiteX211" fmla="*/ 5323567 w 9138505"/>
                <a:gd name="connsiteY211" fmla="*/ 1940513 h 2310441"/>
                <a:gd name="connsiteX212" fmla="*/ 5323567 w 9138505"/>
                <a:gd name="connsiteY212" fmla="*/ 1950193 h 2310441"/>
                <a:gd name="connsiteX213" fmla="*/ 5433022 w 9138505"/>
                <a:gd name="connsiteY213" fmla="*/ 1950193 h 2310441"/>
                <a:gd name="connsiteX214" fmla="*/ 5433022 w 9138505"/>
                <a:gd name="connsiteY214" fmla="*/ 1967231 h 2310441"/>
                <a:gd name="connsiteX215" fmla="*/ 5518986 w 9138505"/>
                <a:gd name="connsiteY215" fmla="*/ 1967231 h 2310441"/>
                <a:gd name="connsiteX216" fmla="*/ 5518986 w 9138505"/>
                <a:gd name="connsiteY216" fmla="*/ 1980139 h 2310441"/>
                <a:gd name="connsiteX217" fmla="*/ 5575005 w 9138505"/>
                <a:gd name="connsiteY217" fmla="*/ 1980139 h 2310441"/>
                <a:gd name="connsiteX218" fmla="*/ 5575005 w 9138505"/>
                <a:gd name="connsiteY218" fmla="*/ 2012020 h 2310441"/>
                <a:gd name="connsiteX219" fmla="*/ 5759582 w 9138505"/>
                <a:gd name="connsiteY219" fmla="*/ 2012020 h 2310441"/>
                <a:gd name="connsiteX220" fmla="*/ 5759582 w 9138505"/>
                <a:gd name="connsiteY220" fmla="*/ 2037835 h 2310441"/>
                <a:gd name="connsiteX221" fmla="*/ 5897692 w 9138505"/>
                <a:gd name="connsiteY221" fmla="*/ 2037835 h 2310441"/>
                <a:gd name="connsiteX222" fmla="*/ 5897692 w 9138505"/>
                <a:gd name="connsiteY222" fmla="*/ 2047516 h 2310441"/>
                <a:gd name="connsiteX223" fmla="*/ 5935253 w 9138505"/>
                <a:gd name="connsiteY223" fmla="*/ 2047516 h 2310441"/>
                <a:gd name="connsiteX224" fmla="*/ 5935253 w 9138505"/>
                <a:gd name="connsiteY224" fmla="*/ 2061714 h 2310441"/>
                <a:gd name="connsiteX225" fmla="*/ 6209150 w 9138505"/>
                <a:gd name="connsiteY225" fmla="*/ 2061714 h 2310441"/>
                <a:gd name="connsiteX226" fmla="*/ 6209150 w 9138505"/>
                <a:gd name="connsiteY226" fmla="*/ 2086238 h 2310441"/>
                <a:gd name="connsiteX227" fmla="*/ 6311636 w 9138505"/>
                <a:gd name="connsiteY227" fmla="*/ 2086238 h 2310441"/>
                <a:gd name="connsiteX228" fmla="*/ 6311636 w 9138505"/>
                <a:gd name="connsiteY228" fmla="*/ 2099146 h 2310441"/>
                <a:gd name="connsiteX229" fmla="*/ 6442646 w 9138505"/>
                <a:gd name="connsiteY229" fmla="*/ 2099146 h 2310441"/>
                <a:gd name="connsiteX230" fmla="*/ 6442646 w 9138505"/>
                <a:gd name="connsiteY230" fmla="*/ 2113860 h 2310441"/>
                <a:gd name="connsiteX231" fmla="*/ 6488210 w 9138505"/>
                <a:gd name="connsiteY231" fmla="*/ 2113860 h 2310441"/>
                <a:gd name="connsiteX232" fmla="*/ 6488210 w 9138505"/>
                <a:gd name="connsiteY232" fmla="*/ 2135029 h 2310441"/>
                <a:gd name="connsiteX233" fmla="*/ 6552748 w 9138505"/>
                <a:gd name="connsiteY233" fmla="*/ 2135029 h 2310441"/>
                <a:gd name="connsiteX234" fmla="*/ 6552748 w 9138505"/>
                <a:gd name="connsiteY234" fmla="*/ 2155681 h 2310441"/>
                <a:gd name="connsiteX235" fmla="*/ 6722997 w 9138505"/>
                <a:gd name="connsiteY235" fmla="*/ 2155681 h 2310441"/>
                <a:gd name="connsiteX236" fmla="*/ 6722997 w 9138505"/>
                <a:gd name="connsiteY236" fmla="*/ 2172847 h 2310441"/>
                <a:gd name="connsiteX237" fmla="*/ 7128551 w 9138505"/>
                <a:gd name="connsiteY237" fmla="*/ 2172847 h 2310441"/>
                <a:gd name="connsiteX238" fmla="*/ 7128551 w 9138505"/>
                <a:gd name="connsiteY238" fmla="*/ 2191563 h 2310441"/>
                <a:gd name="connsiteX239" fmla="*/ 7451755 w 9138505"/>
                <a:gd name="connsiteY239" fmla="*/ 2191563 h 2310441"/>
                <a:gd name="connsiteX240" fmla="*/ 7451755 w 9138505"/>
                <a:gd name="connsiteY240" fmla="*/ 2216604 h 2310441"/>
                <a:gd name="connsiteX241" fmla="*/ 7830331 w 9138505"/>
                <a:gd name="connsiteY241" fmla="*/ 2216604 h 2310441"/>
                <a:gd name="connsiteX242" fmla="*/ 7830331 w 9138505"/>
                <a:gd name="connsiteY242" fmla="*/ 2233126 h 2310441"/>
                <a:gd name="connsiteX243" fmla="*/ 7871377 w 9138505"/>
                <a:gd name="connsiteY243" fmla="*/ 2233126 h 2310441"/>
                <a:gd name="connsiteX244" fmla="*/ 7871377 w 9138505"/>
                <a:gd name="connsiteY244" fmla="*/ 2265524 h 2310441"/>
                <a:gd name="connsiteX245" fmla="*/ 7885446 w 9138505"/>
                <a:gd name="connsiteY245" fmla="*/ 2265524 h 2310441"/>
                <a:gd name="connsiteX246" fmla="*/ 7885446 w 9138505"/>
                <a:gd name="connsiteY246" fmla="*/ 2303213 h 2310441"/>
                <a:gd name="connsiteX247" fmla="*/ 9131923 w 9138505"/>
                <a:gd name="connsiteY247" fmla="*/ 2303213 h 23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38505" h="2310441">
                  <a:moveTo>
                    <a:pt x="9681" y="9681"/>
                  </a:moveTo>
                  <a:lnTo>
                    <a:pt x="59116" y="9681"/>
                  </a:lnTo>
                  <a:cubicBezTo>
                    <a:pt x="59116" y="9681"/>
                    <a:pt x="51372" y="33172"/>
                    <a:pt x="59116" y="33172"/>
                  </a:cubicBezTo>
                  <a:lnTo>
                    <a:pt x="121589" y="33172"/>
                  </a:lnTo>
                  <a:lnTo>
                    <a:pt x="121589" y="64667"/>
                  </a:lnTo>
                  <a:lnTo>
                    <a:pt x="181350" y="64667"/>
                  </a:lnTo>
                  <a:lnTo>
                    <a:pt x="181350" y="82866"/>
                  </a:lnTo>
                  <a:lnTo>
                    <a:pt x="215168" y="82866"/>
                  </a:lnTo>
                  <a:lnTo>
                    <a:pt x="215168" y="93192"/>
                  </a:lnTo>
                  <a:lnTo>
                    <a:pt x="253890" y="93192"/>
                  </a:lnTo>
                  <a:lnTo>
                    <a:pt x="253890" y="127139"/>
                  </a:lnTo>
                  <a:lnTo>
                    <a:pt x="290290" y="127139"/>
                  </a:lnTo>
                  <a:lnTo>
                    <a:pt x="290290" y="152954"/>
                  </a:lnTo>
                  <a:lnTo>
                    <a:pt x="326689" y="152954"/>
                  </a:lnTo>
                  <a:lnTo>
                    <a:pt x="326689" y="176446"/>
                  </a:lnTo>
                  <a:lnTo>
                    <a:pt x="347470" y="176446"/>
                  </a:lnTo>
                  <a:lnTo>
                    <a:pt x="347470" y="189353"/>
                  </a:lnTo>
                  <a:lnTo>
                    <a:pt x="365669" y="189353"/>
                  </a:lnTo>
                  <a:lnTo>
                    <a:pt x="365669" y="199808"/>
                  </a:lnTo>
                  <a:lnTo>
                    <a:pt x="417299" y="199808"/>
                  </a:lnTo>
                  <a:lnTo>
                    <a:pt x="417299" y="228463"/>
                  </a:lnTo>
                  <a:lnTo>
                    <a:pt x="451117" y="228463"/>
                  </a:lnTo>
                  <a:lnTo>
                    <a:pt x="451117" y="251825"/>
                  </a:lnTo>
                  <a:lnTo>
                    <a:pt x="482353" y="251825"/>
                  </a:lnTo>
                  <a:lnTo>
                    <a:pt x="482353" y="264733"/>
                  </a:lnTo>
                  <a:lnTo>
                    <a:pt x="523915" y="264733"/>
                  </a:lnTo>
                  <a:lnTo>
                    <a:pt x="523915" y="275188"/>
                  </a:lnTo>
                  <a:lnTo>
                    <a:pt x="592712" y="275188"/>
                  </a:lnTo>
                  <a:lnTo>
                    <a:pt x="592712" y="290677"/>
                  </a:lnTo>
                  <a:lnTo>
                    <a:pt x="629240" y="290677"/>
                  </a:lnTo>
                  <a:lnTo>
                    <a:pt x="629240" y="324623"/>
                  </a:lnTo>
                  <a:lnTo>
                    <a:pt x="683065" y="324623"/>
                  </a:lnTo>
                  <a:lnTo>
                    <a:pt x="683065" y="350438"/>
                  </a:lnTo>
                  <a:lnTo>
                    <a:pt x="708880" y="350438"/>
                  </a:lnTo>
                  <a:lnTo>
                    <a:pt x="708880" y="376253"/>
                  </a:lnTo>
                  <a:lnTo>
                    <a:pt x="732242" y="376253"/>
                  </a:lnTo>
                  <a:lnTo>
                    <a:pt x="732242" y="414976"/>
                  </a:lnTo>
                  <a:lnTo>
                    <a:pt x="786841" y="414976"/>
                  </a:lnTo>
                  <a:lnTo>
                    <a:pt x="786841" y="437564"/>
                  </a:lnTo>
                  <a:lnTo>
                    <a:pt x="799232" y="437564"/>
                  </a:lnTo>
                  <a:lnTo>
                    <a:pt x="799232" y="464928"/>
                  </a:lnTo>
                  <a:lnTo>
                    <a:pt x="852282" y="464928"/>
                  </a:lnTo>
                  <a:lnTo>
                    <a:pt x="852282" y="507135"/>
                  </a:lnTo>
                  <a:lnTo>
                    <a:pt x="934761" y="507135"/>
                  </a:lnTo>
                  <a:lnTo>
                    <a:pt x="934761" y="532950"/>
                  </a:lnTo>
                  <a:lnTo>
                    <a:pt x="956962" y="532950"/>
                  </a:lnTo>
                  <a:lnTo>
                    <a:pt x="956962" y="556829"/>
                  </a:lnTo>
                  <a:lnTo>
                    <a:pt x="996846" y="556829"/>
                  </a:lnTo>
                  <a:lnTo>
                    <a:pt x="996846" y="584193"/>
                  </a:lnTo>
                  <a:lnTo>
                    <a:pt x="1018659" y="584193"/>
                  </a:lnTo>
                  <a:lnTo>
                    <a:pt x="1018659" y="600069"/>
                  </a:lnTo>
                  <a:lnTo>
                    <a:pt x="1051186" y="600069"/>
                  </a:lnTo>
                  <a:lnTo>
                    <a:pt x="1051186" y="610912"/>
                  </a:lnTo>
                  <a:lnTo>
                    <a:pt x="1073387" y="610912"/>
                  </a:lnTo>
                  <a:lnTo>
                    <a:pt x="1073387" y="638792"/>
                  </a:lnTo>
                  <a:lnTo>
                    <a:pt x="1108625" y="638792"/>
                  </a:lnTo>
                  <a:lnTo>
                    <a:pt x="1108625" y="659315"/>
                  </a:lnTo>
                  <a:lnTo>
                    <a:pt x="1134440" y="659315"/>
                  </a:lnTo>
                  <a:lnTo>
                    <a:pt x="1134440" y="671319"/>
                  </a:lnTo>
                  <a:lnTo>
                    <a:pt x="1158319" y="671319"/>
                  </a:lnTo>
                  <a:lnTo>
                    <a:pt x="1158319" y="694036"/>
                  </a:lnTo>
                  <a:lnTo>
                    <a:pt x="1216402" y="694036"/>
                  </a:lnTo>
                  <a:lnTo>
                    <a:pt x="1216402" y="710041"/>
                  </a:lnTo>
                  <a:lnTo>
                    <a:pt x="1272808" y="710041"/>
                  </a:lnTo>
                  <a:lnTo>
                    <a:pt x="1272808" y="719076"/>
                  </a:lnTo>
                  <a:lnTo>
                    <a:pt x="1295009" y="719076"/>
                  </a:lnTo>
                  <a:lnTo>
                    <a:pt x="1295009" y="731081"/>
                  </a:lnTo>
                  <a:lnTo>
                    <a:pt x="1320824" y="731081"/>
                  </a:lnTo>
                  <a:lnTo>
                    <a:pt x="1320824" y="766963"/>
                  </a:lnTo>
                  <a:lnTo>
                    <a:pt x="1356190" y="766963"/>
                  </a:lnTo>
                  <a:lnTo>
                    <a:pt x="1356190" y="786841"/>
                  </a:lnTo>
                  <a:lnTo>
                    <a:pt x="1399947" y="786841"/>
                  </a:lnTo>
                  <a:lnTo>
                    <a:pt x="1399947" y="812010"/>
                  </a:lnTo>
                  <a:lnTo>
                    <a:pt x="1430796" y="812010"/>
                  </a:lnTo>
                  <a:lnTo>
                    <a:pt x="1430796" y="822724"/>
                  </a:lnTo>
                  <a:lnTo>
                    <a:pt x="1452997" y="822724"/>
                  </a:lnTo>
                  <a:lnTo>
                    <a:pt x="1452997" y="850088"/>
                  </a:lnTo>
                  <a:lnTo>
                    <a:pt x="1501916" y="850088"/>
                  </a:lnTo>
                  <a:lnTo>
                    <a:pt x="1501916" y="864286"/>
                  </a:lnTo>
                  <a:lnTo>
                    <a:pt x="1530441" y="864286"/>
                  </a:lnTo>
                  <a:lnTo>
                    <a:pt x="1530441" y="882614"/>
                  </a:lnTo>
                  <a:lnTo>
                    <a:pt x="1563356" y="882614"/>
                  </a:lnTo>
                  <a:lnTo>
                    <a:pt x="1563356" y="899652"/>
                  </a:lnTo>
                  <a:lnTo>
                    <a:pt x="1602724" y="899652"/>
                  </a:lnTo>
                  <a:lnTo>
                    <a:pt x="1602724" y="911011"/>
                  </a:lnTo>
                  <a:lnTo>
                    <a:pt x="1663131" y="911011"/>
                  </a:lnTo>
                  <a:lnTo>
                    <a:pt x="1663131" y="923919"/>
                  </a:lnTo>
                  <a:lnTo>
                    <a:pt x="1699530" y="923919"/>
                  </a:lnTo>
                  <a:lnTo>
                    <a:pt x="1699530" y="942376"/>
                  </a:lnTo>
                  <a:lnTo>
                    <a:pt x="1730250" y="942376"/>
                  </a:lnTo>
                  <a:lnTo>
                    <a:pt x="1730250" y="958252"/>
                  </a:lnTo>
                  <a:lnTo>
                    <a:pt x="1793109" y="958252"/>
                  </a:lnTo>
                  <a:lnTo>
                    <a:pt x="1793109" y="968191"/>
                  </a:lnTo>
                  <a:lnTo>
                    <a:pt x="1848870" y="968191"/>
                  </a:lnTo>
                  <a:lnTo>
                    <a:pt x="1848870" y="980195"/>
                  </a:lnTo>
                  <a:lnTo>
                    <a:pt x="1887592" y="980195"/>
                  </a:lnTo>
                  <a:lnTo>
                    <a:pt x="1887592" y="996717"/>
                  </a:lnTo>
                  <a:lnTo>
                    <a:pt x="1917795" y="996717"/>
                  </a:lnTo>
                  <a:lnTo>
                    <a:pt x="1917795" y="1016594"/>
                  </a:lnTo>
                  <a:lnTo>
                    <a:pt x="1969425" y="1016594"/>
                  </a:lnTo>
                  <a:lnTo>
                    <a:pt x="1969425" y="1038279"/>
                  </a:lnTo>
                  <a:lnTo>
                    <a:pt x="2001952" y="1038279"/>
                  </a:lnTo>
                  <a:lnTo>
                    <a:pt x="2001952" y="1051186"/>
                  </a:lnTo>
                  <a:lnTo>
                    <a:pt x="2017829" y="1051186"/>
                  </a:lnTo>
                  <a:lnTo>
                    <a:pt x="2017829" y="1066546"/>
                  </a:lnTo>
                  <a:lnTo>
                    <a:pt x="2049710" y="1066546"/>
                  </a:lnTo>
                  <a:lnTo>
                    <a:pt x="2049710" y="1081906"/>
                  </a:lnTo>
                  <a:lnTo>
                    <a:pt x="2098113" y="1081906"/>
                  </a:lnTo>
                  <a:lnTo>
                    <a:pt x="2098113" y="1097266"/>
                  </a:lnTo>
                  <a:lnTo>
                    <a:pt x="2132834" y="1097266"/>
                  </a:lnTo>
                  <a:lnTo>
                    <a:pt x="2132834" y="1114433"/>
                  </a:lnTo>
                  <a:lnTo>
                    <a:pt x="2156842" y="1114433"/>
                  </a:lnTo>
                  <a:lnTo>
                    <a:pt x="2156842" y="1124630"/>
                  </a:lnTo>
                  <a:lnTo>
                    <a:pt x="2216604" y="1124630"/>
                  </a:lnTo>
                  <a:lnTo>
                    <a:pt x="2216604" y="1134827"/>
                  </a:lnTo>
                  <a:lnTo>
                    <a:pt x="2266169" y="1134827"/>
                  </a:lnTo>
                  <a:lnTo>
                    <a:pt x="2266169" y="1145153"/>
                  </a:lnTo>
                  <a:lnTo>
                    <a:pt x="2294049" y="1145153"/>
                  </a:lnTo>
                  <a:lnTo>
                    <a:pt x="2294049" y="1159351"/>
                  </a:lnTo>
                  <a:lnTo>
                    <a:pt x="2328770" y="1159351"/>
                  </a:lnTo>
                  <a:lnTo>
                    <a:pt x="2328770" y="1170193"/>
                  </a:lnTo>
                  <a:lnTo>
                    <a:pt x="2361039" y="1170193"/>
                  </a:lnTo>
                  <a:lnTo>
                    <a:pt x="2361039" y="1180390"/>
                  </a:lnTo>
                  <a:lnTo>
                    <a:pt x="2436289" y="1180390"/>
                  </a:lnTo>
                  <a:lnTo>
                    <a:pt x="2436289" y="1202591"/>
                  </a:lnTo>
                  <a:lnTo>
                    <a:pt x="2479014" y="1202591"/>
                  </a:lnTo>
                  <a:lnTo>
                    <a:pt x="2479014" y="1210594"/>
                  </a:lnTo>
                  <a:lnTo>
                    <a:pt x="2538775" y="1210594"/>
                  </a:lnTo>
                  <a:lnTo>
                    <a:pt x="2538775" y="1240797"/>
                  </a:lnTo>
                  <a:lnTo>
                    <a:pt x="2562654" y="1240797"/>
                  </a:lnTo>
                  <a:lnTo>
                    <a:pt x="2562654" y="1261320"/>
                  </a:lnTo>
                  <a:lnTo>
                    <a:pt x="2621899" y="1261320"/>
                  </a:lnTo>
                  <a:lnTo>
                    <a:pt x="2621899" y="1279004"/>
                  </a:lnTo>
                  <a:lnTo>
                    <a:pt x="2652103" y="1279004"/>
                  </a:lnTo>
                  <a:lnTo>
                    <a:pt x="2652103" y="1288684"/>
                  </a:lnTo>
                  <a:lnTo>
                    <a:pt x="2689148" y="1288684"/>
                  </a:lnTo>
                  <a:lnTo>
                    <a:pt x="2689148" y="1310240"/>
                  </a:lnTo>
                  <a:lnTo>
                    <a:pt x="2769948" y="1310240"/>
                  </a:lnTo>
                  <a:lnTo>
                    <a:pt x="2769948" y="1328439"/>
                  </a:lnTo>
                  <a:lnTo>
                    <a:pt x="2790987" y="1328439"/>
                  </a:lnTo>
                  <a:lnTo>
                    <a:pt x="2790987" y="1357481"/>
                  </a:lnTo>
                  <a:lnTo>
                    <a:pt x="2818868" y="1357481"/>
                  </a:lnTo>
                  <a:lnTo>
                    <a:pt x="2818868" y="1366129"/>
                  </a:lnTo>
                  <a:lnTo>
                    <a:pt x="2854234" y="1366129"/>
                  </a:lnTo>
                  <a:lnTo>
                    <a:pt x="2854234" y="1384845"/>
                  </a:lnTo>
                  <a:lnTo>
                    <a:pt x="2875273" y="1384845"/>
                  </a:lnTo>
                  <a:lnTo>
                    <a:pt x="2875273" y="1402528"/>
                  </a:lnTo>
                  <a:lnTo>
                    <a:pt x="2931679" y="1402528"/>
                  </a:lnTo>
                  <a:lnTo>
                    <a:pt x="2931679" y="1427569"/>
                  </a:lnTo>
                  <a:lnTo>
                    <a:pt x="3021128" y="1427569"/>
                  </a:lnTo>
                  <a:lnTo>
                    <a:pt x="3021128" y="1445768"/>
                  </a:lnTo>
                  <a:lnTo>
                    <a:pt x="3070047" y="1445768"/>
                  </a:lnTo>
                  <a:lnTo>
                    <a:pt x="3070047" y="1464613"/>
                  </a:lnTo>
                  <a:lnTo>
                    <a:pt x="3251656" y="1464613"/>
                  </a:lnTo>
                  <a:lnTo>
                    <a:pt x="3251656" y="1473132"/>
                  </a:lnTo>
                  <a:lnTo>
                    <a:pt x="3271017" y="1473132"/>
                  </a:lnTo>
                  <a:lnTo>
                    <a:pt x="3271017" y="1490816"/>
                  </a:lnTo>
                  <a:lnTo>
                    <a:pt x="3338781" y="1490816"/>
                  </a:lnTo>
                  <a:lnTo>
                    <a:pt x="3338781" y="1510306"/>
                  </a:lnTo>
                  <a:lnTo>
                    <a:pt x="3360337" y="1510306"/>
                  </a:lnTo>
                  <a:lnTo>
                    <a:pt x="3360337" y="1528505"/>
                  </a:lnTo>
                  <a:lnTo>
                    <a:pt x="3393638" y="1528505"/>
                  </a:lnTo>
                  <a:lnTo>
                    <a:pt x="3393638" y="1543349"/>
                  </a:lnTo>
                  <a:lnTo>
                    <a:pt x="3463210" y="1543349"/>
                  </a:lnTo>
                  <a:lnTo>
                    <a:pt x="3463210" y="1559871"/>
                  </a:lnTo>
                  <a:lnTo>
                    <a:pt x="3494446" y="1559871"/>
                  </a:lnTo>
                  <a:lnTo>
                    <a:pt x="3494446" y="1571229"/>
                  </a:lnTo>
                  <a:lnTo>
                    <a:pt x="3522713" y="1571229"/>
                  </a:lnTo>
                  <a:lnTo>
                    <a:pt x="3522713" y="1583233"/>
                  </a:lnTo>
                  <a:lnTo>
                    <a:pt x="3541558" y="1583233"/>
                  </a:lnTo>
                  <a:lnTo>
                    <a:pt x="3541558" y="1591752"/>
                  </a:lnTo>
                  <a:lnTo>
                    <a:pt x="3643527" y="1591752"/>
                  </a:lnTo>
                  <a:lnTo>
                    <a:pt x="3643527" y="1609306"/>
                  </a:lnTo>
                  <a:lnTo>
                    <a:pt x="3696448" y="1609306"/>
                  </a:lnTo>
                  <a:lnTo>
                    <a:pt x="3696448" y="1627635"/>
                  </a:lnTo>
                  <a:lnTo>
                    <a:pt x="3872377" y="1627635"/>
                  </a:lnTo>
                  <a:lnTo>
                    <a:pt x="3872377" y="1640542"/>
                  </a:lnTo>
                  <a:lnTo>
                    <a:pt x="3920780" y="1640542"/>
                  </a:lnTo>
                  <a:lnTo>
                    <a:pt x="3920780" y="1660549"/>
                  </a:lnTo>
                  <a:lnTo>
                    <a:pt x="3952145" y="1660549"/>
                  </a:lnTo>
                  <a:lnTo>
                    <a:pt x="3952145" y="1676425"/>
                  </a:lnTo>
                  <a:lnTo>
                    <a:pt x="3976670" y="1676425"/>
                  </a:lnTo>
                  <a:lnTo>
                    <a:pt x="3976670" y="1700950"/>
                  </a:lnTo>
                  <a:lnTo>
                    <a:pt x="4124719" y="1700950"/>
                  </a:lnTo>
                  <a:lnTo>
                    <a:pt x="4124719" y="1711792"/>
                  </a:lnTo>
                  <a:lnTo>
                    <a:pt x="4273284" y="1711792"/>
                  </a:lnTo>
                  <a:lnTo>
                    <a:pt x="4273284" y="1731153"/>
                  </a:lnTo>
                  <a:lnTo>
                    <a:pt x="4371768" y="1731153"/>
                  </a:lnTo>
                  <a:lnTo>
                    <a:pt x="4371768" y="1744061"/>
                  </a:lnTo>
                  <a:lnTo>
                    <a:pt x="4395131" y="1744061"/>
                  </a:lnTo>
                  <a:lnTo>
                    <a:pt x="4395131" y="1756064"/>
                  </a:lnTo>
                  <a:lnTo>
                    <a:pt x="4482256" y="1756064"/>
                  </a:lnTo>
                  <a:lnTo>
                    <a:pt x="4482256" y="1772586"/>
                  </a:lnTo>
                  <a:lnTo>
                    <a:pt x="4532338" y="1772586"/>
                  </a:lnTo>
                  <a:lnTo>
                    <a:pt x="4532338" y="1794787"/>
                  </a:lnTo>
                  <a:lnTo>
                    <a:pt x="4657669" y="1794787"/>
                  </a:lnTo>
                  <a:lnTo>
                    <a:pt x="4657669" y="1807178"/>
                  </a:lnTo>
                  <a:lnTo>
                    <a:pt x="4749958" y="1807178"/>
                  </a:lnTo>
                  <a:lnTo>
                    <a:pt x="4749958" y="1823184"/>
                  </a:lnTo>
                  <a:lnTo>
                    <a:pt x="4792036" y="1823184"/>
                  </a:lnTo>
                  <a:lnTo>
                    <a:pt x="4792036" y="1840867"/>
                  </a:lnTo>
                  <a:lnTo>
                    <a:pt x="4936729" y="1840867"/>
                  </a:lnTo>
                  <a:lnTo>
                    <a:pt x="4936729" y="1870425"/>
                  </a:lnTo>
                  <a:lnTo>
                    <a:pt x="5050573" y="1870425"/>
                  </a:lnTo>
                  <a:lnTo>
                    <a:pt x="5050573" y="1889270"/>
                  </a:lnTo>
                  <a:lnTo>
                    <a:pt x="5130858" y="1889270"/>
                  </a:lnTo>
                  <a:lnTo>
                    <a:pt x="5130858" y="1899983"/>
                  </a:lnTo>
                  <a:lnTo>
                    <a:pt x="5174873" y="1899983"/>
                  </a:lnTo>
                  <a:lnTo>
                    <a:pt x="5174873" y="1925153"/>
                  </a:lnTo>
                  <a:lnTo>
                    <a:pt x="5244444" y="1925153"/>
                  </a:lnTo>
                  <a:lnTo>
                    <a:pt x="5244444" y="1940513"/>
                  </a:lnTo>
                  <a:lnTo>
                    <a:pt x="5323567" y="1940513"/>
                  </a:lnTo>
                  <a:lnTo>
                    <a:pt x="5323567" y="1950193"/>
                  </a:lnTo>
                  <a:lnTo>
                    <a:pt x="5433022" y="1950193"/>
                  </a:lnTo>
                  <a:lnTo>
                    <a:pt x="5433022" y="1967231"/>
                  </a:lnTo>
                  <a:lnTo>
                    <a:pt x="5518986" y="1967231"/>
                  </a:lnTo>
                  <a:lnTo>
                    <a:pt x="5518986" y="1980139"/>
                  </a:lnTo>
                  <a:lnTo>
                    <a:pt x="5575005" y="1980139"/>
                  </a:lnTo>
                  <a:lnTo>
                    <a:pt x="5575005" y="2012020"/>
                  </a:lnTo>
                  <a:lnTo>
                    <a:pt x="5759582" y="2012020"/>
                  </a:lnTo>
                  <a:lnTo>
                    <a:pt x="5759582" y="2037835"/>
                  </a:lnTo>
                  <a:lnTo>
                    <a:pt x="5897692" y="2037835"/>
                  </a:lnTo>
                  <a:lnTo>
                    <a:pt x="5897692" y="2047516"/>
                  </a:lnTo>
                  <a:lnTo>
                    <a:pt x="5935253" y="2047516"/>
                  </a:lnTo>
                  <a:lnTo>
                    <a:pt x="5935253" y="2061714"/>
                  </a:lnTo>
                  <a:lnTo>
                    <a:pt x="6209150" y="2061714"/>
                  </a:lnTo>
                  <a:lnTo>
                    <a:pt x="6209150" y="2086238"/>
                  </a:lnTo>
                  <a:lnTo>
                    <a:pt x="6311636" y="2086238"/>
                  </a:lnTo>
                  <a:lnTo>
                    <a:pt x="6311636" y="2099146"/>
                  </a:lnTo>
                  <a:lnTo>
                    <a:pt x="6442646" y="2099146"/>
                  </a:lnTo>
                  <a:lnTo>
                    <a:pt x="6442646" y="2113860"/>
                  </a:lnTo>
                  <a:lnTo>
                    <a:pt x="6488210" y="2113860"/>
                  </a:lnTo>
                  <a:lnTo>
                    <a:pt x="6488210" y="2135029"/>
                  </a:lnTo>
                  <a:lnTo>
                    <a:pt x="6552748" y="2135029"/>
                  </a:lnTo>
                  <a:lnTo>
                    <a:pt x="6552748" y="2155681"/>
                  </a:lnTo>
                  <a:lnTo>
                    <a:pt x="6722997" y="2155681"/>
                  </a:lnTo>
                  <a:lnTo>
                    <a:pt x="6722997" y="2172847"/>
                  </a:lnTo>
                  <a:lnTo>
                    <a:pt x="7128551" y="2172847"/>
                  </a:lnTo>
                  <a:lnTo>
                    <a:pt x="7128551" y="2191563"/>
                  </a:lnTo>
                  <a:lnTo>
                    <a:pt x="7451755" y="2191563"/>
                  </a:lnTo>
                  <a:lnTo>
                    <a:pt x="7451755" y="2216604"/>
                  </a:lnTo>
                  <a:lnTo>
                    <a:pt x="7830331" y="2216604"/>
                  </a:lnTo>
                  <a:lnTo>
                    <a:pt x="7830331" y="2233126"/>
                  </a:lnTo>
                  <a:lnTo>
                    <a:pt x="7871377" y="2233126"/>
                  </a:lnTo>
                  <a:lnTo>
                    <a:pt x="7871377" y="2265524"/>
                  </a:lnTo>
                  <a:lnTo>
                    <a:pt x="7885446" y="2265524"/>
                  </a:lnTo>
                  <a:lnTo>
                    <a:pt x="7885446" y="2303213"/>
                  </a:lnTo>
                  <a:lnTo>
                    <a:pt x="9131923" y="2303213"/>
                  </a:lnTo>
                </a:path>
              </a:pathLst>
            </a:custGeom>
            <a:noFill/>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8" name="Shape1_20220124_152343">
              <a:extLst>
                <a:ext uri="{FF2B5EF4-FFF2-40B4-BE49-F238E27FC236}">
                  <a16:creationId xmlns:a16="http://schemas.microsoft.com/office/drawing/2014/main" id="{0C8A13D3-16A1-A0CB-897C-9768A9EC5085}"/>
                </a:ext>
              </a:extLst>
            </p:cNvPr>
            <p:cNvSpPr/>
            <p:nvPr/>
          </p:nvSpPr>
          <p:spPr>
            <a:xfrm>
              <a:off x="1631584" y="1930893"/>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69" name="Shape2_20220124_152343">
              <a:extLst>
                <a:ext uri="{FF2B5EF4-FFF2-40B4-BE49-F238E27FC236}">
                  <a16:creationId xmlns:a16="http://schemas.microsoft.com/office/drawing/2014/main" id="{B9C608A9-AFA0-7AEF-33E8-C61B7C7DE185}"/>
                </a:ext>
              </a:extLst>
            </p:cNvPr>
            <p:cNvSpPr/>
            <p:nvPr/>
          </p:nvSpPr>
          <p:spPr>
            <a:xfrm>
              <a:off x="1930651" y="209946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0" name="Shape3_20220124_152343">
              <a:extLst>
                <a:ext uri="{FF2B5EF4-FFF2-40B4-BE49-F238E27FC236}">
                  <a16:creationId xmlns:a16="http://schemas.microsoft.com/office/drawing/2014/main" id="{5356BFE5-7876-D37B-6619-83E640CB2D5B}"/>
                </a:ext>
              </a:extLst>
            </p:cNvPr>
            <p:cNvSpPr/>
            <p:nvPr/>
          </p:nvSpPr>
          <p:spPr>
            <a:xfrm>
              <a:off x="2370151" y="236058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1" name="Shape4_20220124_152343">
              <a:extLst>
                <a:ext uri="{FF2B5EF4-FFF2-40B4-BE49-F238E27FC236}">
                  <a16:creationId xmlns:a16="http://schemas.microsoft.com/office/drawing/2014/main" id="{6A997FA0-89C8-AF61-4E6A-ABF87E5D2C7B}"/>
                </a:ext>
              </a:extLst>
            </p:cNvPr>
            <p:cNvSpPr/>
            <p:nvPr/>
          </p:nvSpPr>
          <p:spPr>
            <a:xfrm>
              <a:off x="3401331" y="28479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2" name="Shape5_20220124_152343">
              <a:extLst>
                <a:ext uri="{FF2B5EF4-FFF2-40B4-BE49-F238E27FC236}">
                  <a16:creationId xmlns:a16="http://schemas.microsoft.com/office/drawing/2014/main" id="{B8C64487-A750-1AB6-DB4E-DF5432B91372}"/>
                </a:ext>
              </a:extLst>
            </p:cNvPr>
            <p:cNvSpPr/>
            <p:nvPr/>
          </p:nvSpPr>
          <p:spPr>
            <a:xfrm>
              <a:off x="3716919" y="298182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3" name="Shape6_20220124_152343">
              <a:extLst>
                <a:ext uri="{FF2B5EF4-FFF2-40B4-BE49-F238E27FC236}">
                  <a16:creationId xmlns:a16="http://schemas.microsoft.com/office/drawing/2014/main" id="{6A7B5090-4CB2-7FFF-5C96-2B5A3E03B65C}"/>
                </a:ext>
              </a:extLst>
            </p:cNvPr>
            <p:cNvSpPr/>
            <p:nvPr/>
          </p:nvSpPr>
          <p:spPr>
            <a:xfrm>
              <a:off x="3900335" y="304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4" name="Shape7_20220124_152343">
              <a:extLst>
                <a:ext uri="{FF2B5EF4-FFF2-40B4-BE49-F238E27FC236}">
                  <a16:creationId xmlns:a16="http://schemas.microsoft.com/office/drawing/2014/main" id="{7656603D-BEED-DFDA-8AA7-FEF91E933AE7}"/>
                </a:ext>
              </a:extLst>
            </p:cNvPr>
            <p:cNvSpPr/>
            <p:nvPr/>
          </p:nvSpPr>
          <p:spPr>
            <a:xfrm>
              <a:off x="4455486" y="328256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5" name="Shape8_20220124_152343">
              <a:extLst>
                <a:ext uri="{FF2B5EF4-FFF2-40B4-BE49-F238E27FC236}">
                  <a16:creationId xmlns:a16="http://schemas.microsoft.com/office/drawing/2014/main" id="{A49E065C-914B-C15A-33C9-A6DFC2A17490}"/>
                </a:ext>
              </a:extLst>
            </p:cNvPr>
            <p:cNvSpPr/>
            <p:nvPr/>
          </p:nvSpPr>
          <p:spPr>
            <a:xfrm>
              <a:off x="5671630" y="35684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6" name="Shape9_20220124_152343">
              <a:extLst>
                <a:ext uri="{FF2B5EF4-FFF2-40B4-BE49-F238E27FC236}">
                  <a16:creationId xmlns:a16="http://schemas.microsoft.com/office/drawing/2014/main" id="{234CF7C7-AD22-96B5-4B08-CDECA0B83F69}"/>
                </a:ext>
              </a:extLst>
            </p:cNvPr>
            <p:cNvSpPr/>
            <p:nvPr/>
          </p:nvSpPr>
          <p:spPr>
            <a:xfrm>
              <a:off x="6922495" y="38097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7" name="Shape10_20220124_152343">
              <a:extLst>
                <a:ext uri="{FF2B5EF4-FFF2-40B4-BE49-F238E27FC236}">
                  <a16:creationId xmlns:a16="http://schemas.microsoft.com/office/drawing/2014/main" id="{77DB6075-0502-9D00-A9F8-974855173850}"/>
                </a:ext>
              </a:extLst>
            </p:cNvPr>
            <p:cNvSpPr/>
            <p:nvPr/>
          </p:nvSpPr>
          <p:spPr>
            <a:xfrm>
              <a:off x="7001876" y="382790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8" name="Shape11_20220124_152343">
              <a:extLst>
                <a:ext uri="{FF2B5EF4-FFF2-40B4-BE49-F238E27FC236}">
                  <a16:creationId xmlns:a16="http://schemas.microsoft.com/office/drawing/2014/main" id="{ADD8A5A4-3272-CCEC-9294-0EC1769A313C}"/>
                </a:ext>
              </a:extLst>
            </p:cNvPr>
            <p:cNvSpPr/>
            <p:nvPr/>
          </p:nvSpPr>
          <p:spPr>
            <a:xfrm>
              <a:off x="7155605" y="386585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79" name="Shape12_20220124_152343">
              <a:extLst>
                <a:ext uri="{FF2B5EF4-FFF2-40B4-BE49-F238E27FC236}">
                  <a16:creationId xmlns:a16="http://schemas.microsoft.com/office/drawing/2014/main" id="{A43E4653-071D-490F-80EE-34BDCCC6A2B1}"/>
                </a:ext>
              </a:extLst>
            </p:cNvPr>
            <p:cNvSpPr/>
            <p:nvPr/>
          </p:nvSpPr>
          <p:spPr>
            <a:xfrm>
              <a:off x="7269578" y="388237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0" name="Shape13_20220124_152343">
              <a:extLst>
                <a:ext uri="{FF2B5EF4-FFF2-40B4-BE49-F238E27FC236}">
                  <a16:creationId xmlns:a16="http://schemas.microsoft.com/office/drawing/2014/main" id="{9D66F3B0-3A11-631F-580F-4B9FC054B433}"/>
                </a:ext>
              </a:extLst>
            </p:cNvPr>
            <p:cNvSpPr/>
            <p:nvPr/>
          </p:nvSpPr>
          <p:spPr>
            <a:xfrm>
              <a:off x="7406655" y="3897350"/>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1" name="Shape14_20220124_152343">
              <a:extLst>
                <a:ext uri="{FF2B5EF4-FFF2-40B4-BE49-F238E27FC236}">
                  <a16:creationId xmlns:a16="http://schemas.microsoft.com/office/drawing/2014/main" id="{F6D90BE9-F996-F0C2-56ED-BD3BAE58EF2C}"/>
                </a:ext>
              </a:extLst>
            </p:cNvPr>
            <p:cNvSpPr/>
            <p:nvPr/>
          </p:nvSpPr>
          <p:spPr>
            <a:xfrm>
              <a:off x="7484358" y="3910516"/>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2" name="Shape15_20220124_152343">
              <a:extLst>
                <a:ext uri="{FF2B5EF4-FFF2-40B4-BE49-F238E27FC236}">
                  <a16:creationId xmlns:a16="http://schemas.microsoft.com/office/drawing/2014/main" id="{7429C8A1-83E9-E16A-13BB-625E6C983767}"/>
                </a:ext>
              </a:extLst>
            </p:cNvPr>
            <p:cNvSpPr/>
            <p:nvPr/>
          </p:nvSpPr>
          <p:spPr>
            <a:xfrm>
              <a:off x="7600010" y="3912194"/>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3" name="Shape16_20220124_152343">
              <a:extLst>
                <a:ext uri="{FF2B5EF4-FFF2-40B4-BE49-F238E27FC236}">
                  <a16:creationId xmlns:a16="http://schemas.microsoft.com/office/drawing/2014/main" id="{08DA4981-0117-A503-8D40-9CDCD15152E9}"/>
                </a:ext>
              </a:extLst>
            </p:cNvPr>
            <p:cNvSpPr/>
            <p:nvPr/>
          </p:nvSpPr>
          <p:spPr>
            <a:xfrm>
              <a:off x="7725599" y="3935298"/>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4" name="Shape17_20220124_152343">
              <a:extLst>
                <a:ext uri="{FF2B5EF4-FFF2-40B4-BE49-F238E27FC236}">
                  <a16:creationId xmlns:a16="http://schemas.microsoft.com/office/drawing/2014/main" id="{8E7BA90D-4FC5-46CE-AFA0-46A1430CE28A}"/>
                </a:ext>
              </a:extLst>
            </p:cNvPr>
            <p:cNvSpPr/>
            <p:nvPr/>
          </p:nvSpPr>
          <p:spPr>
            <a:xfrm>
              <a:off x="7793364" y="3936976"/>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5" name="Shape18_20220124_152343">
              <a:extLst>
                <a:ext uri="{FF2B5EF4-FFF2-40B4-BE49-F238E27FC236}">
                  <a16:creationId xmlns:a16="http://schemas.microsoft.com/office/drawing/2014/main" id="{C399C680-69E8-178F-B289-F1BB3C7F54EF}"/>
                </a:ext>
              </a:extLst>
            </p:cNvPr>
            <p:cNvSpPr/>
            <p:nvPr/>
          </p:nvSpPr>
          <p:spPr>
            <a:xfrm>
              <a:off x="7862806" y="39584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6" name="Shape19_20220124_152343">
              <a:extLst>
                <a:ext uri="{FF2B5EF4-FFF2-40B4-BE49-F238E27FC236}">
                  <a16:creationId xmlns:a16="http://schemas.microsoft.com/office/drawing/2014/main" id="{AE88D5B4-E782-077E-058B-734DD7A259E9}"/>
                </a:ext>
              </a:extLst>
            </p:cNvPr>
            <p:cNvSpPr/>
            <p:nvPr/>
          </p:nvSpPr>
          <p:spPr>
            <a:xfrm>
              <a:off x="7947092" y="3970019"/>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7" name="Shape20_20220124_152343">
              <a:extLst>
                <a:ext uri="{FF2B5EF4-FFF2-40B4-BE49-F238E27FC236}">
                  <a16:creationId xmlns:a16="http://schemas.microsoft.com/office/drawing/2014/main" id="{85881C25-EBA0-F7FE-A345-F9A04148945C}"/>
                </a:ext>
              </a:extLst>
            </p:cNvPr>
            <p:cNvSpPr/>
            <p:nvPr/>
          </p:nvSpPr>
          <p:spPr>
            <a:xfrm>
              <a:off x="8062743" y="4004740"/>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8" name="Shape21_20220124_152343">
              <a:extLst>
                <a:ext uri="{FF2B5EF4-FFF2-40B4-BE49-F238E27FC236}">
                  <a16:creationId xmlns:a16="http://schemas.microsoft.com/office/drawing/2014/main" id="{6AE94E44-4A9A-0160-55A7-1477DC7854EE}"/>
                </a:ext>
              </a:extLst>
            </p:cNvPr>
            <p:cNvSpPr/>
            <p:nvPr/>
          </p:nvSpPr>
          <p:spPr>
            <a:xfrm>
              <a:off x="8122247" y="4006418"/>
              <a:ext cx="12907" cy="90352"/>
            </a:xfrm>
            <a:custGeom>
              <a:avLst/>
              <a:gdLst>
                <a:gd name="connsiteX0" fmla="*/ 9680 w 12907"/>
                <a:gd name="connsiteY0" fmla="*/ 9681 h 90352"/>
                <a:gd name="connsiteX1" fmla="*/ 9680 w 12907"/>
                <a:gd name="connsiteY1" fmla="*/ 88158 h 90352"/>
              </a:gdLst>
              <a:ahLst/>
              <a:cxnLst>
                <a:cxn ang="0">
                  <a:pos x="connsiteX0" y="connsiteY0"/>
                </a:cxn>
                <a:cxn ang="0">
                  <a:pos x="connsiteX1" y="connsiteY1"/>
                </a:cxn>
              </a:cxnLst>
              <a:rect l="l" t="t" r="r" b="b"/>
              <a:pathLst>
                <a:path w="12907" h="90352">
                  <a:moveTo>
                    <a:pt x="9680" y="9681"/>
                  </a:moveTo>
                  <a:lnTo>
                    <a:pt x="9680"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89" name="Shape22_20220124_152343">
              <a:extLst>
                <a:ext uri="{FF2B5EF4-FFF2-40B4-BE49-F238E27FC236}">
                  <a16:creationId xmlns:a16="http://schemas.microsoft.com/office/drawing/2014/main" id="{97104BEE-EF4C-3469-96E7-B6294C133A8A}"/>
                </a:ext>
              </a:extLst>
            </p:cNvPr>
            <p:cNvSpPr/>
            <p:nvPr/>
          </p:nvSpPr>
          <p:spPr>
            <a:xfrm>
              <a:off x="8280880" y="4026167"/>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0" name="Shape23_20220124_152343">
              <a:extLst>
                <a:ext uri="{FF2B5EF4-FFF2-40B4-BE49-F238E27FC236}">
                  <a16:creationId xmlns:a16="http://schemas.microsoft.com/office/drawing/2014/main" id="{8CEBF1BA-206D-3954-BEBC-A05112531379}"/>
                </a:ext>
              </a:extLst>
            </p:cNvPr>
            <p:cNvSpPr/>
            <p:nvPr/>
          </p:nvSpPr>
          <p:spPr>
            <a:xfrm>
              <a:off x="8380009" y="4024489"/>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1" name="Shape24_20220124_152343">
              <a:extLst>
                <a:ext uri="{FF2B5EF4-FFF2-40B4-BE49-F238E27FC236}">
                  <a16:creationId xmlns:a16="http://schemas.microsoft.com/office/drawing/2014/main" id="{EB7D3D4E-F500-8E09-C51C-D6024F59C012}"/>
                </a:ext>
              </a:extLst>
            </p:cNvPr>
            <p:cNvSpPr/>
            <p:nvPr/>
          </p:nvSpPr>
          <p:spPr>
            <a:xfrm>
              <a:off x="8543547" y="402784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2" name="Shape25_20220124_152343">
              <a:extLst>
                <a:ext uri="{FF2B5EF4-FFF2-40B4-BE49-F238E27FC236}">
                  <a16:creationId xmlns:a16="http://schemas.microsoft.com/office/drawing/2014/main" id="{8E1C94A7-5E42-8BB0-6CA5-5CF0D32B9BF6}"/>
                </a:ext>
              </a:extLst>
            </p:cNvPr>
            <p:cNvSpPr/>
            <p:nvPr/>
          </p:nvSpPr>
          <p:spPr>
            <a:xfrm>
              <a:off x="8702955" y="4027845"/>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3" name="Shape26_20220124_152343">
              <a:extLst>
                <a:ext uri="{FF2B5EF4-FFF2-40B4-BE49-F238E27FC236}">
                  <a16:creationId xmlns:a16="http://schemas.microsoft.com/office/drawing/2014/main" id="{D9EE7EC0-2D0E-29CE-D322-75FFB62F64D8}"/>
                </a:ext>
              </a:extLst>
            </p:cNvPr>
            <p:cNvSpPr/>
            <p:nvPr/>
          </p:nvSpPr>
          <p:spPr>
            <a:xfrm>
              <a:off x="8752003"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4" name="Shape27_20220124_152343">
              <a:extLst>
                <a:ext uri="{FF2B5EF4-FFF2-40B4-BE49-F238E27FC236}">
                  <a16:creationId xmlns:a16="http://schemas.microsoft.com/office/drawing/2014/main" id="{AB99FB83-0FFD-6B1B-9C61-22B54B60FB2B}"/>
                </a:ext>
              </a:extLst>
            </p:cNvPr>
            <p:cNvSpPr/>
            <p:nvPr/>
          </p:nvSpPr>
          <p:spPr>
            <a:xfrm>
              <a:off x="8859652" y="4037525"/>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5" name="Shape28_20220124_152343">
              <a:extLst>
                <a:ext uri="{FF2B5EF4-FFF2-40B4-BE49-F238E27FC236}">
                  <a16:creationId xmlns:a16="http://schemas.microsoft.com/office/drawing/2014/main" id="{C2B7785E-15A6-C9CF-3640-BFAF14B25970}"/>
                </a:ext>
              </a:extLst>
            </p:cNvPr>
            <p:cNvSpPr/>
            <p:nvPr/>
          </p:nvSpPr>
          <p:spPr>
            <a:xfrm>
              <a:off x="8935935" y="403520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6" name="Shape29_20220124_152343">
              <a:extLst>
                <a:ext uri="{FF2B5EF4-FFF2-40B4-BE49-F238E27FC236}">
                  <a16:creationId xmlns:a16="http://schemas.microsoft.com/office/drawing/2014/main" id="{C06C0F36-F421-9C2B-C596-06677AC93852}"/>
                </a:ext>
              </a:extLst>
            </p:cNvPr>
            <p:cNvSpPr/>
            <p:nvPr/>
          </p:nvSpPr>
          <p:spPr>
            <a:xfrm>
              <a:off x="9196150" y="4061404"/>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7" name="Shape30_20220124_152343">
              <a:extLst>
                <a:ext uri="{FF2B5EF4-FFF2-40B4-BE49-F238E27FC236}">
                  <a16:creationId xmlns:a16="http://schemas.microsoft.com/office/drawing/2014/main" id="{D4CEEDDB-FB9C-B078-A0E6-5ACA37F9C252}"/>
                </a:ext>
              </a:extLst>
            </p:cNvPr>
            <p:cNvSpPr/>
            <p:nvPr/>
          </p:nvSpPr>
          <p:spPr>
            <a:xfrm>
              <a:off x="9284954" y="4060888"/>
              <a:ext cx="12907" cy="90352"/>
            </a:xfrm>
            <a:custGeom>
              <a:avLst/>
              <a:gdLst>
                <a:gd name="connsiteX0" fmla="*/ 9681 w 12907"/>
                <a:gd name="connsiteY0" fmla="*/ 9681 h 90352"/>
                <a:gd name="connsiteX1" fmla="*/ 9681 w 12907"/>
                <a:gd name="connsiteY1" fmla="*/ 88158 h 90352"/>
              </a:gdLst>
              <a:ahLst/>
              <a:cxnLst>
                <a:cxn ang="0">
                  <a:pos x="connsiteX0" y="connsiteY0"/>
                </a:cxn>
                <a:cxn ang="0">
                  <a:pos x="connsiteX1" y="connsiteY1"/>
                </a:cxn>
              </a:cxnLst>
              <a:rect l="l" t="t" r="r" b="b"/>
              <a:pathLst>
                <a:path w="12907" h="90352">
                  <a:moveTo>
                    <a:pt x="9681" y="9681"/>
                  </a:moveTo>
                  <a:lnTo>
                    <a:pt x="9681" y="88158"/>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8" name="Shape31_20220124_152343">
              <a:extLst>
                <a:ext uri="{FF2B5EF4-FFF2-40B4-BE49-F238E27FC236}">
                  <a16:creationId xmlns:a16="http://schemas.microsoft.com/office/drawing/2014/main" id="{140E0E63-591C-97C9-E9CD-05A1626C3C02}"/>
                </a:ext>
              </a:extLst>
            </p:cNvPr>
            <p:cNvSpPr/>
            <p:nvPr/>
          </p:nvSpPr>
          <p:spPr>
            <a:xfrm>
              <a:off x="9460883" y="4156532"/>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599" name="Shape32_20220124_152343">
              <a:extLst>
                <a:ext uri="{FF2B5EF4-FFF2-40B4-BE49-F238E27FC236}">
                  <a16:creationId xmlns:a16="http://schemas.microsoft.com/office/drawing/2014/main" id="{F5B789D2-0B6B-D900-C3AB-E79B9537D0FD}"/>
                </a:ext>
              </a:extLst>
            </p:cNvPr>
            <p:cNvSpPr/>
            <p:nvPr/>
          </p:nvSpPr>
          <p:spPr>
            <a:xfrm>
              <a:off x="9500767"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600" name="Shape33_20220124_152343">
              <a:extLst>
                <a:ext uri="{FF2B5EF4-FFF2-40B4-BE49-F238E27FC236}">
                  <a16:creationId xmlns:a16="http://schemas.microsoft.com/office/drawing/2014/main" id="{51615C25-FFC3-12F8-D183-3FD4EF39A4DE}"/>
                </a:ext>
              </a:extLst>
            </p:cNvPr>
            <p:cNvSpPr/>
            <p:nvPr/>
          </p:nvSpPr>
          <p:spPr>
            <a:xfrm>
              <a:off x="9603253"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601" name="Shape34_20220124_152343">
              <a:extLst>
                <a:ext uri="{FF2B5EF4-FFF2-40B4-BE49-F238E27FC236}">
                  <a16:creationId xmlns:a16="http://schemas.microsoft.com/office/drawing/2014/main" id="{2B96190B-4A10-F186-0529-1F13BEBC067D}"/>
                </a:ext>
              </a:extLst>
            </p:cNvPr>
            <p:cNvSpPr/>
            <p:nvPr/>
          </p:nvSpPr>
          <p:spPr>
            <a:xfrm>
              <a:off x="973090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602" name="Shape35_20220124_152343">
              <a:extLst>
                <a:ext uri="{FF2B5EF4-FFF2-40B4-BE49-F238E27FC236}">
                  <a16:creationId xmlns:a16="http://schemas.microsoft.com/office/drawing/2014/main" id="{A3A6F0C9-58CC-8869-F0FC-5176C40C3424}"/>
                </a:ext>
              </a:extLst>
            </p:cNvPr>
            <p:cNvSpPr/>
            <p:nvPr/>
          </p:nvSpPr>
          <p:spPr>
            <a:xfrm>
              <a:off x="9866436"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603" name="Shape36_20220124_152343">
              <a:extLst>
                <a:ext uri="{FF2B5EF4-FFF2-40B4-BE49-F238E27FC236}">
                  <a16:creationId xmlns:a16="http://schemas.microsoft.com/office/drawing/2014/main" id="{452C59D1-89BF-9A3E-3678-5278D290ADF2}"/>
                </a:ext>
              </a:extLst>
            </p:cNvPr>
            <p:cNvSpPr/>
            <p:nvPr/>
          </p:nvSpPr>
          <p:spPr>
            <a:xfrm>
              <a:off x="9923358"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604" name="Shape37_20220124_152343">
              <a:extLst>
                <a:ext uri="{FF2B5EF4-FFF2-40B4-BE49-F238E27FC236}">
                  <a16:creationId xmlns:a16="http://schemas.microsoft.com/office/drawing/2014/main" id="{03E744E7-5499-19BF-65C6-42AA0597D10E}"/>
                </a:ext>
              </a:extLst>
            </p:cNvPr>
            <p:cNvSpPr/>
            <p:nvPr/>
          </p:nvSpPr>
          <p:spPr>
            <a:xfrm>
              <a:off x="10048561" y="4155371"/>
              <a:ext cx="12907" cy="90352"/>
            </a:xfrm>
            <a:custGeom>
              <a:avLst/>
              <a:gdLst>
                <a:gd name="connsiteX0" fmla="*/ 9680 w 12907"/>
                <a:gd name="connsiteY0" fmla="*/ 9681 h 90352"/>
                <a:gd name="connsiteX1" fmla="*/ 9680 w 12907"/>
                <a:gd name="connsiteY1" fmla="*/ 88287 h 90352"/>
              </a:gdLst>
              <a:ahLst/>
              <a:cxnLst>
                <a:cxn ang="0">
                  <a:pos x="connsiteX0" y="connsiteY0"/>
                </a:cxn>
                <a:cxn ang="0">
                  <a:pos x="connsiteX1" y="connsiteY1"/>
                </a:cxn>
              </a:cxnLst>
              <a:rect l="l" t="t" r="r" b="b"/>
              <a:pathLst>
                <a:path w="12907" h="90352">
                  <a:moveTo>
                    <a:pt x="9680" y="9681"/>
                  </a:moveTo>
                  <a:lnTo>
                    <a:pt x="9680"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605" name="Shape38_20220124_152343">
              <a:extLst>
                <a:ext uri="{FF2B5EF4-FFF2-40B4-BE49-F238E27FC236}">
                  <a16:creationId xmlns:a16="http://schemas.microsoft.com/office/drawing/2014/main" id="{4C414C71-B0A6-282D-7CC2-6C8AC5BC0CC5}"/>
                </a:ext>
              </a:extLst>
            </p:cNvPr>
            <p:cNvSpPr/>
            <p:nvPr/>
          </p:nvSpPr>
          <p:spPr>
            <a:xfrm>
              <a:off x="10107161"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sp>
          <p:nvSpPr>
            <p:cNvPr id="606" name="Shape39_20220124_152343">
              <a:extLst>
                <a:ext uri="{FF2B5EF4-FFF2-40B4-BE49-F238E27FC236}">
                  <a16:creationId xmlns:a16="http://schemas.microsoft.com/office/drawing/2014/main" id="{A27D8607-CADA-FC93-1A22-70748A00AE0A}"/>
                </a:ext>
              </a:extLst>
            </p:cNvPr>
            <p:cNvSpPr/>
            <p:nvPr/>
          </p:nvSpPr>
          <p:spPr>
            <a:xfrm>
              <a:off x="10628753" y="4155371"/>
              <a:ext cx="12907" cy="90352"/>
            </a:xfrm>
            <a:custGeom>
              <a:avLst/>
              <a:gdLst>
                <a:gd name="connsiteX0" fmla="*/ 9681 w 12907"/>
                <a:gd name="connsiteY0" fmla="*/ 9681 h 90352"/>
                <a:gd name="connsiteX1" fmla="*/ 9681 w 12907"/>
                <a:gd name="connsiteY1" fmla="*/ 88287 h 90352"/>
              </a:gdLst>
              <a:ahLst/>
              <a:cxnLst>
                <a:cxn ang="0">
                  <a:pos x="connsiteX0" y="connsiteY0"/>
                </a:cxn>
                <a:cxn ang="0">
                  <a:pos x="connsiteX1" y="connsiteY1"/>
                </a:cxn>
              </a:cxnLst>
              <a:rect l="l" t="t" r="r" b="b"/>
              <a:pathLst>
                <a:path w="12907" h="90352">
                  <a:moveTo>
                    <a:pt x="9681" y="9681"/>
                  </a:moveTo>
                  <a:lnTo>
                    <a:pt x="9681" y="88287"/>
                  </a:lnTo>
                </a:path>
              </a:pathLst>
            </a:custGeom>
            <a:ln w="12700" cap="flat">
              <a:solidFill>
                <a:schemeClr val="accent1"/>
              </a:solidFill>
              <a:prstDash val="solid"/>
              <a:miter/>
            </a:ln>
          </p:spPr>
          <p:txBody>
            <a:bodyPr rtlCol="0" anchor="ctr"/>
            <a:lstStyle/>
            <a:p>
              <a:endParaRPr lang="en-IN" sz="700">
                <a:latin typeface="Arial" panose="020B0604020202020204" pitchFamily="34" charset="0"/>
                <a:cs typeface="Arial" panose="020B0604020202020204" pitchFamily="34" charset="0"/>
              </a:endParaRPr>
            </a:p>
          </p:txBody>
        </p:sp>
      </p:grpSp>
      <p:sp>
        <p:nvSpPr>
          <p:cNvPr id="607" name="TextBox 606">
            <a:extLst>
              <a:ext uri="{FF2B5EF4-FFF2-40B4-BE49-F238E27FC236}">
                <a16:creationId xmlns:a16="http://schemas.microsoft.com/office/drawing/2014/main" id="{E1C4B1F9-14AF-4AB8-4CA8-AFC81C99A816}"/>
              </a:ext>
            </a:extLst>
          </p:cNvPr>
          <p:cNvSpPr txBox="1"/>
          <p:nvPr/>
        </p:nvSpPr>
        <p:spPr>
          <a:xfrm>
            <a:off x="5783228" y="2803200"/>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1.0</a:t>
            </a:r>
          </a:p>
        </p:txBody>
      </p:sp>
      <p:sp>
        <p:nvSpPr>
          <p:cNvPr id="608" name="TextBox 607">
            <a:extLst>
              <a:ext uri="{FF2B5EF4-FFF2-40B4-BE49-F238E27FC236}">
                <a16:creationId xmlns:a16="http://schemas.microsoft.com/office/drawing/2014/main" id="{84A028F1-E982-5F74-7B8A-BA5537351188}"/>
              </a:ext>
            </a:extLst>
          </p:cNvPr>
          <p:cNvSpPr txBox="1"/>
          <p:nvPr/>
        </p:nvSpPr>
        <p:spPr>
          <a:xfrm>
            <a:off x="5783228" y="2965035"/>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0.9</a:t>
            </a:r>
          </a:p>
        </p:txBody>
      </p:sp>
      <p:sp>
        <p:nvSpPr>
          <p:cNvPr id="609" name="TextBox 608">
            <a:extLst>
              <a:ext uri="{FF2B5EF4-FFF2-40B4-BE49-F238E27FC236}">
                <a16:creationId xmlns:a16="http://schemas.microsoft.com/office/drawing/2014/main" id="{E2DECD30-7E64-4A91-C456-A6E6B9F7BCB8}"/>
              </a:ext>
            </a:extLst>
          </p:cNvPr>
          <p:cNvSpPr txBox="1"/>
          <p:nvPr/>
        </p:nvSpPr>
        <p:spPr>
          <a:xfrm>
            <a:off x="5783228" y="3126869"/>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0.8</a:t>
            </a:r>
          </a:p>
        </p:txBody>
      </p:sp>
      <p:sp>
        <p:nvSpPr>
          <p:cNvPr id="610" name="TextBox 609">
            <a:extLst>
              <a:ext uri="{FF2B5EF4-FFF2-40B4-BE49-F238E27FC236}">
                <a16:creationId xmlns:a16="http://schemas.microsoft.com/office/drawing/2014/main" id="{63719BE2-D045-CEFB-D421-86F2CCD61F99}"/>
              </a:ext>
            </a:extLst>
          </p:cNvPr>
          <p:cNvSpPr txBox="1"/>
          <p:nvPr/>
        </p:nvSpPr>
        <p:spPr>
          <a:xfrm>
            <a:off x="5783228" y="3288704"/>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0.7</a:t>
            </a:r>
          </a:p>
        </p:txBody>
      </p:sp>
      <p:sp>
        <p:nvSpPr>
          <p:cNvPr id="611" name="TextBox 610">
            <a:extLst>
              <a:ext uri="{FF2B5EF4-FFF2-40B4-BE49-F238E27FC236}">
                <a16:creationId xmlns:a16="http://schemas.microsoft.com/office/drawing/2014/main" id="{D31FF36E-5C34-C052-0607-8E6D4E1C969F}"/>
              </a:ext>
            </a:extLst>
          </p:cNvPr>
          <p:cNvSpPr txBox="1"/>
          <p:nvPr/>
        </p:nvSpPr>
        <p:spPr>
          <a:xfrm>
            <a:off x="5783228" y="3450538"/>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0.6</a:t>
            </a:r>
          </a:p>
        </p:txBody>
      </p:sp>
      <p:sp>
        <p:nvSpPr>
          <p:cNvPr id="612" name="TextBox 611">
            <a:extLst>
              <a:ext uri="{FF2B5EF4-FFF2-40B4-BE49-F238E27FC236}">
                <a16:creationId xmlns:a16="http://schemas.microsoft.com/office/drawing/2014/main" id="{74244A01-6B15-D6D8-1C4B-BFF74ADA3F02}"/>
              </a:ext>
            </a:extLst>
          </p:cNvPr>
          <p:cNvSpPr txBox="1"/>
          <p:nvPr/>
        </p:nvSpPr>
        <p:spPr>
          <a:xfrm>
            <a:off x="5783228" y="3612373"/>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0.5</a:t>
            </a:r>
          </a:p>
        </p:txBody>
      </p:sp>
      <p:sp>
        <p:nvSpPr>
          <p:cNvPr id="613" name="TextBox 612">
            <a:extLst>
              <a:ext uri="{FF2B5EF4-FFF2-40B4-BE49-F238E27FC236}">
                <a16:creationId xmlns:a16="http://schemas.microsoft.com/office/drawing/2014/main" id="{F7AD1A1B-3A05-5790-04DD-B1BD8E04F7A6}"/>
              </a:ext>
            </a:extLst>
          </p:cNvPr>
          <p:cNvSpPr txBox="1"/>
          <p:nvPr/>
        </p:nvSpPr>
        <p:spPr>
          <a:xfrm>
            <a:off x="5783228" y="3774207"/>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0.4</a:t>
            </a:r>
          </a:p>
        </p:txBody>
      </p:sp>
      <p:sp>
        <p:nvSpPr>
          <p:cNvPr id="614" name="TextBox 613">
            <a:extLst>
              <a:ext uri="{FF2B5EF4-FFF2-40B4-BE49-F238E27FC236}">
                <a16:creationId xmlns:a16="http://schemas.microsoft.com/office/drawing/2014/main" id="{1F462637-8FAD-5CB6-A763-2F90B873D261}"/>
              </a:ext>
            </a:extLst>
          </p:cNvPr>
          <p:cNvSpPr txBox="1"/>
          <p:nvPr/>
        </p:nvSpPr>
        <p:spPr>
          <a:xfrm>
            <a:off x="5783228" y="3936042"/>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0.3</a:t>
            </a:r>
          </a:p>
        </p:txBody>
      </p:sp>
      <p:sp>
        <p:nvSpPr>
          <p:cNvPr id="615" name="TextBox 614">
            <a:extLst>
              <a:ext uri="{FF2B5EF4-FFF2-40B4-BE49-F238E27FC236}">
                <a16:creationId xmlns:a16="http://schemas.microsoft.com/office/drawing/2014/main" id="{92C7C273-BDF0-8159-1E4A-0A59E4186BB8}"/>
              </a:ext>
            </a:extLst>
          </p:cNvPr>
          <p:cNvSpPr txBox="1"/>
          <p:nvPr/>
        </p:nvSpPr>
        <p:spPr>
          <a:xfrm>
            <a:off x="5783228" y="4097876"/>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0.2</a:t>
            </a:r>
          </a:p>
        </p:txBody>
      </p:sp>
      <p:sp>
        <p:nvSpPr>
          <p:cNvPr id="616" name="TextBox 615">
            <a:extLst>
              <a:ext uri="{FF2B5EF4-FFF2-40B4-BE49-F238E27FC236}">
                <a16:creationId xmlns:a16="http://schemas.microsoft.com/office/drawing/2014/main" id="{01798052-1105-4706-3DBD-29A11B54E110}"/>
              </a:ext>
            </a:extLst>
          </p:cNvPr>
          <p:cNvSpPr txBox="1"/>
          <p:nvPr/>
        </p:nvSpPr>
        <p:spPr>
          <a:xfrm>
            <a:off x="5783228" y="4259712"/>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0.1</a:t>
            </a:r>
          </a:p>
        </p:txBody>
      </p:sp>
      <p:sp>
        <p:nvSpPr>
          <p:cNvPr id="617" name="TextBox 616">
            <a:extLst>
              <a:ext uri="{FF2B5EF4-FFF2-40B4-BE49-F238E27FC236}">
                <a16:creationId xmlns:a16="http://schemas.microsoft.com/office/drawing/2014/main" id="{85FC5E53-0FFD-745E-F258-402C127EB203}"/>
              </a:ext>
            </a:extLst>
          </p:cNvPr>
          <p:cNvSpPr txBox="1"/>
          <p:nvPr/>
        </p:nvSpPr>
        <p:spPr>
          <a:xfrm>
            <a:off x="5783228" y="4421544"/>
            <a:ext cx="111546" cy="96101"/>
          </a:xfrm>
          <a:prstGeom prst="rect">
            <a:avLst/>
          </a:prstGeom>
          <a:noFill/>
        </p:spPr>
        <p:txBody>
          <a:bodyPr wrap="none" lIns="0" tIns="0" rIns="0" bIns="0" rtlCol="0">
            <a:spAutoFit/>
          </a:bodyPr>
          <a:lstStyle/>
          <a:p>
            <a:pPr algn="r"/>
            <a:r>
              <a:rPr lang="en-IN" sz="700" dirty="0">
                <a:latin typeface="Arial" panose="020B0604020202020204" pitchFamily="34" charset="0"/>
                <a:cs typeface="Arial" panose="020B0604020202020204" pitchFamily="34" charset="0"/>
              </a:rPr>
              <a:t>0.0</a:t>
            </a:r>
          </a:p>
        </p:txBody>
      </p:sp>
      <p:sp>
        <p:nvSpPr>
          <p:cNvPr id="618" name="TextBox 617">
            <a:extLst>
              <a:ext uri="{FF2B5EF4-FFF2-40B4-BE49-F238E27FC236}">
                <a16:creationId xmlns:a16="http://schemas.microsoft.com/office/drawing/2014/main" id="{5955AD80-1C46-9296-9355-5888DDCBC35C}"/>
              </a:ext>
            </a:extLst>
          </p:cNvPr>
          <p:cNvSpPr txBox="1"/>
          <p:nvPr/>
        </p:nvSpPr>
        <p:spPr>
          <a:xfrm>
            <a:off x="5981042" y="4615796"/>
            <a:ext cx="44333"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0</a:t>
            </a:r>
          </a:p>
        </p:txBody>
      </p:sp>
      <p:sp>
        <p:nvSpPr>
          <p:cNvPr id="619" name="TextBox 618">
            <a:extLst>
              <a:ext uri="{FF2B5EF4-FFF2-40B4-BE49-F238E27FC236}">
                <a16:creationId xmlns:a16="http://schemas.microsoft.com/office/drawing/2014/main" id="{011F2B6D-5147-F1B0-8B6E-D563F3048175}"/>
              </a:ext>
            </a:extLst>
          </p:cNvPr>
          <p:cNvSpPr txBox="1"/>
          <p:nvPr/>
        </p:nvSpPr>
        <p:spPr>
          <a:xfrm>
            <a:off x="6717541" y="4615796"/>
            <a:ext cx="44333"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6</a:t>
            </a:r>
          </a:p>
        </p:txBody>
      </p:sp>
      <p:sp>
        <p:nvSpPr>
          <p:cNvPr id="620" name="TextBox 619">
            <a:extLst>
              <a:ext uri="{FF2B5EF4-FFF2-40B4-BE49-F238E27FC236}">
                <a16:creationId xmlns:a16="http://schemas.microsoft.com/office/drawing/2014/main" id="{839AD845-9231-0586-F3D3-37C957482168}"/>
              </a:ext>
            </a:extLst>
          </p:cNvPr>
          <p:cNvSpPr txBox="1"/>
          <p:nvPr/>
        </p:nvSpPr>
        <p:spPr>
          <a:xfrm>
            <a:off x="7435601" y="4615796"/>
            <a:ext cx="88665"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12</a:t>
            </a:r>
          </a:p>
        </p:txBody>
      </p:sp>
      <p:sp>
        <p:nvSpPr>
          <p:cNvPr id="621" name="TextBox 620">
            <a:extLst>
              <a:ext uri="{FF2B5EF4-FFF2-40B4-BE49-F238E27FC236}">
                <a16:creationId xmlns:a16="http://schemas.microsoft.com/office/drawing/2014/main" id="{8AFFE9E7-75CB-04C6-2FF8-D4BD5F080F4F}"/>
              </a:ext>
            </a:extLst>
          </p:cNvPr>
          <p:cNvSpPr txBox="1"/>
          <p:nvPr/>
        </p:nvSpPr>
        <p:spPr>
          <a:xfrm>
            <a:off x="8172099" y="4615796"/>
            <a:ext cx="88665"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18</a:t>
            </a:r>
          </a:p>
        </p:txBody>
      </p:sp>
      <p:sp>
        <p:nvSpPr>
          <p:cNvPr id="622" name="TextBox 621">
            <a:extLst>
              <a:ext uri="{FF2B5EF4-FFF2-40B4-BE49-F238E27FC236}">
                <a16:creationId xmlns:a16="http://schemas.microsoft.com/office/drawing/2014/main" id="{2917D137-8D90-542D-815B-282BC43237C4}"/>
              </a:ext>
            </a:extLst>
          </p:cNvPr>
          <p:cNvSpPr txBox="1"/>
          <p:nvPr/>
        </p:nvSpPr>
        <p:spPr>
          <a:xfrm>
            <a:off x="8926831" y="4615796"/>
            <a:ext cx="88665"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24</a:t>
            </a:r>
          </a:p>
        </p:txBody>
      </p:sp>
      <p:sp>
        <p:nvSpPr>
          <p:cNvPr id="623" name="TextBox 622">
            <a:extLst>
              <a:ext uri="{FF2B5EF4-FFF2-40B4-BE49-F238E27FC236}">
                <a16:creationId xmlns:a16="http://schemas.microsoft.com/office/drawing/2014/main" id="{F96F1424-2052-B67E-D6D3-F5DDB9DBA8EF}"/>
              </a:ext>
            </a:extLst>
          </p:cNvPr>
          <p:cNvSpPr txBox="1"/>
          <p:nvPr/>
        </p:nvSpPr>
        <p:spPr>
          <a:xfrm>
            <a:off x="9663330" y="4615796"/>
            <a:ext cx="88665"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30</a:t>
            </a:r>
          </a:p>
        </p:txBody>
      </p:sp>
      <p:sp>
        <p:nvSpPr>
          <p:cNvPr id="624" name="TextBox 623">
            <a:extLst>
              <a:ext uri="{FF2B5EF4-FFF2-40B4-BE49-F238E27FC236}">
                <a16:creationId xmlns:a16="http://schemas.microsoft.com/office/drawing/2014/main" id="{77D559C7-4C3E-24B8-8E8C-1B20B22812AD}"/>
              </a:ext>
            </a:extLst>
          </p:cNvPr>
          <p:cNvSpPr txBox="1"/>
          <p:nvPr/>
        </p:nvSpPr>
        <p:spPr>
          <a:xfrm>
            <a:off x="10403557" y="4615796"/>
            <a:ext cx="88665"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36</a:t>
            </a:r>
          </a:p>
        </p:txBody>
      </p:sp>
      <p:sp>
        <p:nvSpPr>
          <p:cNvPr id="625" name="TextBox 624">
            <a:extLst>
              <a:ext uri="{FF2B5EF4-FFF2-40B4-BE49-F238E27FC236}">
                <a16:creationId xmlns:a16="http://schemas.microsoft.com/office/drawing/2014/main" id="{81962315-4191-257B-3F03-07858DE993F2}"/>
              </a:ext>
            </a:extLst>
          </p:cNvPr>
          <p:cNvSpPr txBox="1"/>
          <p:nvPr/>
        </p:nvSpPr>
        <p:spPr>
          <a:xfrm>
            <a:off x="11140055" y="4615796"/>
            <a:ext cx="88665"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42</a:t>
            </a:r>
          </a:p>
        </p:txBody>
      </p:sp>
      <p:sp>
        <p:nvSpPr>
          <p:cNvPr id="626" name="TextBox 625">
            <a:extLst>
              <a:ext uri="{FF2B5EF4-FFF2-40B4-BE49-F238E27FC236}">
                <a16:creationId xmlns:a16="http://schemas.microsoft.com/office/drawing/2014/main" id="{2F22ADD6-7C6A-F374-38AE-2F637B7C2C9C}"/>
              </a:ext>
            </a:extLst>
          </p:cNvPr>
          <p:cNvSpPr txBox="1"/>
          <p:nvPr/>
        </p:nvSpPr>
        <p:spPr>
          <a:xfrm>
            <a:off x="11885250" y="4615796"/>
            <a:ext cx="88665" cy="96101"/>
          </a:xfrm>
          <a:prstGeom prst="rect">
            <a:avLst/>
          </a:prstGeom>
          <a:noFill/>
        </p:spPr>
        <p:txBody>
          <a:bodyPr wrap="none" lIns="0" tIns="0" rIns="0" bIns="0" rtlCol="0">
            <a:spAutoFit/>
          </a:bodyPr>
          <a:lstStyle/>
          <a:p>
            <a:pPr algn="ctr"/>
            <a:r>
              <a:rPr lang="en-IN" sz="700" dirty="0">
                <a:latin typeface="Arial" panose="020B0604020202020204" pitchFamily="34" charset="0"/>
                <a:cs typeface="Arial" panose="020B0604020202020204" pitchFamily="34" charset="0"/>
              </a:rPr>
              <a:t>48</a:t>
            </a:r>
          </a:p>
        </p:txBody>
      </p:sp>
      <p:grpSp>
        <p:nvGrpSpPr>
          <p:cNvPr id="627" name="Group 626">
            <a:extLst>
              <a:ext uri="{FF2B5EF4-FFF2-40B4-BE49-F238E27FC236}">
                <a16:creationId xmlns:a16="http://schemas.microsoft.com/office/drawing/2014/main" id="{2A831DE8-5F54-1533-6AAF-7EA068A98499}"/>
              </a:ext>
            </a:extLst>
          </p:cNvPr>
          <p:cNvGrpSpPr/>
          <p:nvPr/>
        </p:nvGrpSpPr>
        <p:grpSpPr>
          <a:xfrm>
            <a:off x="6085809" y="4195904"/>
            <a:ext cx="706507" cy="291731"/>
            <a:chOff x="1650653" y="4172107"/>
            <a:chExt cx="1197562" cy="494498"/>
          </a:xfrm>
        </p:grpSpPr>
        <p:sp>
          <p:nvSpPr>
            <p:cNvPr id="628" name="TextBox 627">
              <a:extLst>
                <a:ext uri="{FF2B5EF4-FFF2-40B4-BE49-F238E27FC236}">
                  <a16:creationId xmlns:a16="http://schemas.microsoft.com/office/drawing/2014/main" id="{F3E52F7B-0083-7FC3-B90A-B258BF811DCF}"/>
                </a:ext>
              </a:extLst>
            </p:cNvPr>
            <p:cNvSpPr txBox="1"/>
            <p:nvPr/>
          </p:nvSpPr>
          <p:spPr>
            <a:xfrm>
              <a:off x="1943559" y="4172107"/>
              <a:ext cx="764061" cy="302522"/>
            </a:xfrm>
            <a:prstGeom prst="rect">
              <a:avLst/>
            </a:prstGeom>
            <a:noFill/>
          </p:spPr>
          <p:txBody>
            <a:bodyPr wrap="none" rtlCol="0">
              <a:spAutoFit/>
            </a:bodyPr>
            <a:lstStyle/>
            <a:p>
              <a:r>
                <a:rPr lang="en-IN" sz="700" b="1" dirty="0">
                  <a:latin typeface="Arial" panose="020B0604020202020204" pitchFamily="34" charset="0"/>
                  <a:cs typeface="Arial" panose="020B0604020202020204" pitchFamily="34" charset="0"/>
                </a:rPr>
                <a:t>T300+D</a:t>
              </a:r>
              <a:endParaRPr lang="en-IN" sz="700" dirty="0">
                <a:latin typeface="Arial" panose="020B0604020202020204" pitchFamily="34" charset="0"/>
                <a:cs typeface="Arial" panose="020B0604020202020204" pitchFamily="34" charset="0"/>
              </a:endParaRPr>
            </a:p>
          </p:txBody>
        </p:sp>
        <p:sp>
          <p:nvSpPr>
            <p:cNvPr id="629" name="TextBox 628">
              <a:extLst>
                <a:ext uri="{FF2B5EF4-FFF2-40B4-BE49-F238E27FC236}">
                  <a16:creationId xmlns:a16="http://schemas.microsoft.com/office/drawing/2014/main" id="{0B2BF6F1-3CCB-256A-9A76-6372C85E824F}"/>
                </a:ext>
              </a:extLst>
            </p:cNvPr>
            <p:cNvSpPr txBox="1"/>
            <p:nvPr/>
          </p:nvSpPr>
          <p:spPr>
            <a:xfrm>
              <a:off x="1943559" y="4364083"/>
              <a:ext cx="904656" cy="302522"/>
            </a:xfrm>
            <a:prstGeom prst="rect">
              <a:avLst/>
            </a:prstGeom>
            <a:noFill/>
          </p:spPr>
          <p:txBody>
            <a:bodyPr wrap="none" rtlCol="0">
              <a:spAutoFit/>
            </a:bodyPr>
            <a:lstStyle/>
            <a:p>
              <a:r>
                <a:rPr lang="en-IN" sz="700" b="1" dirty="0">
                  <a:latin typeface="Arial" panose="020B0604020202020204" pitchFamily="34" charset="0"/>
                  <a:cs typeface="Arial" panose="020B0604020202020204" pitchFamily="34" charset="0"/>
                </a:rPr>
                <a:t>Sorafenib</a:t>
              </a:r>
              <a:endParaRPr lang="en-IN" sz="700" dirty="0">
                <a:latin typeface="Arial" panose="020B0604020202020204" pitchFamily="34" charset="0"/>
                <a:cs typeface="Arial" panose="020B0604020202020204" pitchFamily="34" charset="0"/>
              </a:endParaRPr>
            </a:p>
          </p:txBody>
        </p:sp>
        <p:cxnSp>
          <p:nvCxnSpPr>
            <p:cNvPr id="630" name="Straight Connector 629">
              <a:extLst>
                <a:ext uri="{FF2B5EF4-FFF2-40B4-BE49-F238E27FC236}">
                  <a16:creationId xmlns:a16="http://schemas.microsoft.com/office/drawing/2014/main" id="{818EAB5B-F725-8F43-0E98-6F16E165A42D}"/>
                </a:ext>
              </a:extLst>
            </p:cNvPr>
            <p:cNvCxnSpPr>
              <a:stCxn id="628" idx="1"/>
            </p:cNvCxnSpPr>
            <p:nvPr/>
          </p:nvCxnSpPr>
          <p:spPr>
            <a:xfrm flipH="1" flipV="1">
              <a:off x="1650655" y="4305228"/>
              <a:ext cx="292904"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631" name="Straight Connector 630">
              <a:extLst>
                <a:ext uri="{FF2B5EF4-FFF2-40B4-BE49-F238E27FC236}">
                  <a16:creationId xmlns:a16="http://schemas.microsoft.com/office/drawing/2014/main" id="{83A2DAC6-33C3-F5F6-C200-E30F836FE2F9}"/>
                </a:ext>
              </a:extLst>
            </p:cNvPr>
            <p:cNvCxnSpPr/>
            <p:nvPr/>
          </p:nvCxnSpPr>
          <p:spPr>
            <a:xfrm flipH="1" flipV="1">
              <a:off x="1650653" y="4502582"/>
              <a:ext cx="292905"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grpSp>
      <p:sp>
        <p:nvSpPr>
          <p:cNvPr id="632" name="TextBox 631">
            <a:extLst>
              <a:ext uri="{FF2B5EF4-FFF2-40B4-BE49-F238E27FC236}">
                <a16:creationId xmlns:a16="http://schemas.microsoft.com/office/drawing/2014/main" id="{1B2A48D9-449D-DEC3-AF8D-E512EFB01E89}"/>
              </a:ext>
            </a:extLst>
          </p:cNvPr>
          <p:cNvSpPr txBox="1"/>
          <p:nvPr/>
        </p:nvSpPr>
        <p:spPr>
          <a:xfrm rot="16200000">
            <a:off x="4650191" y="3517519"/>
            <a:ext cx="1963999"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Probability of overall survival</a:t>
            </a:r>
            <a:endParaRPr lang="en-IN" sz="1000" dirty="0" err="1">
              <a:latin typeface="Arial" panose="020B0604020202020204" pitchFamily="34" charset="0"/>
              <a:cs typeface="Arial" panose="020B0604020202020204" pitchFamily="34" charset="0"/>
            </a:endParaRPr>
          </a:p>
        </p:txBody>
      </p:sp>
      <p:cxnSp>
        <p:nvCxnSpPr>
          <p:cNvPr id="633" name="Straight Connector 632">
            <a:extLst>
              <a:ext uri="{FF2B5EF4-FFF2-40B4-BE49-F238E27FC236}">
                <a16:creationId xmlns:a16="http://schemas.microsoft.com/office/drawing/2014/main" id="{9059E5B9-0975-660D-0EEF-D4A4BFF43F49}"/>
              </a:ext>
            </a:extLst>
          </p:cNvPr>
          <p:cNvCxnSpPr>
            <a:endCxn id="507" idx="90"/>
          </p:cNvCxnSpPr>
          <p:nvPr/>
        </p:nvCxnSpPr>
        <p:spPr>
          <a:xfrm flipH="1" flipV="1">
            <a:off x="7103400" y="3362791"/>
            <a:ext cx="0" cy="1161750"/>
          </a:xfrm>
          <a:prstGeom prst="line">
            <a:avLst/>
          </a:prstGeom>
          <a:ln w="12700">
            <a:solidFill>
              <a:schemeClr val="accent6"/>
            </a:solidFill>
            <a:prstDash val="sysDash"/>
          </a:ln>
        </p:spPr>
        <p:style>
          <a:lnRef idx="1">
            <a:schemeClr val="dk1"/>
          </a:lnRef>
          <a:fillRef idx="0">
            <a:schemeClr val="dk1"/>
          </a:fillRef>
          <a:effectRef idx="0">
            <a:schemeClr val="dk1"/>
          </a:effectRef>
          <a:fontRef idx="minor">
            <a:schemeClr val="tx1"/>
          </a:fontRef>
        </p:style>
      </p:cxnSp>
      <p:cxnSp>
        <p:nvCxnSpPr>
          <p:cNvPr id="634" name="Straight Connector 633">
            <a:extLst>
              <a:ext uri="{FF2B5EF4-FFF2-40B4-BE49-F238E27FC236}">
                <a16:creationId xmlns:a16="http://schemas.microsoft.com/office/drawing/2014/main" id="{F632E108-0A22-6DB6-362B-FB7821704CC0}"/>
              </a:ext>
            </a:extLst>
          </p:cNvPr>
          <p:cNvCxnSpPr>
            <a:cxnSpLocks/>
          </p:cNvCxnSpPr>
          <p:nvPr/>
        </p:nvCxnSpPr>
        <p:spPr>
          <a:xfrm flipV="1">
            <a:off x="8224737" y="3703681"/>
            <a:ext cx="0" cy="820860"/>
          </a:xfrm>
          <a:prstGeom prst="line">
            <a:avLst/>
          </a:prstGeom>
          <a:ln w="12700">
            <a:solidFill>
              <a:schemeClr val="accent6"/>
            </a:solidFill>
            <a:prstDash val="sysDash"/>
          </a:ln>
        </p:spPr>
        <p:style>
          <a:lnRef idx="1">
            <a:schemeClr val="dk1"/>
          </a:lnRef>
          <a:fillRef idx="0">
            <a:schemeClr val="dk1"/>
          </a:fillRef>
          <a:effectRef idx="0">
            <a:schemeClr val="dk1"/>
          </a:effectRef>
          <a:fontRef idx="minor">
            <a:schemeClr val="tx1"/>
          </a:fontRef>
        </p:style>
      </p:cxnSp>
      <p:cxnSp>
        <p:nvCxnSpPr>
          <p:cNvPr id="635" name="Straight Connector 634">
            <a:extLst>
              <a:ext uri="{FF2B5EF4-FFF2-40B4-BE49-F238E27FC236}">
                <a16:creationId xmlns:a16="http://schemas.microsoft.com/office/drawing/2014/main" id="{A91FE962-5B9A-64F6-2712-65562D612268}"/>
              </a:ext>
            </a:extLst>
          </p:cNvPr>
          <p:cNvCxnSpPr>
            <a:cxnSpLocks/>
            <a:endCxn id="507" idx="196"/>
          </p:cNvCxnSpPr>
          <p:nvPr/>
        </p:nvCxnSpPr>
        <p:spPr>
          <a:xfrm flipV="1">
            <a:off x="8964213" y="3832627"/>
            <a:ext cx="327" cy="691915"/>
          </a:xfrm>
          <a:prstGeom prst="line">
            <a:avLst/>
          </a:prstGeom>
          <a:ln w="12700">
            <a:solidFill>
              <a:schemeClr val="accent6"/>
            </a:solidFill>
            <a:prstDash val="sysDash"/>
          </a:ln>
        </p:spPr>
        <p:style>
          <a:lnRef idx="1">
            <a:schemeClr val="dk1"/>
          </a:lnRef>
          <a:fillRef idx="0">
            <a:schemeClr val="dk1"/>
          </a:fillRef>
          <a:effectRef idx="0">
            <a:schemeClr val="dk1"/>
          </a:effectRef>
          <a:fontRef idx="minor">
            <a:schemeClr val="tx1"/>
          </a:fontRef>
        </p:style>
      </p:cxnSp>
      <p:cxnSp>
        <p:nvCxnSpPr>
          <p:cNvPr id="636" name="Straight Connector 635">
            <a:extLst>
              <a:ext uri="{FF2B5EF4-FFF2-40B4-BE49-F238E27FC236}">
                <a16:creationId xmlns:a16="http://schemas.microsoft.com/office/drawing/2014/main" id="{79BAC59C-E210-9DE3-91B6-A1917DA7CB60}"/>
              </a:ext>
            </a:extLst>
          </p:cNvPr>
          <p:cNvCxnSpPr>
            <a:cxnSpLocks/>
          </p:cNvCxnSpPr>
          <p:nvPr/>
        </p:nvCxnSpPr>
        <p:spPr>
          <a:xfrm flipV="1">
            <a:off x="10443166" y="3994644"/>
            <a:ext cx="0" cy="529898"/>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37" name="Google Shape;1631;p199">
            <a:extLst>
              <a:ext uri="{FF2B5EF4-FFF2-40B4-BE49-F238E27FC236}">
                <a16:creationId xmlns:a16="http://schemas.microsoft.com/office/drawing/2014/main" id="{F4769B4B-B09A-BEA5-F79B-B3D09A2B6C54}"/>
              </a:ext>
            </a:extLst>
          </p:cNvPr>
          <p:cNvSpPr txBox="1"/>
          <p:nvPr/>
        </p:nvSpPr>
        <p:spPr>
          <a:xfrm>
            <a:off x="7926405" y="4741803"/>
            <a:ext cx="2130035" cy="246181"/>
          </a:xfrm>
          <a:prstGeom prst="rect">
            <a:avLst/>
          </a:prstGeom>
          <a:noFill/>
          <a:ln>
            <a:noFill/>
          </a:ln>
        </p:spPr>
        <p:txBody>
          <a:bodyPr spcFirstLastPara="1" wrap="square" lIns="0" tIns="45700" rIns="0" bIns="45700" anchor="t" anchorCtr="0">
            <a:spAutoFit/>
          </a:bodyPr>
          <a:lstStyle/>
          <a:p>
            <a:pPr algn="ctr" defTabSz="914377">
              <a:buClr>
                <a:srgbClr val="000000"/>
              </a:buClr>
              <a:defRPr/>
            </a:pPr>
            <a:r>
              <a:rPr lang="en-GB" sz="1000" b="1" kern="0" dirty="0">
                <a:latin typeface="Arial"/>
                <a:cs typeface="Arial"/>
                <a:sym typeface="Arial"/>
              </a:rPr>
              <a:t>Time from randomisation (months)</a:t>
            </a:r>
            <a:endParaRPr sz="1000" b="1" kern="0" dirty="0">
              <a:latin typeface="Arial"/>
              <a:cs typeface="Arial"/>
              <a:sym typeface="Arial"/>
            </a:endParaRPr>
          </a:p>
        </p:txBody>
      </p:sp>
      <p:graphicFrame>
        <p:nvGraphicFramePr>
          <p:cNvPr id="638" name="Table 637">
            <a:extLst>
              <a:ext uri="{FF2B5EF4-FFF2-40B4-BE49-F238E27FC236}">
                <a16:creationId xmlns:a16="http://schemas.microsoft.com/office/drawing/2014/main" id="{C6E48595-AD90-1E5B-DA06-0B6BE504B851}"/>
              </a:ext>
            </a:extLst>
          </p:cNvPr>
          <p:cNvGraphicFramePr>
            <a:graphicFrameLocks noGrp="1"/>
          </p:cNvGraphicFramePr>
          <p:nvPr>
            <p:extLst>
              <p:ext uri="{D42A27DB-BD31-4B8C-83A1-F6EECF244321}">
                <p14:modId xmlns:p14="http://schemas.microsoft.com/office/powerpoint/2010/main" val="649627497"/>
              </p:ext>
            </p:extLst>
          </p:nvPr>
        </p:nvGraphicFramePr>
        <p:xfrm>
          <a:off x="5638891" y="4850626"/>
          <a:ext cx="6649794" cy="378360"/>
        </p:xfrm>
        <a:graphic>
          <a:graphicData uri="http://schemas.openxmlformats.org/drawingml/2006/table">
            <a:tbl>
              <a:tblPr firstRow="1" bandRow="1">
                <a:tableStyleId>{5C22544A-7EE6-4342-B048-85BDC9FD1C3A}</a:tableStyleId>
              </a:tblPr>
              <a:tblGrid>
                <a:gridCol w="738866">
                  <a:extLst>
                    <a:ext uri="{9D8B030D-6E8A-4147-A177-3AD203B41FA5}">
                      <a16:colId xmlns:a16="http://schemas.microsoft.com/office/drawing/2014/main" val="1337047556"/>
                    </a:ext>
                  </a:extLst>
                </a:gridCol>
                <a:gridCol w="738866">
                  <a:extLst>
                    <a:ext uri="{9D8B030D-6E8A-4147-A177-3AD203B41FA5}">
                      <a16:colId xmlns:a16="http://schemas.microsoft.com/office/drawing/2014/main" val="1133994604"/>
                    </a:ext>
                  </a:extLst>
                </a:gridCol>
                <a:gridCol w="738866">
                  <a:extLst>
                    <a:ext uri="{9D8B030D-6E8A-4147-A177-3AD203B41FA5}">
                      <a16:colId xmlns:a16="http://schemas.microsoft.com/office/drawing/2014/main" val="1247457024"/>
                    </a:ext>
                  </a:extLst>
                </a:gridCol>
                <a:gridCol w="738866">
                  <a:extLst>
                    <a:ext uri="{9D8B030D-6E8A-4147-A177-3AD203B41FA5}">
                      <a16:colId xmlns:a16="http://schemas.microsoft.com/office/drawing/2014/main" val="1522455862"/>
                    </a:ext>
                  </a:extLst>
                </a:gridCol>
                <a:gridCol w="738866">
                  <a:extLst>
                    <a:ext uri="{9D8B030D-6E8A-4147-A177-3AD203B41FA5}">
                      <a16:colId xmlns:a16="http://schemas.microsoft.com/office/drawing/2014/main" val="144927472"/>
                    </a:ext>
                  </a:extLst>
                </a:gridCol>
                <a:gridCol w="738866">
                  <a:extLst>
                    <a:ext uri="{9D8B030D-6E8A-4147-A177-3AD203B41FA5}">
                      <a16:colId xmlns:a16="http://schemas.microsoft.com/office/drawing/2014/main" val="2322181443"/>
                    </a:ext>
                  </a:extLst>
                </a:gridCol>
                <a:gridCol w="738866">
                  <a:extLst>
                    <a:ext uri="{9D8B030D-6E8A-4147-A177-3AD203B41FA5}">
                      <a16:colId xmlns:a16="http://schemas.microsoft.com/office/drawing/2014/main" val="863954012"/>
                    </a:ext>
                  </a:extLst>
                </a:gridCol>
                <a:gridCol w="738866">
                  <a:extLst>
                    <a:ext uri="{9D8B030D-6E8A-4147-A177-3AD203B41FA5}">
                      <a16:colId xmlns:a16="http://schemas.microsoft.com/office/drawing/2014/main" val="2928095361"/>
                    </a:ext>
                  </a:extLst>
                </a:gridCol>
                <a:gridCol w="738866">
                  <a:extLst>
                    <a:ext uri="{9D8B030D-6E8A-4147-A177-3AD203B41FA5}">
                      <a16:colId xmlns:a16="http://schemas.microsoft.com/office/drawing/2014/main" val="2779721505"/>
                    </a:ext>
                  </a:extLst>
                </a:gridCol>
              </a:tblGrid>
              <a:tr h="123540">
                <a:tc>
                  <a:txBody>
                    <a:bodyPr/>
                    <a:lstStyle/>
                    <a:p>
                      <a:endParaRPr lang="en-IN" sz="7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solidFill>
                          <a:schemeClr val="tx1"/>
                        </a:solidFill>
                        <a:latin typeface="Arial" panose="020B0604020202020204" pitchFamily="34" charset="0"/>
                        <a:cs typeface="Arial" panose="020B0604020202020204" pitchFamily="34" charset="0"/>
                      </a:endParaRP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ctr"/>
                      <a:r>
                        <a:rPr lang="en-IN" sz="700" dirty="0">
                          <a:solidFill>
                            <a:schemeClr val="tx1"/>
                          </a:solidFill>
                          <a:latin typeface="Arial" panose="020B0604020202020204" pitchFamily="34" charset="0"/>
                          <a:cs typeface="Arial" panose="020B0604020202020204" pitchFamily="34" charset="0"/>
                        </a:rPr>
                        <a:t>393</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308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235</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190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158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98</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32</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ctr"/>
                      <a:r>
                        <a:rPr lang="en-IN" sz="700" dirty="0">
                          <a:solidFill>
                            <a:schemeClr val="tx1"/>
                          </a:solidFill>
                          <a:latin typeface="Arial" panose="020B0604020202020204" pitchFamily="34" charset="0"/>
                          <a:cs typeface="Arial" panose="020B0604020202020204" pitchFamily="34" charset="0"/>
                        </a:rPr>
                        <a:t>389</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283</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211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155</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121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62</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21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1</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IN" sz="700" dirty="0">
                          <a:solidFill>
                            <a:schemeClr val="tx1"/>
                          </a:solidFill>
                          <a:latin typeface="Arial" panose="020B0604020202020204" pitchFamily="34" charset="0"/>
                          <a:cs typeface="Arial" panose="020B0604020202020204" pitchFamily="34" charset="0"/>
                        </a:rPr>
                        <a:t>0</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aphicFrame>
        <p:nvGraphicFramePr>
          <p:cNvPr id="639" name="Table 638">
            <a:extLst>
              <a:ext uri="{FF2B5EF4-FFF2-40B4-BE49-F238E27FC236}">
                <a16:creationId xmlns:a16="http://schemas.microsoft.com/office/drawing/2014/main" id="{1AB82EDF-D740-2F8D-9658-B1A6BDE1DA6D}"/>
              </a:ext>
            </a:extLst>
          </p:cNvPr>
          <p:cNvGraphicFramePr>
            <a:graphicFrameLocks noGrp="1"/>
          </p:cNvGraphicFramePr>
          <p:nvPr>
            <p:extLst>
              <p:ext uri="{D42A27DB-BD31-4B8C-83A1-F6EECF244321}">
                <p14:modId xmlns:p14="http://schemas.microsoft.com/office/powerpoint/2010/main" val="1907690373"/>
              </p:ext>
            </p:extLst>
          </p:nvPr>
        </p:nvGraphicFramePr>
        <p:xfrm>
          <a:off x="5369531" y="4839448"/>
          <a:ext cx="937549" cy="378360"/>
        </p:xfrm>
        <a:graphic>
          <a:graphicData uri="http://schemas.openxmlformats.org/drawingml/2006/table">
            <a:tbl>
              <a:tblPr firstRow="1" bandRow="1">
                <a:tableStyleId>{5C22544A-7EE6-4342-B048-85BDC9FD1C3A}</a:tableStyleId>
              </a:tblPr>
              <a:tblGrid>
                <a:gridCol w="937549">
                  <a:extLst>
                    <a:ext uri="{9D8B030D-6E8A-4147-A177-3AD203B41FA5}">
                      <a16:colId xmlns:a16="http://schemas.microsoft.com/office/drawing/2014/main" val="3031305621"/>
                    </a:ext>
                  </a:extLst>
                </a:gridCol>
              </a:tblGrid>
              <a:tr h="123540">
                <a:tc>
                  <a:txBody>
                    <a:bodyPr/>
                    <a:lstStyle/>
                    <a:p>
                      <a:pPr algn="l"/>
                      <a:r>
                        <a:rPr lang="en-IN" sz="700" dirty="0">
                          <a:solidFill>
                            <a:schemeClr val="tx1"/>
                          </a:solidFill>
                          <a:latin typeface="Arial" panose="020B0604020202020204" pitchFamily="34" charset="0"/>
                          <a:cs typeface="Arial" panose="020B0604020202020204" pitchFamily="34" charset="0"/>
                        </a:rPr>
                        <a:t>No.at risk</a:t>
                      </a:r>
                    </a:p>
                  </a:txBody>
                  <a:tcPr marT="9720" marB="9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518899"/>
                  </a:ext>
                </a:extLst>
              </a:tr>
              <a:tr h="123540">
                <a:tc>
                  <a:txBody>
                    <a:bodyPr/>
                    <a:lstStyle/>
                    <a:p>
                      <a:pPr algn="l"/>
                      <a:r>
                        <a:rPr lang="en-IN" sz="700" b="1" dirty="0">
                          <a:solidFill>
                            <a:schemeClr val="tx2"/>
                          </a:solidFill>
                          <a:latin typeface="Arial" panose="020B0604020202020204" pitchFamily="34" charset="0"/>
                          <a:cs typeface="Arial" panose="020B0604020202020204" pitchFamily="34" charset="0"/>
                        </a:rPr>
                        <a:t>T300+D</a:t>
                      </a:r>
                    </a:p>
                  </a:txBody>
                  <a:tcPr marT="9720" marB="972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869998"/>
                  </a:ext>
                </a:extLst>
              </a:tr>
              <a:tr h="123540">
                <a:tc>
                  <a:txBody>
                    <a:bodyPr/>
                    <a:lstStyle/>
                    <a:p>
                      <a:pPr algn="l"/>
                      <a:r>
                        <a:rPr lang="en-IN" sz="700" b="1" dirty="0">
                          <a:solidFill>
                            <a:schemeClr val="accent1"/>
                          </a:solidFill>
                          <a:latin typeface="Arial" panose="020B0604020202020204" pitchFamily="34" charset="0"/>
                          <a:cs typeface="Arial" panose="020B0604020202020204" pitchFamily="34" charset="0"/>
                        </a:rPr>
                        <a:t>Sorafenib</a:t>
                      </a:r>
                    </a:p>
                  </a:txBody>
                  <a:tcPr marT="9720" marB="9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8684381"/>
                  </a:ext>
                </a:extLst>
              </a:tr>
            </a:tbl>
          </a:graphicData>
        </a:graphic>
      </p:graphicFrame>
      <p:graphicFrame>
        <p:nvGraphicFramePr>
          <p:cNvPr id="640" name="Table 639">
            <a:extLst>
              <a:ext uri="{FF2B5EF4-FFF2-40B4-BE49-F238E27FC236}">
                <a16:creationId xmlns:a16="http://schemas.microsoft.com/office/drawing/2014/main" id="{2C2A53B3-D123-7ED3-4CC6-1A6BD13FC4C8}"/>
              </a:ext>
            </a:extLst>
          </p:cNvPr>
          <p:cNvGraphicFramePr>
            <a:graphicFrameLocks noGrp="1"/>
          </p:cNvGraphicFramePr>
          <p:nvPr>
            <p:extLst>
              <p:ext uri="{D42A27DB-BD31-4B8C-83A1-F6EECF244321}">
                <p14:modId xmlns:p14="http://schemas.microsoft.com/office/powerpoint/2010/main" val="2757653440"/>
              </p:ext>
            </p:extLst>
          </p:nvPr>
        </p:nvGraphicFramePr>
        <p:xfrm>
          <a:off x="7304812" y="2133354"/>
          <a:ext cx="4399074" cy="1038960"/>
        </p:xfrm>
        <a:graphic>
          <a:graphicData uri="http://schemas.openxmlformats.org/drawingml/2006/table">
            <a:tbl>
              <a:tblPr firstRow="1" bandRow="1">
                <a:tableStyleId>{5C22544A-7EE6-4342-B048-85BDC9FD1C3A}</a:tableStyleId>
              </a:tblPr>
              <a:tblGrid>
                <a:gridCol w="2103556">
                  <a:extLst>
                    <a:ext uri="{9D8B030D-6E8A-4147-A177-3AD203B41FA5}">
                      <a16:colId xmlns:a16="http://schemas.microsoft.com/office/drawing/2014/main" val="3025041026"/>
                    </a:ext>
                  </a:extLst>
                </a:gridCol>
                <a:gridCol w="1147759">
                  <a:extLst>
                    <a:ext uri="{9D8B030D-6E8A-4147-A177-3AD203B41FA5}">
                      <a16:colId xmlns:a16="http://schemas.microsoft.com/office/drawing/2014/main" val="123611598"/>
                    </a:ext>
                  </a:extLst>
                </a:gridCol>
                <a:gridCol w="1147759">
                  <a:extLst>
                    <a:ext uri="{9D8B030D-6E8A-4147-A177-3AD203B41FA5}">
                      <a16:colId xmlns:a16="http://schemas.microsoft.com/office/drawing/2014/main" val="3533302715"/>
                    </a:ext>
                  </a:extLst>
                </a:gridCol>
              </a:tblGrid>
              <a:tr h="204714">
                <a:tc>
                  <a:txBody>
                    <a:bodyPr/>
                    <a:lstStyle/>
                    <a:p>
                      <a:pPr>
                        <a:lnSpc>
                          <a:spcPct val="90000"/>
                        </a:lnSpc>
                      </a:pPr>
                      <a:endParaRPr lang="en-IN" sz="1000" dirty="0">
                        <a:latin typeface="Arial" panose="020B0604020202020204" pitchFamily="34" charset="0"/>
                        <a:cs typeface="Arial" panose="020B0604020202020204" pitchFamily="34" charset="0"/>
                      </a:endParaRPr>
                    </a:p>
                  </a:txBody>
                  <a:tcPr marT="21600" marB="21600" anchor="ctr">
                    <a:noFill/>
                  </a:tcPr>
                </a:tc>
                <a:tc>
                  <a:txBody>
                    <a:bodyPr/>
                    <a:lstStyle/>
                    <a:p>
                      <a:pPr algn="ctr">
                        <a:lnSpc>
                          <a:spcPct val="90000"/>
                        </a:lnSpc>
                      </a:pPr>
                      <a:r>
                        <a:rPr lang="en-IN" sz="1000" dirty="0">
                          <a:latin typeface="Arial" panose="020B0604020202020204" pitchFamily="34" charset="0"/>
                          <a:cs typeface="Arial" panose="020B0604020202020204" pitchFamily="34" charset="0"/>
                        </a:rPr>
                        <a:t>T300+D </a:t>
                      </a:r>
                      <a:br>
                        <a:rPr lang="en-IN" sz="1000" dirty="0">
                          <a:latin typeface="Arial" panose="020B0604020202020204" pitchFamily="34" charset="0"/>
                          <a:cs typeface="Arial" panose="020B0604020202020204" pitchFamily="34" charset="0"/>
                        </a:rPr>
                      </a:br>
                      <a:r>
                        <a:rPr lang="en-IN" sz="1000" dirty="0">
                          <a:latin typeface="Arial" panose="020B0604020202020204" pitchFamily="34" charset="0"/>
                          <a:cs typeface="Arial" panose="020B0604020202020204" pitchFamily="34" charset="0"/>
                        </a:rPr>
                        <a:t>(N=393)</a:t>
                      </a:r>
                    </a:p>
                  </a:txBody>
                  <a:tcPr marT="21600" marB="21600" anchor="ctr">
                    <a:solidFill>
                      <a:schemeClr val="tx2"/>
                    </a:solidFill>
                  </a:tcPr>
                </a:tc>
                <a:tc>
                  <a:txBody>
                    <a:bodyPr/>
                    <a:lstStyle/>
                    <a:p>
                      <a:pPr algn="ctr">
                        <a:lnSpc>
                          <a:spcPct val="90000"/>
                        </a:lnSpc>
                      </a:pPr>
                      <a:r>
                        <a:rPr lang="en-IN" sz="1000" dirty="0">
                          <a:latin typeface="Arial" panose="020B0604020202020204" pitchFamily="34" charset="0"/>
                          <a:cs typeface="Arial" panose="020B0604020202020204" pitchFamily="34" charset="0"/>
                        </a:rPr>
                        <a:t>Sorafenib </a:t>
                      </a:r>
                      <a:br>
                        <a:rPr lang="en-IN" sz="1000" dirty="0">
                          <a:latin typeface="Arial" panose="020B0604020202020204" pitchFamily="34" charset="0"/>
                          <a:cs typeface="Arial" panose="020B0604020202020204" pitchFamily="34" charset="0"/>
                        </a:rPr>
                      </a:br>
                      <a:r>
                        <a:rPr lang="en-IN" sz="1000" dirty="0">
                          <a:latin typeface="Arial" panose="020B0604020202020204" pitchFamily="34" charset="0"/>
                          <a:cs typeface="Arial" panose="020B0604020202020204" pitchFamily="34" charset="0"/>
                        </a:rPr>
                        <a:t>(N=389)</a:t>
                      </a:r>
                    </a:p>
                  </a:txBody>
                  <a:tcPr marT="21600" marB="21600" anchor="ctr"/>
                </a:tc>
                <a:extLst>
                  <a:ext uri="{0D108BD9-81ED-4DB2-BD59-A6C34878D82A}">
                    <a16:rowId xmlns:a16="http://schemas.microsoft.com/office/drawing/2014/main" val="2468846945"/>
                  </a:ext>
                </a:extLst>
              </a:tr>
              <a:tr h="116283">
                <a:tc>
                  <a:txBody>
                    <a:bodyPr/>
                    <a:lstStyle/>
                    <a:p>
                      <a:pPr>
                        <a:lnSpc>
                          <a:spcPct val="90000"/>
                        </a:lnSpc>
                      </a:pPr>
                      <a:r>
                        <a:rPr lang="en-IN" sz="1000" b="1" dirty="0">
                          <a:latin typeface="Arial" panose="020B0604020202020204" pitchFamily="34" charset="0"/>
                          <a:cs typeface="Arial" panose="020B0604020202020204" pitchFamily="34" charset="0"/>
                        </a:rPr>
                        <a:t>OS events, n (%)</a:t>
                      </a:r>
                    </a:p>
                  </a:txBody>
                  <a:tcPr marT="21600" marB="21600" anchor="ctr"/>
                </a:tc>
                <a:tc>
                  <a:txBody>
                    <a:bodyPr/>
                    <a:lstStyle/>
                    <a:p>
                      <a:pPr algn="ctr">
                        <a:lnSpc>
                          <a:spcPct val="90000"/>
                        </a:lnSpc>
                      </a:pPr>
                      <a:r>
                        <a:rPr lang="en-IN" sz="1000" dirty="0">
                          <a:latin typeface="Arial" panose="020B0604020202020204" pitchFamily="34" charset="0"/>
                          <a:cs typeface="Arial" panose="020B0604020202020204" pitchFamily="34" charset="0"/>
                        </a:rPr>
                        <a:t>262 (66.7)</a:t>
                      </a:r>
                    </a:p>
                  </a:txBody>
                  <a:tcPr marT="21600" marB="21600" anchor="ctr"/>
                </a:tc>
                <a:tc>
                  <a:txBody>
                    <a:bodyPr/>
                    <a:lstStyle/>
                    <a:p>
                      <a:pPr algn="ctr">
                        <a:lnSpc>
                          <a:spcPct val="90000"/>
                        </a:lnSpc>
                      </a:pPr>
                      <a:r>
                        <a:rPr lang="en-IN" sz="1000" dirty="0">
                          <a:latin typeface="Arial" panose="020B0604020202020204" pitchFamily="34" charset="0"/>
                          <a:cs typeface="Arial" panose="020B0604020202020204" pitchFamily="34" charset="0"/>
                        </a:rPr>
                        <a:t>293 (75.3)</a:t>
                      </a:r>
                    </a:p>
                  </a:txBody>
                  <a:tcPr marT="21600" marB="21600" anchor="ctr"/>
                </a:tc>
                <a:extLst>
                  <a:ext uri="{0D108BD9-81ED-4DB2-BD59-A6C34878D82A}">
                    <a16:rowId xmlns:a16="http://schemas.microsoft.com/office/drawing/2014/main" val="1276289033"/>
                  </a:ext>
                </a:extLst>
              </a:tr>
              <a:tr h="116283">
                <a:tc>
                  <a:txBody>
                    <a:bodyPr/>
                    <a:lstStyle/>
                    <a:p>
                      <a:pPr>
                        <a:lnSpc>
                          <a:spcPct val="90000"/>
                        </a:lnSpc>
                      </a:pPr>
                      <a:r>
                        <a:rPr lang="en-IN" sz="1000" b="1" dirty="0">
                          <a:latin typeface="Arial" panose="020B0604020202020204" pitchFamily="34" charset="0"/>
                          <a:cs typeface="Arial" panose="020B0604020202020204" pitchFamily="34" charset="0"/>
                        </a:rPr>
                        <a:t>Median OS (95% CI), months</a:t>
                      </a:r>
                    </a:p>
                  </a:txBody>
                  <a:tcPr marT="21600" marB="21600" anchor="ctr"/>
                </a:tc>
                <a:tc>
                  <a:txBody>
                    <a:bodyPr/>
                    <a:lstStyle/>
                    <a:p>
                      <a:pPr algn="ctr">
                        <a:lnSpc>
                          <a:spcPct val="90000"/>
                        </a:lnSpc>
                      </a:pPr>
                      <a:r>
                        <a:rPr lang="en-IN" sz="1000" dirty="0">
                          <a:latin typeface="Arial" panose="020B0604020202020204" pitchFamily="34" charset="0"/>
                          <a:cs typeface="Arial" panose="020B0604020202020204" pitchFamily="34" charset="0"/>
                        </a:rPr>
                        <a:t>16.4 (14.2-19.6)</a:t>
                      </a:r>
                    </a:p>
                  </a:txBody>
                  <a:tcPr marT="21600" marB="21600" anchor="ctr"/>
                </a:tc>
                <a:tc>
                  <a:txBody>
                    <a:bodyPr/>
                    <a:lstStyle/>
                    <a:p>
                      <a:pPr algn="ctr">
                        <a:lnSpc>
                          <a:spcPct val="90000"/>
                        </a:lnSpc>
                      </a:pPr>
                      <a:r>
                        <a:rPr lang="en-IN" sz="1000" dirty="0">
                          <a:latin typeface="Arial" panose="020B0604020202020204" pitchFamily="34" charset="0"/>
                          <a:cs typeface="Arial" panose="020B0604020202020204" pitchFamily="34" charset="0"/>
                        </a:rPr>
                        <a:t>13.8 (12.3-16.1)</a:t>
                      </a:r>
                    </a:p>
                  </a:txBody>
                  <a:tcPr marT="21600" marB="21600" anchor="ctr"/>
                </a:tc>
                <a:extLst>
                  <a:ext uri="{0D108BD9-81ED-4DB2-BD59-A6C34878D82A}">
                    <a16:rowId xmlns:a16="http://schemas.microsoft.com/office/drawing/2014/main" val="1015423171"/>
                  </a:ext>
                </a:extLst>
              </a:tr>
              <a:tr h="116283">
                <a:tc>
                  <a:txBody>
                    <a:bodyPr/>
                    <a:lstStyle/>
                    <a:p>
                      <a:pPr>
                        <a:lnSpc>
                          <a:spcPct val="90000"/>
                        </a:lnSpc>
                      </a:pPr>
                      <a:r>
                        <a:rPr lang="en-IN" sz="1000" b="1" dirty="0">
                          <a:latin typeface="Arial" panose="020B0604020202020204" pitchFamily="34" charset="0"/>
                          <a:cs typeface="Arial" panose="020B0604020202020204" pitchFamily="34" charset="0"/>
                        </a:rPr>
                        <a:t>HR (96.02% CI)</a:t>
                      </a:r>
                    </a:p>
                  </a:txBody>
                  <a:tcPr marT="21600" marB="21600" anchor="ctr"/>
                </a:tc>
                <a:tc gridSpan="2">
                  <a:txBody>
                    <a:bodyPr/>
                    <a:lstStyle/>
                    <a:p>
                      <a:pPr algn="ctr">
                        <a:lnSpc>
                          <a:spcPct val="90000"/>
                        </a:lnSpc>
                      </a:pPr>
                      <a:r>
                        <a:rPr lang="en-IN" sz="1000" dirty="0">
                          <a:latin typeface="Arial" panose="020B0604020202020204" pitchFamily="34" charset="0"/>
                          <a:cs typeface="Arial" panose="020B0604020202020204" pitchFamily="34" charset="0"/>
                        </a:rPr>
                        <a:t>0.78 (0.65–0.92)</a:t>
                      </a:r>
                    </a:p>
                  </a:txBody>
                  <a:tcPr marT="21600" marB="21600" anchor="ctr"/>
                </a:tc>
                <a:tc hMerge="1">
                  <a:txBody>
                    <a:bodyPr/>
                    <a:lstStyle/>
                    <a:p>
                      <a:endParaRPr lang="en-IN" sz="1200" dirty="0"/>
                    </a:p>
                  </a:txBody>
                  <a:tcPr anchor="ctr"/>
                </a:tc>
                <a:extLst>
                  <a:ext uri="{0D108BD9-81ED-4DB2-BD59-A6C34878D82A}">
                    <a16:rowId xmlns:a16="http://schemas.microsoft.com/office/drawing/2014/main" val="1569098699"/>
                  </a:ext>
                </a:extLst>
              </a:tr>
              <a:tr h="116283">
                <a:tc>
                  <a:txBody>
                    <a:bodyPr/>
                    <a:lstStyle/>
                    <a:p>
                      <a:pPr>
                        <a:lnSpc>
                          <a:spcPct val="90000"/>
                        </a:lnSpc>
                      </a:pPr>
                      <a:r>
                        <a:rPr lang="en-IN" sz="1000" b="1" dirty="0">
                          <a:latin typeface="Arial" panose="020B0604020202020204" pitchFamily="34" charset="0"/>
                          <a:cs typeface="Arial" panose="020B0604020202020204" pitchFamily="34" charset="0"/>
                        </a:rPr>
                        <a:t>p-value (2-sided)</a:t>
                      </a:r>
                    </a:p>
                  </a:txBody>
                  <a:tcPr marT="21600" marB="21600" anchor="ctr"/>
                </a:tc>
                <a:tc gridSpan="2">
                  <a:txBody>
                    <a:bodyPr/>
                    <a:lstStyle/>
                    <a:p>
                      <a:pPr algn="ctr">
                        <a:lnSpc>
                          <a:spcPct val="90000"/>
                        </a:lnSpc>
                      </a:pPr>
                      <a:r>
                        <a:rPr lang="en-IN" sz="1000" dirty="0">
                          <a:latin typeface="Arial" panose="020B0604020202020204" pitchFamily="34" charset="0"/>
                          <a:cs typeface="Arial" panose="020B0604020202020204" pitchFamily="34" charset="0"/>
                        </a:rPr>
                        <a:t>0.0035</a:t>
                      </a:r>
                    </a:p>
                  </a:txBody>
                  <a:tcPr marT="21600" marB="21600" anchor="ctr"/>
                </a:tc>
                <a:tc hMerge="1">
                  <a:txBody>
                    <a:bodyPr/>
                    <a:lstStyle/>
                    <a:p>
                      <a:endParaRPr lang="en-IN" sz="1200" dirty="0"/>
                    </a:p>
                  </a:txBody>
                  <a:tcPr anchor="ctr"/>
                </a:tc>
                <a:extLst>
                  <a:ext uri="{0D108BD9-81ED-4DB2-BD59-A6C34878D82A}">
                    <a16:rowId xmlns:a16="http://schemas.microsoft.com/office/drawing/2014/main" val="839424576"/>
                  </a:ext>
                </a:extLst>
              </a:tr>
            </a:tbl>
          </a:graphicData>
        </a:graphic>
      </p:graphicFrame>
      <p:sp>
        <p:nvSpPr>
          <p:cNvPr id="641" name="TextBox 640">
            <a:extLst>
              <a:ext uri="{FF2B5EF4-FFF2-40B4-BE49-F238E27FC236}">
                <a16:creationId xmlns:a16="http://schemas.microsoft.com/office/drawing/2014/main" id="{6CE19365-E9BB-B484-9810-83791EA7FB1F}"/>
              </a:ext>
            </a:extLst>
          </p:cNvPr>
          <p:cNvSpPr txBox="1"/>
          <p:nvPr/>
        </p:nvSpPr>
        <p:spPr>
          <a:xfrm>
            <a:off x="5986715" y="5308973"/>
            <a:ext cx="5037598" cy="307777"/>
          </a:xfrm>
          <a:prstGeom prst="rect">
            <a:avLst/>
          </a:prstGeom>
          <a:noFill/>
        </p:spPr>
        <p:txBody>
          <a:bodyPr wrap="none" lIns="0" rtlCol="0">
            <a:spAutoFit/>
          </a:bodyPr>
          <a:lstStyle/>
          <a:p>
            <a:r>
              <a:rPr lang="en-US" sz="700" dirty="0">
                <a:latin typeface="Arial" panose="020B0604020202020204" pitchFamily="34" charset="0"/>
                <a:cs typeface="Arial" panose="020B0604020202020204" pitchFamily="34" charset="0"/>
              </a:rPr>
              <a:t>Data cut-off: August 27, 2021. Median duration of follow-up was 33.18 (95% CI, 31.74-34.53) months for T300+D and 32.23 </a:t>
            </a:r>
            <a:br>
              <a:rPr lang="en-US" sz="700" dirty="0">
                <a:latin typeface="Arial" panose="020B0604020202020204" pitchFamily="34" charset="0"/>
                <a:cs typeface="Arial" panose="020B0604020202020204" pitchFamily="34" charset="0"/>
              </a:rPr>
            </a:br>
            <a:r>
              <a:rPr lang="en-US" sz="700" dirty="0">
                <a:latin typeface="Arial" panose="020B0604020202020204" pitchFamily="34" charset="0"/>
                <a:cs typeface="Arial" panose="020B0604020202020204" pitchFamily="34" charset="0"/>
              </a:rPr>
              <a:t>(95% CI, 30.42-33.71) months for sorafenib.</a:t>
            </a:r>
          </a:p>
        </p:txBody>
      </p:sp>
    </p:spTree>
    <p:extLst>
      <p:ext uri="{BB962C8B-B14F-4D97-AF65-F5344CB8AC3E}">
        <p14:creationId xmlns:p14="http://schemas.microsoft.com/office/powerpoint/2010/main" val="249612748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dirty="0"/>
              <a:t>etiology of the liver disease</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59</a:t>
            </a:fld>
            <a:endParaRPr lang="en-GB" dirty="0"/>
          </a:p>
        </p:txBody>
      </p:sp>
    </p:spTree>
    <p:extLst>
      <p:ext uri="{BB962C8B-B14F-4D97-AF65-F5344CB8AC3E}">
        <p14:creationId xmlns:p14="http://schemas.microsoft.com/office/powerpoint/2010/main" val="27933617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Introducing the scientific committee</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6</a:t>
            </a:fld>
            <a:endParaRPr lang="en-GB" dirty="0"/>
          </a:p>
        </p:txBody>
      </p:sp>
      <p:grpSp>
        <p:nvGrpSpPr>
          <p:cNvPr id="16" name="Group 15">
            <a:extLst>
              <a:ext uri="{FF2B5EF4-FFF2-40B4-BE49-F238E27FC236}">
                <a16:creationId xmlns:a16="http://schemas.microsoft.com/office/drawing/2014/main" id="{799DD137-C598-1B4E-B99D-90D01F0B98EA}"/>
              </a:ext>
            </a:extLst>
          </p:cNvPr>
          <p:cNvGrpSpPr/>
          <p:nvPr/>
        </p:nvGrpSpPr>
        <p:grpSpPr>
          <a:xfrm>
            <a:off x="2078192" y="1841495"/>
            <a:ext cx="2376264" cy="3747744"/>
            <a:chOff x="2024743" y="1838631"/>
            <a:chExt cx="2536371" cy="3751613"/>
          </a:xfrm>
        </p:grpSpPr>
        <p:sp>
          <p:nvSpPr>
            <p:cNvPr id="20" name="Rectangle 19">
              <a:extLst>
                <a:ext uri="{FF2B5EF4-FFF2-40B4-BE49-F238E27FC236}">
                  <a16:creationId xmlns:a16="http://schemas.microsoft.com/office/drawing/2014/main" id="{9CAF78AB-D540-1743-9407-34B309FD3897}"/>
                </a:ext>
              </a:extLst>
            </p:cNvPr>
            <p:cNvSpPr/>
            <p:nvPr/>
          </p:nvSpPr>
          <p:spPr>
            <a:xfrm>
              <a:off x="2368024" y="1838631"/>
              <a:ext cx="2039370" cy="2329857"/>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9837904E-8245-D74A-B541-C76ECD6287BE}"/>
                </a:ext>
              </a:extLst>
            </p:cNvPr>
            <p:cNvSpPr/>
            <p:nvPr/>
          </p:nvSpPr>
          <p:spPr>
            <a:xfrm>
              <a:off x="2024743" y="4274408"/>
              <a:ext cx="2536371" cy="1315836"/>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dirty="0">
                  <a:latin typeface="Arial" panose="020B0604020202020204" pitchFamily="34" charset="0"/>
                  <a:cs typeface="Arial" panose="020B0604020202020204" pitchFamily="34" charset="0"/>
                </a:rPr>
                <a:t>Prof. Michel Ducreux</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Head of GI Oncology Unit, Department of Medical Oncology, Gustave Roussy France</a:t>
              </a:r>
              <a:endParaRPr lang="en-GB" sz="1400" kern="1200" noProof="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9D306D81-85CB-2E40-ABDD-80F70C9EA782}"/>
              </a:ext>
            </a:extLst>
          </p:cNvPr>
          <p:cNvGrpSpPr/>
          <p:nvPr/>
        </p:nvGrpSpPr>
        <p:grpSpPr>
          <a:xfrm>
            <a:off x="4869077" y="1855419"/>
            <a:ext cx="2376264" cy="3728300"/>
            <a:chOff x="4894656" y="1838632"/>
            <a:chExt cx="2493909" cy="3728300"/>
          </a:xfrm>
        </p:grpSpPr>
        <p:sp>
          <p:nvSpPr>
            <p:cNvPr id="25" name="Rectangle 24">
              <a:extLst>
                <a:ext uri="{FF2B5EF4-FFF2-40B4-BE49-F238E27FC236}">
                  <a16:creationId xmlns:a16="http://schemas.microsoft.com/office/drawing/2014/main" id="{41404F96-8455-8D4D-96C2-2E62FE6A3E1F}"/>
                </a:ext>
              </a:extLst>
            </p:cNvPr>
            <p:cNvSpPr/>
            <p:nvPr/>
          </p:nvSpPr>
          <p:spPr>
            <a:xfrm>
              <a:off x="5134624" y="1838632"/>
              <a:ext cx="2005229" cy="232985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reeform 26">
              <a:extLst>
                <a:ext uri="{FF2B5EF4-FFF2-40B4-BE49-F238E27FC236}">
                  <a16:creationId xmlns:a16="http://schemas.microsoft.com/office/drawing/2014/main" id="{BE84E24C-A734-BD49-A7D4-B566B35D0979}"/>
                </a:ext>
              </a:extLst>
            </p:cNvPr>
            <p:cNvSpPr/>
            <p:nvPr/>
          </p:nvSpPr>
          <p:spPr>
            <a:xfrm>
              <a:off x="4894656" y="4273200"/>
              <a:ext cx="2493909" cy="1293732"/>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a:t>
              </a:r>
              <a:r>
                <a:rPr lang="en-GB" sz="1400" b="1" dirty="0">
                  <a:latin typeface="Arial" panose="020B0604020202020204" pitchFamily="34" charset="0"/>
                  <a:cs typeface="Arial" panose="020B0604020202020204" pitchFamily="34" charset="0"/>
                </a:rPr>
                <a:t>Timon Vandamme</a:t>
              </a:r>
              <a:endParaRPr lang="en-GB" sz="1400" b="1" kern="1200" noProof="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r>
                <a:rPr lang="en-GB" sz="1400" kern="1200" noProof="0" dirty="0">
                  <a:latin typeface="Arial" panose="020B0604020202020204" pitchFamily="34" charset="0"/>
                  <a:cs typeface="Arial" panose="020B0604020202020204" pitchFamily="34" charset="0"/>
                </a:rPr>
                <a:t>Medical Oncologist, Digestive and Neuroendocrine </a:t>
              </a:r>
              <a:r>
                <a:rPr lang="en-GB" sz="1400" dirty="0">
                  <a:latin typeface="Arial" panose="020B0604020202020204" pitchFamily="34" charset="0"/>
                  <a:cs typeface="Arial" panose="020B0604020202020204" pitchFamily="34" charset="0"/>
                </a:rPr>
                <a:t>O</a:t>
              </a:r>
              <a:r>
                <a:rPr lang="en-GB" sz="1400" kern="1200" noProof="0" dirty="0">
                  <a:latin typeface="Arial" panose="020B0604020202020204" pitchFamily="34" charset="0"/>
                  <a:cs typeface="Arial" panose="020B0604020202020204" pitchFamily="34" charset="0"/>
                </a:rPr>
                <a:t>ncology </a:t>
              </a:r>
              <a:br>
                <a:rPr lang="en-GB" sz="1400" kern="1200" noProof="0" dirty="0">
                  <a:latin typeface="Arial" panose="020B0604020202020204" pitchFamily="34" charset="0"/>
                  <a:cs typeface="Arial" panose="020B0604020202020204" pitchFamily="34" charset="0"/>
                </a:rPr>
              </a:br>
              <a:r>
                <a:rPr lang="en-GB" sz="1400" kern="1200" noProof="0" dirty="0">
                  <a:latin typeface="Arial" panose="020B0604020202020204" pitchFamily="34" charset="0"/>
                  <a:cs typeface="Arial" panose="020B0604020202020204" pitchFamily="34" charset="0"/>
                </a:rPr>
                <a:t>at the University Hospital Antwerp, Belgium</a:t>
              </a:r>
            </a:p>
          </p:txBody>
        </p:sp>
      </p:grpSp>
      <p:grpSp>
        <p:nvGrpSpPr>
          <p:cNvPr id="28" name="Group 27">
            <a:extLst>
              <a:ext uri="{FF2B5EF4-FFF2-40B4-BE49-F238E27FC236}">
                <a16:creationId xmlns:a16="http://schemas.microsoft.com/office/drawing/2014/main" id="{E493FF6C-E6B4-6545-9313-0805E989C767}"/>
              </a:ext>
            </a:extLst>
          </p:cNvPr>
          <p:cNvGrpSpPr/>
          <p:nvPr/>
        </p:nvGrpSpPr>
        <p:grpSpPr>
          <a:xfrm>
            <a:off x="7659962" y="1818608"/>
            <a:ext cx="2430000" cy="3765111"/>
            <a:chOff x="7598717" y="1838632"/>
            <a:chExt cx="2430000" cy="3765111"/>
          </a:xfrm>
        </p:grpSpPr>
        <p:sp>
          <p:nvSpPr>
            <p:cNvPr id="29" name="Rectangle 28">
              <a:extLst>
                <a:ext uri="{FF2B5EF4-FFF2-40B4-BE49-F238E27FC236}">
                  <a16:creationId xmlns:a16="http://schemas.microsoft.com/office/drawing/2014/main" id="{927D22C0-BF97-A44F-B84B-D3DF5A257FC6}"/>
                </a:ext>
              </a:extLst>
            </p:cNvPr>
            <p:cNvSpPr/>
            <p:nvPr/>
          </p:nvSpPr>
          <p:spPr>
            <a:xfrm>
              <a:off x="7886822" y="1838632"/>
              <a:ext cx="1910635" cy="234393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reeform 30">
              <a:extLst>
                <a:ext uri="{FF2B5EF4-FFF2-40B4-BE49-F238E27FC236}">
                  <a16:creationId xmlns:a16="http://schemas.microsoft.com/office/drawing/2014/main" id="{D43857A6-C0C0-164A-B5EA-0D9DC30836E2}"/>
                </a:ext>
              </a:extLst>
            </p:cNvPr>
            <p:cNvSpPr/>
            <p:nvPr/>
          </p:nvSpPr>
          <p:spPr>
            <a:xfrm>
              <a:off x="7598717" y="4302725"/>
              <a:ext cx="2430000" cy="1301018"/>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a:ln w="25400" cap="flat" cmpd="sng" algn="ctr">
              <a:solidFill>
                <a:srgbClr val="C6573B">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spc="-30" dirty="0">
                  <a:latin typeface="Arial" panose="020B0604020202020204" pitchFamily="34" charset="0"/>
                  <a:cs typeface="Arial" panose="020B0604020202020204" pitchFamily="34" charset="0"/>
                </a:rPr>
                <a:t>Assoc. Prof. Changhoon Yoo</a:t>
              </a:r>
              <a:endParaRPr lang="en-GB" sz="1400" b="1" kern="1200" spc="-30" noProof="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ts val="300"/>
                </a:spcAft>
                <a:buNone/>
              </a:pPr>
              <a:r>
                <a:rPr lang="en-GB" sz="1400" kern="1200" noProof="0" dirty="0">
                  <a:latin typeface="Arial" panose="020B0604020202020204" pitchFamily="34" charset="0"/>
                  <a:cs typeface="Arial" panose="020B0604020202020204" pitchFamily="34" charset="0"/>
                </a:rPr>
                <a:t>Medical Oncologist, Department of Oncology,</a:t>
              </a:r>
            </a:p>
            <a:p>
              <a:pPr marL="0" lvl="0" indent="0" algn="ctr" defTabSz="622300">
                <a:lnSpc>
                  <a:spcPct val="90000"/>
                </a:lnSpc>
                <a:spcBef>
                  <a:spcPct val="0"/>
                </a:spcBef>
                <a:spcAft>
                  <a:spcPts val="300"/>
                </a:spcAft>
                <a:buNone/>
              </a:pPr>
              <a:r>
                <a:rPr lang="en-GB" sz="1400" kern="1200" noProof="0" dirty="0">
                  <a:latin typeface="Arial" panose="020B0604020202020204" pitchFamily="34" charset="0"/>
                  <a:cs typeface="Arial" panose="020B0604020202020204" pitchFamily="34" charset="0"/>
                </a:rPr>
                <a:t>ASAN Medical Center, Seoul, South Korea</a:t>
              </a:r>
            </a:p>
          </p:txBody>
        </p:sp>
      </p:grpSp>
      <p:pic>
        <p:nvPicPr>
          <p:cNvPr id="2" name="Picture 1">
            <a:extLst>
              <a:ext uri="{FF2B5EF4-FFF2-40B4-BE49-F238E27FC236}">
                <a16:creationId xmlns:a16="http://schemas.microsoft.com/office/drawing/2014/main" id="{217DF76C-C0D5-969E-F156-850555247A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404" t="32150" r="39758" b="26900"/>
          <a:stretch/>
        </p:blipFill>
        <p:spPr>
          <a:xfrm>
            <a:off x="5203710" y="1945947"/>
            <a:ext cx="1728192" cy="2144492"/>
          </a:xfrm>
          <a:prstGeom prst="rect">
            <a:avLst/>
          </a:prstGeom>
        </p:spPr>
      </p:pic>
      <p:pic>
        <p:nvPicPr>
          <p:cNvPr id="8" name="Picture 7" descr="A picture containing text, person, indoor, person&#10;&#10;Description automatically generated">
            <a:extLst>
              <a:ext uri="{FF2B5EF4-FFF2-40B4-BE49-F238E27FC236}">
                <a16:creationId xmlns:a16="http://schemas.microsoft.com/office/drawing/2014/main" id="{7356BFC0-FB13-69CA-6BCF-D28A96DC4F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002" r="9453"/>
          <a:stretch/>
        </p:blipFill>
        <p:spPr>
          <a:xfrm>
            <a:off x="8019393" y="1902630"/>
            <a:ext cx="1772803" cy="2187809"/>
          </a:xfrm>
          <a:prstGeom prst="rect">
            <a:avLst/>
          </a:prstGeom>
        </p:spPr>
      </p:pic>
      <p:pic>
        <p:nvPicPr>
          <p:cNvPr id="1026" name="Picture 2" descr="Michel Ducreux | Gustave Roussy">
            <a:extLst>
              <a:ext uri="{FF2B5EF4-FFF2-40B4-BE49-F238E27FC236}">
                <a16:creationId xmlns:a16="http://schemas.microsoft.com/office/drawing/2014/main" id="{3BA256CA-042A-997B-07AF-12C2B1D588B1}"/>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2533" r="9275" b="1798"/>
          <a:stretch/>
        </p:blipFill>
        <p:spPr bwMode="auto">
          <a:xfrm>
            <a:off x="2476385" y="1902630"/>
            <a:ext cx="1759283" cy="217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The impact of underlying liver disease on </a:t>
            </a:r>
            <a:br>
              <a:rPr lang="en-US" sz="3100" dirty="0"/>
            </a:br>
            <a:r>
              <a:rPr lang="en-US" sz="3100" dirty="0"/>
              <a:t>treatment efficacy</a:t>
            </a:r>
            <a:br>
              <a:rPr lang="en-GB" dirty="0"/>
            </a:br>
            <a:r>
              <a:rPr lang="en-GB" sz="2200" dirty="0">
                <a:solidFill>
                  <a:schemeClr val="accent1"/>
                </a:solidFill>
              </a:rPr>
              <a:t>viral vs. non-viral </a:t>
            </a:r>
            <a:r>
              <a:rPr lang="en-GB" sz="2200" dirty="0" err="1">
                <a:solidFill>
                  <a:schemeClr val="accent1"/>
                </a:solidFill>
              </a:rPr>
              <a:t>etiology</a:t>
            </a:r>
            <a:br>
              <a:rPr lang="en-GB" dirty="0"/>
            </a:br>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60</a:t>
            </a:fld>
            <a:endParaRPr lang="en-GB" dirty="0"/>
          </a:p>
        </p:txBody>
      </p:sp>
      <p:sp>
        <p:nvSpPr>
          <p:cNvPr id="68" name="Content Placeholder 67">
            <a:extLst>
              <a:ext uri="{FF2B5EF4-FFF2-40B4-BE49-F238E27FC236}">
                <a16:creationId xmlns:a16="http://schemas.microsoft.com/office/drawing/2014/main" id="{9FA54AAF-6666-E049-9C1C-2803FEA08442}"/>
              </a:ext>
            </a:extLst>
          </p:cNvPr>
          <p:cNvSpPr>
            <a:spLocks noGrp="1"/>
          </p:cNvSpPr>
          <p:nvPr>
            <p:ph sz="quarter" idx="15"/>
          </p:nvPr>
        </p:nvSpPr>
        <p:spPr>
          <a:xfrm>
            <a:off x="620183" y="6237312"/>
            <a:ext cx="10180339" cy="365125"/>
          </a:xfrm>
        </p:spPr>
        <p:txBody>
          <a:bodyPr/>
          <a:lstStyle/>
          <a:p>
            <a:r>
              <a:rPr lang="en-US" dirty="0" err="1"/>
              <a:t>atezo</a:t>
            </a:r>
            <a:r>
              <a:rPr lang="en-US" dirty="0"/>
              <a:t>, atezolizumab; </a:t>
            </a:r>
            <a:r>
              <a:rPr lang="en-US" dirty="0" err="1"/>
              <a:t>bev</a:t>
            </a:r>
            <a:r>
              <a:rPr lang="en-US" dirty="0"/>
              <a:t>, bevacizumab; CI, confidence interval; HCC, hepatocellular carcinoma; HR, hazard ratio; </a:t>
            </a:r>
            <a:r>
              <a:rPr lang="en-US" dirty="0" err="1"/>
              <a:t>mo</a:t>
            </a:r>
            <a:r>
              <a:rPr lang="en-US" dirty="0"/>
              <a:t>, months; </a:t>
            </a:r>
            <a:r>
              <a:rPr lang="en-US" dirty="0" err="1"/>
              <a:t>mOS</a:t>
            </a:r>
            <a:r>
              <a:rPr lang="en-US" dirty="0"/>
              <a:t>, median OS; </a:t>
            </a:r>
            <a:r>
              <a:rPr lang="en-US" dirty="0" err="1"/>
              <a:t>mPFS</a:t>
            </a:r>
            <a:r>
              <a:rPr lang="en-US" dirty="0"/>
              <a:t>, median PFS; OS, overall survival; PFS, progression-free survival</a:t>
            </a:r>
          </a:p>
          <a:p>
            <a:r>
              <a:rPr lang="en-US" dirty="0"/>
              <a:t>Cheng AL, et al. J Hepatol. 2022;76(4):862-73</a:t>
            </a:r>
          </a:p>
        </p:txBody>
      </p:sp>
      <p:sp>
        <p:nvSpPr>
          <p:cNvPr id="15" name="Text Placeholder 3">
            <a:extLst>
              <a:ext uri="{FF2B5EF4-FFF2-40B4-BE49-F238E27FC236}">
                <a16:creationId xmlns:a16="http://schemas.microsoft.com/office/drawing/2014/main" id="{613B7E51-7B3D-AEDD-DF4C-041748101CC0}"/>
              </a:ext>
            </a:extLst>
          </p:cNvPr>
          <p:cNvSpPr txBox="1">
            <a:spLocks/>
          </p:cNvSpPr>
          <p:nvPr/>
        </p:nvSpPr>
        <p:spPr>
          <a:xfrm>
            <a:off x="7320136" y="5160915"/>
            <a:ext cx="4454622" cy="392400"/>
          </a:xfrm>
          <a:prstGeom prst="rect">
            <a:avLst/>
          </a:prstGeom>
        </p:spPr>
        <p:txBody>
          <a:bodyPr vert="horz" lIns="0" tIns="0" rIns="0" bIns="0" rtlCol="0" anchor="b">
            <a:noAutofit/>
          </a:bodyPr>
          <a:lstStyle>
            <a:lvl1pPr marL="0" indent="0" algn="l" defTabSz="914400" rtl="0" eaLnBrk="1" latinLnBrk="0" hangingPunct="1">
              <a:spcBef>
                <a:spcPts val="0"/>
              </a:spcBef>
              <a:spcAft>
                <a:spcPts val="0"/>
              </a:spcAft>
              <a:buClr>
                <a:schemeClr val="tx2"/>
              </a:buClr>
              <a:buFont typeface="Arial" pitchFamily="34" charset="0"/>
              <a:buNone/>
              <a:defRPr sz="1200" b="0" kern="1200">
                <a:solidFill>
                  <a:schemeClr val="tx1"/>
                </a:solidFill>
                <a:latin typeface="+mn-lt"/>
                <a:ea typeface="+mn-ea"/>
                <a:cs typeface="+mn-cs"/>
              </a:defRPr>
            </a:lvl1pPr>
            <a:lvl2pPr marL="450850" indent="-273050" algn="l" defTabSz="914400" rtl="0" eaLnBrk="1" latinLnBrk="0" hangingPunct="1">
              <a:spcBef>
                <a:spcPts val="400"/>
              </a:spcBef>
              <a:spcAft>
                <a:spcPts val="400"/>
              </a:spcAft>
              <a:buClr>
                <a:schemeClr val="tx2"/>
              </a:buClr>
              <a:buFont typeface="Arial" pitchFamily="34" charset="0"/>
              <a:buChar char="–"/>
              <a:defRPr sz="2000" kern="1200">
                <a:solidFill>
                  <a:schemeClr val="tx1"/>
                </a:solidFill>
                <a:latin typeface="+mn-lt"/>
                <a:ea typeface="+mn-ea"/>
                <a:cs typeface="+mn-cs"/>
              </a:defRPr>
            </a:lvl2pPr>
            <a:lvl3pPr marL="628650" indent="-177800" algn="l" defTabSz="914400" rtl="0" eaLnBrk="1" latinLnBrk="0" hangingPunct="1">
              <a:spcBef>
                <a:spcPts val="400"/>
              </a:spcBef>
              <a:spcAft>
                <a:spcPts val="400"/>
              </a:spcAft>
              <a:buClr>
                <a:schemeClr val="tx2"/>
              </a:buClr>
              <a:buFont typeface="Arial" pitchFamily="34" charset="0"/>
              <a:buChar char="•"/>
              <a:tabLst>
                <a:tab pos="628650" algn="l"/>
              </a:tabLst>
              <a:defRPr sz="2000" kern="1200">
                <a:solidFill>
                  <a:schemeClr val="tx1"/>
                </a:solidFill>
                <a:latin typeface="+mn-lt"/>
                <a:ea typeface="+mn-ea"/>
                <a:cs typeface="+mn-cs"/>
              </a:defRPr>
            </a:lvl3pPr>
            <a:lvl4pPr marL="806450" indent="-177800" algn="l" defTabSz="914400" rtl="0" eaLnBrk="1" latinLnBrk="0" hangingPunct="1">
              <a:spcBef>
                <a:spcPts val="400"/>
              </a:spcBef>
              <a:spcAft>
                <a:spcPts val="400"/>
              </a:spcAft>
              <a:buClr>
                <a:schemeClr val="tx2"/>
              </a:buClr>
              <a:buFont typeface="Arial" pitchFamily="34" charset="0"/>
              <a:buChar char="–"/>
              <a:defRPr sz="2000" kern="1200">
                <a:solidFill>
                  <a:schemeClr val="tx1"/>
                </a:solidFill>
                <a:latin typeface="+mn-lt"/>
                <a:ea typeface="+mn-ea"/>
                <a:cs typeface="+mn-cs"/>
              </a:defRPr>
            </a:lvl4pPr>
            <a:lvl5pPr marL="984250" indent="-177800" algn="l" defTabSz="914400" rtl="0" eaLnBrk="1" latinLnBrk="0" hangingPunct="1">
              <a:spcBef>
                <a:spcPts val="400"/>
              </a:spcBef>
              <a:spcAft>
                <a:spcPts val="400"/>
              </a:spcAft>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F497D"/>
              </a:buClr>
              <a:buSzTx/>
              <a:buFont typeface="Arial" pitchFamily="34" charset="0"/>
              <a:buNone/>
              <a:tabLst/>
              <a:defRPr/>
            </a:pPr>
            <a:r>
              <a:rPr lang="en-GB" i="1" spc="-30" dirty="0">
                <a:solidFill>
                  <a:srgbClr val="5D8298"/>
                </a:solidFill>
                <a:latin typeface="Arial" panose="020B0604020202020204" pitchFamily="34" charset="0"/>
                <a:cs typeface="Arial" panose="020B0604020202020204" pitchFamily="34" charset="0"/>
              </a:rPr>
              <a:t>Clinical cut-off date: 31 August 2020; median follow-up: 15.6 months </a:t>
            </a:r>
            <a:br>
              <a:rPr lang="en-GB" i="1" spc="-30" dirty="0">
                <a:solidFill>
                  <a:srgbClr val="5D8298"/>
                </a:solidFill>
                <a:latin typeface="Arial" panose="020B0604020202020204" pitchFamily="34" charset="0"/>
                <a:cs typeface="Arial" panose="020B0604020202020204" pitchFamily="34" charset="0"/>
              </a:rPr>
            </a:br>
            <a:r>
              <a:rPr lang="en-IN" i="1" spc="-30" dirty="0">
                <a:solidFill>
                  <a:srgbClr val="5D8298"/>
                </a:solidFill>
                <a:latin typeface="Arial" panose="020B0604020202020204" pitchFamily="34" charset="0"/>
                <a:cs typeface="Arial" panose="020B0604020202020204" pitchFamily="34" charset="0"/>
              </a:rPr>
              <a:t>*HRs are from unstratified analyses</a:t>
            </a:r>
            <a:endParaRPr lang="en-GB" i="1" spc="-30" dirty="0">
              <a:solidFill>
                <a:srgbClr val="5D8298"/>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3EFD248-EAEC-064F-A645-BB84A897550E}"/>
              </a:ext>
            </a:extLst>
          </p:cNvPr>
          <p:cNvGraphicFramePr>
            <a:graphicFrameLocks noGrp="1"/>
          </p:cNvGraphicFramePr>
          <p:nvPr>
            <p:extLst>
              <p:ext uri="{D42A27DB-BD31-4B8C-83A1-F6EECF244321}">
                <p14:modId xmlns:p14="http://schemas.microsoft.com/office/powerpoint/2010/main" val="784553068"/>
              </p:ext>
            </p:extLst>
          </p:nvPr>
        </p:nvGraphicFramePr>
        <p:xfrm>
          <a:off x="1032302" y="2314506"/>
          <a:ext cx="10171001" cy="2001520"/>
        </p:xfrm>
        <a:graphic>
          <a:graphicData uri="http://schemas.openxmlformats.org/drawingml/2006/table">
            <a:tbl>
              <a:tblPr firstRow="1" bandRow="1">
                <a:tableStyleId>{5C22544A-7EE6-4342-B048-85BDC9FD1C3A}</a:tableStyleId>
              </a:tblPr>
              <a:tblGrid>
                <a:gridCol w="2767985">
                  <a:extLst>
                    <a:ext uri="{9D8B030D-6E8A-4147-A177-3AD203B41FA5}">
                      <a16:colId xmlns:a16="http://schemas.microsoft.com/office/drawing/2014/main" val="463965528"/>
                    </a:ext>
                  </a:extLst>
                </a:gridCol>
                <a:gridCol w="1458523">
                  <a:extLst>
                    <a:ext uri="{9D8B030D-6E8A-4147-A177-3AD203B41FA5}">
                      <a16:colId xmlns:a16="http://schemas.microsoft.com/office/drawing/2014/main" val="2002213258"/>
                    </a:ext>
                  </a:extLst>
                </a:gridCol>
                <a:gridCol w="1458523">
                  <a:extLst>
                    <a:ext uri="{9D8B030D-6E8A-4147-A177-3AD203B41FA5}">
                      <a16:colId xmlns:a16="http://schemas.microsoft.com/office/drawing/2014/main" val="887470891"/>
                    </a:ext>
                  </a:extLst>
                </a:gridCol>
                <a:gridCol w="2451770">
                  <a:extLst>
                    <a:ext uri="{9D8B030D-6E8A-4147-A177-3AD203B41FA5}">
                      <a16:colId xmlns:a16="http://schemas.microsoft.com/office/drawing/2014/main" val="2360451492"/>
                    </a:ext>
                  </a:extLst>
                </a:gridCol>
                <a:gridCol w="2034200">
                  <a:extLst>
                    <a:ext uri="{9D8B030D-6E8A-4147-A177-3AD203B41FA5}">
                      <a16:colId xmlns:a16="http://schemas.microsoft.com/office/drawing/2014/main" val="343565769"/>
                    </a:ext>
                  </a:extLst>
                </a:gridCol>
              </a:tblGrid>
              <a:tr h="370840">
                <a:tc>
                  <a:txBody>
                    <a:bodyPr/>
                    <a:lstStyle/>
                    <a:p>
                      <a:r>
                        <a:rPr lang="en-US" sz="1400" dirty="0">
                          <a:solidFill>
                            <a:schemeClr val="tx1"/>
                          </a:solidFill>
                          <a:latin typeface="Arial" panose="020B0604020202020204" pitchFamily="34" charset="0"/>
                          <a:cs typeface="Arial" panose="020B0604020202020204" pitchFamily="34" charset="0"/>
                        </a:rPr>
                        <a:t>Characteristic (n)</a:t>
                      </a:r>
                    </a:p>
                  </a:txBody>
                  <a:tcPr>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Atezo + Bev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mOS, mo</a:t>
                      </a:r>
                    </a:p>
                  </a:txBody>
                  <a:tcPr>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Sorafenib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mOS, mo</a:t>
                      </a:r>
                    </a:p>
                  </a:txBody>
                  <a:tcPr>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HR (95% CI)</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302759"/>
                  </a:ext>
                </a:extLst>
              </a:tr>
              <a:tr h="370840">
                <a:tc>
                  <a:txBody>
                    <a:bodyPr/>
                    <a:lstStyle/>
                    <a:p>
                      <a:r>
                        <a:rPr lang="en-US" sz="1400" b="1" dirty="0">
                          <a:solidFill>
                            <a:schemeClr val="tx1"/>
                          </a:solidFill>
                          <a:latin typeface="Arial" panose="020B0604020202020204" pitchFamily="34" charset="0"/>
                          <a:cs typeface="Arial" panose="020B0604020202020204" pitchFamily="34" charset="0"/>
                        </a:rPr>
                        <a:t>All patients (501)</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19.2</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13.4</a:t>
                      </a:r>
                    </a:p>
                  </a:txBody>
                  <a:tcPr anchor="ctr">
                    <a:lnT w="12700" cap="flat" cmpd="sng" algn="ctr">
                      <a:solidFill>
                        <a:schemeClr val="tx1"/>
                      </a:solidFill>
                      <a:prstDash val="solid"/>
                      <a:round/>
                      <a:headEnd type="none" w="med" len="med"/>
                      <a:tailEnd type="none" w="med" len="med"/>
                    </a:lnT>
                    <a:no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0.66 (0.52-0.85)</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98693738"/>
                  </a:ext>
                </a:extLst>
              </a:tr>
              <a:tr h="370840">
                <a:tc>
                  <a:txBody>
                    <a:bodyPr/>
                    <a:lstStyle/>
                    <a:p>
                      <a:r>
                        <a:rPr lang="en-US" sz="1400" b="1" dirty="0">
                          <a:solidFill>
                            <a:schemeClr val="tx1"/>
                          </a:solidFill>
                          <a:latin typeface="Arial" panose="020B0604020202020204" pitchFamily="34" charset="0"/>
                          <a:cs typeface="Arial" panose="020B0604020202020204" pitchFamily="34" charset="0"/>
                        </a:rPr>
                        <a:t>Hepatitis B virus HCC (240)</a:t>
                      </a: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19.0</a:t>
                      </a: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12.4</a:t>
                      </a:r>
                    </a:p>
                  </a:txBody>
                  <a:tcPr anchor="ctr">
                    <a:no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0.58 (0.40, 0.83)</a:t>
                      </a:r>
                    </a:p>
                  </a:txBody>
                  <a:tcPr anchor="ctr">
                    <a:noFill/>
                  </a:tcPr>
                </a:tc>
                <a:extLst>
                  <a:ext uri="{0D108BD9-81ED-4DB2-BD59-A6C34878D82A}">
                    <a16:rowId xmlns:a16="http://schemas.microsoft.com/office/drawing/2014/main" val="484151546"/>
                  </a:ext>
                </a:extLst>
              </a:tr>
              <a:tr h="370840">
                <a:tc>
                  <a:txBody>
                    <a:bodyPr/>
                    <a:lstStyle/>
                    <a:p>
                      <a:r>
                        <a:rPr lang="en-US" sz="1400" b="1" dirty="0">
                          <a:solidFill>
                            <a:schemeClr val="tx1"/>
                          </a:solidFill>
                          <a:latin typeface="Arial" panose="020B0604020202020204" pitchFamily="34" charset="0"/>
                          <a:cs typeface="Arial" panose="020B0604020202020204" pitchFamily="34" charset="0"/>
                        </a:rPr>
                        <a:t>Hepatitis C virus HCC (108)</a:t>
                      </a: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24.6</a:t>
                      </a: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12.6</a:t>
                      </a:r>
                    </a:p>
                  </a:txBody>
                  <a:tcPr anchor="ctr">
                    <a:no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0.43 (0.25, 0.73)</a:t>
                      </a:r>
                    </a:p>
                  </a:txBody>
                  <a:tcPr anchor="ctr">
                    <a:noFill/>
                  </a:tcPr>
                </a:tc>
                <a:extLst>
                  <a:ext uri="{0D108BD9-81ED-4DB2-BD59-A6C34878D82A}">
                    <a16:rowId xmlns:a16="http://schemas.microsoft.com/office/drawing/2014/main" val="144716183"/>
                  </a:ext>
                </a:extLst>
              </a:tr>
              <a:tr h="370840">
                <a:tc>
                  <a:txBody>
                    <a:bodyPr/>
                    <a:lstStyle/>
                    <a:p>
                      <a:r>
                        <a:rPr lang="en-US" sz="1400" b="1" dirty="0">
                          <a:solidFill>
                            <a:schemeClr val="tx1"/>
                          </a:solidFill>
                          <a:latin typeface="Arial" panose="020B0604020202020204" pitchFamily="34" charset="0"/>
                          <a:cs typeface="Arial" panose="020B0604020202020204" pitchFamily="34" charset="0"/>
                        </a:rPr>
                        <a:t>Non-viral HCC (153)</a:t>
                      </a: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17.0</a:t>
                      </a: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18.1</a:t>
                      </a:r>
                    </a:p>
                  </a:txBody>
                  <a:tcPr anchor="ctr">
                    <a:noFill/>
                  </a:tcPr>
                </a:tc>
                <a:tc>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1400" dirty="0">
                          <a:solidFill>
                            <a:schemeClr val="tx1"/>
                          </a:solidFill>
                          <a:latin typeface="Arial" panose="020B0604020202020204" pitchFamily="34" charset="0"/>
                          <a:cs typeface="Arial" panose="020B0604020202020204" pitchFamily="34" charset="0"/>
                        </a:rPr>
                        <a:t>1.05 (0.68, 1.63)</a:t>
                      </a:r>
                    </a:p>
                  </a:txBody>
                  <a:tcPr anchor="ctr">
                    <a:noFill/>
                  </a:tcPr>
                </a:tc>
                <a:extLst>
                  <a:ext uri="{0D108BD9-81ED-4DB2-BD59-A6C34878D82A}">
                    <a16:rowId xmlns:a16="http://schemas.microsoft.com/office/drawing/2014/main" val="1819557745"/>
                  </a:ext>
                </a:extLst>
              </a:tr>
            </a:tbl>
          </a:graphicData>
        </a:graphic>
      </p:graphicFrame>
      <p:cxnSp>
        <p:nvCxnSpPr>
          <p:cNvPr id="42" name="Straight Connector 41">
            <a:extLst>
              <a:ext uri="{FF2B5EF4-FFF2-40B4-BE49-F238E27FC236}">
                <a16:creationId xmlns:a16="http://schemas.microsoft.com/office/drawing/2014/main" id="{F18B9A55-511C-3D47-B566-1ADAA9F3AA14}"/>
              </a:ext>
            </a:extLst>
          </p:cNvPr>
          <p:cNvCxnSpPr>
            <a:cxnSpLocks/>
          </p:cNvCxnSpPr>
          <p:nvPr/>
        </p:nvCxnSpPr>
        <p:spPr>
          <a:xfrm>
            <a:off x="6591896" y="4472272"/>
            <a:ext cx="26048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A1D69AD-8FC6-A24C-9CFF-D52263948B43}"/>
              </a:ext>
            </a:extLst>
          </p:cNvPr>
          <p:cNvCxnSpPr>
            <a:cxnSpLocks/>
          </p:cNvCxnSpPr>
          <p:nvPr/>
        </p:nvCxnSpPr>
        <p:spPr>
          <a:xfrm flipV="1">
            <a:off x="6591875"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03D5283-C739-9640-AD73-20808DD54C64}"/>
              </a:ext>
            </a:extLst>
          </p:cNvPr>
          <p:cNvCxnSpPr>
            <a:cxnSpLocks/>
          </p:cNvCxnSpPr>
          <p:nvPr/>
        </p:nvCxnSpPr>
        <p:spPr>
          <a:xfrm flipV="1">
            <a:off x="7369750"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9578AAC-48C6-3E4A-85FA-C0AF1E3B09AE}"/>
              </a:ext>
            </a:extLst>
          </p:cNvPr>
          <p:cNvCxnSpPr>
            <a:cxnSpLocks/>
          </p:cNvCxnSpPr>
          <p:nvPr/>
        </p:nvCxnSpPr>
        <p:spPr>
          <a:xfrm flipV="1">
            <a:off x="7826950"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C0EB351-4BE1-9F4B-B281-10E83F769BCF}"/>
              </a:ext>
            </a:extLst>
          </p:cNvPr>
          <p:cNvCxnSpPr>
            <a:cxnSpLocks/>
          </p:cNvCxnSpPr>
          <p:nvPr/>
        </p:nvCxnSpPr>
        <p:spPr>
          <a:xfrm flipV="1">
            <a:off x="8153975"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416DF35-FE15-D84E-8D75-AA28FB03D1B4}"/>
              </a:ext>
            </a:extLst>
          </p:cNvPr>
          <p:cNvCxnSpPr>
            <a:cxnSpLocks/>
          </p:cNvCxnSpPr>
          <p:nvPr/>
        </p:nvCxnSpPr>
        <p:spPr>
          <a:xfrm flipV="1">
            <a:off x="8411150"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8581E53-3EF5-F349-B65D-1FE721AF7C2E}"/>
              </a:ext>
            </a:extLst>
          </p:cNvPr>
          <p:cNvCxnSpPr>
            <a:cxnSpLocks/>
          </p:cNvCxnSpPr>
          <p:nvPr/>
        </p:nvCxnSpPr>
        <p:spPr>
          <a:xfrm flipV="1">
            <a:off x="8608000"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4AB84B7-0F42-5E4E-A1ED-CDFDD7FCD150}"/>
              </a:ext>
            </a:extLst>
          </p:cNvPr>
          <p:cNvCxnSpPr>
            <a:cxnSpLocks/>
          </p:cNvCxnSpPr>
          <p:nvPr/>
        </p:nvCxnSpPr>
        <p:spPr>
          <a:xfrm flipV="1">
            <a:off x="8795325"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BB825E0-2E3C-F44D-A7E4-151BDE4F6C3C}"/>
              </a:ext>
            </a:extLst>
          </p:cNvPr>
          <p:cNvCxnSpPr>
            <a:cxnSpLocks/>
          </p:cNvCxnSpPr>
          <p:nvPr/>
        </p:nvCxnSpPr>
        <p:spPr>
          <a:xfrm flipV="1">
            <a:off x="8944550"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575A7EE-32D9-5C40-9FDC-4782761F4EC0}"/>
              </a:ext>
            </a:extLst>
          </p:cNvPr>
          <p:cNvCxnSpPr>
            <a:cxnSpLocks/>
          </p:cNvCxnSpPr>
          <p:nvPr/>
        </p:nvCxnSpPr>
        <p:spPr>
          <a:xfrm flipV="1">
            <a:off x="9071550"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EAAD791-0EBE-8545-A259-7F514BF49081}"/>
              </a:ext>
            </a:extLst>
          </p:cNvPr>
          <p:cNvCxnSpPr>
            <a:cxnSpLocks/>
          </p:cNvCxnSpPr>
          <p:nvPr/>
        </p:nvCxnSpPr>
        <p:spPr>
          <a:xfrm flipV="1">
            <a:off x="9192200" y="4466418"/>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BCB0860F-BF1C-3946-BDC7-C417F0A98C82}"/>
              </a:ext>
            </a:extLst>
          </p:cNvPr>
          <p:cNvSpPr txBox="1"/>
          <p:nvPr/>
        </p:nvSpPr>
        <p:spPr>
          <a:xfrm>
            <a:off x="6496489" y="4515803"/>
            <a:ext cx="21320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0.2</a:t>
            </a:r>
          </a:p>
        </p:txBody>
      </p:sp>
      <p:sp>
        <p:nvSpPr>
          <p:cNvPr id="55" name="TextBox 54">
            <a:extLst>
              <a:ext uri="{FF2B5EF4-FFF2-40B4-BE49-F238E27FC236}">
                <a16:creationId xmlns:a16="http://schemas.microsoft.com/office/drawing/2014/main" id="{87C6E95F-F85B-AC4C-BB41-7A42F2CCC1E6}"/>
              </a:ext>
            </a:extLst>
          </p:cNvPr>
          <p:cNvSpPr txBox="1"/>
          <p:nvPr/>
        </p:nvSpPr>
        <p:spPr>
          <a:xfrm>
            <a:off x="8299890" y="4515803"/>
            <a:ext cx="21320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sp>
        <p:nvSpPr>
          <p:cNvPr id="56" name="TextBox 55">
            <a:extLst>
              <a:ext uri="{FF2B5EF4-FFF2-40B4-BE49-F238E27FC236}">
                <a16:creationId xmlns:a16="http://schemas.microsoft.com/office/drawing/2014/main" id="{74840797-09B9-0742-B566-9707FF9B901E}"/>
              </a:ext>
            </a:extLst>
          </p:cNvPr>
          <p:cNvSpPr txBox="1"/>
          <p:nvPr/>
        </p:nvSpPr>
        <p:spPr>
          <a:xfrm>
            <a:off x="9102146" y="4515803"/>
            <a:ext cx="21320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2.0</a:t>
            </a:r>
          </a:p>
        </p:txBody>
      </p:sp>
      <p:sp>
        <p:nvSpPr>
          <p:cNvPr id="58" name="TextBox 57">
            <a:extLst>
              <a:ext uri="{FF2B5EF4-FFF2-40B4-BE49-F238E27FC236}">
                <a16:creationId xmlns:a16="http://schemas.microsoft.com/office/drawing/2014/main" id="{716BCDB3-48E3-9341-8023-D700C6350094}"/>
              </a:ext>
            </a:extLst>
          </p:cNvPr>
          <p:cNvSpPr txBox="1"/>
          <p:nvPr/>
        </p:nvSpPr>
        <p:spPr>
          <a:xfrm>
            <a:off x="6945425" y="4785678"/>
            <a:ext cx="1396215" cy="184666"/>
          </a:xfrm>
          <a:prstGeom prst="rect">
            <a:avLst/>
          </a:prstGeom>
          <a:noFill/>
        </p:spPr>
        <p:txBody>
          <a:bodyPr wrap="none" lIns="0" tIns="0" rIns="0" bIns="0" rtlCol="0">
            <a:spAutoFit/>
          </a:bodyPr>
          <a:lstStyle/>
          <a:p>
            <a:pPr algn="r"/>
            <a:r>
              <a:rPr lang="en-US" sz="1200" dirty="0" err="1">
                <a:latin typeface="Arial" panose="020B0604020202020204" pitchFamily="34" charset="0"/>
                <a:ea typeface="Aileron" charset="0"/>
                <a:cs typeface="Arial" panose="020B0604020202020204" pitchFamily="34" charset="0"/>
              </a:rPr>
              <a:t>Favours</a:t>
            </a:r>
            <a:r>
              <a:rPr lang="en-US" sz="1200" dirty="0">
                <a:latin typeface="Arial" panose="020B0604020202020204" pitchFamily="34" charset="0"/>
                <a:ea typeface="Aileron" charset="0"/>
                <a:cs typeface="Arial" panose="020B0604020202020204" pitchFamily="34" charset="0"/>
              </a:rPr>
              <a:t> </a:t>
            </a:r>
            <a:r>
              <a:rPr lang="en-US" sz="1200" dirty="0" err="1">
                <a:latin typeface="Arial" panose="020B0604020202020204" pitchFamily="34" charset="0"/>
                <a:ea typeface="Aileron" charset="0"/>
                <a:cs typeface="Arial" panose="020B0604020202020204" pitchFamily="34" charset="0"/>
              </a:rPr>
              <a:t>atezo</a:t>
            </a:r>
            <a:r>
              <a:rPr lang="en-US" sz="1200" dirty="0">
                <a:latin typeface="Arial" panose="020B0604020202020204" pitchFamily="34" charset="0"/>
                <a:ea typeface="Aileron" charset="0"/>
                <a:cs typeface="Arial" panose="020B0604020202020204" pitchFamily="34" charset="0"/>
              </a:rPr>
              <a:t> + </a:t>
            </a:r>
            <a:r>
              <a:rPr lang="en-US" sz="1200" dirty="0" err="1">
                <a:latin typeface="Arial" panose="020B0604020202020204" pitchFamily="34" charset="0"/>
                <a:ea typeface="Aileron" charset="0"/>
                <a:cs typeface="Arial" panose="020B0604020202020204" pitchFamily="34" charset="0"/>
              </a:rPr>
              <a:t>bev</a:t>
            </a:r>
            <a:endParaRPr lang="en-US" sz="1200" dirty="0">
              <a:latin typeface="Arial" panose="020B0604020202020204" pitchFamily="34" charset="0"/>
              <a:ea typeface="Aileron" charset="0"/>
              <a:cs typeface="Arial" panose="020B0604020202020204" pitchFamily="34" charset="0"/>
            </a:endParaRPr>
          </a:p>
        </p:txBody>
      </p:sp>
      <p:sp>
        <p:nvSpPr>
          <p:cNvPr id="59" name="TextBox 58">
            <a:extLst>
              <a:ext uri="{FF2B5EF4-FFF2-40B4-BE49-F238E27FC236}">
                <a16:creationId xmlns:a16="http://schemas.microsoft.com/office/drawing/2014/main" id="{39BA6151-14C6-E04C-A5AE-07CF6E6E2F4A}"/>
              </a:ext>
            </a:extLst>
          </p:cNvPr>
          <p:cNvSpPr txBox="1"/>
          <p:nvPr/>
        </p:nvSpPr>
        <p:spPr>
          <a:xfrm>
            <a:off x="8521299" y="4785678"/>
            <a:ext cx="1227900" cy="184666"/>
          </a:xfrm>
          <a:prstGeom prst="rect">
            <a:avLst/>
          </a:prstGeom>
          <a:noFill/>
        </p:spPr>
        <p:txBody>
          <a:bodyPr wrap="none" lIns="0" tIns="0" rIns="0" bIns="0" rtlCol="0">
            <a:spAutoFit/>
          </a:bodyPr>
          <a:lstStyle/>
          <a:p>
            <a:r>
              <a:rPr lang="en-US" sz="1200" dirty="0" err="1">
                <a:latin typeface="Arial" panose="020B0604020202020204" pitchFamily="34" charset="0"/>
                <a:ea typeface="Aileron" charset="0"/>
                <a:cs typeface="Arial" panose="020B0604020202020204" pitchFamily="34" charset="0"/>
              </a:rPr>
              <a:t>Favours</a:t>
            </a:r>
            <a:r>
              <a:rPr lang="en-US" sz="1200" dirty="0">
                <a:latin typeface="Arial" panose="020B0604020202020204" pitchFamily="34" charset="0"/>
                <a:ea typeface="Aileron" charset="0"/>
                <a:cs typeface="Arial" panose="020B0604020202020204" pitchFamily="34" charset="0"/>
              </a:rPr>
              <a:t> sorafenib</a:t>
            </a:r>
          </a:p>
        </p:txBody>
      </p:sp>
      <p:cxnSp>
        <p:nvCxnSpPr>
          <p:cNvPr id="60" name="Straight Connector 59">
            <a:extLst>
              <a:ext uri="{FF2B5EF4-FFF2-40B4-BE49-F238E27FC236}">
                <a16:creationId xmlns:a16="http://schemas.microsoft.com/office/drawing/2014/main" id="{E0B9035C-EAE3-7741-A9A0-5ED4308F0745}"/>
              </a:ext>
            </a:extLst>
          </p:cNvPr>
          <p:cNvCxnSpPr>
            <a:cxnSpLocks/>
          </p:cNvCxnSpPr>
          <p:nvPr/>
        </p:nvCxnSpPr>
        <p:spPr>
          <a:xfrm flipV="1">
            <a:off x="7941250" y="2835394"/>
            <a:ext cx="0" cy="1639557"/>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A6B4B6E-2B56-1A4B-BFE1-21FDB4A556A5}"/>
              </a:ext>
            </a:extLst>
          </p:cNvPr>
          <p:cNvCxnSpPr>
            <a:cxnSpLocks/>
          </p:cNvCxnSpPr>
          <p:nvPr/>
        </p:nvCxnSpPr>
        <p:spPr>
          <a:xfrm flipV="1">
            <a:off x="8411150" y="2832219"/>
            <a:ext cx="0" cy="1642732"/>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4BBFA507-41DE-D645-B3F3-EE26B6AD853A}"/>
              </a:ext>
            </a:extLst>
          </p:cNvPr>
          <p:cNvGrpSpPr/>
          <p:nvPr/>
        </p:nvGrpSpPr>
        <p:grpSpPr>
          <a:xfrm>
            <a:off x="7974378" y="4080984"/>
            <a:ext cx="993599" cy="62508"/>
            <a:chOff x="7963396" y="2529210"/>
            <a:chExt cx="558800" cy="62508"/>
          </a:xfrm>
        </p:grpSpPr>
        <p:cxnSp>
          <p:nvCxnSpPr>
            <p:cNvPr id="37" name="Straight Connector 36">
              <a:extLst>
                <a:ext uri="{FF2B5EF4-FFF2-40B4-BE49-F238E27FC236}">
                  <a16:creationId xmlns:a16="http://schemas.microsoft.com/office/drawing/2014/main" id="{A155184A-E090-4E48-B18C-453326B50372}"/>
                </a:ext>
              </a:extLst>
            </p:cNvPr>
            <p:cNvCxnSpPr>
              <a:cxnSpLocks/>
            </p:cNvCxnSpPr>
            <p:nvPr/>
          </p:nvCxnSpPr>
          <p:spPr>
            <a:xfrm>
              <a:off x="7963408" y="2560464"/>
              <a:ext cx="5582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15CB27B-BB17-CF45-B94D-69486CC91A23}"/>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25BE515-94A7-6E4D-AB77-B4BE2C2879DB}"/>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0" name="Diamond 39">
            <a:extLst>
              <a:ext uri="{FF2B5EF4-FFF2-40B4-BE49-F238E27FC236}">
                <a16:creationId xmlns:a16="http://schemas.microsoft.com/office/drawing/2014/main" id="{8FC2C1E7-72FD-F542-93FF-7770DA2A88C0}"/>
              </a:ext>
            </a:extLst>
          </p:cNvPr>
          <p:cNvSpPr/>
          <p:nvPr/>
        </p:nvSpPr>
        <p:spPr>
          <a:xfrm>
            <a:off x="8418628" y="4061575"/>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B2FE7113-820D-EB4E-AC79-1DD37FCFB1DA}"/>
              </a:ext>
            </a:extLst>
          </p:cNvPr>
          <p:cNvGrpSpPr/>
          <p:nvPr/>
        </p:nvGrpSpPr>
        <p:grpSpPr>
          <a:xfrm>
            <a:off x="6847252" y="3747609"/>
            <a:ext cx="1214509" cy="62508"/>
            <a:chOff x="7963396" y="2529210"/>
            <a:chExt cx="558800" cy="62508"/>
          </a:xfrm>
        </p:grpSpPr>
        <p:cxnSp>
          <p:nvCxnSpPr>
            <p:cNvPr id="30" name="Straight Connector 29">
              <a:extLst>
                <a:ext uri="{FF2B5EF4-FFF2-40B4-BE49-F238E27FC236}">
                  <a16:creationId xmlns:a16="http://schemas.microsoft.com/office/drawing/2014/main" id="{BAC951B8-E2D0-FE49-A010-0323FDA5E39E}"/>
                </a:ext>
              </a:extLst>
            </p:cNvPr>
            <p:cNvCxnSpPr>
              <a:cxnSpLocks/>
            </p:cNvCxnSpPr>
            <p:nvPr/>
          </p:nvCxnSpPr>
          <p:spPr>
            <a:xfrm>
              <a:off x="7963408" y="2560464"/>
              <a:ext cx="55829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FC862C6-0C62-714D-B135-40F3CB136AFB}"/>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6D91243-96AB-6648-8D6B-97326CF1938D}"/>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Diamond 32">
            <a:extLst>
              <a:ext uri="{FF2B5EF4-FFF2-40B4-BE49-F238E27FC236}">
                <a16:creationId xmlns:a16="http://schemas.microsoft.com/office/drawing/2014/main" id="{9CE790BF-86ED-CA42-8B00-C90BFA3F27DA}"/>
              </a:ext>
            </a:extLst>
          </p:cNvPr>
          <p:cNvSpPr/>
          <p:nvPr/>
        </p:nvSpPr>
        <p:spPr>
          <a:xfrm>
            <a:off x="7402628" y="3728200"/>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CD4F54F4-8E88-0449-ACF9-966D5962C0C8}"/>
              </a:ext>
            </a:extLst>
          </p:cNvPr>
          <p:cNvGrpSpPr/>
          <p:nvPr/>
        </p:nvGrpSpPr>
        <p:grpSpPr>
          <a:xfrm>
            <a:off x="7664244" y="2982075"/>
            <a:ext cx="564654" cy="62508"/>
            <a:chOff x="7957542" y="2529210"/>
            <a:chExt cx="564654" cy="62508"/>
          </a:xfrm>
        </p:grpSpPr>
        <p:cxnSp>
          <p:nvCxnSpPr>
            <p:cNvPr id="7" name="Straight Connector 6">
              <a:extLst>
                <a:ext uri="{FF2B5EF4-FFF2-40B4-BE49-F238E27FC236}">
                  <a16:creationId xmlns:a16="http://schemas.microsoft.com/office/drawing/2014/main" id="{DA63BC51-E554-274D-8D38-9ABA2A754EC3}"/>
                </a:ext>
              </a:extLst>
            </p:cNvPr>
            <p:cNvCxnSpPr>
              <a:cxnSpLocks/>
            </p:cNvCxnSpPr>
            <p:nvPr/>
          </p:nvCxnSpPr>
          <p:spPr>
            <a:xfrm>
              <a:off x="7957542" y="2560464"/>
              <a:ext cx="56415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9641F48-2904-FF45-9BB7-68E2DD02EE87}"/>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F095103-DCF3-3840-9BC0-A5A020EC792C}"/>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 name="Diamond 4">
            <a:extLst>
              <a:ext uri="{FF2B5EF4-FFF2-40B4-BE49-F238E27FC236}">
                <a16:creationId xmlns:a16="http://schemas.microsoft.com/office/drawing/2014/main" id="{568BD808-3204-E149-8D13-449607733893}"/>
              </a:ext>
            </a:extLst>
          </p:cNvPr>
          <p:cNvSpPr/>
          <p:nvPr/>
        </p:nvSpPr>
        <p:spPr>
          <a:xfrm>
            <a:off x="7891578" y="2962666"/>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52AE3A58-4516-4D43-A783-418925758DA8}"/>
              </a:ext>
            </a:extLst>
          </p:cNvPr>
          <p:cNvGrpSpPr/>
          <p:nvPr/>
        </p:nvGrpSpPr>
        <p:grpSpPr>
          <a:xfrm>
            <a:off x="7371156" y="3344384"/>
            <a:ext cx="825820" cy="62508"/>
            <a:chOff x="7959029" y="2529210"/>
            <a:chExt cx="563167" cy="62508"/>
          </a:xfrm>
        </p:grpSpPr>
        <p:cxnSp>
          <p:nvCxnSpPr>
            <p:cNvPr id="23" name="Straight Connector 22">
              <a:extLst>
                <a:ext uri="{FF2B5EF4-FFF2-40B4-BE49-F238E27FC236}">
                  <a16:creationId xmlns:a16="http://schemas.microsoft.com/office/drawing/2014/main" id="{85ECB7D8-FB22-4540-B4D2-252C2F36AA24}"/>
                </a:ext>
              </a:extLst>
            </p:cNvPr>
            <p:cNvCxnSpPr>
              <a:cxnSpLocks/>
            </p:cNvCxnSpPr>
            <p:nvPr/>
          </p:nvCxnSpPr>
          <p:spPr>
            <a:xfrm>
              <a:off x="7959029" y="2560464"/>
              <a:ext cx="56267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2F454FF-5AA4-AD40-A0C3-4CD54C4FF953}"/>
                </a:ext>
              </a:extLst>
            </p:cNvPr>
            <p:cNvCxnSpPr>
              <a:cxnSpLocks/>
            </p:cNvCxnSpPr>
            <p:nvPr/>
          </p:nvCxnSpPr>
          <p:spPr>
            <a:xfrm flipV="1">
              <a:off x="79633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A049338-B6BB-EE46-9B80-F7187D13FEE9}"/>
                </a:ext>
              </a:extLst>
            </p:cNvPr>
            <p:cNvCxnSpPr>
              <a:cxnSpLocks/>
            </p:cNvCxnSpPr>
            <p:nvPr/>
          </p:nvCxnSpPr>
          <p:spPr>
            <a:xfrm flipV="1">
              <a:off x="8522196" y="2529210"/>
              <a:ext cx="0" cy="62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6" name="Diamond 25">
            <a:extLst>
              <a:ext uri="{FF2B5EF4-FFF2-40B4-BE49-F238E27FC236}">
                <a16:creationId xmlns:a16="http://schemas.microsoft.com/office/drawing/2014/main" id="{A60FFD4F-1CB7-7F4F-A4CE-9B16D8890C1C}"/>
              </a:ext>
            </a:extLst>
          </p:cNvPr>
          <p:cNvSpPr/>
          <p:nvPr/>
        </p:nvSpPr>
        <p:spPr>
          <a:xfrm>
            <a:off x="7742353" y="3324975"/>
            <a:ext cx="101327" cy="101327"/>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Content Placeholder 73">
            <a:extLst>
              <a:ext uri="{FF2B5EF4-FFF2-40B4-BE49-F238E27FC236}">
                <a16:creationId xmlns:a16="http://schemas.microsoft.com/office/drawing/2014/main" id="{1EB6DCBE-2D57-F246-BC6F-8AB8BEC3820A}"/>
              </a:ext>
            </a:extLst>
          </p:cNvPr>
          <p:cNvSpPr>
            <a:spLocks noGrp="1"/>
          </p:cNvSpPr>
          <p:nvPr>
            <p:ph sz="quarter" idx="14"/>
          </p:nvPr>
        </p:nvSpPr>
        <p:spPr>
          <a:xfrm>
            <a:off x="620184" y="1627688"/>
            <a:ext cx="10962216" cy="453199"/>
          </a:xfrm>
        </p:spPr>
        <p:txBody>
          <a:bodyPr/>
          <a:lstStyle/>
          <a:p>
            <a:pPr marL="0" indent="0">
              <a:buNone/>
            </a:pPr>
            <a:r>
              <a:rPr lang="en-US" dirty="0"/>
              <a:t>The atezolizumab + bevacizumab combination seems to be less effective in non-viral HCC</a:t>
            </a:r>
            <a:endParaRPr lang="nl-NL" dirty="0"/>
          </a:p>
        </p:txBody>
      </p:sp>
      <p:cxnSp>
        <p:nvCxnSpPr>
          <p:cNvPr id="76" name="Straight Connector 75">
            <a:extLst>
              <a:ext uri="{FF2B5EF4-FFF2-40B4-BE49-F238E27FC236}">
                <a16:creationId xmlns:a16="http://schemas.microsoft.com/office/drawing/2014/main" id="{4F38298C-E6CE-E544-924F-3798BEE3880B}"/>
              </a:ext>
            </a:extLst>
          </p:cNvPr>
          <p:cNvCxnSpPr>
            <a:cxnSpLocks/>
          </p:cNvCxnSpPr>
          <p:nvPr/>
        </p:nvCxnSpPr>
        <p:spPr>
          <a:xfrm flipH="1">
            <a:off x="7089314" y="5050539"/>
            <a:ext cx="1269579"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578DB7BF-4B0E-8B43-A6A4-2BB04D69E0BE}"/>
              </a:ext>
            </a:extLst>
          </p:cNvPr>
          <p:cNvCxnSpPr>
            <a:cxnSpLocks/>
          </p:cNvCxnSpPr>
          <p:nvPr/>
        </p:nvCxnSpPr>
        <p:spPr>
          <a:xfrm>
            <a:off x="8495420" y="5050539"/>
            <a:ext cx="1269579" cy="0"/>
          </a:xfrm>
          <a:prstGeom prst="line">
            <a:avLst/>
          </a:prstGeom>
          <a:ln w="19050">
            <a:tailEnd type="triangle"/>
          </a:ln>
          <a:effectLst/>
        </p:spPr>
        <p:style>
          <a:lnRef idx="2">
            <a:schemeClr val="accent1"/>
          </a:lnRef>
          <a:fillRef idx="0">
            <a:schemeClr val="accent1"/>
          </a:fillRef>
          <a:effectRef idx="1">
            <a:schemeClr val="accent1"/>
          </a:effectRef>
          <a:fontRef idx="minor">
            <a:schemeClr val="tx1"/>
          </a:fontRef>
        </p:style>
      </p:cxnSp>
      <p:sp>
        <p:nvSpPr>
          <p:cNvPr id="6" name="Rounded Rectangle 4">
            <a:extLst>
              <a:ext uri="{FF2B5EF4-FFF2-40B4-BE49-F238E27FC236}">
                <a16:creationId xmlns:a16="http://schemas.microsoft.com/office/drawing/2014/main" id="{49FF619A-4009-7F03-3FFC-9FCF79625F5B}"/>
              </a:ext>
            </a:extLst>
          </p:cNvPr>
          <p:cNvSpPr/>
          <p:nvPr/>
        </p:nvSpPr>
        <p:spPr>
          <a:xfrm>
            <a:off x="913542" y="4970344"/>
            <a:ext cx="4465686" cy="8245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Limitations : </a:t>
            </a:r>
          </a:p>
          <a:p>
            <a:pPr algn="ctr"/>
            <a:r>
              <a:rPr lang="en-US" sz="1600" dirty="0">
                <a:latin typeface="Arial" panose="020B0604020202020204" pitchFamily="34" charset="0"/>
                <a:cs typeface="Arial" panose="020B0604020202020204" pitchFamily="34" charset="0"/>
              </a:rPr>
              <a:t>Small sample size</a:t>
            </a:r>
          </a:p>
          <a:p>
            <a:pPr algn="ctr"/>
            <a:r>
              <a:rPr lang="en-US" sz="1600" dirty="0">
                <a:latin typeface="Arial" panose="020B0604020202020204" pitchFamily="34" charset="0"/>
                <a:cs typeface="Arial" panose="020B0604020202020204" pitchFamily="34" charset="0"/>
              </a:rPr>
              <a:t>Study not powered for subgroup analysis</a:t>
            </a:r>
          </a:p>
        </p:txBody>
      </p:sp>
    </p:spTree>
    <p:extLst>
      <p:ext uri="{BB962C8B-B14F-4D97-AF65-F5344CB8AC3E}">
        <p14:creationId xmlns:p14="http://schemas.microsoft.com/office/powerpoint/2010/main" val="40483344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61</a:t>
            </a:fld>
            <a:endParaRPr lang="en-GB" dirty="0"/>
          </a:p>
        </p:txBody>
      </p:sp>
    </p:spTree>
    <p:extLst>
      <p:ext uri="{BB962C8B-B14F-4D97-AF65-F5344CB8AC3E}">
        <p14:creationId xmlns:p14="http://schemas.microsoft.com/office/powerpoint/2010/main" val="265682750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62</a:t>
            </a:fld>
            <a:endParaRPr lang="en-GB" dirty="0"/>
          </a:p>
        </p:txBody>
      </p:sp>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a:xfrm>
            <a:off x="609599" y="274637"/>
            <a:ext cx="10742985" cy="3730427"/>
          </a:xfrm>
        </p:spPr>
        <p:txBody>
          <a:bodyPr>
            <a:normAutofit/>
          </a:bodyPr>
          <a:lstStyle/>
          <a:p>
            <a:r>
              <a:rPr lang="en-US" dirty="0"/>
              <a:t>Overview of 2</a:t>
            </a:r>
            <a:r>
              <a:rPr lang="en-US" baseline="30000" dirty="0"/>
              <a:t>nd</a:t>
            </a:r>
            <a:r>
              <a:rPr lang="en-US" dirty="0"/>
              <a:t> line treatment options in advanced hcc</a:t>
            </a:r>
            <a:br>
              <a:rPr lang="en-US" dirty="0"/>
            </a:br>
            <a:br>
              <a:rPr lang="en-US" dirty="0"/>
            </a:br>
            <a:r>
              <a:rPr lang="en-US" sz="3200" dirty="0"/>
              <a:t>how to achieve optimal sequencing?</a:t>
            </a:r>
          </a:p>
        </p:txBody>
      </p:sp>
      <p:sp>
        <p:nvSpPr>
          <p:cNvPr id="8" name="Subtitle 7">
            <a:extLst>
              <a:ext uri="{FF2B5EF4-FFF2-40B4-BE49-F238E27FC236}">
                <a16:creationId xmlns:a16="http://schemas.microsoft.com/office/drawing/2014/main" id="{CF297EF4-192D-9144-A2C5-8B3DE13A0880}"/>
              </a:ext>
            </a:extLst>
          </p:cNvPr>
          <p:cNvSpPr>
            <a:spLocks noGrp="1"/>
          </p:cNvSpPr>
          <p:nvPr>
            <p:ph type="subTitle" idx="1"/>
          </p:nvPr>
        </p:nvSpPr>
        <p:spPr>
          <a:xfrm>
            <a:off x="609600" y="6030119"/>
            <a:ext cx="10972800" cy="1655762"/>
          </a:xfrm>
        </p:spPr>
        <p:txBody>
          <a:bodyPr/>
          <a:lstStyle/>
          <a:p>
            <a:r>
              <a:rPr lang="en-US" b="1" dirty="0"/>
              <a:t>Assoc. Prof. Changhoon Yoo</a:t>
            </a:r>
          </a:p>
        </p:txBody>
      </p:sp>
      <p:sp>
        <p:nvSpPr>
          <p:cNvPr id="3" name="Rectangle 2">
            <a:extLst>
              <a:ext uri="{FF2B5EF4-FFF2-40B4-BE49-F238E27FC236}">
                <a16:creationId xmlns:a16="http://schemas.microsoft.com/office/drawing/2014/main" id="{E744D77A-2867-4645-93EC-18DA8C99BD55}"/>
              </a:ext>
            </a:extLst>
          </p:cNvPr>
          <p:cNvSpPr/>
          <p:nvPr/>
        </p:nvSpPr>
        <p:spPr>
          <a:xfrm>
            <a:off x="5025773" y="3429000"/>
            <a:ext cx="1910635" cy="2343930"/>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 picture containing text, person, indoor, person&#10;&#10;Description automatically generated">
            <a:extLst>
              <a:ext uri="{FF2B5EF4-FFF2-40B4-BE49-F238E27FC236}">
                <a16:creationId xmlns:a16="http://schemas.microsoft.com/office/drawing/2014/main" id="{BA680975-7A38-7750-0777-C39D3FEA05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002" r="9453"/>
          <a:stretch/>
        </p:blipFill>
        <p:spPr>
          <a:xfrm>
            <a:off x="5094688" y="3507060"/>
            <a:ext cx="1772803" cy="2187809"/>
          </a:xfrm>
          <a:prstGeom prst="rect">
            <a:avLst/>
          </a:prstGeom>
        </p:spPr>
      </p:pic>
      <p:sp>
        <p:nvSpPr>
          <p:cNvPr id="6" name="Content Placeholder 12">
            <a:extLst>
              <a:ext uri="{FF2B5EF4-FFF2-40B4-BE49-F238E27FC236}">
                <a16:creationId xmlns:a16="http://schemas.microsoft.com/office/drawing/2014/main" id="{A567A689-A106-C729-52B2-7AEC23B6B83A}"/>
              </a:ext>
            </a:extLst>
          </p:cNvPr>
          <p:cNvSpPr>
            <a:spLocks noGrp="1"/>
          </p:cNvSpPr>
          <p:nvPr>
            <p:ph sz="quarter" idx="15"/>
          </p:nvPr>
        </p:nvSpPr>
        <p:spPr>
          <a:xfrm>
            <a:off x="620183" y="6448251"/>
            <a:ext cx="10180339" cy="365125"/>
          </a:xfrm>
        </p:spPr>
        <p:txBody>
          <a:bodyPr/>
          <a:lstStyle/>
          <a:p>
            <a:r>
              <a:rPr lang="nn-NO" dirty="0"/>
              <a:t>HCC, hepatocellular carcinoma</a:t>
            </a:r>
          </a:p>
        </p:txBody>
      </p:sp>
    </p:spTree>
    <p:extLst>
      <p:ext uri="{BB962C8B-B14F-4D97-AF65-F5344CB8AC3E}">
        <p14:creationId xmlns:p14="http://schemas.microsoft.com/office/powerpoint/2010/main" val="183526919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dirty="0"/>
              <a:t>Polling question</a:t>
            </a:r>
            <a:br>
              <a:rPr lang="en-GB" dirty="0"/>
            </a:br>
            <a:r>
              <a:rPr lang="en-US" sz="2000" dirty="0">
                <a:solidFill>
                  <a:schemeClr val="accent1"/>
                </a:solidFill>
              </a:rPr>
              <a:t>What are recommended 2</a:t>
            </a:r>
            <a:r>
              <a:rPr lang="en-US" sz="2000" baseline="30000" dirty="0">
                <a:solidFill>
                  <a:schemeClr val="accent1"/>
                </a:solidFill>
              </a:rPr>
              <a:t>nd</a:t>
            </a:r>
            <a:r>
              <a:rPr lang="en-US" sz="2000" dirty="0">
                <a:solidFill>
                  <a:schemeClr val="accent1"/>
                </a:solidFill>
              </a:rPr>
              <a:t> line options post sorafenib according to the BCLC guideline?</a:t>
            </a:r>
            <a:endParaRPr lang="en-GB" sz="2000" dirty="0">
              <a:solidFill>
                <a:schemeClr val="accent1"/>
              </a:solidFill>
            </a:endParaRPr>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p:txBody>
          <a:bodyPr/>
          <a:lstStyle/>
          <a:p>
            <a:pPr marL="457200" indent="-457200">
              <a:buFont typeface="+mj-lt"/>
              <a:buAutoNum type="alphaUcPeriod"/>
            </a:pPr>
            <a:endParaRPr lang="en-GB" dirty="0"/>
          </a:p>
          <a:p>
            <a:pPr marL="457200" indent="-457200">
              <a:buFont typeface="+mj-lt"/>
              <a:buAutoNum type="alphaUcPeriod"/>
            </a:pPr>
            <a:r>
              <a:rPr lang="en-GB" dirty="0"/>
              <a:t>Atezolizumab + bevacizumab</a:t>
            </a:r>
          </a:p>
          <a:p>
            <a:pPr marL="457200" indent="-457200">
              <a:buFont typeface="+mj-lt"/>
              <a:buAutoNum type="alphaUcPeriod"/>
            </a:pPr>
            <a:r>
              <a:rPr lang="en-GB" b="1" dirty="0">
                <a:solidFill>
                  <a:srgbClr val="C00000"/>
                </a:solidFill>
              </a:rPr>
              <a:t>Regorafenib, </a:t>
            </a:r>
            <a:r>
              <a:rPr lang="en-GB" b="1" dirty="0" err="1">
                <a:solidFill>
                  <a:srgbClr val="C00000"/>
                </a:solidFill>
              </a:rPr>
              <a:t>cabozantinib</a:t>
            </a:r>
            <a:r>
              <a:rPr lang="en-GB" b="1" dirty="0">
                <a:solidFill>
                  <a:srgbClr val="C00000"/>
                </a:solidFill>
              </a:rPr>
              <a:t>, and ramucirumab </a:t>
            </a:r>
            <a:r>
              <a:rPr lang="en-GB" dirty="0">
                <a:solidFill>
                  <a:schemeClr val="accent2"/>
                </a:solidFill>
              </a:rPr>
              <a:t>✅</a:t>
            </a:r>
            <a:endParaRPr lang="en-GB" b="1" dirty="0">
              <a:solidFill>
                <a:srgbClr val="C00000"/>
              </a:solidFill>
            </a:endParaRPr>
          </a:p>
          <a:p>
            <a:pPr marL="457200" indent="-457200">
              <a:buFont typeface="+mj-lt"/>
              <a:buAutoNum type="alphaUcPeriod"/>
            </a:pPr>
            <a:r>
              <a:rPr lang="en-GB" dirty="0"/>
              <a:t>Durvalumab + </a:t>
            </a:r>
            <a:r>
              <a:rPr lang="en-GB" dirty="0" err="1"/>
              <a:t>tremelimumab</a:t>
            </a:r>
            <a:endParaRPr lang="en-GB" dirty="0"/>
          </a:p>
          <a:p>
            <a:pPr marL="457200" indent="-457200">
              <a:buFont typeface="+mj-lt"/>
              <a:buAutoNum type="alphaUcPeriod"/>
            </a:pPr>
            <a:r>
              <a:rPr lang="en-GB" dirty="0"/>
              <a:t>Durvalumab</a:t>
            </a:r>
          </a:p>
          <a:p>
            <a:pPr marL="457200" indent="-457200">
              <a:buFont typeface="+mj-lt"/>
              <a:buAutoNum type="alphaUcPeriod"/>
            </a:pPr>
            <a:r>
              <a:rPr lang="en-GB" dirty="0"/>
              <a:t>Lenvatinib</a:t>
            </a:r>
          </a:p>
          <a:p>
            <a:pPr marL="457200" indent="-457200">
              <a:buFont typeface="+mj-lt"/>
              <a:buAutoNum type="alphaUcPeriod"/>
            </a:pPr>
            <a:r>
              <a:rPr lang="en-GB" dirty="0"/>
              <a:t>I am not sure</a:t>
            </a:r>
          </a:p>
        </p:txBody>
      </p:sp>
      <p:sp>
        <p:nvSpPr>
          <p:cNvPr id="4" name="Slide Number Placeholder 3">
            <a:extLst>
              <a:ext uri="{FF2B5EF4-FFF2-40B4-BE49-F238E27FC236}">
                <a16:creationId xmlns:a16="http://schemas.microsoft.com/office/drawing/2014/main" id="{90F17A0B-1F9E-B345-AA2D-255CEFD076B4}"/>
              </a:ext>
            </a:extLst>
          </p:cNvPr>
          <p:cNvSpPr>
            <a:spLocks noGrp="1"/>
          </p:cNvSpPr>
          <p:nvPr>
            <p:ph type="sldNum" sz="quarter" idx="4"/>
          </p:nvPr>
        </p:nvSpPr>
        <p:spPr/>
        <p:txBody>
          <a:bodyPr/>
          <a:lstStyle/>
          <a:p>
            <a:fld id="{FCE43C0F-8A7B-3A4B-9DB5-B3472E36E833}" type="slidenum">
              <a:rPr lang="en-GB" smtClean="0"/>
              <a:pPr/>
              <a:t>63</a:t>
            </a:fld>
            <a:endParaRPr lang="en-GB" dirty="0"/>
          </a:p>
        </p:txBody>
      </p:sp>
      <p:graphicFrame>
        <p:nvGraphicFramePr>
          <p:cNvPr id="7" name="Chart 6">
            <a:extLst>
              <a:ext uri="{FF2B5EF4-FFF2-40B4-BE49-F238E27FC236}">
                <a16:creationId xmlns:a16="http://schemas.microsoft.com/office/drawing/2014/main" id="{620F26FF-572C-D86E-0840-8F93FB6BBBA4}"/>
              </a:ext>
            </a:extLst>
          </p:cNvPr>
          <p:cNvGraphicFramePr/>
          <p:nvPr>
            <p:extLst>
              <p:ext uri="{D42A27DB-BD31-4B8C-83A1-F6EECF244321}">
                <p14:modId xmlns:p14="http://schemas.microsoft.com/office/powerpoint/2010/main" val="768285116"/>
              </p:ext>
            </p:extLst>
          </p:nvPr>
        </p:nvGraphicFramePr>
        <p:xfrm>
          <a:off x="5375920" y="112320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722387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Polling question</a:t>
            </a:r>
            <a:br>
              <a:rPr lang="en-GB" dirty="0"/>
            </a:br>
            <a:r>
              <a:rPr lang="en-US" sz="2200" dirty="0">
                <a:solidFill>
                  <a:schemeClr val="accent1"/>
                </a:solidFill>
              </a:rPr>
              <a:t>How would you treat an advanced hcc patient who progressed on </a:t>
            </a:r>
            <a:br>
              <a:rPr lang="en-US" sz="2200" dirty="0">
                <a:solidFill>
                  <a:schemeClr val="accent1"/>
                </a:solidFill>
              </a:rPr>
            </a:br>
            <a:r>
              <a:rPr lang="en-US" sz="2200" dirty="0">
                <a:solidFill>
                  <a:schemeClr val="accent1"/>
                </a:solidFill>
              </a:rPr>
              <a:t>IO-based combination treatments?</a:t>
            </a:r>
            <a:endParaRPr lang="en-GB" sz="2200" dirty="0">
              <a:solidFill>
                <a:schemeClr val="accent1"/>
              </a:solidFill>
            </a:endParaRPr>
          </a:p>
        </p:txBody>
      </p:sp>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a:xfrm>
            <a:off x="620184" y="1425600"/>
            <a:ext cx="5187784" cy="4525200"/>
          </a:xfrm>
        </p:spPr>
        <p:txBody>
          <a:bodyPr/>
          <a:lstStyle/>
          <a:p>
            <a:pPr marL="457200" indent="-457200">
              <a:buFont typeface="+mj-lt"/>
              <a:buAutoNum type="alphaUcPeriod"/>
            </a:pPr>
            <a:endParaRPr lang="en-GB" dirty="0"/>
          </a:p>
          <a:p>
            <a:pPr marL="457200" indent="-457200">
              <a:buFont typeface="+mj-lt"/>
              <a:buAutoNum type="alphaUcPeriod"/>
            </a:pPr>
            <a:r>
              <a:rPr lang="en-GB" b="1" dirty="0">
                <a:solidFill>
                  <a:srgbClr val="C00000"/>
                </a:solidFill>
              </a:rPr>
              <a:t>Clinical trial </a:t>
            </a:r>
            <a:r>
              <a:rPr lang="en-GB" dirty="0">
                <a:solidFill>
                  <a:schemeClr val="accent2"/>
                </a:solidFill>
              </a:rPr>
              <a:t>✅</a:t>
            </a:r>
            <a:endParaRPr lang="en-GB" b="1" dirty="0">
              <a:solidFill>
                <a:srgbClr val="C00000"/>
              </a:solidFill>
            </a:endParaRPr>
          </a:p>
          <a:p>
            <a:pPr marL="457200" indent="-457200">
              <a:buFont typeface="+mj-lt"/>
              <a:buAutoNum type="alphaUcPeriod"/>
            </a:pPr>
            <a:r>
              <a:rPr lang="en-GB" dirty="0"/>
              <a:t>Sorafenib</a:t>
            </a:r>
          </a:p>
          <a:p>
            <a:pPr marL="457200" indent="-457200">
              <a:buFont typeface="+mj-lt"/>
              <a:buAutoNum type="alphaUcPeriod"/>
            </a:pPr>
            <a:r>
              <a:rPr lang="en-GB" dirty="0"/>
              <a:t>Lenvatinib</a:t>
            </a:r>
          </a:p>
          <a:p>
            <a:pPr marL="457200" indent="-457200">
              <a:buFont typeface="+mj-lt"/>
              <a:buAutoNum type="alphaUcPeriod"/>
            </a:pPr>
            <a:r>
              <a:rPr lang="en-GB" dirty="0"/>
              <a:t>Regorafenib</a:t>
            </a:r>
          </a:p>
          <a:p>
            <a:pPr marL="457200" indent="-457200">
              <a:buFont typeface="+mj-lt"/>
              <a:buAutoNum type="alphaUcPeriod"/>
            </a:pPr>
            <a:r>
              <a:rPr lang="en-GB" dirty="0"/>
              <a:t>Cabozantinib</a:t>
            </a:r>
          </a:p>
          <a:p>
            <a:pPr marL="457200" indent="-457200">
              <a:buFont typeface="+mj-lt"/>
              <a:buAutoNum type="alphaUcPeriod"/>
            </a:pPr>
            <a:r>
              <a:rPr lang="en-GB" dirty="0"/>
              <a:t>Atezolizumab + bevacizumab (if not used previously)</a:t>
            </a:r>
          </a:p>
          <a:p>
            <a:pPr marL="457200" indent="-457200">
              <a:buFont typeface="+mj-lt"/>
              <a:buAutoNum type="alphaUcPeriod"/>
            </a:pPr>
            <a:r>
              <a:rPr lang="en-GB" dirty="0"/>
              <a:t>Durvalumab + </a:t>
            </a:r>
            <a:r>
              <a:rPr lang="en-GB" dirty="0" err="1"/>
              <a:t>tremelimumab</a:t>
            </a:r>
            <a:r>
              <a:rPr lang="en-GB" dirty="0"/>
              <a:t> (if not used previously)</a:t>
            </a:r>
          </a:p>
        </p:txBody>
      </p:sp>
      <p:sp>
        <p:nvSpPr>
          <p:cNvPr id="4" name="Slide Number Placeholder 3">
            <a:extLst>
              <a:ext uri="{FF2B5EF4-FFF2-40B4-BE49-F238E27FC236}">
                <a16:creationId xmlns:a16="http://schemas.microsoft.com/office/drawing/2014/main" id="{F8D5BB91-E595-6F4A-ABBC-0BA8FD163D13}"/>
              </a:ext>
            </a:extLst>
          </p:cNvPr>
          <p:cNvSpPr>
            <a:spLocks noGrp="1"/>
          </p:cNvSpPr>
          <p:nvPr>
            <p:ph type="sldNum" sz="quarter" idx="4"/>
          </p:nvPr>
        </p:nvSpPr>
        <p:spPr/>
        <p:txBody>
          <a:bodyPr/>
          <a:lstStyle/>
          <a:p>
            <a:fld id="{FCE43C0F-8A7B-3A4B-9DB5-B3472E36E833}" type="slidenum">
              <a:rPr lang="en-GB" smtClean="0"/>
              <a:pPr/>
              <a:t>64</a:t>
            </a:fld>
            <a:endParaRPr lang="en-GB" dirty="0"/>
          </a:p>
        </p:txBody>
      </p:sp>
      <p:sp>
        <p:nvSpPr>
          <p:cNvPr id="5" name="Content Placeholder 12">
            <a:extLst>
              <a:ext uri="{FF2B5EF4-FFF2-40B4-BE49-F238E27FC236}">
                <a16:creationId xmlns:a16="http://schemas.microsoft.com/office/drawing/2014/main" id="{62FCC6FC-95C4-3F46-7AC2-FEA0BC3FA44B}"/>
              </a:ext>
            </a:extLst>
          </p:cNvPr>
          <p:cNvSpPr>
            <a:spLocks noGrp="1"/>
          </p:cNvSpPr>
          <p:nvPr>
            <p:ph sz="quarter" idx="15"/>
          </p:nvPr>
        </p:nvSpPr>
        <p:spPr>
          <a:xfrm>
            <a:off x="620183" y="6448251"/>
            <a:ext cx="10180339" cy="365125"/>
          </a:xfrm>
        </p:spPr>
        <p:txBody>
          <a:bodyPr/>
          <a:lstStyle/>
          <a:p>
            <a:r>
              <a:rPr lang="nn-NO" dirty="0"/>
              <a:t>IO, immunotherapy</a:t>
            </a:r>
          </a:p>
        </p:txBody>
      </p:sp>
      <p:graphicFrame>
        <p:nvGraphicFramePr>
          <p:cNvPr id="8" name="Chart 7">
            <a:extLst>
              <a:ext uri="{FF2B5EF4-FFF2-40B4-BE49-F238E27FC236}">
                <a16:creationId xmlns:a16="http://schemas.microsoft.com/office/drawing/2014/main" id="{D9494FD3-980C-3654-628A-CFF3CE77AEB7}"/>
              </a:ext>
            </a:extLst>
          </p:cNvPr>
          <p:cNvGraphicFramePr/>
          <p:nvPr>
            <p:extLst>
              <p:ext uri="{D42A27DB-BD31-4B8C-83A1-F6EECF244321}">
                <p14:modId xmlns:p14="http://schemas.microsoft.com/office/powerpoint/2010/main" val="726503923"/>
              </p:ext>
            </p:extLst>
          </p:nvPr>
        </p:nvGraphicFramePr>
        <p:xfrm>
          <a:off x="5087888" y="937684"/>
          <a:ext cx="7551936" cy="5083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4278968"/>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CB34EF-925C-F996-7BE3-2F823FE6B819}"/>
              </a:ext>
            </a:extLst>
          </p:cNvPr>
          <p:cNvSpPr>
            <a:spLocks noGrp="1"/>
          </p:cNvSpPr>
          <p:nvPr>
            <p:ph type="title"/>
          </p:nvPr>
        </p:nvSpPr>
        <p:spPr/>
        <p:txBody>
          <a:bodyPr>
            <a:normAutofit fontScale="90000"/>
          </a:bodyPr>
          <a:lstStyle/>
          <a:p>
            <a:r>
              <a:rPr lang="en-US" sz="2200" dirty="0"/>
              <a:t>The BCLC guideline recommends clinical trials after progression</a:t>
            </a:r>
            <a:br>
              <a:rPr lang="en-US" dirty="0"/>
            </a:br>
            <a:r>
              <a:rPr lang="en-US" sz="2000" dirty="0">
                <a:solidFill>
                  <a:schemeClr val="accent1"/>
                </a:solidFill>
              </a:rPr>
              <a:t>in daily practice, most physicians need to choose one of approved agents</a:t>
            </a:r>
            <a:br>
              <a:rPr lang="en-US" dirty="0"/>
            </a:br>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65</a:t>
            </a:fld>
            <a:endParaRPr lang="en-GB" dirty="0"/>
          </a:p>
        </p:txBody>
      </p:sp>
      <p:sp>
        <p:nvSpPr>
          <p:cNvPr id="201" name="Content Placeholder 200">
            <a:extLst>
              <a:ext uri="{FF2B5EF4-FFF2-40B4-BE49-F238E27FC236}">
                <a16:creationId xmlns:a16="http://schemas.microsoft.com/office/drawing/2014/main" id="{D053AB66-4136-6C4C-B9F5-13E48E208C02}"/>
              </a:ext>
            </a:extLst>
          </p:cNvPr>
          <p:cNvSpPr>
            <a:spLocks noGrp="1"/>
          </p:cNvSpPr>
          <p:nvPr>
            <p:ph sz="quarter" idx="15"/>
          </p:nvPr>
        </p:nvSpPr>
        <p:spPr>
          <a:xfrm>
            <a:off x="620183" y="6356351"/>
            <a:ext cx="10804409" cy="365125"/>
          </a:xfrm>
        </p:spPr>
        <p:txBody>
          <a:bodyPr anchor="b" anchorCtr="0"/>
          <a:lstStyle/>
          <a:p>
            <a:r>
              <a:rPr lang="en-US" dirty="0"/>
              <a:t>AFP, alpha-fetoprotein; ALBI, albumin-bilirubin; BCLC, Barcelona Clinic Liver Cancer; BSC, best supportive care; HCC, hepatocellular carcinoma; LT, liver transplantation; MELD, model of end-stage liver disease; PS, performance status; TACE, transarterial chemoembolisation</a:t>
            </a:r>
          </a:p>
          <a:p>
            <a:pPr>
              <a:spcBef>
                <a:spcPts val="0"/>
              </a:spcBef>
            </a:pPr>
            <a:r>
              <a:rPr lang="en-US" dirty="0"/>
              <a:t>Reig M, et al. J Hepatol. 2022;76:681-93</a:t>
            </a:r>
          </a:p>
        </p:txBody>
      </p:sp>
      <p:sp>
        <p:nvSpPr>
          <p:cNvPr id="54" name="Rectangle 53">
            <a:extLst>
              <a:ext uri="{FF2B5EF4-FFF2-40B4-BE49-F238E27FC236}">
                <a16:creationId xmlns:a16="http://schemas.microsoft.com/office/drawing/2014/main" id="{B1DE7170-CE2D-DE41-F0CA-AD363DE66619}"/>
              </a:ext>
            </a:extLst>
          </p:cNvPr>
          <p:cNvSpPr/>
          <p:nvPr/>
        </p:nvSpPr>
        <p:spPr>
          <a:xfrm>
            <a:off x="7226993" y="4406908"/>
            <a:ext cx="3133409" cy="161438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Rectangle 1">
            <a:extLst>
              <a:ext uri="{FF2B5EF4-FFF2-40B4-BE49-F238E27FC236}">
                <a16:creationId xmlns:a16="http://schemas.microsoft.com/office/drawing/2014/main" id="{4824607E-2F84-C244-89D7-4746B1571267}"/>
              </a:ext>
            </a:extLst>
          </p:cNvPr>
          <p:cNvSpPr/>
          <p:nvPr/>
        </p:nvSpPr>
        <p:spPr>
          <a:xfrm>
            <a:off x="7295349" y="4470162"/>
            <a:ext cx="2999059" cy="1524000"/>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 name="Rounded Rectangle 11">
            <a:extLst>
              <a:ext uri="{FF2B5EF4-FFF2-40B4-BE49-F238E27FC236}">
                <a16:creationId xmlns:a16="http://schemas.microsoft.com/office/drawing/2014/main" id="{386A0E2E-9217-7E4D-97F8-7E0A76B9AAC3}"/>
              </a:ext>
            </a:extLst>
          </p:cNvPr>
          <p:cNvSpPr/>
          <p:nvPr/>
        </p:nvSpPr>
        <p:spPr>
          <a:xfrm>
            <a:off x="6372634" y="965824"/>
            <a:ext cx="739565" cy="22878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b="1" dirty="0">
                <a:solidFill>
                  <a:schemeClr val="tx1"/>
                </a:solidFill>
                <a:latin typeface="Arial" panose="020B0604020202020204" pitchFamily="34" charset="0"/>
                <a:cs typeface="Arial" panose="020B0604020202020204" pitchFamily="34" charset="0"/>
              </a:rPr>
              <a:t>HCC</a:t>
            </a:r>
          </a:p>
        </p:txBody>
      </p:sp>
      <p:sp>
        <p:nvSpPr>
          <p:cNvPr id="7" name="Rounded Rectangle 14">
            <a:extLst>
              <a:ext uri="{FF2B5EF4-FFF2-40B4-BE49-F238E27FC236}">
                <a16:creationId xmlns:a16="http://schemas.microsoft.com/office/drawing/2014/main" id="{529C80BB-BA24-3248-A845-A3CD402440EF}"/>
              </a:ext>
            </a:extLst>
          </p:cNvPr>
          <p:cNvSpPr/>
          <p:nvPr/>
        </p:nvSpPr>
        <p:spPr>
          <a:xfrm>
            <a:off x="10390191" y="3807879"/>
            <a:ext cx="80797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BSC</a:t>
            </a:r>
          </a:p>
        </p:txBody>
      </p:sp>
      <p:sp>
        <p:nvSpPr>
          <p:cNvPr id="8" name="Rounded Rectangle 19">
            <a:extLst>
              <a:ext uri="{FF2B5EF4-FFF2-40B4-BE49-F238E27FC236}">
                <a16:creationId xmlns:a16="http://schemas.microsoft.com/office/drawing/2014/main" id="{143D5614-21C6-DA4B-AC65-801A495F2899}"/>
              </a:ext>
            </a:extLst>
          </p:cNvPr>
          <p:cNvSpPr/>
          <p:nvPr/>
        </p:nvSpPr>
        <p:spPr>
          <a:xfrm>
            <a:off x="922990" y="3807879"/>
            <a:ext cx="172430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1</a:t>
            </a:r>
            <a:r>
              <a:rPr lang="en-GB" sz="900" b="1" baseline="30000" dirty="0">
                <a:solidFill>
                  <a:schemeClr val="tx1"/>
                </a:solidFill>
                <a:latin typeface="Arial" panose="020B0604020202020204" pitchFamily="34" charset="0"/>
                <a:cs typeface="Arial" panose="020B0604020202020204" pitchFamily="34" charset="0"/>
              </a:rPr>
              <a:t>st</a:t>
            </a:r>
            <a:r>
              <a:rPr lang="en-GB" sz="900" b="1" dirty="0">
                <a:solidFill>
                  <a:schemeClr val="tx1"/>
                </a:solidFill>
                <a:latin typeface="Arial" panose="020B0604020202020204" pitchFamily="34" charset="0"/>
                <a:cs typeface="Arial" panose="020B0604020202020204" pitchFamily="34" charset="0"/>
              </a:rPr>
              <a:t> treatment option</a:t>
            </a:r>
          </a:p>
        </p:txBody>
      </p:sp>
      <p:cxnSp>
        <p:nvCxnSpPr>
          <p:cNvPr id="9" name="Straight Connector 8">
            <a:extLst>
              <a:ext uri="{FF2B5EF4-FFF2-40B4-BE49-F238E27FC236}">
                <a16:creationId xmlns:a16="http://schemas.microsoft.com/office/drawing/2014/main" id="{A7C18960-2039-AF44-9220-A887482ADC56}"/>
              </a:ext>
            </a:extLst>
          </p:cNvPr>
          <p:cNvCxnSpPr>
            <a:cxnSpLocks/>
          </p:cNvCxnSpPr>
          <p:nvPr/>
        </p:nvCxnSpPr>
        <p:spPr>
          <a:xfrm>
            <a:off x="3481186"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D48F688-C655-484E-ABB4-E3099E0AAE65}"/>
              </a:ext>
            </a:extLst>
          </p:cNvPr>
          <p:cNvCxnSpPr>
            <a:cxnSpLocks/>
          </p:cNvCxnSpPr>
          <p:nvPr/>
        </p:nvCxnSpPr>
        <p:spPr>
          <a:xfrm>
            <a:off x="5133894"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2B4B1CF-FC93-2340-8800-BDD9EAFA08B6}"/>
              </a:ext>
            </a:extLst>
          </p:cNvPr>
          <p:cNvCxnSpPr>
            <a:cxnSpLocks/>
          </p:cNvCxnSpPr>
          <p:nvPr/>
        </p:nvCxnSpPr>
        <p:spPr>
          <a:xfrm>
            <a:off x="8606142" y="1297296"/>
            <a:ext cx="0" cy="216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C76CE55-2F78-404F-B95D-E594BCC25F7C}"/>
              </a:ext>
            </a:extLst>
          </p:cNvPr>
          <p:cNvCxnSpPr>
            <a:cxnSpLocks/>
          </p:cNvCxnSpPr>
          <p:nvPr/>
        </p:nvCxnSpPr>
        <p:spPr>
          <a:xfrm>
            <a:off x="10458633" y="1297296"/>
            <a:ext cx="0" cy="216000"/>
          </a:xfrm>
          <a:prstGeom prst="line">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874C56-D9DD-1541-B3C1-0E275A7AE1E1}"/>
              </a:ext>
            </a:extLst>
          </p:cNvPr>
          <p:cNvCxnSpPr>
            <a:cxnSpLocks/>
          </p:cNvCxnSpPr>
          <p:nvPr/>
        </p:nvCxnSpPr>
        <p:spPr>
          <a:xfrm>
            <a:off x="6748510" y="1189296"/>
            <a:ext cx="0" cy="324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5BD7AFB-625F-BF4F-8D63-77569CC49B02}"/>
              </a:ext>
            </a:extLst>
          </p:cNvPr>
          <p:cNvCxnSpPr>
            <a:cxnSpLocks/>
          </p:cNvCxnSpPr>
          <p:nvPr/>
        </p:nvCxnSpPr>
        <p:spPr>
          <a:xfrm flipH="1">
            <a:off x="3471727" y="1304955"/>
            <a:ext cx="6976797"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38">
            <a:extLst>
              <a:ext uri="{FF2B5EF4-FFF2-40B4-BE49-F238E27FC236}">
                <a16:creationId xmlns:a16="http://schemas.microsoft.com/office/drawing/2014/main" id="{07118281-AF9F-E24E-B1A1-E9E7CF103B8E}"/>
              </a:ext>
            </a:extLst>
          </p:cNvPr>
          <p:cNvSpPr/>
          <p:nvPr/>
        </p:nvSpPr>
        <p:spPr>
          <a:xfrm rot="16200000">
            <a:off x="677380" y="1755133"/>
            <a:ext cx="7200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Prognosis</a:t>
            </a:r>
          </a:p>
        </p:txBody>
      </p:sp>
      <p:sp>
        <p:nvSpPr>
          <p:cNvPr id="18" name="Rounded Rectangle 39">
            <a:extLst>
              <a:ext uri="{FF2B5EF4-FFF2-40B4-BE49-F238E27FC236}">
                <a16:creationId xmlns:a16="http://schemas.microsoft.com/office/drawing/2014/main" id="{9847FAE7-0B79-0242-925C-B08444E09CEC}"/>
              </a:ext>
            </a:extLst>
          </p:cNvPr>
          <p:cNvSpPr/>
          <p:nvPr/>
        </p:nvSpPr>
        <p:spPr>
          <a:xfrm>
            <a:off x="1193961" y="1509523"/>
            <a:ext cx="1468465" cy="720000"/>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Based on tumour burden,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liver function and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physical status</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Refined by AFP, ALBI score,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Child-Pugh, MELD</a:t>
            </a:r>
          </a:p>
        </p:txBody>
      </p:sp>
      <p:sp>
        <p:nvSpPr>
          <p:cNvPr id="19" name="Rounded Rectangle 40">
            <a:extLst>
              <a:ext uri="{FF2B5EF4-FFF2-40B4-BE49-F238E27FC236}">
                <a16:creationId xmlns:a16="http://schemas.microsoft.com/office/drawing/2014/main" id="{B1A79603-CCDC-314C-A022-94A56E59182A}"/>
              </a:ext>
            </a:extLst>
          </p:cNvPr>
          <p:cNvSpPr/>
          <p:nvPr/>
        </p:nvSpPr>
        <p:spPr>
          <a:xfrm>
            <a:off x="1193961" y="2303609"/>
            <a:ext cx="1468465" cy="1392195"/>
          </a:xfrm>
          <a:prstGeom prst="roundRect">
            <a:avLst>
              <a:gd name="adj" fmla="val 8383"/>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To decide individualised</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treatment approach</a:t>
            </a:r>
          </a:p>
        </p:txBody>
      </p:sp>
      <p:sp>
        <p:nvSpPr>
          <p:cNvPr id="20" name="Rounded Rectangle 41">
            <a:extLst>
              <a:ext uri="{FF2B5EF4-FFF2-40B4-BE49-F238E27FC236}">
                <a16:creationId xmlns:a16="http://schemas.microsoft.com/office/drawing/2014/main" id="{3ECE0B8F-F2D6-9C42-99C4-083B74B3F83A}"/>
              </a:ext>
            </a:extLst>
          </p:cNvPr>
          <p:cNvSpPr/>
          <p:nvPr/>
        </p:nvSpPr>
        <p:spPr>
          <a:xfrm rot="16200000">
            <a:off x="340781" y="2885819"/>
            <a:ext cx="1393200" cy="228781"/>
          </a:xfrm>
          <a:prstGeom prst="round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Patient characterisation</a:t>
            </a:r>
          </a:p>
        </p:txBody>
      </p:sp>
      <p:sp>
        <p:nvSpPr>
          <p:cNvPr id="21" name="Rounded Rectangle 44">
            <a:extLst>
              <a:ext uri="{FF2B5EF4-FFF2-40B4-BE49-F238E27FC236}">
                <a16:creationId xmlns:a16="http://schemas.microsoft.com/office/drawing/2014/main" id="{1A292161-C46D-3D4A-B8E2-D6329120A17B}"/>
              </a:ext>
            </a:extLst>
          </p:cNvPr>
          <p:cNvSpPr/>
          <p:nvPr/>
        </p:nvSpPr>
        <p:spPr>
          <a:xfrm>
            <a:off x="4868333" y="2331189"/>
            <a:ext cx="590550" cy="221615"/>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≤3 nodules,</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each ≤3 cm</a:t>
            </a:r>
          </a:p>
        </p:txBody>
      </p:sp>
      <p:cxnSp>
        <p:nvCxnSpPr>
          <p:cNvPr id="22" name="Straight Connector 21">
            <a:extLst>
              <a:ext uri="{FF2B5EF4-FFF2-40B4-BE49-F238E27FC236}">
                <a16:creationId xmlns:a16="http://schemas.microsoft.com/office/drawing/2014/main" id="{0954337A-8AED-5C4D-97DD-435DD61A85A3}"/>
              </a:ext>
            </a:extLst>
          </p:cNvPr>
          <p:cNvCxnSpPr>
            <a:cxnSpLocks/>
          </p:cNvCxnSpPr>
          <p:nvPr/>
        </p:nvCxnSpPr>
        <p:spPr>
          <a:xfrm>
            <a:off x="3481186" y="1840221"/>
            <a:ext cx="0" cy="4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Rounded Rectangle 24">
            <a:extLst>
              <a:ext uri="{FF2B5EF4-FFF2-40B4-BE49-F238E27FC236}">
                <a16:creationId xmlns:a16="http://schemas.microsoft.com/office/drawing/2014/main" id="{9CD8045F-9ED8-7349-AB50-FC8BAD27B69F}"/>
              </a:ext>
            </a:extLst>
          </p:cNvPr>
          <p:cNvSpPr/>
          <p:nvPr/>
        </p:nvSpPr>
        <p:spPr>
          <a:xfrm>
            <a:off x="2741652" y="1509523"/>
            <a:ext cx="1479068" cy="415147"/>
          </a:xfrm>
          <a:prstGeom prst="round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Very early stage (0)</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≤2 cm</a:t>
            </a:r>
          </a:p>
          <a:p>
            <a:pPr marL="88900" indent="-88900">
              <a:buFont typeface="Arial" panose="020B0604020202020204" pitchFamily="34" charset="0"/>
              <a:buChar char="•"/>
            </a:pPr>
            <a:r>
              <a:rPr lang="en-GB" sz="750" spc="-1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spc="-10" dirty="0">
                <a:solidFill>
                  <a:schemeClr val="tx1"/>
                </a:solidFill>
                <a:latin typeface="Arial" panose="020B0604020202020204" pitchFamily="34" charset="0"/>
                <a:cs typeface="Arial" panose="020B0604020202020204" pitchFamily="34" charset="0"/>
              </a:rPr>
              <a:t>, PS 0</a:t>
            </a:r>
          </a:p>
        </p:txBody>
      </p:sp>
      <p:cxnSp>
        <p:nvCxnSpPr>
          <p:cNvPr id="24" name="Straight Connector 23">
            <a:extLst>
              <a:ext uri="{FF2B5EF4-FFF2-40B4-BE49-F238E27FC236}">
                <a16:creationId xmlns:a16="http://schemas.microsoft.com/office/drawing/2014/main" id="{A1AE62A6-2ED6-D446-928C-D438A520470D}"/>
              </a:ext>
            </a:extLst>
          </p:cNvPr>
          <p:cNvCxnSpPr>
            <a:cxnSpLocks/>
          </p:cNvCxnSpPr>
          <p:nvPr/>
        </p:nvCxnSpPr>
        <p:spPr>
          <a:xfrm>
            <a:off x="433493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1361A7B-5A92-5449-81C5-7E5E594F9D7F}"/>
              </a:ext>
            </a:extLst>
          </p:cNvPr>
          <p:cNvCxnSpPr>
            <a:cxnSpLocks/>
          </p:cNvCxnSpPr>
          <p:nvPr/>
        </p:nvCxnSpPr>
        <p:spPr>
          <a:xfrm flipH="1">
            <a:off x="4328033" y="2133458"/>
            <a:ext cx="841925"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F882B5-26AA-104B-A96F-5843F3194510}"/>
              </a:ext>
            </a:extLst>
          </p:cNvPr>
          <p:cNvCxnSpPr>
            <a:cxnSpLocks/>
          </p:cNvCxnSpPr>
          <p:nvPr/>
        </p:nvCxnSpPr>
        <p:spPr>
          <a:xfrm>
            <a:off x="5163608"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670865A-2893-C54A-B88A-6BB4CE5953EC}"/>
              </a:ext>
            </a:extLst>
          </p:cNvPr>
          <p:cNvCxnSpPr>
            <a:cxnSpLocks/>
          </p:cNvCxnSpPr>
          <p:nvPr/>
        </p:nvCxnSpPr>
        <p:spPr>
          <a:xfrm>
            <a:off x="3481186" y="2395846"/>
            <a:ext cx="0" cy="344283"/>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8A4FF63-8357-9D43-9DE5-02A7EF165576}"/>
              </a:ext>
            </a:extLst>
          </p:cNvPr>
          <p:cNvCxnSpPr>
            <a:cxnSpLocks/>
          </p:cNvCxnSpPr>
          <p:nvPr/>
        </p:nvCxnSpPr>
        <p:spPr>
          <a:xfrm>
            <a:off x="317003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ounded Rectangle 42">
            <a:extLst>
              <a:ext uri="{FF2B5EF4-FFF2-40B4-BE49-F238E27FC236}">
                <a16:creationId xmlns:a16="http://schemas.microsoft.com/office/drawing/2014/main" id="{8A205C07-450D-2949-9927-A46E5827BF06}"/>
              </a:ext>
            </a:extLst>
          </p:cNvPr>
          <p:cNvSpPr/>
          <p:nvPr/>
        </p:nvSpPr>
        <p:spPr>
          <a:xfrm>
            <a:off x="2944283" y="2307821"/>
            <a:ext cx="1041400" cy="3529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Potential candidate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for liver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transplantation</a:t>
            </a:r>
          </a:p>
        </p:txBody>
      </p:sp>
      <p:cxnSp>
        <p:nvCxnSpPr>
          <p:cNvPr id="30" name="Straight Connector 29">
            <a:extLst>
              <a:ext uri="{FF2B5EF4-FFF2-40B4-BE49-F238E27FC236}">
                <a16:creationId xmlns:a16="http://schemas.microsoft.com/office/drawing/2014/main" id="{D16C9782-3EF8-FB43-BBA4-1CE6F480662E}"/>
              </a:ext>
            </a:extLst>
          </p:cNvPr>
          <p:cNvCxnSpPr>
            <a:cxnSpLocks/>
          </p:cNvCxnSpPr>
          <p:nvPr/>
        </p:nvCxnSpPr>
        <p:spPr>
          <a:xfrm>
            <a:off x="4751186" y="1783071"/>
            <a:ext cx="0" cy="344283"/>
          </a:xfrm>
          <a:prstGeom prst="line">
            <a:avLst/>
          </a:prstGeom>
          <a:ln w="15875">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25">
            <a:extLst>
              <a:ext uri="{FF2B5EF4-FFF2-40B4-BE49-F238E27FC236}">
                <a16:creationId xmlns:a16="http://schemas.microsoft.com/office/drawing/2014/main" id="{160162D6-E3B2-104B-8A9D-4C9E0E45F548}"/>
              </a:ext>
            </a:extLst>
          </p:cNvPr>
          <p:cNvSpPr/>
          <p:nvPr/>
        </p:nvSpPr>
        <p:spPr>
          <a:xfrm>
            <a:off x="4299626" y="1509523"/>
            <a:ext cx="1668537" cy="415147"/>
          </a:xfrm>
          <a:prstGeom prst="round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Early stage (A)</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Single, or  ≤3 nodules each ≤3 cm</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32" name="Straight Connector 31">
            <a:extLst>
              <a:ext uri="{FF2B5EF4-FFF2-40B4-BE49-F238E27FC236}">
                <a16:creationId xmlns:a16="http://schemas.microsoft.com/office/drawing/2014/main" id="{861FB3FC-5F0E-B843-A340-86E7C02B7159}"/>
              </a:ext>
            </a:extLst>
          </p:cNvPr>
          <p:cNvCxnSpPr>
            <a:cxnSpLocks/>
          </p:cNvCxnSpPr>
          <p:nvPr/>
        </p:nvCxnSpPr>
        <p:spPr>
          <a:xfrm flipH="1">
            <a:off x="3162809" y="2743058"/>
            <a:ext cx="59109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65A47F6-F4A5-0846-BED1-896DB80CA794}"/>
              </a:ext>
            </a:extLst>
          </p:cNvPr>
          <p:cNvCxnSpPr>
            <a:cxnSpLocks/>
          </p:cNvCxnSpPr>
          <p:nvPr/>
        </p:nvCxnSpPr>
        <p:spPr>
          <a:xfrm>
            <a:off x="3747886" y="2736954"/>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64">
            <a:extLst>
              <a:ext uri="{FF2B5EF4-FFF2-40B4-BE49-F238E27FC236}">
                <a16:creationId xmlns:a16="http://schemas.microsoft.com/office/drawing/2014/main" id="{0949EE07-90E2-0C4B-8469-815BA95C9FB0}"/>
              </a:ext>
            </a:extLst>
          </p:cNvPr>
          <p:cNvSpPr txBox="1"/>
          <p:nvPr/>
        </p:nvSpPr>
        <p:spPr>
          <a:xfrm>
            <a:off x="3095319" y="2896498"/>
            <a:ext cx="121828" cy="115416"/>
          </a:xfrm>
          <a:prstGeom prst="rect">
            <a:avLst/>
          </a:prstGeom>
          <a:noFill/>
        </p:spPr>
        <p:txBody>
          <a:bodyPr wrap="non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sp>
        <p:nvSpPr>
          <p:cNvPr id="35" name="TextBox 65">
            <a:extLst>
              <a:ext uri="{FF2B5EF4-FFF2-40B4-BE49-F238E27FC236}">
                <a16:creationId xmlns:a16="http://schemas.microsoft.com/office/drawing/2014/main" id="{1B000C50-E6F7-DD42-B9D5-41606091BC29}"/>
              </a:ext>
            </a:extLst>
          </p:cNvPr>
          <p:cNvSpPr txBox="1"/>
          <p:nvPr/>
        </p:nvSpPr>
        <p:spPr>
          <a:xfrm>
            <a:off x="3964774" y="27343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Portal pressure, bilirubin</a:t>
            </a:r>
          </a:p>
        </p:txBody>
      </p:sp>
      <p:sp>
        <p:nvSpPr>
          <p:cNvPr id="36" name="TextBox 68">
            <a:extLst>
              <a:ext uri="{FF2B5EF4-FFF2-40B4-BE49-F238E27FC236}">
                <a16:creationId xmlns:a16="http://schemas.microsoft.com/office/drawing/2014/main" id="{4D5CB980-2838-3746-93DE-79048927EFF3}"/>
              </a:ext>
            </a:extLst>
          </p:cNvPr>
          <p:cNvSpPr txBox="1"/>
          <p:nvPr/>
        </p:nvSpPr>
        <p:spPr>
          <a:xfrm>
            <a:off x="3660468" y="289649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p>
        </p:txBody>
      </p:sp>
      <p:cxnSp>
        <p:nvCxnSpPr>
          <p:cNvPr id="37" name="Straight Connector 36">
            <a:extLst>
              <a:ext uri="{FF2B5EF4-FFF2-40B4-BE49-F238E27FC236}">
                <a16:creationId xmlns:a16="http://schemas.microsoft.com/office/drawing/2014/main" id="{C2470388-39F1-3949-9AD9-18B2CD63C4E1}"/>
              </a:ext>
            </a:extLst>
          </p:cNvPr>
          <p:cNvCxnSpPr>
            <a:cxnSpLocks/>
            <a:stCxn id="38" idx="2"/>
          </p:cNvCxnSpPr>
          <p:nvPr/>
        </p:nvCxnSpPr>
        <p:spPr>
          <a:xfrm>
            <a:off x="4334933" y="2479780"/>
            <a:ext cx="0" cy="26341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ounded Rectangle 43">
            <a:extLst>
              <a:ext uri="{FF2B5EF4-FFF2-40B4-BE49-F238E27FC236}">
                <a16:creationId xmlns:a16="http://schemas.microsoft.com/office/drawing/2014/main" id="{D989FAD7-60FC-D344-B164-B607ED7DFEF9}"/>
              </a:ext>
            </a:extLst>
          </p:cNvPr>
          <p:cNvSpPr/>
          <p:nvPr/>
        </p:nvSpPr>
        <p:spPr>
          <a:xfrm>
            <a:off x="4042833" y="2307822"/>
            <a:ext cx="584200" cy="171958"/>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Single</a:t>
            </a:r>
          </a:p>
        </p:txBody>
      </p:sp>
      <p:cxnSp>
        <p:nvCxnSpPr>
          <p:cNvPr id="39" name="Straight Connector 38">
            <a:extLst>
              <a:ext uri="{FF2B5EF4-FFF2-40B4-BE49-F238E27FC236}">
                <a16:creationId xmlns:a16="http://schemas.microsoft.com/office/drawing/2014/main" id="{9F62B47C-8A81-5F47-8323-2DF775AB8795}"/>
              </a:ext>
            </a:extLst>
          </p:cNvPr>
          <p:cNvCxnSpPr>
            <a:cxnSpLocks/>
          </p:cNvCxnSpPr>
          <p:nvPr/>
        </p:nvCxnSpPr>
        <p:spPr>
          <a:xfrm>
            <a:off x="4087611"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BD8C0F5-A975-3A47-A621-EAADEC794499}"/>
              </a:ext>
            </a:extLst>
          </p:cNvPr>
          <p:cNvCxnSpPr>
            <a:cxnSpLocks/>
          </p:cNvCxnSpPr>
          <p:nvPr/>
        </p:nvCxnSpPr>
        <p:spPr>
          <a:xfrm flipH="1">
            <a:off x="4080385" y="3012933"/>
            <a:ext cx="4958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8DA80CD-D23F-4A40-AE5E-CAAD7CEE641F}"/>
              </a:ext>
            </a:extLst>
          </p:cNvPr>
          <p:cNvCxnSpPr>
            <a:cxnSpLocks/>
          </p:cNvCxnSpPr>
          <p:nvPr/>
        </p:nvCxnSpPr>
        <p:spPr>
          <a:xfrm>
            <a:off x="4579736" y="30068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F3A4B2B-0D55-714F-8EEE-A7057BBA2EEF}"/>
              </a:ext>
            </a:extLst>
          </p:cNvPr>
          <p:cNvCxnSpPr>
            <a:cxnSpLocks/>
          </p:cNvCxnSpPr>
          <p:nvPr/>
        </p:nvCxnSpPr>
        <p:spPr>
          <a:xfrm>
            <a:off x="4334933" y="2930630"/>
            <a:ext cx="0" cy="72000"/>
          </a:xfrm>
          <a:prstGeom prst="line">
            <a:avLst/>
          </a:prstGeom>
          <a:ln w="15875">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7EFB778-346E-7B43-8099-28835655ACD2}"/>
              </a:ext>
            </a:extLst>
          </p:cNvPr>
          <p:cNvCxnSpPr>
            <a:cxnSpLocks/>
          </p:cNvCxnSpPr>
          <p:nvPr/>
        </p:nvCxnSpPr>
        <p:spPr>
          <a:xfrm>
            <a:off x="3170036" y="3025879"/>
            <a:ext cx="0" cy="76824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87E3423-9FEF-AC4A-AB75-69A633CB6517}"/>
              </a:ext>
            </a:extLst>
          </p:cNvPr>
          <p:cNvCxnSpPr>
            <a:cxnSpLocks/>
          </p:cNvCxnSpPr>
          <p:nvPr/>
        </p:nvCxnSpPr>
        <p:spPr>
          <a:xfrm>
            <a:off x="4087611" y="3311629"/>
            <a:ext cx="0" cy="4824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82">
            <a:extLst>
              <a:ext uri="{FF2B5EF4-FFF2-40B4-BE49-F238E27FC236}">
                <a16:creationId xmlns:a16="http://schemas.microsoft.com/office/drawing/2014/main" id="{745A200B-FC0B-B247-A96D-E124BB6EC4FF}"/>
              </a:ext>
            </a:extLst>
          </p:cNvPr>
          <p:cNvSpPr txBox="1"/>
          <p:nvPr/>
        </p:nvSpPr>
        <p:spPr>
          <a:xfrm>
            <a:off x="38441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Normal</a:t>
            </a:r>
          </a:p>
        </p:txBody>
      </p:sp>
      <p:sp>
        <p:nvSpPr>
          <p:cNvPr id="46" name="TextBox 83">
            <a:extLst>
              <a:ext uri="{FF2B5EF4-FFF2-40B4-BE49-F238E27FC236}">
                <a16:creationId xmlns:a16="http://schemas.microsoft.com/office/drawing/2014/main" id="{0E6CCD52-9A96-D045-A66B-4E9C7E6B993D}"/>
              </a:ext>
            </a:extLst>
          </p:cNvPr>
          <p:cNvSpPr txBox="1"/>
          <p:nvPr/>
        </p:nvSpPr>
        <p:spPr>
          <a:xfrm>
            <a:off x="4301324" y="3181987"/>
            <a:ext cx="5225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Increased</a:t>
            </a:r>
            <a:r>
              <a:rPr lang="en-GB" sz="750" baseline="30000" dirty="0">
                <a:latin typeface="Arial" panose="020B0604020202020204" pitchFamily="34" charset="0"/>
                <a:ea typeface="Aileron" charset="0"/>
                <a:cs typeface="Arial" panose="020B0604020202020204" pitchFamily="34" charset="0"/>
              </a:rPr>
              <a:t>^</a:t>
            </a:r>
            <a:endParaRPr lang="en-GB" sz="750" dirty="0">
              <a:latin typeface="Arial" panose="020B0604020202020204" pitchFamily="34" charset="0"/>
              <a:ea typeface="Aileron" charset="0"/>
              <a:cs typeface="Arial" panose="020B0604020202020204" pitchFamily="34" charset="0"/>
            </a:endParaRPr>
          </a:p>
        </p:txBody>
      </p:sp>
      <p:sp>
        <p:nvSpPr>
          <p:cNvPr id="47" name="TextBox 84">
            <a:extLst>
              <a:ext uri="{FF2B5EF4-FFF2-40B4-BE49-F238E27FC236}">
                <a16:creationId xmlns:a16="http://schemas.microsoft.com/office/drawing/2014/main" id="{02FFE5D2-C0B0-5243-A815-A0657D4C9612}"/>
              </a:ext>
            </a:extLst>
          </p:cNvPr>
          <p:cNvSpPr txBox="1"/>
          <p:nvPr/>
        </p:nvSpPr>
        <p:spPr>
          <a:xfrm>
            <a:off x="4793449" y="3077212"/>
            <a:ext cx="747984" cy="207749"/>
          </a:xfrm>
          <a:prstGeom prst="rect">
            <a:avLst/>
          </a:prstGeom>
          <a:solidFill>
            <a:schemeClr val="accent4"/>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Contraindications</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to LT</a:t>
            </a:r>
          </a:p>
        </p:txBody>
      </p:sp>
      <p:cxnSp>
        <p:nvCxnSpPr>
          <p:cNvPr id="48" name="Straight Connector 47">
            <a:extLst>
              <a:ext uri="{FF2B5EF4-FFF2-40B4-BE49-F238E27FC236}">
                <a16:creationId xmlns:a16="http://schemas.microsoft.com/office/drawing/2014/main" id="{DF7FED3F-F4EA-CB40-8DCB-16DC636CDC9E}"/>
              </a:ext>
            </a:extLst>
          </p:cNvPr>
          <p:cNvCxnSpPr>
            <a:cxnSpLocks/>
            <a:stCxn id="21" idx="2"/>
          </p:cNvCxnSpPr>
          <p:nvPr/>
        </p:nvCxnSpPr>
        <p:spPr>
          <a:xfrm>
            <a:off x="5163608" y="2552804"/>
            <a:ext cx="0" cy="523767"/>
          </a:xfrm>
          <a:prstGeom prst="line">
            <a:avLst/>
          </a:prstGeom>
          <a:ln w="158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A52EB1E-0205-1744-9C50-544689D93060}"/>
              </a:ext>
            </a:extLst>
          </p:cNvPr>
          <p:cNvCxnSpPr>
            <a:cxnSpLocks/>
          </p:cNvCxnSpPr>
          <p:nvPr/>
        </p:nvCxnSpPr>
        <p:spPr>
          <a:xfrm>
            <a:off x="5903383"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3DE837D-0748-4848-9978-03FD61D8708F}"/>
              </a:ext>
            </a:extLst>
          </p:cNvPr>
          <p:cNvCxnSpPr>
            <a:cxnSpLocks/>
          </p:cNvCxnSpPr>
          <p:nvPr/>
        </p:nvCxnSpPr>
        <p:spPr>
          <a:xfrm flipH="1">
            <a:off x="5899659" y="2133458"/>
            <a:ext cx="184204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6C522F9-1F13-A243-B5E4-32E42C7457CD}"/>
              </a:ext>
            </a:extLst>
          </p:cNvPr>
          <p:cNvCxnSpPr>
            <a:cxnSpLocks/>
          </p:cNvCxnSpPr>
          <p:nvPr/>
        </p:nvCxnSpPr>
        <p:spPr>
          <a:xfrm>
            <a:off x="6779682" y="1778104"/>
            <a:ext cx="0" cy="53011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ECEFF74-5007-DE40-87CD-7E4BACADDDD6}"/>
              </a:ext>
            </a:extLst>
          </p:cNvPr>
          <p:cNvCxnSpPr>
            <a:cxnSpLocks/>
          </p:cNvCxnSpPr>
          <p:nvPr/>
        </p:nvCxnSpPr>
        <p:spPr>
          <a:xfrm>
            <a:off x="7736946" y="2127354"/>
            <a:ext cx="0" cy="1808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ounded Rectangle 26">
            <a:extLst>
              <a:ext uri="{FF2B5EF4-FFF2-40B4-BE49-F238E27FC236}">
                <a16:creationId xmlns:a16="http://schemas.microsoft.com/office/drawing/2014/main" id="{BB7F7BA7-9329-9C45-BA16-000A93363B3A}"/>
              </a:ext>
            </a:extLst>
          </p:cNvPr>
          <p:cNvSpPr/>
          <p:nvPr/>
        </p:nvSpPr>
        <p:spPr>
          <a:xfrm>
            <a:off x="6028019" y="1509523"/>
            <a:ext cx="1517904" cy="415147"/>
          </a:xfrm>
          <a:prstGeom prst="roundRect">
            <a:avLst/>
          </a:prstGeom>
          <a:solidFill>
            <a:schemeClr val="accent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Intermediate stage (B)</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Multinodular</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a:t>
            </a:r>
            <a:r>
              <a:rPr lang="en-GB" sz="750" spc="-10" baseline="30000" dirty="0">
                <a:solidFill>
                  <a:schemeClr val="tx1"/>
                </a:solidFill>
                <a:latin typeface="Arial" panose="020B0604020202020204" pitchFamily="34" charset="0"/>
                <a:cs typeface="Arial" panose="020B0604020202020204" pitchFamily="34" charset="0"/>
              </a:rPr>
              <a:t>a</a:t>
            </a:r>
            <a:r>
              <a:rPr lang="en-GB" sz="750" dirty="0">
                <a:solidFill>
                  <a:schemeClr val="tx1"/>
                </a:solidFill>
                <a:latin typeface="Arial" panose="020B0604020202020204" pitchFamily="34" charset="0"/>
                <a:cs typeface="Arial" panose="020B0604020202020204" pitchFamily="34" charset="0"/>
              </a:rPr>
              <a:t>, PS 0</a:t>
            </a:r>
          </a:p>
        </p:txBody>
      </p:sp>
      <p:cxnSp>
        <p:nvCxnSpPr>
          <p:cNvPr id="59" name="Straight Connector 58">
            <a:extLst>
              <a:ext uri="{FF2B5EF4-FFF2-40B4-BE49-F238E27FC236}">
                <a16:creationId xmlns:a16="http://schemas.microsoft.com/office/drawing/2014/main" id="{EF407BC0-6308-A54F-B9A8-CEC1229BE6CF}"/>
              </a:ext>
            </a:extLst>
          </p:cNvPr>
          <p:cNvCxnSpPr>
            <a:cxnSpLocks/>
          </p:cNvCxnSpPr>
          <p:nvPr/>
        </p:nvCxnSpPr>
        <p:spPr>
          <a:xfrm>
            <a:off x="5903383" y="2587729"/>
            <a:ext cx="0" cy="12063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4AF9EA2B-AD86-334F-BAAF-5614ECD0A62F}"/>
              </a:ext>
            </a:extLst>
          </p:cNvPr>
          <p:cNvCxnSpPr>
            <a:cxnSpLocks/>
          </p:cNvCxnSpPr>
          <p:nvPr/>
        </p:nvCxnSpPr>
        <p:spPr>
          <a:xfrm>
            <a:off x="6779682"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AA54F71-86F9-0741-A1CA-FDED81A6422E}"/>
              </a:ext>
            </a:extLst>
          </p:cNvPr>
          <p:cNvCxnSpPr>
            <a:cxnSpLocks/>
          </p:cNvCxnSpPr>
          <p:nvPr/>
        </p:nvCxnSpPr>
        <p:spPr>
          <a:xfrm>
            <a:off x="7736946" y="2562329"/>
            <a:ext cx="0" cy="12317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ounded Rectangle 45">
            <a:extLst>
              <a:ext uri="{FF2B5EF4-FFF2-40B4-BE49-F238E27FC236}">
                <a16:creationId xmlns:a16="http://schemas.microsoft.com/office/drawing/2014/main" id="{33724E9F-7C42-0146-8271-25985B3BD254}"/>
              </a:ext>
            </a:extLst>
          </p:cNvPr>
          <p:cNvSpPr/>
          <p:nvPr/>
        </p:nvSpPr>
        <p:spPr>
          <a:xfrm>
            <a:off x="5531908" y="2307821"/>
            <a:ext cx="742950"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Extended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liver transplant</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criteria</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(size, AFP)</a:t>
            </a:r>
          </a:p>
        </p:txBody>
      </p:sp>
      <p:sp>
        <p:nvSpPr>
          <p:cNvPr id="63" name="Rounded Rectangle 46">
            <a:extLst>
              <a:ext uri="{FF2B5EF4-FFF2-40B4-BE49-F238E27FC236}">
                <a16:creationId xmlns:a16="http://schemas.microsoft.com/office/drawing/2014/main" id="{80DBEBAC-789C-BD47-B66E-FF6D8231D4C9}"/>
              </a:ext>
            </a:extLst>
          </p:cNvPr>
          <p:cNvSpPr/>
          <p:nvPr/>
        </p:nvSpPr>
        <p:spPr>
          <a:xfrm>
            <a:off x="6317720" y="2307821"/>
            <a:ext cx="923925"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Well defined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nodules, preserved</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portal flow,</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selective access</a:t>
            </a:r>
          </a:p>
        </p:txBody>
      </p:sp>
      <p:sp>
        <p:nvSpPr>
          <p:cNvPr id="64" name="Rounded Rectangle 47">
            <a:extLst>
              <a:ext uri="{FF2B5EF4-FFF2-40B4-BE49-F238E27FC236}">
                <a16:creationId xmlns:a16="http://schemas.microsoft.com/office/drawing/2014/main" id="{6C0B5C3D-B1FA-C443-85CF-71C07D41C71F}"/>
              </a:ext>
            </a:extLst>
          </p:cNvPr>
          <p:cNvSpPr/>
          <p:nvPr/>
        </p:nvSpPr>
        <p:spPr>
          <a:xfrm>
            <a:off x="7284508" y="2307821"/>
            <a:ext cx="904876" cy="441833"/>
          </a:xfrm>
          <a:prstGeom prst="round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750" dirty="0">
                <a:solidFill>
                  <a:schemeClr val="tx1"/>
                </a:solidFill>
                <a:latin typeface="Arial" panose="020B0604020202020204" pitchFamily="34" charset="0"/>
                <a:cs typeface="Arial" panose="020B0604020202020204" pitchFamily="34" charset="0"/>
              </a:rPr>
              <a:t>Diffuse, infiltrative,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extensive</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bilobar liver</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involvement</a:t>
            </a:r>
          </a:p>
        </p:txBody>
      </p:sp>
      <p:cxnSp>
        <p:nvCxnSpPr>
          <p:cNvPr id="65" name="Straight Connector 64">
            <a:extLst>
              <a:ext uri="{FF2B5EF4-FFF2-40B4-BE49-F238E27FC236}">
                <a16:creationId xmlns:a16="http://schemas.microsoft.com/office/drawing/2014/main" id="{E5950DA4-8B83-0F46-8921-BED29411F0C6}"/>
              </a:ext>
            </a:extLst>
          </p:cNvPr>
          <p:cNvCxnSpPr>
            <a:cxnSpLocks/>
          </p:cNvCxnSpPr>
          <p:nvPr/>
        </p:nvCxnSpPr>
        <p:spPr>
          <a:xfrm>
            <a:off x="4889519"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FDA41FE0-647A-924A-8EA5-C08A62735AD7}"/>
              </a:ext>
            </a:extLst>
          </p:cNvPr>
          <p:cNvCxnSpPr>
            <a:cxnSpLocks/>
          </p:cNvCxnSpPr>
          <p:nvPr/>
        </p:nvCxnSpPr>
        <p:spPr>
          <a:xfrm>
            <a:off x="5438794" y="362912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102">
            <a:extLst>
              <a:ext uri="{FF2B5EF4-FFF2-40B4-BE49-F238E27FC236}">
                <a16:creationId xmlns:a16="http://schemas.microsoft.com/office/drawing/2014/main" id="{ABC214FB-37D1-4444-8D30-F2F836B98479}"/>
              </a:ext>
            </a:extLst>
          </p:cNvPr>
          <p:cNvSpPr txBox="1"/>
          <p:nvPr/>
        </p:nvSpPr>
        <p:spPr>
          <a:xfrm>
            <a:off x="4774893" y="3499748"/>
            <a:ext cx="220990"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Yes</a:t>
            </a:r>
            <a:r>
              <a:rPr lang="en-GB" sz="750" baseline="30000" dirty="0">
                <a:latin typeface="Arial" panose="020B0604020202020204" pitchFamily="34" charset="0"/>
                <a:ea typeface="Aileron" charset="0"/>
                <a:cs typeface="Arial" panose="020B0604020202020204" pitchFamily="34" charset="0"/>
              </a:rPr>
              <a:t>b</a:t>
            </a:r>
          </a:p>
        </p:txBody>
      </p:sp>
      <p:sp>
        <p:nvSpPr>
          <p:cNvPr id="68" name="TextBox 103">
            <a:extLst>
              <a:ext uri="{FF2B5EF4-FFF2-40B4-BE49-F238E27FC236}">
                <a16:creationId xmlns:a16="http://schemas.microsoft.com/office/drawing/2014/main" id="{A2123D9B-53A0-214C-9F01-C0FC4EBA92E3}"/>
              </a:ext>
            </a:extLst>
          </p:cNvPr>
          <p:cNvSpPr txBox="1"/>
          <p:nvPr/>
        </p:nvSpPr>
        <p:spPr>
          <a:xfrm>
            <a:off x="5355918" y="3499748"/>
            <a:ext cx="170309" cy="115416"/>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750" dirty="0">
                <a:latin typeface="Arial" panose="020B0604020202020204" pitchFamily="34" charset="0"/>
                <a:ea typeface="Aileron" charset="0"/>
                <a:cs typeface="Arial" panose="020B0604020202020204" pitchFamily="34" charset="0"/>
              </a:rPr>
              <a:t>No</a:t>
            </a:r>
          </a:p>
        </p:txBody>
      </p:sp>
      <p:cxnSp>
        <p:nvCxnSpPr>
          <p:cNvPr id="69" name="Straight Connector 68">
            <a:extLst>
              <a:ext uri="{FF2B5EF4-FFF2-40B4-BE49-F238E27FC236}">
                <a16:creationId xmlns:a16="http://schemas.microsoft.com/office/drawing/2014/main" id="{AFE51FDF-29B3-0C41-B42B-17E1821315CD}"/>
              </a:ext>
            </a:extLst>
          </p:cNvPr>
          <p:cNvCxnSpPr>
            <a:cxnSpLocks/>
          </p:cNvCxnSpPr>
          <p:nvPr/>
        </p:nvCxnSpPr>
        <p:spPr>
          <a:xfrm>
            <a:off x="4889519"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1CB60AE-4FBA-AB4E-A5AD-86960C7B6421}"/>
              </a:ext>
            </a:extLst>
          </p:cNvPr>
          <p:cNvCxnSpPr>
            <a:cxnSpLocks/>
          </p:cNvCxnSpPr>
          <p:nvPr/>
        </p:nvCxnSpPr>
        <p:spPr>
          <a:xfrm flipH="1">
            <a:off x="4883660" y="3343133"/>
            <a:ext cx="55934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11072A2-D6A5-2C49-89AF-832EA3AE88C8}"/>
              </a:ext>
            </a:extLst>
          </p:cNvPr>
          <p:cNvCxnSpPr>
            <a:cxnSpLocks/>
          </p:cNvCxnSpPr>
          <p:nvPr/>
        </p:nvCxnSpPr>
        <p:spPr>
          <a:xfrm>
            <a:off x="5438794" y="3337029"/>
            <a:ext cx="0" cy="1681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D0B17CA-CB21-B54F-B222-20F0874E3770}"/>
              </a:ext>
            </a:extLst>
          </p:cNvPr>
          <p:cNvCxnSpPr>
            <a:cxnSpLocks/>
          </p:cNvCxnSpPr>
          <p:nvPr/>
        </p:nvCxnSpPr>
        <p:spPr>
          <a:xfrm>
            <a:off x="8606142"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ABC70F9-650D-5043-BF51-A092CDF91EA0}"/>
              </a:ext>
            </a:extLst>
          </p:cNvPr>
          <p:cNvCxnSpPr>
            <a:cxnSpLocks/>
          </p:cNvCxnSpPr>
          <p:nvPr/>
        </p:nvCxnSpPr>
        <p:spPr>
          <a:xfrm>
            <a:off x="10794179" y="1822554"/>
            <a:ext cx="0" cy="1971567"/>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Rounded Rectangle 28">
            <a:extLst>
              <a:ext uri="{FF2B5EF4-FFF2-40B4-BE49-F238E27FC236}">
                <a16:creationId xmlns:a16="http://schemas.microsoft.com/office/drawing/2014/main" id="{05CACC8B-22FC-FB44-AD42-5C26BC707647}"/>
              </a:ext>
            </a:extLst>
          </p:cNvPr>
          <p:cNvSpPr/>
          <p:nvPr/>
        </p:nvSpPr>
        <p:spPr>
          <a:xfrm>
            <a:off x="9686148" y="1509523"/>
            <a:ext cx="1544971" cy="415147"/>
          </a:xfrm>
          <a:prstGeom prst="round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bg1"/>
                </a:solidFill>
                <a:latin typeface="Arial" panose="020B0604020202020204" pitchFamily="34" charset="0"/>
                <a:cs typeface="Arial" panose="020B0604020202020204" pitchFamily="34" charset="0"/>
              </a:rPr>
              <a:t>Terminal stage (D)</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Any tumour burden</a:t>
            </a:r>
          </a:p>
          <a:p>
            <a:pPr marL="88900" indent="-88900">
              <a:buFont typeface="Arial" panose="020B0604020202020204" pitchFamily="34" charset="0"/>
              <a:buChar char="•"/>
            </a:pPr>
            <a:r>
              <a:rPr lang="en-GB" sz="750" dirty="0">
                <a:solidFill>
                  <a:schemeClr val="bg1"/>
                </a:solidFill>
                <a:latin typeface="Arial" panose="020B0604020202020204" pitchFamily="34" charset="0"/>
                <a:cs typeface="Arial" panose="020B0604020202020204" pitchFamily="34" charset="0"/>
              </a:rPr>
              <a:t>End stage liver function, PS 3-4</a:t>
            </a:r>
          </a:p>
        </p:txBody>
      </p:sp>
      <p:sp>
        <p:nvSpPr>
          <p:cNvPr id="75" name="Rounded Rectangle 27">
            <a:extLst>
              <a:ext uri="{FF2B5EF4-FFF2-40B4-BE49-F238E27FC236}">
                <a16:creationId xmlns:a16="http://schemas.microsoft.com/office/drawing/2014/main" id="{278C322C-2C59-A24D-8901-17EA0D8632D7}"/>
              </a:ext>
            </a:extLst>
          </p:cNvPr>
          <p:cNvSpPr/>
          <p:nvPr/>
        </p:nvSpPr>
        <p:spPr>
          <a:xfrm>
            <a:off x="7605044" y="1509523"/>
            <a:ext cx="2002197" cy="415147"/>
          </a:xfrm>
          <a:prstGeom prst="round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Advanced stage (C)</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Portal invasion and/or extrahepatic spread</a:t>
            </a:r>
          </a:p>
          <a:p>
            <a:pPr marL="88900" indent="-88900">
              <a:buFont typeface="Arial" panose="020B0604020202020204" pitchFamily="34" charset="0"/>
              <a:buChar char="•"/>
            </a:pPr>
            <a:r>
              <a:rPr lang="en-GB" sz="750" dirty="0">
                <a:solidFill>
                  <a:schemeClr val="tx1"/>
                </a:solidFill>
                <a:latin typeface="Arial" panose="020B0604020202020204" pitchFamily="34" charset="0"/>
                <a:cs typeface="Arial" panose="020B0604020202020204" pitchFamily="34" charset="0"/>
              </a:rPr>
              <a:t>Preserved liver function, PS 1-2</a:t>
            </a:r>
          </a:p>
        </p:txBody>
      </p:sp>
      <p:cxnSp>
        <p:nvCxnSpPr>
          <p:cNvPr id="76" name="Straight Connector 75">
            <a:extLst>
              <a:ext uri="{FF2B5EF4-FFF2-40B4-BE49-F238E27FC236}">
                <a16:creationId xmlns:a16="http://schemas.microsoft.com/office/drawing/2014/main" id="{19368D78-94BA-4540-8413-59D87BF90FB8}"/>
              </a:ext>
            </a:extLst>
          </p:cNvPr>
          <p:cNvCxnSpPr>
            <a:cxnSpLocks/>
          </p:cNvCxnSpPr>
          <p:nvPr/>
        </p:nvCxnSpPr>
        <p:spPr>
          <a:xfrm>
            <a:off x="3170036" y="3946629"/>
            <a:ext cx="0" cy="4951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1B5423A-D1A0-B440-8DF0-EEB1E1D77CD6}"/>
              </a:ext>
            </a:extLst>
          </p:cNvPr>
          <p:cNvCxnSpPr>
            <a:cxnSpLocks/>
          </p:cNvCxnSpPr>
          <p:nvPr/>
        </p:nvCxnSpPr>
        <p:spPr>
          <a:xfrm>
            <a:off x="4087611" y="3946629"/>
            <a:ext cx="0" cy="482492"/>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079A82C-32B6-F247-958B-9CFD1F1ECB1D}"/>
              </a:ext>
            </a:extLst>
          </p:cNvPr>
          <p:cNvCxnSpPr>
            <a:cxnSpLocks/>
          </p:cNvCxnSpPr>
          <p:nvPr/>
        </p:nvCxnSpPr>
        <p:spPr>
          <a:xfrm>
            <a:off x="4889519" y="3905354"/>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79" name="Rounded Rectangle 16">
            <a:extLst>
              <a:ext uri="{FF2B5EF4-FFF2-40B4-BE49-F238E27FC236}">
                <a16:creationId xmlns:a16="http://schemas.microsoft.com/office/drawing/2014/main" id="{9C07421A-2FB1-3241-8A34-EEF4258639E5}"/>
              </a:ext>
            </a:extLst>
          </p:cNvPr>
          <p:cNvSpPr/>
          <p:nvPr/>
        </p:nvSpPr>
        <p:spPr>
          <a:xfrm>
            <a:off x="4592622" y="3807879"/>
            <a:ext cx="5937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sp>
        <p:nvSpPr>
          <p:cNvPr id="80" name="Rounded Rectangle 17">
            <a:extLst>
              <a:ext uri="{FF2B5EF4-FFF2-40B4-BE49-F238E27FC236}">
                <a16:creationId xmlns:a16="http://schemas.microsoft.com/office/drawing/2014/main" id="{12BCB953-C7AF-564E-83C7-F5127042AC31}"/>
              </a:ext>
            </a:extLst>
          </p:cNvPr>
          <p:cNvSpPr/>
          <p:nvPr/>
        </p:nvSpPr>
        <p:spPr>
          <a:xfrm>
            <a:off x="3622456" y="3807879"/>
            <a:ext cx="898594"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Resection</a:t>
            </a:r>
          </a:p>
        </p:txBody>
      </p:sp>
      <p:sp>
        <p:nvSpPr>
          <p:cNvPr id="81" name="Rounded Rectangle 18">
            <a:extLst>
              <a:ext uri="{FF2B5EF4-FFF2-40B4-BE49-F238E27FC236}">
                <a16:creationId xmlns:a16="http://schemas.microsoft.com/office/drawing/2014/main" id="{78E1A599-11E2-7242-B77C-37887A42624B}"/>
              </a:ext>
            </a:extLst>
          </p:cNvPr>
          <p:cNvSpPr/>
          <p:nvPr/>
        </p:nvSpPr>
        <p:spPr>
          <a:xfrm>
            <a:off x="2718194" y="3807879"/>
            <a:ext cx="83269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Ablation</a:t>
            </a:r>
          </a:p>
        </p:txBody>
      </p:sp>
      <p:cxnSp>
        <p:nvCxnSpPr>
          <p:cNvPr id="82" name="Straight Connector 81">
            <a:extLst>
              <a:ext uri="{FF2B5EF4-FFF2-40B4-BE49-F238E27FC236}">
                <a16:creationId xmlns:a16="http://schemas.microsoft.com/office/drawing/2014/main" id="{BA01FAB1-A31D-8D41-A814-A07441ABE327}"/>
              </a:ext>
            </a:extLst>
          </p:cNvPr>
          <p:cNvCxnSpPr>
            <a:cxnSpLocks/>
          </p:cNvCxnSpPr>
          <p:nvPr/>
        </p:nvCxnSpPr>
        <p:spPr>
          <a:xfrm>
            <a:off x="5740419" y="3908529"/>
            <a:ext cx="0" cy="523767"/>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83" name="Rounded Rectangle 15">
            <a:extLst>
              <a:ext uri="{FF2B5EF4-FFF2-40B4-BE49-F238E27FC236}">
                <a16:creationId xmlns:a16="http://schemas.microsoft.com/office/drawing/2014/main" id="{203FC043-A88A-9A4B-8F8C-49EBB7E41C94}"/>
              </a:ext>
            </a:extLst>
          </p:cNvPr>
          <p:cNvSpPr/>
          <p:nvPr/>
        </p:nvSpPr>
        <p:spPr>
          <a:xfrm>
            <a:off x="5257988" y="3807879"/>
            <a:ext cx="989210"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Transplant</a:t>
            </a:r>
          </a:p>
        </p:txBody>
      </p:sp>
      <p:cxnSp>
        <p:nvCxnSpPr>
          <p:cNvPr id="84" name="Straight Connector 83">
            <a:extLst>
              <a:ext uri="{FF2B5EF4-FFF2-40B4-BE49-F238E27FC236}">
                <a16:creationId xmlns:a16="http://schemas.microsoft.com/office/drawing/2014/main" id="{C966011C-7B6A-3446-8883-BB99ACB036CA}"/>
              </a:ext>
            </a:extLst>
          </p:cNvPr>
          <p:cNvCxnSpPr>
            <a:cxnSpLocks/>
          </p:cNvCxnSpPr>
          <p:nvPr/>
        </p:nvCxnSpPr>
        <p:spPr>
          <a:xfrm flipH="1">
            <a:off x="3162810" y="4432158"/>
            <a:ext cx="258499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3021363-521B-A140-9426-2838F4E80A94}"/>
              </a:ext>
            </a:extLst>
          </p:cNvPr>
          <p:cNvCxnSpPr>
            <a:cxnSpLocks/>
          </p:cNvCxnSpPr>
          <p:nvPr/>
        </p:nvCxnSpPr>
        <p:spPr>
          <a:xfrm>
            <a:off x="4495819" y="4435579"/>
            <a:ext cx="0" cy="164992"/>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Rounded Rectangle 123">
            <a:extLst>
              <a:ext uri="{FF2B5EF4-FFF2-40B4-BE49-F238E27FC236}">
                <a16:creationId xmlns:a16="http://schemas.microsoft.com/office/drawing/2014/main" id="{DAB77870-8952-CE46-A850-CA44C2385E77}"/>
              </a:ext>
            </a:extLst>
          </p:cNvPr>
          <p:cNvSpPr/>
          <p:nvPr/>
        </p:nvSpPr>
        <p:spPr>
          <a:xfrm>
            <a:off x="10390191" y="4137129"/>
            <a:ext cx="80797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3 months</a:t>
            </a:r>
          </a:p>
        </p:txBody>
      </p:sp>
      <p:cxnSp>
        <p:nvCxnSpPr>
          <p:cNvPr id="87" name="Straight Connector 86">
            <a:extLst>
              <a:ext uri="{FF2B5EF4-FFF2-40B4-BE49-F238E27FC236}">
                <a16:creationId xmlns:a16="http://schemas.microsoft.com/office/drawing/2014/main" id="{215D6FFA-DCED-6244-A2D5-5CA608B17CBF}"/>
              </a:ext>
            </a:extLst>
          </p:cNvPr>
          <p:cNvCxnSpPr>
            <a:cxnSpLocks/>
          </p:cNvCxnSpPr>
          <p:nvPr/>
        </p:nvCxnSpPr>
        <p:spPr>
          <a:xfrm>
            <a:off x="6438919" y="3918054"/>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B278CD2-5AB0-174C-B08B-361D7BE5CED6}"/>
              </a:ext>
            </a:extLst>
          </p:cNvPr>
          <p:cNvCxnSpPr>
            <a:cxnSpLocks/>
          </p:cNvCxnSpPr>
          <p:nvPr/>
        </p:nvCxnSpPr>
        <p:spPr>
          <a:xfrm>
            <a:off x="6927869" y="3937104"/>
            <a:ext cx="0" cy="10985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9DD411-7615-A547-A3BD-4CB9A388FB53}"/>
              </a:ext>
            </a:extLst>
          </p:cNvPr>
          <p:cNvCxnSpPr>
            <a:cxnSpLocks/>
          </p:cNvCxnSpPr>
          <p:nvPr/>
        </p:nvCxnSpPr>
        <p:spPr>
          <a:xfrm>
            <a:off x="8823344" y="3838250"/>
            <a:ext cx="0" cy="6413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5F01F19-09BF-0240-8E71-33F43E4A765E}"/>
              </a:ext>
            </a:extLst>
          </p:cNvPr>
          <p:cNvCxnSpPr>
            <a:cxnSpLocks/>
          </p:cNvCxnSpPr>
          <p:nvPr/>
        </p:nvCxnSpPr>
        <p:spPr>
          <a:xfrm flipV="1">
            <a:off x="5886469" y="4038704"/>
            <a:ext cx="0" cy="62865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269BEEB-75DE-A849-9D96-766B75C13411}"/>
              </a:ext>
            </a:extLst>
          </p:cNvPr>
          <p:cNvCxnSpPr>
            <a:cxnSpLocks/>
          </p:cNvCxnSpPr>
          <p:nvPr/>
        </p:nvCxnSpPr>
        <p:spPr>
          <a:xfrm flipH="1">
            <a:off x="5880610" y="4660758"/>
            <a:ext cx="245023"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 name="Rounded Rectangle 13">
            <a:extLst>
              <a:ext uri="{FF2B5EF4-FFF2-40B4-BE49-F238E27FC236}">
                <a16:creationId xmlns:a16="http://schemas.microsoft.com/office/drawing/2014/main" id="{0AF098F6-642D-AD4E-A270-5E1A69747D1F}"/>
              </a:ext>
            </a:extLst>
          </p:cNvPr>
          <p:cNvSpPr/>
          <p:nvPr/>
        </p:nvSpPr>
        <p:spPr>
          <a:xfrm>
            <a:off x="7280698" y="3807879"/>
            <a:ext cx="3037922"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Systemic treatment</a:t>
            </a:r>
          </a:p>
        </p:txBody>
      </p:sp>
      <p:sp>
        <p:nvSpPr>
          <p:cNvPr id="93" name="Rounded Rectangle 122">
            <a:extLst>
              <a:ext uri="{FF2B5EF4-FFF2-40B4-BE49-F238E27FC236}">
                <a16:creationId xmlns:a16="http://schemas.microsoft.com/office/drawing/2014/main" id="{420771B4-466F-244A-8CD6-0BAFA6511716}"/>
              </a:ext>
            </a:extLst>
          </p:cNvPr>
          <p:cNvSpPr/>
          <p:nvPr/>
        </p:nvSpPr>
        <p:spPr>
          <a:xfrm>
            <a:off x="7280698" y="4137129"/>
            <a:ext cx="303792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 years</a:t>
            </a:r>
          </a:p>
        </p:txBody>
      </p:sp>
      <p:sp>
        <p:nvSpPr>
          <p:cNvPr id="94" name="Rounded Rectangle 12">
            <a:extLst>
              <a:ext uri="{FF2B5EF4-FFF2-40B4-BE49-F238E27FC236}">
                <a16:creationId xmlns:a16="http://schemas.microsoft.com/office/drawing/2014/main" id="{6C43C46A-4A8B-EB4F-BA7A-8EB4187EDEC5}"/>
              </a:ext>
            </a:extLst>
          </p:cNvPr>
          <p:cNvSpPr/>
          <p:nvPr/>
        </p:nvSpPr>
        <p:spPr>
          <a:xfrm>
            <a:off x="6318770" y="3807879"/>
            <a:ext cx="890356" cy="228781"/>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tx1"/>
                </a:solidFill>
                <a:latin typeface="Arial" panose="020B0604020202020204" pitchFamily="34" charset="0"/>
                <a:cs typeface="Arial" panose="020B0604020202020204" pitchFamily="34" charset="0"/>
              </a:rPr>
              <a:t>TACE</a:t>
            </a:r>
          </a:p>
        </p:txBody>
      </p:sp>
      <p:sp>
        <p:nvSpPr>
          <p:cNvPr id="95" name="Rounded Rectangle 121">
            <a:extLst>
              <a:ext uri="{FF2B5EF4-FFF2-40B4-BE49-F238E27FC236}">
                <a16:creationId xmlns:a16="http://schemas.microsoft.com/office/drawing/2014/main" id="{4548C046-8BB4-2F47-8AE0-C20C81751141}"/>
              </a:ext>
            </a:extLst>
          </p:cNvPr>
          <p:cNvSpPr/>
          <p:nvPr/>
        </p:nvSpPr>
        <p:spPr>
          <a:xfrm>
            <a:off x="6318770" y="4137129"/>
            <a:ext cx="890356"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&gt;2.5 years</a:t>
            </a:r>
          </a:p>
        </p:txBody>
      </p:sp>
      <p:sp>
        <p:nvSpPr>
          <p:cNvPr id="96" name="Rounded Rectangle 134">
            <a:extLst>
              <a:ext uri="{FF2B5EF4-FFF2-40B4-BE49-F238E27FC236}">
                <a16:creationId xmlns:a16="http://schemas.microsoft.com/office/drawing/2014/main" id="{32DEA5E2-335A-9940-BABE-D7BDC50C5597}"/>
              </a:ext>
            </a:extLst>
          </p:cNvPr>
          <p:cNvSpPr/>
          <p:nvPr/>
        </p:nvSpPr>
        <p:spPr>
          <a:xfrm>
            <a:off x="922991" y="4137129"/>
            <a:ext cx="1729192"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Expected survival</a:t>
            </a:r>
          </a:p>
        </p:txBody>
      </p:sp>
      <p:sp>
        <p:nvSpPr>
          <p:cNvPr id="97" name="Rounded Rectangle 135">
            <a:extLst>
              <a:ext uri="{FF2B5EF4-FFF2-40B4-BE49-F238E27FC236}">
                <a16:creationId xmlns:a16="http://schemas.microsoft.com/office/drawing/2014/main" id="{34DA454C-691E-C74C-82BE-AB7F011C677D}"/>
              </a:ext>
            </a:extLst>
          </p:cNvPr>
          <p:cNvSpPr/>
          <p:nvPr/>
        </p:nvSpPr>
        <p:spPr>
          <a:xfrm rot="16200000">
            <a:off x="240805" y="5074953"/>
            <a:ext cx="1593156" cy="228781"/>
          </a:xfrm>
          <a:prstGeom prst="round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b="1" dirty="0">
                <a:solidFill>
                  <a:schemeClr val="tx1"/>
                </a:solidFill>
                <a:latin typeface="Arial" panose="020B0604020202020204" pitchFamily="34" charset="0"/>
                <a:cs typeface="Arial" panose="020B0604020202020204" pitchFamily="34" charset="0"/>
              </a:rPr>
              <a:t>Clinical decision-making</a:t>
            </a:r>
          </a:p>
        </p:txBody>
      </p:sp>
      <p:sp>
        <p:nvSpPr>
          <p:cNvPr id="98" name="Rounded Rectangle 136">
            <a:extLst>
              <a:ext uri="{FF2B5EF4-FFF2-40B4-BE49-F238E27FC236}">
                <a16:creationId xmlns:a16="http://schemas.microsoft.com/office/drawing/2014/main" id="{66D308E9-F4CE-2E4F-8B59-9E233A4D3DEF}"/>
              </a:ext>
            </a:extLst>
          </p:cNvPr>
          <p:cNvSpPr/>
          <p:nvPr/>
        </p:nvSpPr>
        <p:spPr>
          <a:xfrm>
            <a:off x="1193961" y="4392765"/>
            <a:ext cx="1468465" cy="1593157"/>
          </a:xfrm>
          <a:prstGeom prst="roundRect">
            <a:avLst>
              <a:gd name="adj" fmla="val 8252"/>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spcAft>
                <a:spcPts val="300"/>
              </a:spcAft>
            </a:pPr>
            <a:r>
              <a:rPr lang="en-GB" sz="800" b="1" dirty="0">
                <a:solidFill>
                  <a:schemeClr val="tx1"/>
                </a:solidFill>
                <a:latin typeface="Arial" panose="020B0604020202020204" pitchFamily="34" charset="0"/>
                <a:cs typeface="Arial" panose="020B0604020202020204" pitchFamily="34" charset="0"/>
              </a:rPr>
              <a:t>Treatment stage migration</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Primes lower priority</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options due to non-liver</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related clinical profile</a:t>
            </a:r>
          </a:p>
          <a:p>
            <a:pPr algn="ctr">
              <a:lnSpc>
                <a:spcPct val="90000"/>
              </a:lnSpc>
              <a:spcAft>
                <a:spcPts val="300"/>
              </a:spcAft>
            </a:pPr>
            <a:r>
              <a:rPr lang="en-GB" sz="800" dirty="0">
                <a:solidFill>
                  <a:schemeClr val="tx1"/>
                </a:solidFill>
                <a:latin typeface="Arial" panose="020B0604020202020204" pitchFamily="34" charset="0"/>
                <a:cs typeface="Arial" panose="020B0604020202020204" pitchFamily="34" charset="0"/>
              </a:rPr>
              <a:t>(Age, comorbidities, patient</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values and availability)</a:t>
            </a:r>
          </a:p>
        </p:txBody>
      </p:sp>
      <p:sp>
        <p:nvSpPr>
          <p:cNvPr id="99" name="Freeform 137">
            <a:extLst>
              <a:ext uri="{FF2B5EF4-FFF2-40B4-BE49-F238E27FC236}">
                <a16:creationId xmlns:a16="http://schemas.microsoft.com/office/drawing/2014/main" id="{82392D15-0B2F-6B49-9227-C97E256FE3F4}"/>
              </a:ext>
            </a:extLst>
          </p:cNvPr>
          <p:cNvSpPr/>
          <p:nvPr/>
        </p:nvSpPr>
        <p:spPr>
          <a:xfrm>
            <a:off x="4544483" y="3289404"/>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0" name="Freeform 138">
            <a:extLst>
              <a:ext uri="{FF2B5EF4-FFF2-40B4-BE49-F238E27FC236}">
                <a16:creationId xmlns:a16="http://schemas.microsoft.com/office/drawing/2014/main" id="{989490E0-2649-8646-831A-A288302B5E31}"/>
              </a:ext>
            </a:extLst>
          </p:cNvPr>
          <p:cNvSpPr/>
          <p:nvPr/>
        </p:nvSpPr>
        <p:spPr>
          <a:xfrm>
            <a:off x="3757083" y="2968729"/>
            <a:ext cx="311150" cy="98844"/>
          </a:xfrm>
          <a:custGeom>
            <a:avLst/>
            <a:gdLst>
              <a:gd name="connsiteX0" fmla="*/ 0 w 311150"/>
              <a:gd name="connsiteY0" fmla="*/ 50800 h 98844"/>
              <a:gd name="connsiteX1" fmla="*/ 120650 w 311150"/>
              <a:gd name="connsiteY1" fmla="*/ 98425 h 98844"/>
              <a:gd name="connsiteX2" fmla="*/ 247650 w 311150"/>
              <a:gd name="connsiteY2" fmla="*/ 69850 h 98844"/>
              <a:gd name="connsiteX3" fmla="*/ 311150 w 311150"/>
              <a:gd name="connsiteY3" fmla="*/ 0 h 98844"/>
            </a:gdLst>
            <a:ahLst/>
            <a:cxnLst>
              <a:cxn ang="0">
                <a:pos x="connsiteX0" y="connsiteY0"/>
              </a:cxn>
              <a:cxn ang="0">
                <a:pos x="connsiteX1" y="connsiteY1"/>
              </a:cxn>
              <a:cxn ang="0">
                <a:pos x="connsiteX2" y="connsiteY2"/>
              </a:cxn>
              <a:cxn ang="0">
                <a:pos x="connsiteX3" y="connsiteY3"/>
              </a:cxn>
            </a:cxnLst>
            <a:rect l="l" t="t" r="r" b="b"/>
            <a:pathLst>
              <a:path w="311150" h="98844">
                <a:moveTo>
                  <a:pt x="0" y="50800"/>
                </a:moveTo>
                <a:cubicBezTo>
                  <a:pt x="39687" y="73025"/>
                  <a:pt x="79375" y="95250"/>
                  <a:pt x="120650" y="98425"/>
                </a:cubicBezTo>
                <a:cubicBezTo>
                  <a:pt x="161925" y="101600"/>
                  <a:pt x="215900" y="86254"/>
                  <a:pt x="247650" y="69850"/>
                </a:cubicBezTo>
                <a:cubicBezTo>
                  <a:pt x="279400" y="53446"/>
                  <a:pt x="295275" y="26723"/>
                  <a:pt x="311150" y="0"/>
                </a:cubicBezTo>
              </a:path>
            </a:pathLst>
          </a:custGeom>
          <a:noFill/>
          <a:ln w="1270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1" name="TextBox 139">
            <a:extLst>
              <a:ext uri="{FF2B5EF4-FFF2-40B4-BE49-F238E27FC236}">
                <a16:creationId xmlns:a16="http://schemas.microsoft.com/office/drawing/2014/main" id="{F6701AA6-BAB8-5541-8FB2-9550192FEB94}"/>
              </a:ext>
            </a:extLst>
          </p:cNvPr>
          <p:cNvSpPr txBox="1"/>
          <p:nvPr/>
        </p:nvSpPr>
        <p:spPr>
          <a:xfrm>
            <a:off x="2836837" y="5783397"/>
            <a:ext cx="4093646" cy="230832"/>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50" baseline="30000" dirty="0">
                <a:latin typeface="Arial" panose="020B0604020202020204" pitchFamily="34" charset="0"/>
                <a:ea typeface="Aileron" charset="0"/>
                <a:cs typeface="Arial" panose="020B0604020202020204" pitchFamily="34" charset="0"/>
              </a:rPr>
              <a:t>a</a:t>
            </a:r>
            <a:r>
              <a:rPr lang="en-GB" sz="750" dirty="0">
                <a:latin typeface="Arial" panose="020B0604020202020204" pitchFamily="34" charset="0"/>
                <a:ea typeface="Aileron" charset="0"/>
                <a:cs typeface="Arial" panose="020B0604020202020204" pitchFamily="34" charset="0"/>
              </a:rPr>
              <a:t> Except for those with tumour burden acceptable for transplant</a:t>
            </a:r>
          </a:p>
          <a:p>
            <a:r>
              <a:rPr lang="en-GB" sz="750" baseline="30000" dirty="0">
                <a:latin typeface="Arial" panose="020B0604020202020204" pitchFamily="34" charset="0"/>
                <a:ea typeface="Aileron" charset="0"/>
                <a:cs typeface="Arial" panose="020B0604020202020204" pitchFamily="34" charset="0"/>
              </a:rPr>
              <a:t>b</a:t>
            </a:r>
            <a:r>
              <a:rPr lang="en-GB" sz="750" dirty="0">
                <a:latin typeface="Arial" panose="020B0604020202020204" pitchFamily="34" charset="0"/>
                <a:ea typeface="Aileron" charset="0"/>
                <a:cs typeface="Arial" panose="020B0604020202020204" pitchFamily="34" charset="0"/>
              </a:rPr>
              <a:t> Resection may be considered for single peripheral HCC with adequate remnant liver volume</a:t>
            </a:r>
            <a:endParaRPr lang="en-GB" sz="750" baseline="30000" dirty="0">
              <a:latin typeface="Arial" panose="020B0604020202020204" pitchFamily="34" charset="0"/>
              <a:ea typeface="Aileron" charset="0"/>
              <a:cs typeface="Arial" panose="020B0604020202020204" pitchFamily="34" charset="0"/>
            </a:endParaRPr>
          </a:p>
        </p:txBody>
      </p:sp>
      <p:sp>
        <p:nvSpPr>
          <p:cNvPr id="102" name="Rounded Rectangle 141">
            <a:extLst>
              <a:ext uri="{FF2B5EF4-FFF2-40B4-BE49-F238E27FC236}">
                <a16:creationId xmlns:a16="http://schemas.microsoft.com/office/drawing/2014/main" id="{F7670E2B-585F-7949-92D8-29A6A2D1CFBA}"/>
              </a:ext>
            </a:extLst>
          </p:cNvPr>
          <p:cNvSpPr/>
          <p:nvPr/>
        </p:nvSpPr>
        <p:spPr>
          <a:xfrm>
            <a:off x="3394470" y="5102116"/>
            <a:ext cx="2197764" cy="260776"/>
          </a:xfrm>
          <a:prstGeom prst="roundRect">
            <a:avLst>
              <a:gd name="adj" fmla="val 0"/>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0000"/>
              </a:lnSpc>
            </a:pPr>
            <a:r>
              <a:rPr lang="en-GB" sz="800" b="1" dirty="0">
                <a:solidFill>
                  <a:schemeClr val="tx1"/>
                </a:solidFill>
                <a:latin typeface="Arial" panose="020B0604020202020204" pitchFamily="34" charset="0"/>
                <a:cs typeface="Arial" panose="020B0604020202020204" pitchFamily="34" charset="0"/>
              </a:rPr>
              <a:t>TACE</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Radioembolisation </a:t>
            </a:r>
            <a:r>
              <a:rPr lang="en-GB" sz="700" dirty="0">
                <a:solidFill>
                  <a:schemeClr val="tx1"/>
                </a:solidFill>
                <a:latin typeface="Arial" panose="020B0604020202020204" pitchFamily="34" charset="0"/>
                <a:cs typeface="Arial" panose="020B0604020202020204" pitchFamily="34" charset="0"/>
              </a:rPr>
              <a:t>(only for single lesion ≤8 cm)</a:t>
            </a:r>
          </a:p>
        </p:txBody>
      </p:sp>
      <p:cxnSp>
        <p:nvCxnSpPr>
          <p:cNvPr id="103" name="Straight Connector 102">
            <a:extLst>
              <a:ext uri="{FF2B5EF4-FFF2-40B4-BE49-F238E27FC236}">
                <a16:creationId xmlns:a16="http://schemas.microsoft.com/office/drawing/2014/main" id="{EC4DF56D-0CDB-B048-81D6-C217953AC5E6}"/>
              </a:ext>
            </a:extLst>
          </p:cNvPr>
          <p:cNvCxnSpPr>
            <a:cxnSpLocks/>
          </p:cNvCxnSpPr>
          <p:nvPr/>
        </p:nvCxnSpPr>
        <p:spPr>
          <a:xfrm>
            <a:off x="4493352" y="4734028"/>
            <a:ext cx="2467" cy="352318"/>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F98A621-D04D-FD41-8ABF-1A9C0428A29D}"/>
              </a:ext>
            </a:extLst>
          </p:cNvPr>
          <p:cNvCxnSpPr>
            <a:cxnSpLocks/>
          </p:cNvCxnSpPr>
          <p:nvPr/>
        </p:nvCxnSpPr>
        <p:spPr>
          <a:xfrm flipV="1">
            <a:off x="6438919" y="4778478"/>
            <a:ext cx="0" cy="45402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750909E-8E6A-7C44-A6CF-A9EC20898398}"/>
              </a:ext>
            </a:extLst>
          </p:cNvPr>
          <p:cNvCxnSpPr>
            <a:cxnSpLocks/>
          </p:cNvCxnSpPr>
          <p:nvPr/>
        </p:nvCxnSpPr>
        <p:spPr>
          <a:xfrm>
            <a:off x="5591248" y="5232504"/>
            <a:ext cx="1090010"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392A5BC5-B03F-B74F-9B44-CD40487B9AB5}"/>
              </a:ext>
            </a:extLst>
          </p:cNvPr>
          <p:cNvCxnSpPr>
            <a:cxnSpLocks/>
          </p:cNvCxnSpPr>
          <p:nvPr/>
        </p:nvCxnSpPr>
        <p:spPr>
          <a:xfrm>
            <a:off x="6893983" y="5232504"/>
            <a:ext cx="415925" cy="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Rounded Rectangle 147">
            <a:extLst>
              <a:ext uri="{FF2B5EF4-FFF2-40B4-BE49-F238E27FC236}">
                <a16:creationId xmlns:a16="http://schemas.microsoft.com/office/drawing/2014/main" id="{82CD1C4D-4234-6A47-A67F-8E3558148853}"/>
              </a:ext>
            </a:extLst>
          </p:cNvPr>
          <p:cNvSpPr/>
          <p:nvPr/>
        </p:nvSpPr>
        <p:spPr>
          <a:xfrm>
            <a:off x="6674907" y="5042004"/>
            <a:ext cx="517525" cy="381000"/>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dirty="0">
                <a:solidFill>
                  <a:schemeClr val="tx1"/>
                </a:solidFill>
                <a:latin typeface="Arial" panose="020B0604020202020204" pitchFamily="34" charset="0"/>
                <a:cs typeface="Arial" panose="020B0604020202020204" pitchFamily="34" charset="0"/>
              </a:rPr>
              <a:t>Not </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feasible</a:t>
            </a:r>
            <a:br>
              <a:rPr lang="en-GB" sz="800" dirty="0">
                <a:solidFill>
                  <a:schemeClr val="tx1"/>
                </a:solidFill>
                <a:latin typeface="Arial" panose="020B0604020202020204" pitchFamily="34" charset="0"/>
                <a:cs typeface="Arial" panose="020B0604020202020204" pitchFamily="34" charset="0"/>
              </a:rPr>
            </a:br>
            <a:r>
              <a:rPr lang="en-GB" sz="800" dirty="0">
                <a:solidFill>
                  <a:schemeClr val="tx1"/>
                </a:solidFill>
                <a:latin typeface="Arial" panose="020B0604020202020204" pitchFamily="34" charset="0"/>
                <a:cs typeface="Arial" panose="020B0604020202020204" pitchFamily="34" charset="0"/>
              </a:rPr>
              <a:t>or failure</a:t>
            </a:r>
          </a:p>
        </p:txBody>
      </p:sp>
      <p:cxnSp>
        <p:nvCxnSpPr>
          <p:cNvPr id="108" name="Straight Connector 107">
            <a:extLst>
              <a:ext uri="{FF2B5EF4-FFF2-40B4-BE49-F238E27FC236}">
                <a16:creationId xmlns:a16="http://schemas.microsoft.com/office/drawing/2014/main" id="{E08A9196-B101-E64A-BD03-1ED9DCCF15F7}"/>
              </a:ext>
            </a:extLst>
          </p:cNvPr>
          <p:cNvCxnSpPr>
            <a:cxnSpLocks/>
            <a:stCxn id="7" idx="2"/>
          </p:cNvCxnSpPr>
          <p:nvPr/>
        </p:nvCxnSpPr>
        <p:spPr>
          <a:xfrm>
            <a:off x="10794179" y="4036660"/>
            <a:ext cx="0" cy="100361"/>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7FD019F-E745-7C47-93C8-8952B5A8F387}"/>
              </a:ext>
            </a:extLst>
          </p:cNvPr>
          <p:cNvCxnSpPr>
            <a:cxnSpLocks/>
          </p:cNvCxnSpPr>
          <p:nvPr/>
        </p:nvCxnSpPr>
        <p:spPr>
          <a:xfrm>
            <a:off x="10794179" y="4308579"/>
            <a:ext cx="0" cy="118800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0" name="TextBox 159">
            <a:extLst>
              <a:ext uri="{FF2B5EF4-FFF2-40B4-BE49-F238E27FC236}">
                <a16:creationId xmlns:a16="http://schemas.microsoft.com/office/drawing/2014/main" id="{62F56441-E978-8D4F-8642-F67E73DE10B3}"/>
              </a:ext>
            </a:extLst>
          </p:cNvPr>
          <p:cNvSpPr txBox="1"/>
          <p:nvPr/>
        </p:nvSpPr>
        <p:spPr>
          <a:xfrm>
            <a:off x="6069799" y="4563112"/>
            <a:ext cx="747984" cy="207749"/>
          </a:xfrm>
          <a:prstGeom prst="rect">
            <a:avLst/>
          </a:prstGeom>
          <a:solidFill>
            <a:schemeClr val="tx2">
              <a:lumMod val="20000"/>
              <a:lumOff val="80000"/>
            </a:schemeClr>
          </a:solid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Successful</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downstaging</a:t>
            </a:r>
          </a:p>
        </p:txBody>
      </p:sp>
      <p:sp>
        <p:nvSpPr>
          <p:cNvPr id="111" name="TextBox 160">
            <a:extLst>
              <a:ext uri="{FF2B5EF4-FFF2-40B4-BE49-F238E27FC236}">
                <a16:creationId xmlns:a16="http://schemas.microsoft.com/office/drawing/2014/main" id="{1120A307-35E9-BF47-97AF-56AFE75FB0D6}"/>
              </a:ext>
            </a:extLst>
          </p:cNvPr>
          <p:cNvSpPr txBox="1"/>
          <p:nvPr/>
        </p:nvSpPr>
        <p:spPr>
          <a:xfrm>
            <a:off x="7295349" y="4498497"/>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1</a:t>
            </a:r>
            <a:r>
              <a:rPr lang="en-GB" sz="750" baseline="30000" dirty="0">
                <a:latin typeface="Arial" panose="020B0604020202020204" pitchFamily="34" charset="0"/>
                <a:ea typeface="Aileron" charset="0"/>
                <a:cs typeface="Arial" panose="020B0604020202020204" pitchFamily="34" charset="0"/>
              </a:rPr>
              <a:t>st</a:t>
            </a:r>
            <a:r>
              <a:rPr lang="en-GB" sz="750" dirty="0">
                <a:latin typeface="Arial" panose="020B0604020202020204" pitchFamily="34" charset="0"/>
                <a:ea typeface="Aileron" charset="0"/>
                <a:cs typeface="Arial" panose="020B0604020202020204" pitchFamily="34" charset="0"/>
              </a:rPr>
              <a:t> Line</a:t>
            </a:r>
          </a:p>
        </p:txBody>
      </p:sp>
      <p:sp>
        <p:nvSpPr>
          <p:cNvPr id="112" name="TextBox 161">
            <a:extLst>
              <a:ext uri="{FF2B5EF4-FFF2-40B4-BE49-F238E27FC236}">
                <a16:creationId xmlns:a16="http://schemas.microsoft.com/office/drawing/2014/main" id="{00EE7FFE-DAC6-5243-9CE4-82B732B0D0AE}"/>
              </a:ext>
            </a:extLst>
          </p:cNvPr>
          <p:cNvSpPr txBox="1"/>
          <p:nvPr/>
        </p:nvSpPr>
        <p:spPr>
          <a:xfrm>
            <a:off x="7295349" y="4866797"/>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2</a:t>
            </a:r>
            <a:r>
              <a:rPr lang="en-GB" sz="750" baseline="30000" dirty="0">
                <a:latin typeface="Arial" panose="020B0604020202020204" pitchFamily="34" charset="0"/>
                <a:ea typeface="Aileron" charset="0"/>
                <a:cs typeface="Arial" panose="020B0604020202020204" pitchFamily="34" charset="0"/>
              </a:rPr>
              <a:t>nd</a:t>
            </a:r>
            <a:r>
              <a:rPr lang="en-GB" sz="750" dirty="0">
                <a:latin typeface="Arial" panose="020B0604020202020204" pitchFamily="34" charset="0"/>
                <a:ea typeface="Aileron" charset="0"/>
                <a:cs typeface="Arial" panose="020B0604020202020204" pitchFamily="34" charset="0"/>
              </a:rPr>
              <a:t> Line</a:t>
            </a:r>
          </a:p>
        </p:txBody>
      </p:sp>
      <p:sp>
        <p:nvSpPr>
          <p:cNvPr id="113" name="TextBox 162">
            <a:extLst>
              <a:ext uri="{FF2B5EF4-FFF2-40B4-BE49-F238E27FC236}">
                <a16:creationId xmlns:a16="http://schemas.microsoft.com/office/drawing/2014/main" id="{3BCC17F6-4F68-8D44-AFFC-30EF5168EDBE}"/>
              </a:ext>
            </a:extLst>
          </p:cNvPr>
          <p:cNvSpPr txBox="1"/>
          <p:nvPr/>
        </p:nvSpPr>
        <p:spPr>
          <a:xfrm>
            <a:off x="7295349" y="5619272"/>
            <a:ext cx="420959"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3</a:t>
            </a:r>
            <a:r>
              <a:rPr lang="en-GB" sz="750" baseline="30000" dirty="0">
                <a:latin typeface="Arial" panose="020B0604020202020204" pitchFamily="34" charset="0"/>
                <a:ea typeface="Aileron" charset="0"/>
                <a:cs typeface="Arial" panose="020B0604020202020204" pitchFamily="34" charset="0"/>
              </a:rPr>
              <a:t>rd</a:t>
            </a:r>
            <a:r>
              <a:rPr lang="en-GB" sz="750" dirty="0">
                <a:latin typeface="Arial" panose="020B0604020202020204" pitchFamily="34" charset="0"/>
                <a:ea typeface="Aileron" charset="0"/>
                <a:cs typeface="Arial" panose="020B0604020202020204" pitchFamily="34" charset="0"/>
              </a:rPr>
              <a:t> Line</a:t>
            </a:r>
          </a:p>
        </p:txBody>
      </p:sp>
      <p:sp>
        <p:nvSpPr>
          <p:cNvPr id="114" name="TextBox 163">
            <a:extLst>
              <a:ext uri="{FF2B5EF4-FFF2-40B4-BE49-F238E27FC236}">
                <a16:creationId xmlns:a16="http://schemas.microsoft.com/office/drawing/2014/main" id="{F2B13D19-9CE8-A740-89A8-4AFE722DAEC0}"/>
              </a:ext>
            </a:extLst>
          </p:cNvPr>
          <p:cNvSpPr txBox="1"/>
          <p:nvPr/>
        </p:nvSpPr>
        <p:spPr>
          <a:xfrm>
            <a:off x="7641424" y="5724047"/>
            <a:ext cx="640034" cy="103875"/>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Cabozantinib</a:t>
            </a:r>
          </a:p>
        </p:txBody>
      </p:sp>
      <p:sp>
        <p:nvSpPr>
          <p:cNvPr id="115" name="TextBox 164">
            <a:extLst>
              <a:ext uri="{FF2B5EF4-FFF2-40B4-BE49-F238E27FC236}">
                <a16:creationId xmlns:a16="http://schemas.microsoft.com/office/drawing/2014/main" id="{900D9001-36C0-7E46-8C19-0F3FA4BEB219}"/>
              </a:ext>
            </a:extLst>
          </p:cNvPr>
          <p:cNvSpPr txBox="1"/>
          <p:nvPr/>
        </p:nvSpPr>
        <p:spPr>
          <a:xfrm>
            <a:off x="7616023" y="4574697"/>
            <a:ext cx="2604172" cy="207749"/>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b="1" dirty="0">
                <a:latin typeface="Arial" panose="020B0604020202020204" pitchFamily="34" charset="0"/>
                <a:ea typeface="Aileron" charset="0"/>
                <a:cs typeface="Arial" panose="020B0604020202020204" pitchFamily="34" charset="0"/>
              </a:rPr>
              <a:t>Atezolizumab-bevacizumab/durvalumab-tremelimumab</a:t>
            </a:r>
            <a:br>
              <a:rPr lang="en-GB" sz="750" b="1"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If not feasible </a:t>
            </a:r>
            <a:r>
              <a:rPr lang="en-GB" sz="750" b="1" dirty="0">
                <a:latin typeface="Arial" panose="020B0604020202020204" pitchFamily="34" charset="0"/>
                <a:ea typeface="Aileron" charset="0"/>
                <a:cs typeface="Arial" panose="020B0604020202020204" pitchFamily="34" charset="0"/>
              </a:rPr>
              <a:t>sorafenib or lenvatinib or durvalumab</a:t>
            </a:r>
          </a:p>
        </p:txBody>
      </p:sp>
      <p:sp>
        <p:nvSpPr>
          <p:cNvPr id="116" name="TextBox 165">
            <a:extLst>
              <a:ext uri="{FF2B5EF4-FFF2-40B4-BE49-F238E27FC236}">
                <a16:creationId xmlns:a16="http://schemas.microsoft.com/office/drawing/2014/main" id="{37D1D412-60C3-C146-BB96-6CC509BF5844}"/>
              </a:ext>
            </a:extLst>
          </p:cNvPr>
          <p:cNvSpPr txBox="1"/>
          <p:nvPr/>
        </p:nvSpPr>
        <p:spPr>
          <a:xfrm>
            <a:off x="8276398" y="4852074"/>
            <a:ext cx="686891" cy="45127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85000"/>
              </a:lnSpc>
            </a:pPr>
            <a:r>
              <a:rPr lang="en-GB" sz="750" b="1" dirty="0">
                <a:latin typeface="Arial" panose="020B0604020202020204" pitchFamily="34" charset="0"/>
                <a:ea typeface="Aileron" charset="0"/>
                <a:cs typeface="Arial" panose="020B0604020202020204" pitchFamily="34" charset="0"/>
              </a:rPr>
              <a:t>regorafenib</a:t>
            </a:r>
          </a:p>
          <a:p>
            <a:pPr>
              <a:lnSpc>
                <a:spcPct val="85000"/>
              </a:lnSpc>
            </a:pPr>
            <a:r>
              <a:rPr lang="en-GB" sz="600" dirty="0">
                <a:latin typeface="Arial" panose="020B0604020202020204" pitchFamily="34" charset="0"/>
                <a:ea typeface="Aileron" charset="0"/>
                <a:cs typeface="Arial" panose="020B0604020202020204" pitchFamily="34" charset="0"/>
              </a:rPr>
              <a:t>(sorafenib-tolerant)</a:t>
            </a:r>
          </a:p>
          <a:p>
            <a:pPr>
              <a:lnSpc>
                <a:spcPct val="85000"/>
              </a:lnSpc>
            </a:pPr>
            <a:r>
              <a:rPr lang="en-GB" sz="750" b="1" dirty="0">
                <a:latin typeface="Arial" panose="020B0604020202020204" pitchFamily="34" charset="0"/>
                <a:ea typeface="Aileron" charset="0"/>
                <a:cs typeface="Arial" panose="020B0604020202020204" pitchFamily="34" charset="0"/>
              </a:rPr>
              <a:t>cabozantinib</a:t>
            </a:r>
          </a:p>
          <a:p>
            <a:pPr>
              <a:lnSpc>
                <a:spcPct val="85000"/>
              </a:lnSpc>
            </a:pPr>
            <a:r>
              <a:rPr lang="en-GB" sz="750" b="1" dirty="0">
                <a:latin typeface="Arial" panose="020B0604020202020204" pitchFamily="34" charset="0"/>
                <a:ea typeface="Aileron" charset="0"/>
                <a:cs typeface="Arial" panose="020B0604020202020204" pitchFamily="34" charset="0"/>
              </a:rPr>
              <a:t>ramucirumab</a:t>
            </a:r>
          </a:p>
          <a:p>
            <a:pPr>
              <a:lnSpc>
                <a:spcPct val="85000"/>
              </a:lnSpc>
            </a:pPr>
            <a:r>
              <a:rPr lang="en-GB" sz="600" dirty="0">
                <a:latin typeface="Arial" panose="020B0604020202020204" pitchFamily="34" charset="0"/>
                <a:ea typeface="Aileron" charset="0"/>
                <a:cs typeface="Arial" panose="020B0604020202020204" pitchFamily="34" charset="0"/>
              </a:rPr>
              <a:t>(AFP ≥400 ng/ml)</a:t>
            </a:r>
          </a:p>
        </p:txBody>
      </p:sp>
      <p:sp>
        <p:nvSpPr>
          <p:cNvPr id="117" name="TextBox 168">
            <a:extLst>
              <a:ext uri="{FF2B5EF4-FFF2-40B4-BE49-F238E27FC236}">
                <a16:creationId xmlns:a16="http://schemas.microsoft.com/office/drawing/2014/main" id="{7A1F6E5E-2106-F040-BE53-2CFFA5C1BFC4}"/>
              </a:ext>
            </a:extLst>
          </p:cNvPr>
          <p:cNvSpPr txBox="1"/>
          <p:nvPr/>
        </p:nvSpPr>
        <p:spPr>
          <a:xfrm>
            <a:off x="7498523" y="5052099"/>
            <a:ext cx="1939850" cy="9810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sorafenib</a:t>
            </a:r>
            <a:endParaRPr lang="en-GB" sz="600" dirty="0">
              <a:latin typeface="Arial" panose="020B0604020202020204" pitchFamily="34" charset="0"/>
              <a:ea typeface="Aileron" charset="0"/>
              <a:cs typeface="Arial" panose="020B0604020202020204" pitchFamily="34" charset="0"/>
            </a:endParaRPr>
          </a:p>
        </p:txBody>
      </p:sp>
      <p:sp>
        <p:nvSpPr>
          <p:cNvPr id="118" name="TextBox 169">
            <a:extLst>
              <a:ext uri="{FF2B5EF4-FFF2-40B4-BE49-F238E27FC236}">
                <a16:creationId xmlns:a16="http://schemas.microsoft.com/office/drawing/2014/main" id="{9D576DE9-90E7-FE44-B425-1745A965EBF3}"/>
              </a:ext>
            </a:extLst>
          </p:cNvPr>
          <p:cNvSpPr txBox="1"/>
          <p:nvPr/>
        </p:nvSpPr>
        <p:spPr>
          <a:xfrm>
            <a:off x="7498523" y="5296574"/>
            <a:ext cx="1939850" cy="29431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atezolizumab-bevacizumab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durvalumab-tremelimumab</a:t>
            </a:r>
          </a:p>
          <a:p>
            <a:pPr marL="88900" indent="-88900">
              <a:lnSpc>
                <a:spcPct val="85000"/>
              </a:lnSpc>
              <a:buFont typeface="Arial" panose="020B0604020202020204" pitchFamily="34" charset="0"/>
              <a:buChar char="•"/>
            </a:pPr>
            <a:r>
              <a:rPr lang="en-GB" sz="750" dirty="0">
                <a:latin typeface="Arial" panose="020B0604020202020204" pitchFamily="34" charset="0"/>
                <a:ea typeface="Aileron" charset="0"/>
                <a:cs typeface="Arial" panose="020B0604020202020204" pitchFamily="34" charset="0"/>
              </a:rPr>
              <a:t>Post lenvatinib or durvalumab</a:t>
            </a:r>
            <a:endParaRPr lang="en-GB" sz="600" dirty="0">
              <a:latin typeface="Arial" panose="020B0604020202020204" pitchFamily="34" charset="0"/>
              <a:ea typeface="Aileron" charset="0"/>
              <a:cs typeface="Arial" panose="020B0604020202020204" pitchFamily="34" charset="0"/>
            </a:endParaRPr>
          </a:p>
        </p:txBody>
      </p:sp>
      <p:cxnSp>
        <p:nvCxnSpPr>
          <p:cNvPr id="119" name="Straight Connector 118">
            <a:extLst>
              <a:ext uri="{FF2B5EF4-FFF2-40B4-BE49-F238E27FC236}">
                <a16:creationId xmlns:a16="http://schemas.microsoft.com/office/drawing/2014/main" id="{F7C6D86B-731C-BB4D-B1BF-D83F6E485BED}"/>
              </a:ext>
            </a:extLst>
          </p:cNvPr>
          <p:cNvCxnSpPr>
            <a:cxnSpLocks/>
          </p:cNvCxnSpPr>
          <p:nvPr/>
        </p:nvCxnSpPr>
        <p:spPr>
          <a:xfrm>
            <a:off x="7423169" y="4612264"/>
            <a:ext cx="0" cy="21907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BF78245F-0F4E-B642-8B17-C6C53C0CF1D2}"/>
              </a:ext>
            </a:extLst>
          </p:cNvPr>
          <p:cNvCxnSpPr>
            <a:cxnSpLocks/>
          </p:cNvCxnSpPr>
          <p:nvPr/>
        </p:nvCxnSpPr>
        <p:spPr>
          <a:xfrm>
            <a:off x="7423169" y="5063114"/>
            <a:ext cx="0" cy="504825"/>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5F159628-3512-F04F-A713-C2DB28067D48}"/>
              </a:ext>
            </a:extLst>
          </p:cNvPr>
          <p:cNvCxnSpPr>
            <a:cxnSpLocks/>
          </p:cNvCxnSpPr>
          <p:nvPr/>
        </p:nvCxnSpPr>
        <p:spPr>
          <a:xfrm>
            <a:off x="8239144" y="4901189"/>
            <a:ext cx="0" cy="3873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1923B36-676A-BD4A-894D-8E9C4ED51E88}"/>
              </a:ext>
            </a:extLst>
          </p:cNvPr>
          <p:cNvCxnSpPr>
            <a:cxnSpLocks/>
          </p:cNvCxnSpPr>
          <p:nvPr/>
        </p:nvCxnSpPr>
        <p:spPr>
          <a:xfrm flipH="1">
            <a:off x="7350636" y="4850143"/>
            <a:ext cx="2680247"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2AC3246-C44D-4E42-9EDF-139FF6F22A68}"/>
              </a:ext>
            </a:extLst>
          </p:cNvPr>
          <p:cNvCxnSpPr>
            <a:cxnSpLocks/>
          </p:cNvCxnSpPr>
          <p:nvPr/>
        </p:nvCxnSpPr>
        <p:spPr>
          <a:xfrm>
            <a:off x="8208433" y="5094864"/>
            <a:ext cx="38100" cy="0"/>
          </a:xfrm>
          <a:prstGeom prst="lin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A6334467-BC5F-3648-A1CB-BC0B5A17C19C}"/>
              </a:ext>
            </a:extLst>
          </p:cNvPr>
          <p:cNvCxnSpPr>
            <a:cxnSpLocks/>
          </p:cNvCxnSpPr>
          <p:nvPr/>
        </p:nvCxnSpPr>
        <p:spPr>
          <a:xfrm>
            <a:off x="9067819" y="5301239"/>
            <a:ext cx="0" cy="28575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44CF969-12D2-884E-A3AE-BB3B31614674}"/>
              </a:ext>
            </a:extLst>
          </p:cNvPr>
          <p:cNvCxnSpPr>
            <a:cxnSpLocks/>
          </p:cNvCxnSpPr>
          <p:nvPr/>
        </p:nvCxnSpPr>
        <p:spPr>
          <a:xfrm>
            <a:off x="9072582" y="5455227"/>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C551DB0-32D5-614A-833E-CD88FDC36382}"/>
              </a:ext>
            </a:extLst>
          </p:cNvPr>
          <p:cNvCxnSpPr>
            <a:cxnSpLocks/>
          </p:cNvCxnSpPr>
          <p:nvPr/>
        </p:nvCxnSpPr>
        <p:spPr>
          <a:xfrm>
            <a:off x="9278408" y="5105977"/>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7" name="Rounded Rectangle 166">
            <a:extLst>
              <a:ext uri="{FF2B5EF4-FFF2-40B4-BE49-F238E27FC236}">
                <a16:creationId xmlns:a16="http://schemas.microsoft.com/office/drawing/2014/main" id="{A77604A6-2496-6746-829A-C82437BDF5D8}"/>
              </a:ext>
            </a:extLst>
          </p:cNvPr>
          <p:cNvSpPr/>
          <p:nvPr/>
        </p:nvSpPr>
        <p:spPr>
          <a:xfrm rot="16200000">
            <a:off x="9059333" y="4990314"/>
            <a:ext cx="416744"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cxnSp>
        <p:nvCxnSpPr>
          <p:cNvPr id="128" name="Straight Connector 127">
            <a:extLst>
              <a:ext uri="{FF2B5EF4-FFF2-40B4-BE49-F238E27FC236}">
                <a16:creationId xmlns:a16="http://schemas.microsoft.com/office/drawing/2014/main" id="{91589545-657E-CB4C-8741-A82C5772D0B1}"/>
              </a:ext>
            </a:extLst>
          </p:cNvPr>
          <p:cNvCxnSpPr>
            <a:cxnSpLocks/>
          </p:cNvCxnSpPr>
          <p:nvPr/>
        </p:nvCxnSpPr>
        <p:spPr>
          <a:xfrm>
            <a:off x="9278408" y="5763202"/>
            <a:ext cx="244478"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9" name="Rounded Rectangle 167">
            <a:extLst>
              <a:ext uri="{FF2B5EF4-FFF2-40B4-BE49-F238E27FC236}">
                <a16:creationId xmlns:a16="http://schemas.microsoft.com/office/drawing/2014/main" id="{F596CEC2-A7FF-9A43-9982-118BA4F70F57}"/>
              </a:ext>
            </a:extLst>
          </p:cNvPr>
          <p:cNvSpPr/>
          <p:nvPr/>
        </p:nvSpPr>
        <p:spPr>
          <a:xfrm rot="16200000">
            <a:off x="9070998" y="5686674"/>
            <a:ext cx="393413" cy="226368"/>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a:t>
            </a:r>
            <a:br>
              <a:rPr lang="en-GB" sz="750" dirty="0">
                <a:solidFill>
                  <a:schemeClr val="tx1"/>
                </a:solidFill>
                <a:latin typeface="Arial" panose="020B0604020202020204" pitchFamily="34" charset="0"/>
                <a:cs typeface="Arial" panose="020B0604020202020204" pitchFamily="34" charset="0"/>
              </a:rPr>
            </a:br>
            <a:r>
              <a:rPr lang="en-GB" sz="750" dirty="0">
                <a:solidFill>
                  <a:schemeClr val="tx1"/>
                </a:solidFill>
                <a:latin typeface="Arial" panose="020B0604020202020204" pitchFamily="34" charset="0"/>
                <a:cs typeface="Arial" panose="020B0604020202020204" pitchFamily="34" charset="0"/>
              </a:rPr>
              <a:t>feasible</a:t>
            </a:r>
          </a:p>
        </p:txBody>
      </p:sp>
      <p:sp>
        <p:nvSpPr>
          <p:cNvPr id="130" name="Rounded Rectangle 189">
            <a:extLst>
              <a:ext uri="{FF2B5EF4-FFF2-40B4-BE49-F238E27FC236}">
                <a16:creationId xmlns:a16="http://schemas.microsoft.com/office/drawing/2014/main" id="{41A89AA8-AB49-9D4A-AF5C-86E9575E8698}"/>
              </a:ext>
            </a:extLst>
          </p:cNvPr>
          <p:cNvSpPr/>
          <p:nvPr/>
        </p:nvSpPr>
        <p:spPr>
          <a:xfrm rot="16200000">
            <a:off x="9635566" y="5337719"/>
            <a:ext cx="1162051" cy="155639"/>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750" dirty="0">
                <a:solidFill>
                  <a:schemeClr val="tx1"/>
                </a:solidFill>
                <a:latin typeface="Arial" panose="020B0604020202020204" pitchFamily="34" charset="0"/>
                <a:cs typeface="Arial" panose="020B0604020202020204" pitchFamily="34" charset="0"/>
              </a:rPr>
              <a:t>Not feasible</a:t>
            </a:r>
          </a:p>
        </p:txBody>
      </p:sp>
      <p:cxnSp>
        <p:nvCxnSpPr>
          <p:cNvPr id="131" name="Straight Connector 130">
            <a:extLst>
              <a:ext uri="{FF2B5EF4-FFF2-40B4-BE49-F238E27FC236}">
                <a16:creationId xmlns:a16="http://schemas.microsoft.com/office/drawing/2014/main" id="{4A4E32DC-36CD-014E-BDF8-0FB51ED3B524}"/>
              </a:ext>
            </a:extLst>
          </p:cNvPr>
          <p:cNvCxnSpPr>
            <a:cxnSpLocks/>
          </p:cNvCxnSpPr>
          <p:nvPr/>
        </p:nvCxnSpPr>
        <p:spPr>
          <a:xfrm>
            <a:off x="9679007" y="5375852"/>
            <a:ext cx="450304" cy="0"/>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2" name="Rounded Rectangle 191">
            <a:extLst>
              <a:ext uri="{FF2B5EF4-FFF2-40B4-BE49-F238E27FC236}">
                <a16:creationId xmlns:a16="http://schemas.microsoft.com/office/drawing/2014/main" id="{6E51AC3A-D0AC-BC4F-8E96-13FAEF027260}"/>
              </a:ext>
            </a:extLst>
          </p:cNvPr>
          <p:cNvSpPr/>
          <p:nvPr/>
        </p:nvSpPr>
        <p:spPr>
          <a:xfrm>
            <a:off x="9529232" y="4875788"/>
            <a:ext cx="517525" cy="1120775"/>
          </a:xfrm>
          <a:prstGeom prst="roundRect">
            <a:avLst>
              <a:gd name="adj"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800" b="1" dirty="0">
                <a:solidFill>
                  <a:schemeClr val="tx1"/>
                </a:solidFill>
                <a:latin typeface="Arial" panose="020B0604020202020204" pitchFamily="34" charset="0"/>
                <a:cs typeface="Arial" panose="020B0604020202020204" pitchFamily="34" charset="0"/>
              </a:rPr>
              <a:t>Clinical</a:t>
            </a:r>
            <a:br>
              <a:rPr lang="en-GB" sz="800" b="1" dirty="0">
                <a:solidFill>
                  <a:schemeClr val="tx1"/>
                </a:solidFill>
                <a:latin typeface="Arial" panose="020B0604020202020204" pitchFamily="34" charset="0"/>
                <a:cs typeface="Arial" panose="020B0604020202020204" pitchFamily="34" charset="0"/>
              </a:rPr>
            </a:br>
            <a:r>
              <a:rPr lang="en-GB" sz="800" b="1" dirty="0">
                <a:solidFill>
                  <a:schemeClr val="tx1"/>
                </a:solidFill>
                <a:latin typeface="Arial" panose="020B0604020202020204" pitchFamily="34" charset="0"/>
                <a:cs typeface="Arial" panose="020B0604020202020204" pitchFamily="34" charset="0"/>
              </a:rPr>
              <a:t>trials</a:t>
            </a:r>
          </a:p>
        </p:txBody>
      </p:sp>
      <p:cxnSp>
        <p:nvCxnSpPr>
          <p:cNvPr id="133" name="Straight Connector 132">
            <a:extLst>
              <a:ext uri="{FF2B5EF4-FFF2-40B4-BE49-F238E27FC236}">
                <a16:creationId xmlns:a16="http://schemas.microsoft.com/office/drawing/2014/main" id="{B793754C-2D8F-684D-9A21-F32239B5420B}"/>
              </a:ext>
            </a:extLst>
          </p:cNvPr>
          <p:cNvCxnSpPr>
            <a:cxnSpLocks/>
          </p:cNvCxnSpPr>
          <p:nvPr/>
        </p:nvCxnSpPr>
        <p:spPr>
          <a:xfrm flipH="1">
            <a:off x="7350637" y="5596268"/>
            <a:ext cx="2159546" cy="0"/>
          </a:xfrm>
          <a:prstGeom prst="line">
            <a:avLst/>
          </a:prstGeom>
          <a:ln w="9525">
            <a:solidFill>
              <a:schemeClr val="tx1"/>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4" name="TextBox 194">
            <a:extLst>
              <a:ext uri="{FF2B5EF4-FFF2-40B4-BE49-F238E27FC236}">
                <a16:creationId xmlns:a16="http://schemas.microsoft.com/office/drawing/2014/main" id="{F621907F-0B6C-8C4A-946B-ADFF5C1F7AE7}"/>
              </a:ext>
            </a:extLst>
          </p:cNvPr>
          <p:cNvSpPr txBox="1"/>
          <p:nvPr/>
        </p:nvSpPr>
        <p:spPr>
          <a:xfrm>
            <a:off x="10384311" y="5478213"/>
            <a:ext cx="853072" cy="519373"/>
          </a:xfrm>
          <a:prstGeom prst="rect">
            <a:avLst/>
          </a:prstGeom>
          <a:solidFill>
            <a:schemeClr val="accent2">
              <a:lumMod val="40000"/>
              <a:lumOff val="60000"/>
            </a:schemeClr>
          </a:solidFill>
          <a:ln>
            <a:solidFill>
              <a:schemeClr val="tx1"/>
            </a:solidFill>
          </a:ln>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750" dirty="0">
                <a:latin typeface="Arial" panose="020B0604020202020204" pitchFamily="34" charset="0"/>
                <a:ea typeface="Aileron" charset="0"/>
                <a:cs typeface="Arial" panose="020B0604020202020204" pitchFamily="34" charset="0"/>
              </a:rPr>
              <a:t>Alternative</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sequences may</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 considered</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but they have not</a:t>
            </a:r>
            <a:br>
              <a:rPr lang="en-GB" sz="750" dirty="0">
                <a:latin typeface="Arial" panose="020B0604020202020204" pitchFamily="34" charset="0"/>
                <a:ea typeface="Aileron" charset="0"/>
                <a:cs typeface="Arial" panose="020B0604020202020204" pitchFamily="34" charset="0"/>
              </a:rPr>
            </a:br>
            <a:r>
              <a:rPr lang="en-GB" sz="750" dirty="0">
                <a:latin typeface="Arial" panose="020B0604020202020204" pitchFamily="34" charset="0"/>
                <a:ea typeface="Aileron" charset="0"/>
                <a:cs typeface="Arial" panose="020B0604020202020204" pitchFamily="34" charset="0"/>
              </a:rPr>
              <a:t>been proved</a:t>
            </a:r>
          </a:p>
        </p:txBody>
      </p:sp>
      <p:cxnSp>
        <p:nvCxnSpPr>
          <p:cNvPr id="135" name="Straight Connector 134">
            <a:extLst>
              <a:ext uri="{FF2B5EF4-FFF2-40B4-BE49-F238E27FC236}">
                <a16:creationId xmlns:a16="http://schemas.microsoft.com/office/drawing/2014/main" id="{A442252C-4199-184D-8BB4-3F63C6EF23A4}"/>
              </a:ext>
            </a:extLst>
          </p:cNvPr>
          <p:cNvCxnSpPr>
            <a:cxnSpLocks/>
          </p:cNvCxnSpPr>
          <p:nvPr/>
        </p:nvCxnSpPr>
        <p:spPr>
          <a:xfrm>
            <a:off x="10288607" y="5375852"/>
            <a:ext cx="510626" cy="0"/>
          </a:xfrm>
          <a:prstGeom prst="line">
            <a:avLst/>
          </a:prstGeom>
          <a:ln w="12700">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731E8123-C5A3-9F44-9F1F-EF95F4F8933C}"/>
              </a:ext>
            </a:extLst>
          </p:cNvPr>
          <p:cNvCxnSpPr>
            <a:cxnSpLocks/>
            <a:endCxn id="127" idx="3"/>
          </p:cNvCxnSpPr>
          <p:nvPr/>
        </p:nvCxnSpPr>
        <p:spPr>
          <a:xfrm flipH="1">
            <a:off x="9267705" y="4780539"/>
            <a:ext cx="0" cy="114587"/>
          </a:xfrm>
          <a:prstGeom prst="line">
            <a:avLst/>
          </a:prstGeom>
          <a:ln w="12700">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37" name="Rounded Rectangle 140">
            <a:extLst>
              <a:ext uri="{FF2B5EF4-FFF2-40B4-BE49-F238E27FC236}">
                <a16:creationId xmlns:a16="http://schemas.microsoft.com/office/drawing/2014/main" id="{72F51AED-A00B-4041-B0EB-EA614F1C38D8}"/>
              </a:ext>
            </a:extLst>
          </p:cNvPr>
          <p:cNvSpPr/>
          <p:nvPr/>
        </p:nvSpPr>
        <p:spPr>
          <a:xfrm>
            <a:off x="3394470" y="4603853"/>
            <a:ext cx="2197764" cy="180975"/>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800" dirty="0">
                <a:solidFill>
                  <a:schemeClr val="tx1"/>
                </a:solidFill>
                <a:latin typeface="Arial" panose="020B0604020202020204" pitchFamily="34" charset="0"/>
                <a:cs typeface="Arial" panose="020B0604020202020204" pitchFamily="34" charset="0"/>
              </a:rPr>
              <a:t>Not feasible or failure</a:t>
            </a:r>
          </a:p>
        </p:txBody>
      </p:sp>
      <p:sp>
        <p:nvSpPr>
          <p:cNvPr id="138" name="Rounded Rectangle 120">
            <a:extLst>
              <a:ext uri="{FF2B5EF4-FFF2-40B4-BE49-F238E27FC236}">
                <a16:creationId xmlns:a16="http://schemas.microsoft.com/office/drawing/2014/main" id="{95D11565-AFCF-EF42-A1FB-5C2BED0D4300}"/>
              </a:ext>
            </a:extLst>
          </p:cNvPr>
          <p:cNvSpPr/>
          <p:nvPr/>
        </p:nvSpPr>
        <p:spPr>
          <a:xfrm>
            <a:off x="2718194" y="4137129"/>
            <a:ext cx="3528089" cy="165100"/>
          </a:xfrm>
          <a:prstGeom prst="roundRect">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900" b="1" dirty="0">
                <a:solidFill>
                  <a:schemeClr val="bg1"/>
                </a:solidFill>
                <a:latin typeface="Arial" panose="020B0604020202020204" pitchFamily="34" charset="0"/>
                <a:cs typeface="Arial" panose="020B0604020202020204" pitchFamily="34" charset="0"/>
              </a:rPr>
              <a:t>&gt;5 years</a:t>
            </a:r>
          </a:p>
        </p:txBody>
      </p:sp>
      <p:sp>
        <p:nvSpPr>
          <p:cNvPr id="140" name="Rectangle 139">
            <a:extLst>
              <a:ext uri="{FF2B5EF4-FFF2-40B4-BE49-F238E27FC236}">
                <a16:creationId xmlns:a16="http://schemas.microsoft.com/office/drawing/2014/main" id="{C7C716B8-3FDB-0746-81C4-01AC7E67FFD1}"/>
              </a:ext>
            </a:extLst>
          </p:cNvPr>
          <p:cNvSpPr/>
          <p:nvPr/>
        </p:nvSpPr>
        <p:spPr>
          <a:xfrm>
            <a:off x="110633" y="947241"/>
            <a:ext cx="11274349" cy="5147300"/>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04EB9024-2536-8B44-9AEF-389608523047}"/>
              </a:ext>
            </a:extLst>
          </p:cNvPr>
          <p:cNvSpPr/>
          <p:nvPr/>
        </p:nvSpPr>
        <p:spPr>
          <a:xfrm>
            <a:off x="7248129" y="4402699"/>
            <a:ext cx="3112274" cy="1618590"/>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42" name="Straight Connector 141">
            <a:extLst>
              <a:ext uri="{FF2B5EF4-FFF2-40B4-BE49-F238E27FC236}">
                <a16:creationId xmlns:a16="http://schemas.microsoft.com/office/drawing/2014/main" id="{348451F6-176F-CB4C-8CA2-A66E01688E71}"/>
              </a:ext>
            </a:extLst>
          </p:cNvPr>
          <p:cNvCxnSpPr>
            <a:cxnSpLocks/>
          </p:cNvCxnSpPr>
          <p:nvPr/>
        </p:nvCxnSpPr>
        <p:spPr>
          <a:xfrm>
            <a:off x="9153793" y="1314082"/>
            <a:ext cx="1206609" cy="308838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94677460-09FC-554D-B955-6A15CA616E69}"/>
              </a:ext>
            </a:extLst>
          </p:cNvPr>
          <p:cNvCxnSpPr>
            <a:cxnSpLocks/>
          </p:cNvCxnSpPr>
          <p:nvPr/>
        </p:nvCxnSpPr>
        <p:spPr>
          <a:xfrm>
            <a:off x="3282950" y="5162550"/>
            <a:ext cx="3968750" cy="86042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77" name="Rounded Rectangle 167">
            <a:extLst>
              <a:ext uri="{FF2B5EF4-FFF2-40B4-BE49-F238E27FC236}">
                <a16:creationId xmlns:a16="http://schemas.microsoft.com/office/drawing/2014/main" id="{9ABBE86E-3C4D-6849-B63D-933800F916DA}"/>
              </a:ext>
            </a:extLst>
          </p:cNvPr>
          <p:cNvSpPr/>
          <p:nvPr/>
        </p:nvSpPr>
        <p:spPr>
          <a:xfrm rot="16200000">
            <a:off x="6584082" y="2773885"/>
            <a:ext cx="1013794"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sp>
        <p:nvSpPr>
          <p:cNvPr id="11" name="Rectangle 10">
            <a:extLst>
              <a:ext uri="{FF2B5EF4-FFF2-40B4-BE49-F238E27FC236}">
                <a16:creationId xmlns:a16="http://schemas.microsoft.com/office/drawing/2014/main" id="{61F4AE5A-CC76-C148-B8A7-99713B0C192C}"/>
              </a:ext>
            </a:extLst>
          </p:cNvPr>
          <p:cNvSpPr/>
          <p:nvPr/>
        </p:nvSpPr>
        <p:spPr>
          <a:xfrm>
            <a:off x="3287688" y="1323601"/>
            <a:ext cx="5866832" cy="3838047"/>
          </a:xfrm>
          <a:prstGeom prst="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80" name="Straight Connector 179">
            <a:extLst>
              <a:ext uri="{FF2B5EF4-FFF2-40B4-BE49-F238E27FC236}">
                <a16:creationId xmlns:a16="http://schemas.microsoft.com/office/drawing/2014/main" id="{DA9B9296-680D-F748-B8F5-29712D499D52}"/>
              </a:ext>
            </a:extLst>
          </p:cNvPr>
          <p:cNvCxnSpPr>
            <a:cxnSpLocks/>
          </p:cNvCxnSpPr>
          <p:nvPr/>
        </p:nvCxnSpPr>
        <p:spPr>
          <a:xfrm flipH="1">
            <a:off x="3518376" y="4204370"/>
            <a:ext cx="4988626" cy="0"/>
          </a:xfrm>
          <a:prstGeom prst="line">
            <a:avLst/>
          </a:prstGeom>
          <a:ln w="15875" cap="rnd">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94" name="Group 193">
            <a:extLst>
              <a:ext uri="{FF2B5EF4-FFF2-40B4-BE49-F238E27FC236}">
                <a16:creationId xmlns:a16="http://schemas.microsoft.com/office/drawing/2014/main" id="{7119111D-6D15-C448-825F-EEF624A7CE58}"/>
              </a:ext>
            </a:extLst>
          </p:cNvPr>
          <p:cNvGrpSpPr/>
          <p:nvPr/>
        </p:nvGrpSpPr>
        <p:grpSpPr>
          <a:xfrm>
            <a:off x="3411156" y="1510301"/>
            <a:ext cx="5640376" cy="3493214"/>
            <a:chOff x="3411156" y="1510301"/>
            <a:chExt cx="5640376" cy="3493214"/>
          </a:xfrm>
        </p:grpSpPr>
        <p:sp>
          <p:nvSpPr>
            <p:cNvPr id="183" name="Rectangle 182">
              <a:extLst>
                <a:ext uri="{FF2B5EF4-FFF2-40B4-BE49-F238E27FC236}">
                  <a16:creationId xmlns:a16="http://schemas.microsoft.com/office/drawing/2014/main" id="{FC0F5607-C3D2-984D-869B-4AA177490D6A}"/>
                </a:ext>
              </a:extLst>
            </p:cNvPr>
            <p:cNvSpPr/>
            <p:nvPr/>
          </p:nvSpPr>
          <p:spPr>
            <a:xfrm>
              <a:off x="3463087" y="1510301"/>
              <a:ext cx="5588445" cy="3493214"/>
            </a:xfrm>
            <a:prstGeom prst="rect">
              <a:avLst/>
            </a:prstGeom>
            <a:solidFill>
              <a:schemeClr val="bg2">
                <a:lumMod val="9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51" name="TextBox 164">
              <a:extLst>
                <a:ext uri="{FF2B5EF4-FFF2-40B4-BE49-F238E27FC236}">
                  <a16:creationId xmlns:a16="http://schemas.microsoft.com/office/drawing/2014/main" id="{F307D55A-A641-F54D-80B7-DFE507E20873}"/>
                </a:ext>
              </a:extLst>
            </p:cNvPr>
            <p:cNvSpPr txBox="1"/>
            <p:nvPr/>
          </p:nvSpPr>
          <p:spPr>
            <a:xfrm>
              <a:off x="3918406" y="1796389"/>
              <a:ext cx="5100060" cy="415498"/>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dirty="0">
                  <a:latin typeface="Arial" panose="020B0604020202020204" pitchFamily="34" charset="0"/>
                  <a:ea typeface="Aileron" charset="0"/>
                  <a:cs typeface="Arial" panose="020B0604020202020204" pitchFamily="34" charset="0"/>
                </a:rPr>
                <a:t>Atezolizumab-bevacizumab/durvalumab-tremelimumab</a:t>
              </a:r>
              <a:br>
                <a:rPr lang="en-GB" sz="1450" b="1" dirty="0">
                  <a:latin typeface="Arial" panose="020B0604020202020204" pitchFamily="34" charset="0"/>
                  <a:ea typeface="Aileron" charset="0"/>
                  <a:cs typeface="Arial" panose="020B0604020202020204" pitchFamily="34" charset="0"/>
                </a:rPr>
              </a:br>
              <a:r>
                <a:rPr lang="en-GB" sz="1450" dirty="0">
                  <a:latin typeface="Arial" panose="020B0604020202020204" pitchFamily="34" charset="0"/>
                  <a:ea typeface="Aileron" charset="0"/>
                  <a:cs typeface="Arial" panose="020B0604020202020204" pitchFamily="34" charset="0"/>
                </a:rPr>
                <a:t>If not feasible </a:t>
              </a:r>
              <a:r>
                <a:rPr lang="en-GB" sz="1450" b="1" dirty="0">
                  <a:latin typeface="Arial" panose="020B0604020202020204" pitchFamily="34" charset="0"/>
                  <a:ea typeface="Aileron" charset="0"/>
                  <a:cs typeface="Arial" panose="020B0604020202020204" pitchFamily="34" charset="0"/>
                </a:rPr>
                <a:t>sorafenib or lenvatinib or durvalumab</a:t>
              </a:r>
            </a:p>
          </p:txBody>
        </p:sp>
        <p:sp>
          <p:nvSpPr>
            <p:cNvPr id="181" name="TextBox 169">
              <a:extLst>
                <a:ext uri="{FF2B5EF4-FFF2-40B4-BE49-F238E27FC236}">
                  <a16:creationId xmlns:a16="http://schemas.microsoft.com/office/drawing/2014/main" id="{F15CE160-B0C6-B048-AEFD-F24F3A24308B}"/>
                </a:ext>
              </a:extLst>
            </p:cNvPr>
            <p:cNvSpPr txBox="1"/>
            <p:nvPr/>
          </p:nvSpPr>
          <p:spPr>
            <a:xfrm>
              <a:off x="3789553" y="3479368"/>
              <a:ext cx="3022666" cy="66941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atezolizumab-bevacizumab</a:t>
              </a:r>
            </a:p>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durvalumab-tremelimumab</a:t>
              </a:r>
            </a:p>
            <a:p>
              <a:pPr marL="88900" indent="-88900">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lenvatinib or durvalumab</a:t>
              </a:r>
            </a:p>
          </p:txBody>
        </p:sp>
        <p:sp>
          <p:nvSpPr>
            <p:cNvPr id="182" name="TextBox 169">
              <a:extLst>
                <a:ext uri="{FF2B5EF4-FFF2-40B4-BE49-F238E27FC236}">
                  <a16:creationId xmlns:a16="http://schemas.microsoft.com/office/drawing/2014/main" id="{1503AADF-1BE3-984A-A014-DDC805B04946}"/>
                </a:ext>
              </a:extLst>
            </p:cNvPr>
            <p:cNvSpPr txBox="1"/>
            <p:nvPr/>
          </p:nvSpPr>
          <p:spPr>
            <a:xfrm>
              <a:off x="3789553" y="2892849"/>
              <a:ext cx="3022666" cy="189667"/>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8900" indent="-88900">
                <a:lnSpc>
                  <a:spcPct val="85000"/>
                </a:lnSpc>
                <a:buFont typeface="Arial" panose="020B0604020202020204" pitchFamily="34" charset="0"/>
                <a:buChar char="•"/>
              </a:pPr>
              <a:r>
                <a:rPr lang="en-GB" sz="1450" dirty="0">
                  <a:latin typeface="Arial" panose="020B0604020202020204" pitchFamily="34" charset="0"/>
                  <a:ea typeface="Aileron" charset="0"/>
                  <a:cs typeface="Arial" panose="020B0604020202020204" pitchFamily="34" charset="0"/>
                </a:rPr>
                <a:t>Post sorafenib</a:t>
              </a:r>
            </a:p>
          </p:txBody>
        </p:sp>
        <p:cxnSp>
          <p:nvCxnSpPr>
            <p:cNvPr id="172" name="Straight Connector 171">
              <a:extLst>
                <a:ext uri="{FF2B5EF4-FFF2-40B4-BE49-F238E27FC236}">
                  <a16:creationId xmlns:a16="http://schemas.microsoft.com/office/drawing/2014/main" id="{9D37F51F-96FF-214D-A27B-26B7C5A919BB}"/>
                </a:ext>
              </a:extLst>
            </p:cNvPr>
            <p:cNvCxnSpPr>
              <a:cxnSpLocks/>
            </p:cNvCxnSpPr>
            <p:nvPr/>
          </p:nvCxnSpPr>
          <p:spPr>
            <a:xfrm>
              <a:off x="6711950" y="3852458"/>
              <a:ext cx="8731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93E4482-A027-7340-A614-A26F4BE8BEE5}"/>
                </a:ext>
              </a:extLst>
            </p:cNvPr>
            <p:cNvCxnSpPr>
              <a:cxnSpLocks/>
            </p:cNvCxnSpPr>
            <p:nvPr/>
          </p:nvCxnSpPr>
          <p:spPr>
            <a:xfrm>
              <a:off x="7321550" y="3014258"/>
              <a:ext cx="26352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74" name="Rounded Rectangle 167">
              <a:extLst>
                <a:ext uri="{FF2B5EF4-FFF2-40B4-BE49-F238E27FC236}">
                  <a16:creationId xmlns:a16="http://schemas.microsoft.com/office/drawing/2014/main" id="{EB8A0080-54C1-2A4F-956E-CE9BAFBF926A}"/>
                </a:ext>
              </a:extLst>
            </p:cNvPr>
            <p:cNvSpPr/>
            <p:nvPr/>
          </p:nvSpPr>
          <p:spPr>
            <a:xfrm rot="16200000">
              <a:off x="6716005" y="4357746"/>
              <a:ext cx="749949"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cxnSp>
          <p:nvCxnSpPr>
            <p:cNvPr id="175" name="Straight Connector 174">
              <a:extLst>
                <a:ext uri="{FF2B5EF4-FFF2-40B4-BE49-F238E27FC236}">
                  <a16:creationId xmlns:a16="http://schemas.microsoft.com/office/drawing/2014/main" id="{04C68901-FD3E-8B4B-BAA0-B48F6A250CF3}"/>
                </a:ext>
              </a:extLst>
            </p:cNvPr>
            <p:cNvCxnSpPr>
              <a:cxnSpLocks/>
            </p:cNvCxnSpPr>
            <p:nvPr/>
          </p:nvCxnSpPr>
          <p:spPr>
            <a:xfrm>
              <a:off x="3649663" y="2942819"/>
              <a:ext cx="0" cy="117198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97BDA1B-C1F3-3E46-B30E-9F9EB09DF08B}"/>
                </a:ext>
              </a:extLst>
            </p:cNvPr>
            <p:cNvCxnSpPr>
              <a:cxnSpLocks/>
            </p:cNvCxnSpPr>
            <p:nvPr/>
          </p:nvCxnSpPr>
          <p:spPr>
            <a:xfrm>
              <a:off x="3649663" y="1839074"/>
              <a:ext cx="0" cy="49830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47" name="TextBox 160">
              <a:extLst>
                <a:ext uri="{FF2B5EF4-FFF2-40B4-BE49-F238E27FC236}">
                  <a16:creationId xmlns:a16="http://schemas.microsoft.com/office/drawing/2014/main" id="{67F0D19F-FA59-7649-9FF7-FE85DBF89A78}"/>
                </a:ext>
              </a:extLst>
            </p:cNvPr>
            <p:cNvSpPr txBox="1"/>
            <p:nvPr/>
          </p:nvSpPr>
          <p:spPr>
            <a:xfrm>
              <a:off x="3411156" y="1585072"/>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dirty="0">
                  <a:latin typeface="Arial" panose="020B0604020202020204" pitchFamily="34" charset="0"/>
                  <a:ea typeface="Aileron" charset="0"/>
                  <a:cs typeface="Arial" panose="020B0604020202020204" pitchFamily="34" charset="0"/>
                </a:rPr>
                <a:t>1</a:t>
              </a:r>
              <a:r>
                <a:rPr lang="en-GB" sz="1450" baseline="30000" dirty="0">
                  <a:latin typeface="Arial" panose="020B0604020202020204" pitchFamily="34" charset="0"/>
                  <a:ea typeface="Aileron" charset="0"/>
                  <a:cs typeface="Arial" panose="020B0604020202020204" pitchFamily="34" charset="0"/>
                </a:rPr>
                <a:t>st</a:t>
              </a:r>
              <a:r>
                <a:rPr lang="en-GB" sz="1450" dirty="0">
                  <a:latin typeface="Arial" panose="020B0604020202020204" pitchFamily="34" charset="0"/>
                  <a:ea typeface="Aileron" charset="0"/>
                  <a:cs typeface="Arial" panose="020B0604020202020204" pitchFamily="34" charset="0"/>
                </a:rPr>
                <a:t> Line</a:t>
              </a:r>
            </a:p>
          </p:txBody>
        </p:sp>
        <p:sp>
          <p:nvSpPr>
            <p:cNvPr id="171" name="TextBox 160">
              <a:extLst>
                <a:ext uri="{FF2B5EF4-FFF2-40B4-BE49-F238E27FC236}">
                  <a16:creationId xmlns:a16="http://schemas.microsoft.com/office/drawing/2014/main" id="{6B34AA1B-5C02-2A4F-B83B-5D813B9DED8E}"/>
                </a:ext>
              </a:extLst>
            </p:cNvPr>
            <p:cNvSpPr txBox="1"/>
            <p:nvPr/>
          </p:nvSpPr>
          <p:spPr>
            <a:xfrm>
              <a:off x="3439731" y="2477247"/>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dirty="0">
                  <a:latin typeface="Arial" panose="020B0604020202020204" pitchFamily="34" charset="0"/>
                  <a:ea typeface="Aileron" charset="0"/>
                  <a:cs typeface="Arial" panose="020B0604020202020204" pitchFamily="34" charset="0"/>
                </a:rPr>
                <a:t>2</a:t>
              </a:r>
              <a:r>
                <a:rPr lang="en-GB" sz="1450" baseline="30000" dirty="0">
                  <a:latin typeface="Arial" panose="020B0604020202020204" pitchFamily="34" charset="0"/>
                  <a:ea typeface="Aileron" charset="0"/>
                  <a:cs typeface="Arial" panose="020B0604020202020204" pitchFamily="34" charset="0"/>
                </a:rPr>
                <a:t>nd</a:t>
              </a:r>
              <a:r>
                <a:rPr lang="en-GB" sz="1450" dirty="0">
                  <a:latin typeface="Arial" panose="020B0604020202020204" pitchFamily="34" charset="0"/>
                  <a:ea typeface="Aileron" charset="0"/>
                  <a:cs typeface="Arial" panose="020B0604020202020204" pitchFamily="34" charset="0"/>
                </a:rPr>
                <a:t> Line</a:t>
              </a:r>
            </a:p>
          </p:txBody>
        </p:sp>
        <p:sp>
          <p:nvSpPr>
            <p:cNvPr id="179" name="TextBox 160">
              <a:extLst>
                <a:ext uri="{FF2B5EF4-FFF2-40B4-BE49-F238E27FC236}">
                  <a16:creationId xmlns:a16="http://schemas.microsoft.com/office/drawing/2014/main" id="{A14380DD-215E-704B-91FA-F6BFA30E8F27}"/>
                </a:ext>
              </a:extLst>
            </p:cNvPr>
            <p:cNvSpPr txBox="1"/>
            <p:nvPr/>
          </p:nvSpPr>
          <p:spPr>
            <a:xfrm>
              <a:off x="3417506" y="4274297"/>
              <a:ext cx="783591"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dirty="0">
                  <a:latin typeface="Arial" panose="020B0604020202020204" pitchFamily="34" charset="0"/>
                  <a:ea typeface="Aileron" charset="0"/>
                  <a:cs typeface="Arial" panose="020B0604020202020204" pitchFamily="34" charset="0"/>
                </a:rPr>
                <a:t>3</a:t>
              </a:r>
              <a:r>
                <a:rPr lang="en-GB" sz="1450" baseline="30000" dirty="0">
                  <a:latin typeface="Arial" panose="020B0604020202020204" pitchFamily="34" charset="0"/>
                  <a:ea typeface="Aileron" charset="0"/>
                  <a:cs typeface="Arial" panose="020B0604020202020204" pitchFamily="34" charset="0"/>
                </a:rPr>
                <a:t>rd</a:t>
              </a:r>
              <a:r>
                <a:rPr lang="en-GB" sz="1450" dirty="0">
                  <a:latin typeface="Arial" panose="020B0604020202020204" pitchFamily="34" charset="0"/>
                  <a:ea typeface="Aileron" charset="0"/>
                  <a:cs typeface="Arial" panose="020B0604020202020204" pitchFamily="34" charset="0"/>
                </a:rPr>
                <a:t> Line</a:t>
              </a:r>
            </a:p>
          </p:txBody>
        </p:sp>
        <p:sp>
          <p:nvSpPr>
            <p:cNvPr id="184" name="Rounded Rectangle 167">
              <a:extLst>
                <a:ext uri="{FF2B5EF4-FFF2-40B4-BE49-F238E27FC236}">
                  <a16:creationId xmlns:a16="http://schemas.microsoft.com/office/drawing/2014/main" id="{FD51558A-5AFF-ED4F-85D2-7B0A479DB13B}"/>
                </a:ext>
              </a:extLst>
            </p:cNvPr>
            <p:cNvSpPr/>
            <p:nvPr/>
          </p:nvSpPr>
          <p:spPr>
            <a:xfrm rot="16200000">
              <a:off x="7595340" y="3521297"/>
              <a:ext cx="2571823" cy="316981"/>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feasible</a:t>
              </a:r>
            </a:p>
          </p:txBody>
        </p:sp>
        <p:sp>
          <p:nvSpPr>
            <p:cNvPr id="178" name="TextBox 164">
              <a:extLst>
                <a:ext uri="{FF2B5EF4-FFF2-40B4-BE49-F238E27FC236}">
                  <a16:creationId xmlns:a16="http://schemas.microsoft.com/office/drawing/2014/main" id="{E773EE2D-651E-354A-A15A-0292DF9393D9}"/>
                </a:ext>
              </a:extLst>
            </p:cNvPr>
            <p:cNvSpPr txBox="1"/>
            <p:nvPr/>
          </p:nvSpPr>
          <p:spPr>
            <a:xfrm>
              <a:off x="3829506" y="4521752"/>
              <a:ext cx="1683289" cy="200824"/>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450" b="1" dirty="0">
                  <a:latin typeface="Arial" panose="020B0604020202020204" pitchFamily="34" charset="0"/>
                  <a:ea typeface="Aileron" charset="0"/>
                  <a:cs typeface="Arial" panose="020B0604020202020204" pitchFamily="34" charset="0"/>
                </a:rPr>
                <a:t>Cabozantinib</a:t>
              </a:r>
            </a:p>
          </p:txBody>
        </p:sp>
        <p:sp>
          <p:nvSpPr>
            <p:cNvPr id="152" name="TextBox 165">
              <a:extLst>
                <a:ext uri="{FF2B5EF4-FFF2-40B4-BE49-F238E27FC236}">
                  <a16:creationId xmlns:a16="http://schemas.microsoft.com/office/drawing/2014/main" id="{F2EFC360-47D8-0F4C-A2C9-E3E266B7DEE3}"/>
                </a:ext>
              </a:extLst>
            </p:cNvPr>
            <p:cNvSpPr txBox="1"/>
            <p:nvPr/>
          </p:nvSpPr>
          <p:spPr>
            <a:xfrm>
              <a:off x="5229493" y="2462604"/>
              <a:ext cx="1657796" cy="1004121"/>
            </a:xfrm>
            <a:prstGeom prst="rect">
              <a:avLst/>
            </a:prstGeom>
            <a:noFill/>
          </p:spPr>
          <p:txBody>
            <a:bodyPr wrap="square" lIns="0" tIns="0" rIns="0" bIns="0"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450" b="1" dirty="0">
                  <a:latin typeface="Arial" panose="020B0604020202020204" pitchFamily="34" charset="0"/>
                  <a:ea typeface="Aileron" charset="0"/>
                  <a:cs typeface="Arial" panose="020B0604020202020204" pitchFamily="34" charset="0"/>
                </a:rPr>
                <a:t>regorafenib</a:t>
              </a:r>
            </a:p>
            <a:p>
              <a:pPr>
                <a:lnSpc>
                  <a:spcPct val="90000"/>
                </a:lnSpc>
              </a:pPr>
              <a:r>
                <a:rPr lang="en-GB" sz="1450" dirty="0">
                  <a:latin typeface="Arial" panose="020B0604020202020204" pitchFamily="34" charset="0"/>
                  <a:ea typeface="Aileron" charset="0"/>
                  <a:cs typeface="Arial" panose="020B0604020202020204" pitchFamily="34" charset="0"/>
                </a:rPr>
                <a:t>(sorafenib-tolerant)</a:t>
              </a:r>
            </a:p>
            <a:p>
              <a:pPr>
                <a:lnSpc>
                  <a:spcPct val="90000"/>
                </a:lnSpc>
              </a:pPr>
              <a:r>
                <a:rPr lang="en-GB" sz="1450" b="1" dirty="0">
                  <a:latin typeface="Arial" panose="020B0604020202020204" pitchFamily="34" charset="0"/>
                  <a:ea typeface="Aileron" charset="0"/>
                  <a:cs typeface="Arial" panose="020B0604020202020204" pitchFamily="34" charset="0"/>
                </a:rPr>
                <a:t>cabozantinib</a:t>
              </a:r>
            </a:p>
            <a:p>
              <a:pPr>
                <a:lnSpc>
                  <a:spcPct val="90000"/>
                </a:lnSpc>
              </a:pPr>
              <a:r>
                <a:rPr lang="en-GB" sz="1450" b="1" dirty="0">
                  <a:latin typeface="Arial" panose="020B0604020202020204" pitchFamily="34" charset="0"/>
                  <a:ea typeface="Aileron" charset="0"/>
                  <a:cs typeface="Arial" panose="020B0604020202020204" pitchFamily="34" charset="0"/>
                </a:rPr>
                <a:t>ramucirumab</a:t>
              </a:r>
            </a:p>
            <a:p>
              <a:pPr>
                <a:lnSpc>
                  <a:spcPct val="90000"/>
                </a:lnSpc>
              </a:pPr>
              <a:r>
                <a:rPr lang="en-GB" sz="1450" dirty="0">
                  <a:latin typeface="Arial" panose="020B0604020202020204" pitchFamily="34" charset="0"/>
                  <a:ea typeface="Aileron" charset="0"/>
                  <a:cs typeface="Arial" panose="020B0604020202020204" pitchFamily="34" charset="0"/>
                </a:rPr>
                <a:t>(AFP ≥400 ng/mL)</a:t>
              </a:r>
            </a:p>
          </p:txBody>
        </p:sp>
        <p:cxnSp>
          <p:nvCxnSpPr>
            <p:cNvPr id="158" name="Straight Connector 157">
              <a:extLst>
                <a:ext uri="{FF2B5EF4-FFF2-40B4-BE49-F238E27FC236}">
                  <a16:creationId xmlns:a16="http://schemas.microsoft.com/office/drawing/2014/main" id="{911C15E4-52D8-E84B-96C2-5950AE37A4DC}"/>
                </a:ext>
              </a:extLst>
            </p:cNvPr>
            <p:cNvCxnSpPr>
              <a:cxnSpLocks/>
            </p:cNvCxnSpPr>
            <p:nvPr/>
          </p:nvCxnSpPr>
          <p:spPr>
            <a:xfrm flipH="1">
              <a:off x="3518376" y="2394620"/>
              <a:ext cx="4988626" cy="0"/>
            </a:xfrm>
            <a:prstGeom prst="line">
              <a:avLst/>
            </a:prstGeom>
            <a:ln w="15875" cap="rnd">
              <a:solidFill>
                <a:schemeClr val="tx1"/>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F7E0C2BC-6338-6148-A5FA-81DA5197EF04}"/>
                </a:ext>
              </a:extLst>
            </p:cNvPr>
            <p:cNvCxnSpPr>
              <a:cxnSpLocks/>
            </p:cNvCxnSpPr>
            <p:nvPr/>
          </p:nvCxnSpPr>
          <p:spPr>
            <a:xfrm>
              <a:off x="7327900" y="45922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3C392870-2F43-C64E-9C4A-AFD229CD2953}"/>
                </a:ext>
              </a:extLst>
            </p:cNvPr>
            <p:cNvCxnSpPr>
              <a:cxnSpLocks/>
            </p:cNvCxnSpPr>
            <p:nvPr/>
          </p:nvCxnSpPr>
          <p:spPr>
            <a:xfrm>
              <a:off x="8470900" y="3665133"/>
              <a:ext cx="257175" cy="0"/>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5" name="Rounded Rectangle 191">
              <a:extLst>
                <a:ext uri="{FF2B5EF4-FFF2-40B4-BE49-F238E27FC236}">
                  <a16:creationId xmlns:a16="http://schemas.microsoft.com/office/drawing/2014/main" id="{98011480-6A07-9741-91B7-B3024DA4BA08}"/>
                </a:ext>
              </a:extLst>
            </p:cNvPr>
            <p:cNvSpPr/>
            <p:nvPr/>
          </p:nvSpPr>
          <p:spPr>
            <a:xfrm>
              <a:off x="7605545" y="2481328"/>
              <a:ext cx="942554" cy="2481090"/>
            </a:xfrm>
            <a:prstGeom prst="roundRect">
              <a:avLst>
                <a:gd name="adj" fmla="val 0"/>
              </a:avLst>
            </a:prstGeom>
            <a:solidFill>
              <a:schemeClr val="tx2">
                <a:lumMod val="20000"/>
                <a:lumOff val="80000"/>
              </a:schemeClr>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500" b="1" dirty="0">
                  <a:solidFill>
                    <a:schemeClr val="tx1"/>
                  </a:solidFill>
                  <a:latin typeface="Arial" panose="020B0604020202020204" pitchFamily="34" charset="0"/>
                  <a:cs typeface="Arial" panose="020B0604020202020204" pitchFamily="34" charset="0"/>
                </a:rPr>
                <a:t>Clinical</a:t>
              </a:r>
              <a:br>
                <a:rPr lang="en-GB" sz="1500" b="1" dirty="0">
                  <a:solidFill>
                    <a:schemeClr val="tx1"/>
                  </a:solidFill>
                  <a:latin typeface="Arial" panose="020B0604020202020204" pitchFamily="34" charset="0"/>
                  <a:cs typeface="Arial" panose="020B0604020202020204" pitchFamily="34" charset="0"/>
                </a:rPr>
              </a:br>
              <a:r>
                <a:rPr lang="en-GB" sz="1500" b="1" dirty="0">
                  <a:solidFill>
                    <a:schemeClr val="tx1"/>
                  </a:solidFill>
                  <a:latin typeface="Arial" panose="020B0604020202020204" pitchFamily="34" charset="0"/>
                  <a:cs typeface="Arial" panose="020B0604020202020204" pitchFamily="34" charset="0"/>
                </a:rPr>
                <a:t>trials</a:t>
              </a:r>
            </a:p>
          </p:txBody>
        </p:sp>
        <p:cxnSp>
          <p:nvCxnSpPr>
            <p:cNvPr id="188" name="Straight Connector 187">
              <a:extLst>
                <a:ext uri="{FF2B5EF4-FFF2-40B4-BE49-F238E27FC236}">
                  <a16:creationId xmlns:a16="http://schemas.microsoft.com/office/drawing/2014/main" id="{9A5E1B27-A28C-214B-BE3D-AB208F524A91}"/>
                </a:ext>
              </a:extLst>
            </p:cNvPr>
            <p:cNvCxnSpPr>
              <a:cxnSpLocks/>
            </p:cNvCxnSpPr>
            <p:nvPr/>
          </p:nvCxnSpPr>
          <p:spPr>
            <a:xfrm>
              <a:off x="6710363" y="3508375"/>
              <a:ext cx="0" cy="698503"/>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82242357-D072-3E4E-83E1-3D08949CAB77}"/>
                </a:ext>
              </a:extLst>
            </p:cNvPr>
            <p:cNvCxnSpPr>
              <a:cxnSpLocks/>
            </p:cNvCxnSpPr>
            <p:nvPr/>
          </p:nvCxnSpPr>
          <p:spPr>
            <a:xfrm>
              <a:off x="5167313" y="2536825"/>
              <a:ext cx="0" cy="923925"/>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7BC3866D-F2C8-DA47-A52B-9B7CC5202CB7}"/>
                </a:ext>
              </a:extLst>
            </p:cNvPr>
            <p:cNvCxnSpPr>
              <a:cxnSpLocks/>
            </p:cNvCxnSpPr>
            <p:nvPr/>
          </p:nvCxnSpPr>
          <p:spPr>
            <a:xfrm flipH="1">
              <a:off x="5118102" y="3005138"/>
              <a:ext cx="38882" cy="0"/>
            </a:xfrm>
            <a:prstGeom prst="line">
              <a:avLst/>
            </a:prstGeom>
            <a:ln w="25400">
              <a:solidFill>
                <a:schemeClr val="accent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14F7137C-9C30-A440-AB58-2FFAFB0CEE80}"/>
                </a:ext>
              </a:extLst>
            </p:cNvPr>
            <p:cNvCxnSpPr>
              <a:cxnSpLocks/>
            </p:cNvCxnSpPr>
            <p:nvPr/>
          </p:nvCxnSpPr>
          <p:spPr>
            <a:xfrm>
              <a:off x="7091506" y="2239766"/>
              <a:ext cx="0" cy="236734"/>
            </a:xfrm>
            <a:prstGeom prst="line">
              <a:avLst/>
            </a:prstGeom>
            <a:ln w="25400">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8" name="Rounded Rectangle 167">
              <a:extLst>
                <a:ext uri="{FF2B5EF4-FFF2-40B4-BE49-F238E27FC236}">
                  <a16:creationId xmlns:a16="http://schemas.microsoft.com/office/drawing/2014/main" id="{067DCD1C-DCAD-584A-945D-628FE92131E4}"/>
                </a:ext>
              </a:extLst>
            </p:cNvPr>
            <p:cNvSpPr/>
            <p:nvPr/>
          </p:nvSpPr>
          <p:spPr>
            <a:xfrm rot="16200000">
              <a:off x="6584081" y="2763610"/>
              <a:ext cx="1013797" cy="465957"/>
            </a:xfrm>
            <a:prstGeom prst="roundRect">
              <a:avLst>
                <a:gd name="adj" fmla="val 0"/>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85000"/>
                </a:lnSpc>
              </a:pPr>
              <a:r>
                <a:rPr lang="en-GB" sz="1450" dirty="0">
                  <a:solidFill>
                    <a:schemeClr val="tx1"/>
                  </a:solidFill>
                  <a:latin typeface="Arial" panose="020B0604020202020204" pitchFamily="34" charset="0"/>
                  <a:cs typeface="Arial" panose="020B0604020202020204" pitchFamily="34" charset="0"/>
                </a:rPr>
                <a:t>Not </a:t>
              </a:r>
              <a:br>
                <a:rPr lang="en-GB" sz="1450" dirty="0">
                  <a:solidFill>
                    <a:schemeClr val="tx1"/>
                  </a:solidFill>
                  <a:latin typeface="Arial" panose="020B0604020202020204" pitchFamily="34" charset="0"/>
                  <a:cs typeface="Arial" panose="020B0604020202020204" pitchFamily="34" charset="0"/>
                </a:rPr>
              </a:br>
              <a:r>
                <a:rPr lang="en-GB" sz="1450" dirty="0">
                  <a:solidFill>
                    <a:schemeClr val="tx1"/>
                  </a:solidFill>
                  <a:latin typeface="Arial" panose="020B0604020202020204" pitchFamily="34" charset="0"/>
                  <a:cs typeface="Arial" panose="020B0604020202020204" pitchFamily="34" charset="0"/>
                </a:rPr>
                <a:t>feasible</a:t>
              </a:r>
            </a:p>
          </p:txBody>
        </p:sp>
      </p:grpSp>
      <p:sp>
        <p:nvSpPr>
          <p:cNvPr id="5" name="Rectangle 4">
            <a:extLst>
              <a:ext uri="{FF2B5EF4-FFF2-40B4-BE49-F238E27FC236}">
                <a16:creationId xmlns:a16="http://schemas.microsoft.com/office/drawing/2014/main" id="{820BDD6C-62A1-34C9-CD49-0049AEC2A7E7}"/>
              </a:ext>
            </a:extLst>
          </p:cNvPr>
          <p:cNvSpPr/>
          <p:nvPr/>
        </p:nvSpPr>
        <p:spPr>
          <a:xfrm>
            <a:off x="7586234" y="2486133"/>
            <a:ext cx="982947" cy="2499285"/>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668228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65431" cy="864000"/>
          </a:xfrm>
        </p:spPr>
        <p:txBody>
          <a:bodyPr>
            <a:normAutofit fontScale="90000"/>
          </a:bodyPr>
          <a:lstStyle/>
          <a:p>
            <a:r>
              <a:rPr lang="en-US" sz="2400" dirty="0"/>
              <a:t>Retrospective analysis of HCC patients treated with immunotherapy</a:t>
            </a:r>
            <a:br>
              <a:rPr lang="en-US" dirty="0"/>
            </a:br>
            <a:r>
              <a:rPr lang="en-US" sz="2200" dirty="0">
                <a:solidFill>
                  <a:schemeClr val="accent1"/>
                </a:solidFill>
              </a:rPr>
              <a:t>Post-Immunotherapy treatment was associated with prolonged OS</a:t>
            </a:r>
            <a:br>
              <a:rPr lang="en-GB" sz="2200" dirty="0">
                <a:solidFill>
                  <a:schemeClr val="accent1"/>
                </a:solidFill>
              </a:rPr>
            </a:br>
            <a:r>
              <a:rPr lang="en-US" sz="2200" dirty="0">
                <a:solidFill>
                  <a:schemeClr val="accent1"/>
                </a:solidFill>
              </a:rPr>
              <a:t>post-tki treatment suggested preserved efficacy in terms of OS</a:t>
            </a:r>
            <a:endParaRPr lang="en-GB" sz="2200" baseline="30000" dirty="0">
              <a:solidFill>
                <a:schemeClr val="accent1"/>
              </a:solidFill>
            </a:endParaRPr>
          </a:p>
        </p:txBody>
      </p:sp>
      <p:sp>
        <p:nvSpPr>
          <p:cNvPr id="8" name="Content Placeholder 1">
            <a:extLst>
              <a:ext uri="{FF2B5EF4-FFF2-40B4-BE49-F238E27FC236}">
                <a16:creationId xmlns:a16="http://schemas.microsoft.com/office/drawing/2014/main" id="{300B7013-E277-6911-A27F-541D64B1C8D0}"/>
              </a:ext>
            </a:extLst>
          </p:cNvPr>
          <p:cNvSpPr>
            <a:spLocks noGrp="1"/>
          </p:cNvSpPr>
          <p:nvPr>
            <p:ph sz="quarter" idx="14"/>
          </p:nvPr>
        </p:nvSpPr>
        <p:spPr/>
        <p:txBody>
          <a:bodyPr/>
          <a:lstStyle/>
          <a:p>
            <a:pPr marL="0" indent="0">
              <a:buNone/>
            </a:pPr>
            <a:r>
              <a:rPr lang="en-GB" b="1" dirty="0">
                <a:solidFill>
                  <a:schemeClr val="tx2"/>
                </a:solidFill>
              </a:rPr>
              <a:t>420 patients</a:t>
            </a:r>
          </a:p>
          <a:p>
            <a:pPr marL="0" indent="0">
              <a:buNone/>
            </a:pPr>
            <a:r>
              <a:rPr lang="en-GB" b="1" dirty="0">
                <a:solidFill>
                  <a:schemeClr val="tx2"/>
                </a:solidFill>
              </a:rPr>
              <a:t>From USA, Europe and Asia</a:t>
            </a:r>
            <a:endParaRPr lang="en-US" b="1" dirty="0">
              <a:solidFill>
                <a:schemeClr val="tx2"/>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66</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p:txBody>
          <a:bodyPr anchor="b"/>
          <a:lstStyle/>
          <a:p>
            <a:r>
              <a:rPr lang="en-US" dirty="0"/>
              <a:t>HCC, hepatocellular carcinoma; ICI, immune checkpoint inhibitor; OS, overall survival; TKI, tyrosine kinase inhibitor; Y90, Yttrium-90</a:t>
            </a:r>
          </a:p>
          <a:p>
            <a:r>
              <a:rPr lang="en-US" dirty="0"/>
              <a:t>Sharma R, et al. Hepatol Commun. 2022;6(7):1776-1785</a:t>
            </a:r>
          </a:p>
        </p:txBody>
      </p:sp>
      <p:graphicFrame>
        <p:nvGraphicFramePr>
          <p:cNvPr id="2" name="Table 1">
            <a:extLst>
              <a:ext uri="{FF2B5EF4-FFF2-40B4-BE49-F238E27FC236}">
                <a16:creationId xmlns:a16="http://schemas.microsoft.com/office/drawing/2014/main" id="{487335BB-ED47-2F4C-97C2-F378DAB09EE4}"/>
              </a:ext>
            </a:extLst>
          </p:cNvPr>
          <p:cNvGraphicFramePr>
            <a:graphicFrameLocks noGrp="1"/>
          </p:cNvGraphicFramePr>
          <p:nvPr>
            <p:extLst>
              <p:ext uri="{D42A27DB-BD31-4B8C-83A1-F6EECF244321}">
                <p14:modId xmlns:p14="http://schemas.microsoft.com/office/powerpoint/2010/main" val="3063754499"/>
              </p:ext>
            </p:extLst>
          </p:nvPr>
        </p:nvGraphicFramePr>
        <p:xfrm>
          <a:off x="6096000" y="1861613"/>
          <a:ext cx="5554170" cy="422784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390457465"/>
                    </a:ext>
                  </a:extLst>
                </a:gridCol>
                <a:gridCol w="1377706">
                  <a:extLst>
                    <a:ext uri="{9D8B030D-6E8A-4147-A177-3AD203B41FA5}">
                      <a16:colId xmlns:a16="http://schemas.microsoft.com/office/drawing/2014/main" val="4144773448"/>
                    </a:ext>
                  </a:extLst>
                </a:gridCol>
              </a:tblGrid>
              <a:tr h="225618">
                <a:tc>
                  <a:txBody>
                    <a:bodyPr/>
                    <a:lstStyle/>
                    <a:p>
                      <a:r>
                        <a:rPr lang="en-US" sz="1200" dirty="0">
                          <a:latin typeface="Arial" panose="020B0604020202020204" pitchFamily="34" charset="0"/>
                          <a:cs typeface="Arial" panose="020B0604020202020204" pitchFamily="34" charset="0"/>
                        </a:rPr>
                        <a:t>Number of subsequent lines received</a:t>
                      </a:r>
                    </a:p>
                  </a:txBody>
                  <a:tcPr marT="36000" marB="36000"/>
                </a:tc>
                <a:tc>
                  <a:txBody>
                    <a:bodyPr/>
                    <a:lstStyle/>
                    <a:p>
                      <a:r>
                        <a:rPr lang="en-US" sz="1200" dirty="0">
                          <a:latin typeface="Arial" panose="020B0604020202020204" pitchFamily="34" charset="0"/>
                          <a:cs typeface="Arial" panose="020B0604020202020204" pitchFamily="34" charset="0"/>
                        </a:rPr>
                        <a:t>N (%)</a:t>
                      </a:r>
                    </a:p>
                  </a:txBody>
                  <a:tcPr marT="36000" marB="36000"/>
                </a:tc>
                <a:extLst>
                  <a:ext uri="{0D108BD9-81ED-4DB2-BD59-A6C34878D82A}">
                    <a16:rowId xmlns:a16="http://schemas.microsoft.com/office/drawing/2014/main" val="4181275382"/>
                  </a:ext>
                </a:extLst>
              </a:tr>
              <a:tr h="225618">
                <a:tc>
                  <a:txBody>
                    <a:bodyPr/>
                    <a:lstStyle/>
                    <a:p>
                      <a:r>
                        <a:rPr lang="en-US" sz="1200" b="1" dirty="0">
                          <a:latin typeface="Arial" panose="020B0604020202020204" pitchFamily="34" charset="0"/>
                          <a:cs typeface="Arial" panose="020B0604020202020204" pitchFamily="34" charset="0"/>
                        </a:rPr>
                        <a:t>1</a:t>
                      </a:r>
                    </a:p>
                  </a:txBody>
                  <a:tcPr marT="36000" marB="36000"/>
                </a:tc>
                <a:tc>
                  <a:txBody>
                    <a:bodyPr/>
                    <a:lstStyle/>
                    <a:p>
                      <a:r>
                        <a:rPr lang="en-US" sz="1200" dirty="0">
                          <a:latin typeface="Arial" panose="020B0604020202020204" pitchFamily="34" charset="0"/>
                          <a:cs typeface="Arial" panose="020B0604020202020204" pitchFamily="34" charset="0"/>
                        </a:rPr>
                        <a:t>115 (67.9)</a:t>
                      </a:r>
                    </a:p>
                  </a:txBody>
                  <a:tcPr marT="36000" marB="36000"/>
                </a:tc>
                <a:extLst>
                  <a:ext uri="{0D108BD9-81ED-4DB2-BD59-A6C34878D82A}">
                    <a16:rowId xmlns:a16="http://schemas.microsoft.com/office/drawing/2014/main" val="3619125658"/>
                  </a:ext>
                </a:extLst>
              </a:tr>
              <a:tr h="225618">
                <a:tc>
                  <a:txBody>
                    <a:bodyPr/>
                    <a:lstStyle/>
                    <a:p>
                      <a:r>
                        <a:rPr lang="en-US" sz="1200" b="1" dirty="0">
                          <a:latin typeface="Arial" panose="020B0604020202020204" pitchFamily="34" charset="0"/>
                          <a:cs typeface="Arial" panose="020B0604020202020204" pitchFamily="34" charset="0"/>
                        </a:rPr>
                        <a:t>2</a:t>
                      </a:r>
                    </a:p>
                  </a:txBody>
                  <a:tcPr marT="36000" marB="36000"/>
                </a:tc>
                <a:tc>
                  <a:txBody>
                    <a:bodyPr/>
                    <a:lstStyle/>
                    <a:p>
                      <a:r>
                        <a:rPr lang="en-US" sz="1200" dirty="0">
                          <a:latin typeface="Arial" panose="020B0604020202020204" pitchFamily="34" charset="0"/>
                          <a:cs typeface="Arial" panose="020B0604020202020204" pitchFamily="34" charset="0"/>
                        </a:rPr>
                        <a:t>32 (19.4)</a:t>
                      </a:r>
                    </a:p>
                  </a:txBody>
                  <a:tcPr marT="36000" marB="36000"/>
                </a:tc>
                <a:extLst>
                  <a:ext uri="{0D108BD9-81ED-4DB2-BD59-A6C34878D82A}">
                    <a16:rowId xmlns:a16="http://schemas.microsoft.com/office/drawing/2014/main" val="1037254270"/>
                  </a:ext>
                </a:extLst>
              </a:tr>
              <a:tr h="225618">
                <a:tc>
                  <a:txBody>
                    <a:bodyPr/>
                    <a:lstStyle/>
                    <a:p>
                      <a:r>
                        <a:rPr lang="en-US" sz="1200" b="1" dirty="0">
                          <a:latin typeface="Arial" panose="020B0604020202020204" pitchFamily="34" charset="0"/>
                          <a:cs typeface="Arial" panose="020B0604020202020204" pitchFamily="34" charset="0"/>
                        </a:rPr>
                        <a:t>&gt;3</a:t>
                      </a:r>
                    </a:p>
                  </a:txBody>
                  <a:tcPr marT="36000" marB="36000"/>
                </a:tc>
                <a:tc>
                  <a:txBody>
                    <a:bodyPr/>
                    <a:lstStyle/>
                    <a:p>
                      <a:r>
                        <a:rPr lang="en-US" sz="1200" dirty="0">
                          <a:latin typeface="Arial" panose="020B0604020202020204" pitchFamily="34" charset="0"/>
                          <a:cs typeface="Arial" panose="020B0604020202020204" pitchFamily="34" charset="0"/>
                        </a:rPr>
                        <a:t>13 (7.9)</a:t>
                      </a:r>
                    </a:p>
                  </a:txBody>
                  <a:tcPr marT="36000" marB="36000"/>
                </a:tc>
                <a:extLst>
                  <a:ext uri="{0D108BD9-81ED-4DB2-BD59-A6C34878D82A}">
                    <a16:rowId xmlns:a16="http://schemas.microsoft.com/office/drawing/2014/main" val="279914137"/>
                  </a:ext>
                </a:extLst>
              </a:tr>
              <a:tr h="225618">
                <a:tc gridSpan="2">
                  <a:txBody>
                    <a:bodyPr/>
                    <a:lstStyle/>
                    <a:p>
                      <a:r>
                        <a:rPr lang="en-US" sz="1200" b="1" dirty="0">
                          <a:latin typeface="Arial" panose="020B0604020202020204" pitchFamily="34" charset="0"/>
                          <a:cs typeface="Arial" panose="020B0604020202020204" pitchFamily="34" charset="0"/>
                        </a:rPr>
                        <a:t>Treatments received</a:t>
                      </a:r>
                    </a:p>
                  </a:txBody>
                  <a:tcPr marT="36000" marB="36000"/>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2138298"/>
                  </a:ext>
                </a:extLst>
              </a:tr>
              <a:tr h="1053019">
                <a:tc>
                  <a:txBody>
                    <a:bodyPr/>
                    <a:lstStyle/>
                    <a:p>
                      <a:r>
                        <a:rPr lang="en-US" sz="1200" b="1" dirty="0">
                          <a:latin typeface="Arial" panose="020B0604020202020204" pitchFamily="34" charset="0"/>
                          <a:cs typeface="Arial" panose="020B0604020202020204" pitchFamily="34" charset="0"/>
                        </a:rPr>
                        <a:t>TKI</a:t>
                      </a:r>
                    </a:p>
                    <a:p>
                      <a:pPr marL="0" indent="182563">
                        <a:tabLst/>
                      </a:pPr>
                      <a:r>
                        <a:rPr lang="en-US" sz="1200" dirty="0">
                          <a:latin typeface="Arial" panose="020B0604020202020204" pitchFamily="34" charset="0"/>
                          <a:cs typeface="Arial" panose="020B0604020202020204" pitchFamily="34" charset="0"/>
                        </a:rPr>
                        <a:t>sorafenib</a:t>
                      </a:r>
                    </a:p>
                    <a:p>
                      <a:pPr marL="0" indent="182563">
                        <a:tabLst/>
                      </a:pPr>
                      <a:r>
                        <a:rPr lang="en-US" sz="1200" dirty="0">
                          <a:latin typeface="Arial" panose="020B0604020202020204" pitchFamily="34" charset="0"/>
                          <a:cs typeface="Arial" panose="020B0604020202020204" pitchFamily="34" charset="0"/>
                        </a:rPr>
                        <a:t>lenvatinib</a:t>
                      </a:r>
                    </a:p>
                    <a:p>
                      <a:pPr marL="0" indent="182563">
                        <a:tabLst/>
                      </a:pPr>
                      <a:r>
                        <a:rPr lang="en-US" sz="1200" dirty="0">
                          <a:latin typeface="Arial" panose="020B0604020202020204" pitchFamily="34" charset="0"/>
                          <a:cs typeface="Arial" panose="020B0604020202020204" pitchFamily="34" charset="0"/>
                        </a:rPr>
                        <a:t>regorafenib</a:t>
                      </a:r>
                    </a:p>
                    <a:p>
                      <a:pPr marL="0" indent="182563">
                        <a:tabLst/>
                      </a:pPr>
                      <a:r>
                        <a:rPr lang="en-US" sz="1200" dirty="0">
                          <a:latin typeface="Arial" panose="020B0604020202020204" pitchFamily="34" charset="0"/>
                          <a:cs typeface="Arial" panose="020B0604020202020204" pitchFamily="34" charset="0"/>
                        </a:rPr>
                        <a:t>cabozantinib</a:t>
                      </a:r>
                    </a:p>
                    <a:p>
                      <a:pPr marL="0" indent="182563">
                        <a:tabLst/>
                      </a:pPr>
                      <a:r>
                        <a:rPr lang="en-US" sz="1200" dirty="0">
                          <a:latin typeface="Arial" panose="020B0604020202020204" pitchFamily="34" charset="0"/>
                          <a:cs typeface="Arial" panose="020B0604020202020204" pitchFamily="34" charset="0"/>
                        </a:rPr>
                        <a:t>ramucirumab</a:t>
                      </a:r>
                    </a:p>
                  </a:txBody>
                  <a:tcPr marT="36000" marB="36000"/>
                </a:tc>
                <a:tc>
                  <a:txBody>
                    <a:bodyPr/>
                    <a:lstStyle/>
                    <a:p>
                      <a:r>
                        <a:rPr lang="en-US" sz="1200" dirty="0">
                          <a:latin typeface="Arial" panose="020B0604020202020204" pitchFamily="34" charset="0"/>
                          <a:cs typeface="Arial" panose="020B0604020202020204" pitchFamily="34" charset="0"/>
                        </a:rPr>
                        <a:t>109 (66.1)</a:t>
                      </a:r>
                    </a:p>
                    <a:p>
                      <a:r>
                        <a:rPr lang="en-US" sz="1200" dirty="0">
                          <a:latin typeface="Arial" panose="020B0604020202020204" pitchFamily="34" charset="0"/>
                          <a:cs typeface="Arial" panose="020B0604020202020204" pitchFamily="34" charset="0"/>
                        </a:rPr>
                        <a:t>49 (44.9)</a:t>
                      </a:r>
                    </a:p>
                    <a:p>
                      <a:r>
                        <a:rPr lang="en-US" sz="1200" dirty="0">
                          <a:latin typeface="Arial" panose="020B0604020202020204" pitchFamily="34" charset="0"/>
                          <a:cs typeface="Arial" panose="020B0604020202020204" pitchFamily="34" charset="0"/>
                        </a:rPr>
                        <a:t>31 (28.4)</a:t>
                      </a:r>
                    </a:p>
                    <a:p>
                      <a:r>
                        <a:rPr lang="en-US" sz="1200" dirty="0">
                          <a:latin typeface="Arial" panose="020B0604020202020204" pitchFamily="34" charset="0"/>
                          <a:cs typeface="Arial" panose="020B0604020202020204" pitchFamily="34" charset="0"/>
                        </a:rPr>
                        <a:t>33 (30.3)</a:t>
                      </a:r>
                    </a:p>
                    <a:p>
                      <a:r>
                        <a:rPr lang="en-US" sz="1200" dirty="0">
                          <a:latin typeface="Arial" panose="020B0604020202020204" pitchFamily="34" charset="0"/>
                          <a:cs typeface="Arial" panose="020B0604020202020204" pitchFamily="34" charset="0"/>
                        </a:rPr>
                        <a:t>13 (11.9)</a:t>
                      </a:r>
                    </a:p>
                    <a:p>
                      <a:r>
                        <a:rPr lang="en-US" sz="1200" dirty="0">
                          <a:latin typeface="Arial" panose="020B0604020202020204" pitchFamily="34" charset="0"/>
                          <a:cs typeface="Arial" panose="020B0604020202020204" pitchFamily="34" charset="0"/>
                        </a:rPr>
                        <a:t>6 (5.5)</a:t>
                      </a:r>
                    </a:p>
                  </a:txBody>
                  <a:tcPr marT="36000" marB="36000"/>
                </a:tc>
                <a:extLst>
                  <a:ext uri="{0D108BD9-81ED-4DB2-BD59-A6C34878D82A}">
                    <a16:rowId xmlns:a16="http://schemas.microsoft.com/office/drawing/2014/main" val="1114426384"/>
                  </a:ext>
                </a:extLst>
              </a:tr>
              <a:tr h="225618">
                <a:tc>
                  <a:txBody>
                    <a:bodyPr/>
                    <a:lstStyle/>
                    <a:p>
                      <a:pPr marL="0" indent="7938">
                        <a:tabLst/>
                      </a:pPr>
                      <a:r>
                        <a:rPr lang="en-US" sz="1200" b="1" dirty="0">
                          <a:latin typeface="Arial" panose="020B0604020202020204" pitchFamily="34" charset="0"/>
                          <a:cs typeface="Arial" panose="020B0604020202020204" pitchFamily="34" charset="0"/>
                        </a:rPr>
                        <a:t>Radiotherapy</a:t>
                      </a:r>
                    </a:p>
                  </a:txBody>
                  <a:tcPr marT="36000" marB="36000"/>
                </a:tc>
                <a:tc>
                  <a:txBody>
                    <a:bodyPr/>
                    <a:lstStyle/>
                    <a:p>
                      <a:r>
                        <a:rPr lang="en-US" sz="1200" dirty="0">
                          <a:latin typeface="Arial" panose="020B0604020202020204" pitchFamily="34" charset="0"/>
                          <a:cs typeface="Arial" panose="020B0604020202020204" pitchFamily="34" charset="0"/>
                        </a:rPr>
                        <a:t>28 (16.9)</a:t>
                      </a:r>
                    </a:p>
                  </a:txBody>
                  <a:tcPr marT="36000" marB="36000"/>
                </a:tc>
                <a:extLst>
                  <a:ext uri="{0D108BD9-81ED-4DB2-BD59-A6C34878D82A}">
                    <a16:rowId xmlns:a16="http://schemas.microsoft.com/office/drawing/2014/main" val="983563402"/>
                  </a:ext>
                </a:extLst>
              </a:tr>
              <a:tr h="225618">
                <a:tc>
                  <a:txBody>
                    <a:bodyPr/>
                    <a:lstStyle/>
                    <a:p>
                      <a:pPr marL="0" indent="7938">
                        <a:tabLst/>
                      </a:pPr>
                      <a:r>
                        <a:rPr lang="en-US" sz="1200" b="1" dirty="0">
                          <a:latin typeface="Arial" panose="020B0604020202020204" pitchFamily="34" charset="0"/>
                          <a:cs typeface="Arial" panose="020B0604020202020204" pitchFamily="34" charset="0"/>
                        </a:rPr>
                        <a:t>Immunotherapy</a:t>
                      </a:r>
                    </a:p>
                  </a:txBody>
                  <a:tcPr marT="36000" marB="36000"/>
                </a:tc>
                <a:tc>
                  <a:txBody>
                    <a:bodyPr/>
                    <a:lstStyle/>
                    <a:p>
                      <a:r>
                        <a:rPr lang="en-US" sz="1200" dirty="0">
                          <a:latin typeface="Arial" panose="020B0604020202020204" pitchFamily="34" charset="0"/>
                          <a:cs typeface="Arial" panose="020B0604020202020204" pitchFamily="34" charset="0"/>
                        </a:rPr>
                        <a:t>21 (12.7)</a:t>
                      </a:r>
                    </a:p>
                  </a:txBody>
                  <a:tcPr marT="36000" marB="36000"/>
                </a:tc>
                <a:extLst>
                  <a:ext uri="{0D108BD9-81ED-4DB2-BD59-A6C34878D82A}">
                    <a16:rowId xmlns:a16="http://schemas.microsoft.com/office/drawing/2014/main" val="3538492159"/>
                  </a:ext>
                </a:extLst>
              </a:tr>
              <a:tr h="225618">
                <a:tc>
                  <a:txBody>
                    <a:bodyPr/>
                    <a:lstStyle/>
                    <a:p>
                      <a:pPr marL="0" indent="7938">
                        <a:tabLst/>
                      </a:pPr>
                      <a:r>
                        <a:rPr lang="en-US" sz="1200" b="1" dirty="0">
                          <a:latin typeface="Arial" panose="020B0604020202020204" pitchFamily="34" charset="0"/>
                          <a:cs typeface="Arial" panose="020B0604020202020204" pitchFamily="34" charset="0"/>
                        </a:rPr>
                        <a:t>Transarterial chemoembolization/Y90</a:t>
                      </a:r>
                    </a:p>
                  </a:txBody>
                  <a:tcPr marT="36000" marB="36000"/>
                </a:tc>
                <a:tc>
                  <a:txBody>
                    <a:bodyPr/>
                    <a:lstStyle/>
                    <a:p>
                      <a:r>
                        <a:rPr lang="en-US" sz="1200" dirty="0">
                          <a:latin typeface="Arial" panose="020B0604020202020204" pitchFamily="34" charset="0"/>
                          <a:cs typeface="Arial" panose="020B0604020202020204" pitchFamily="34" charset="0"/>
                        </a:rPr>
                        <a:t>19 (11.5)</a:t>
                      </a:r>
                    </a:p>
                  </a:txBody>
                  <a:tcPr marT="36000" marB="36000"/>
                </a:tc>
                <a:extLst>
                  <a:ext uri="{0D108BD9-81ED-4DB2-BD59-A6C34878D82A}">
                    <a16:rowId xmlns:a16="http://schemas.microsoft.com/office/drawing/2014/main" val="1528310693"/>
                  </a:ext>
                </a:extLst>
              </a:tr>
              <a:tr h="225618">
                <a:tc>
                  <a:txBody>
                    <a:bodyPr/>
                    <a:lstStyle/>
                    <a:p>
                      <a:pPr marL="0" indent="7938">
                        <a:tabLst/>
                      </a:pPr>
                      <a:r>
                        <a:rPr lang="en-US" sz="1200" b="1" dirty="0">
                          <a:latin typeface="Arial" panose="020B0604020202020204" pitchFamily="34" charset="0"/>
                          <a:cs typeface="Arial" panose="020B0604020202020204" pitchFamily="34" charset="0"/>
                        </a:rPr>
                        <a:t>Chemotherapy</a:t>
                      </a:r>
                    </a:p>
                  </a:txBody>
                  <a:tcPr marT="36000" marB="36000"/>
                </a:tc>
                <a:tc>
                  <a:txBody>
                    <a:bodyPr/>
                    <a:lstStyle/>
                    <a:p>
                      <a:r>
                        <a:rPr lang="en-US" sz="1200" dirty="0">
                          <a:latin typeface="Arial" panose="020B0604020202020204" pitchFamily="34" charset="0"/>
                          <a:cs typeface="Arial" panose="020B0604020202020204" pitchFamily="34" charset="0"/>
                        </a:rPr>
                        <a:t>9 (5.5)</a:t>
                      </a:r>
                    </a:p>
                  </a:txBody>
                  <a:tcPr marT="36000" marB="36000"/>
                </a:tc>
                <a:extLst>
                  <a:ext uri="{0D108BD9-81ED-4DB2-BD59-A6C34878D82A}">
                    <a16:rowId xmlns:a16="http://schemas.microsoft.com/office/drawing/2014/main" val="2686327776"/>
                  </a:ext>
                </a:extLst>
              </a:tr>
              <a:tr h="225618">
                <a:tc>
                  <a:txBody>
                    <a:bodyPr/>
                    <a:lstStyle/>
                    <a:p>
                      <a:pPr marL="0" indent="7938">
                        <a:tabLst/>
                      </a:pPr>
                      <a:r>
                        <a:rPr lang="en-US" sz="1200" b="1" dirty="0">
                          <a:latin typeface="Arial" panose="020B0604020202020204" pitchFamily="34" charset="0"/>
                          <a:cs typeface="Arial" panose="020B0604020202020204" pitchFamily="34" charset="0"/>
                        </a:rPr>
                        <a:t>Surgery</a:t>
                      </a:r>
                    </a:p>
                  </a:txBody>
                  <a:tcPr marT="36000" marB="36000"/>
                </a:tc>
                <a:tc>
                  <a:txBody>
                    <a:bodyPr/>
                    <a:lstStyle/>
                    <a:p>
                      <a:r>
                        <a:rPr lang="en-US" sz="1200" dirty="0">
                          <a:latin typeface="Arial" panose="020B0604020202020204" pitchFamily="34" charset="0"/>
                          <a:cs typeface="Arial" panose="020B0604020202020204" pitchFamily="34" charset="0"/>
                        </a:rPr>
                        <a:t>6 (3.6)</a:t>
                      </a:r>
                    </a:p>
                  </a:txBody>
                  <a:tcPr marT="36000" marB="36000"/>
                </a:tc>
                <a:extLst>
                  <a:ext uri="{0D108BD9-81ED-4DB2-BD59-A6C34878D82A}">
                    <a16:rowId xmlns:a16="http://schemas.microsoft.com/office/drawing/2014/main" val="2452251761"/>
                  </a:ext>
                </a:extLst>
              </a:tr>
              <a:tr h="225618">
                <a:tc>
                  <a:txBody>
                    <a:bodyPr/>
                    <a:lstStyle/>
                    <a:p>
                      <a:pPr marL="0" indent="7938">
                        <a:tabLst/>
                      </a:pPr>
                      <a:r>
                        <a:rPr lang="en-US" sz="1200" b="1" dirty="0">
                          <a:latin typeface="Arial" panose="020B0604020202020204" pitchFamily="34" charset="0"/>
                          <a:cs typeface="Arial" panose="020B0604020202020204" pitchFamily="34" charset="0"/>
                        </a:rPr>
                        <a:t>Radiofrequency/microwave ablation</a:t>
                      </a:r>
                    </a:p>
                  </a:txBody>
                  <a:tcPr marT="36000" marB="36000"/>
                </a:tc>
                <a:tc>
                  <a:txBody>
                    <a:bodyPr/>
                    <a:lstStyle/>
                    <a:p>
                      <a:r>
                        <a:rPr lang="en-US" sz="1200" dirty="0">
                          <a:latin typeface="Arial" panose="020B0604020202020204" pitchFamily="34" charset="0"/>
                          <a:cs typeface="Arial" panose="020B0604020202020204" pitchFamily="34" charset="0"/>
                        </a:rPr>
                        <a:t>4 (2.4)</a:t>
                      </a:r>
                    </a:p>
                  </a:txBody>
                  <a:tcPr marT="36000" marB="36000"/>
                </a:tc>
                <a:extLst>
                  <a:ext uri="{0D108BD9-81ED-4DB2-BD59-A6C34878D82A}">
                    <a16:rowId xmlns:a16="http://schemas.microsoft.com/office/drawing/2014/main" val="2475155333"/>
                  </a:ext>
                </a:extLst>
              </a:tr>
              <a:tr h="225618">
                <a:tc>
                  <a:txBody>
                    <a:bodyPr/>
                    <a:lstStyle/>
                    <a:p>
                      <a:pPr marL="0" indent="7938">
                        <a:tabLst/>
                      </a:pPr>
                      <a:r>
                        <a:rPr lang="en-US" sz="1200" b="1" dirty="0">
                          <a:latin typeface="Arial" panose="020B0604020202020204" pitchFamily="34" charset="0"/>
                          <a:cs typeface="Arial" panose="020B0604020202020204" pitchFamily="34" charset="0"/>
                        </a:rPr>
                        <a:t>Other</a:t>
                      </a:r>
                    </a:p>
                  </a:txBody>
                  <a:tcPr marT="36000" marB="36000"/>
                </a:tc>
                <a:tc>
                  <a:txBody>
                    <a:bodyPr/>
                    <a:lstStyle/>
                    <a:p>
                      <a:r>
                        <a:rPr lang="en-US" sz="1200" dirty="0">
                          <a:latin typeface="Arial" panose="020B0604020202020204" pitchFamily="34" charset="0"/>
                          <a:cs typeface="Arial" panose="020B0604020202020204" pitchFamily="34" charset="0"/>
                        </a:rPr>
                        <a:t>23 (13.9)</a:t>
                      </a:r>
                    </a:p>
                  </a:txBody>
                  <a:tcPr marT="36000" marB="36000"/>
                </a:tc>
                <a:extLst>
                  <a:ext uri="{0D108BD9-81ED-4DB2-BD59-A6C34878D82A}">
                    <a16:rowId xmlns:a16="http://schemas.microsoft.com/office/drawing/2014/main" val="3392372803"/>
                  </a:ext>
                </a:extLst>
              </a:tr>
            </a:tbl>
          </a:graphicData>
        </a:graphic>
      </p:graphicFrame>
      <p:sp>
        <p:nvSpPr>
          <p:cNvPr id="5" name="TextBox 4">
            <a:extLst>
              <a:ext uri="{FF2B5EF4-FFF2-40B4-BE49-F238E27FC236}">
                <a16:creationId xmlns:a16="http://schemas.microsoft.com/office/drawing/2014/main" id="{B320434E-125A-7E47-8933-A9515A741143}"/>
              </a:ext>
            </a:extLst>
          </p:cNvPr>
          <p:cNvSpPr txBox="1"/>
          <p:nvPr/>
        </p:nvSpPr>
        <p:spPr>
          <a:xfrm>
            <a:off x="6096000" y="1412776"/>
            <a:ext cx="4913204" cy="369332"/>
          </a:xfrm>
          <a:prstGeom prst="rect">
            <a:avLst/>
          </a:prstGeom>
          <a:noFill/>
        </p:spPr>
        <p:txBody>
          <a:bodyPr wrap="none" lIns="0" tIns="0" rIns="0" bIns="0" rtlCol="0">
            <a:spAutoFit/>
          </a:bodyPr>
          <a:lstStyle/>
          <a:p>
            <a:pPr algn="l"/>
            <a:r>
              <a:rPr lang="en-US" sz="1200" b="1" dirty="0">
                <a:latin typeface="Arial" panose="020B0604020202020204" pitchFamily="34" charset="0"/>
                <a:ea typeface="Aileron" charset="0"/>
                <a:cs typeface="Arial" panose="020B0604020202020204" pitchFamily="34" charset="0"/>
              </a:rPr>
              <a:t>Details of subsequent therapies received during survival follow-up </a:t>
            </a:r>
            <a:br>
              <a:rPr lang="en-US" sz="1200" b="1" dirty="0">
                <a:latin typeface="Arial" panose="020B0604020202020204" pitchFamily="34" charset="0"/>
                <a:ea typeface="Aileron" charset="0"/>
                <a:cs typeface="Arial" panose="020B0604020202020204" pitchFamily="34" charset="0"/>
              </a:rPr>
            </a:br>
            <a:r>
              <a:rPr lang="en-US" sz="1200" b="1" dirty="0">
                <a:latin typeface="Arial" panose="020B0604020202020204" pitchFamily="34" charset="0"/>
                <a:ea typeface="Aileron" charset="0"/>
                <a:cs typeface="Arial" panose="020B0604020202020204" pitchFamily="34" charset="0"/>
              </a:rPr>
              <a:t>following immunotherapy (N=165)</a:t>
            </a:r>
          </a:p>
        </p:txBody>
      </p:sp>
      <p:sp>
        <p:nvSpPr>
          <p:cNvPr id="12" name="TextBox 11">
            <a:extLst>
              <a:ext uri="{FF2B5EF4-FFF2-40B4-BE49-F238E27FC236}">
                <a16:creationId xmlns:a16="http://schemas.microsoft.com/office/drawing/2014/main" id="{C847B467-4A31-264C-959B-F627182181F9}"/>
              </a:ext>
            </a:extLst>
          </p:cNvPr>
          <p:cNvSpPr txBox="1"/>
          <p:nvPr/>
        </p:nvSpPr>
        <p:spPr>
          <a:xfrm rot="16200000">
            <a:off x="-606084" y="4009687"/>
            <a:ext cx="2098331" cy="215444"/>
          </a:xfrm>
          <a:prstGeom prst="rect">
            <a:avLst/>
          </a:prstGeom>
          <a:noFill/>
        </p:spPr>
        <p:txBody>
          <a:bodyPr wrap="squar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Surviving proportion</a:t>
            </a:r>
          </a:p>
        </p:txBody>
      </p:sp>
      <p:sp>
        <p:nvSpPr>
          <p:cNvPr id="14" name="TextBox 13">
            <a:extLst>
              <a:ext uri="{FF2B5EF4-FFF2-40B4-BE49-F238E27FC236}">
                <a16:creationId xmlns:a16="http://schemas.microsoft.com/office/drawing/2014/main" id="{8D396BB2-4652-694E-86E7-B55AE5C5F101}"/>
              </a:ext>
            </a:extLst>
          </p:cNvPr>
          <p:cNvSpPr txBox="1"/>
          <p:nvPr/>
        </p:nvSpPr>
        <p:spPr>
          <a:xfrm>
            <a:off x="1941282" y="6035668"/>
            <a:ext cx="2566408"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Overall survival time (months)</a:t>
            </a:r>
          </a:p>
        </p:txBody>
      </p:sp>
      <p:sp>
        <p:nvSpPr>
          <p:cNvPr id="15" name="TextBox 14">
            <a:extLst>
              <a:ext uri="{FF2B5EF4-FFF2-40B4-BE49-F238E27FC236}">
                <a16:creationId xmlns:a16="http://schemas.microsoft.com/office/drawing/2014/main" id="{960BF318-6391-D746-B2E2-0DF0924FC159}"/>
              </a:ext>
            </a:extLst>
          </p:cNvPr>
          <p:cNvSpPr txBox="1"/>
          <p:nvPr/>
        </p:nvSpPr>
        <p:spPr>
          <a:xfrm>
            <a:off x="4283144" y="2966167"/>
            <a:ext cx="629981" cy="553998"/>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No</a:t>
            </a:r>
          </a:p>
          <a:p>
            <a:r>
              <a:rPr lang="en-US" sz="1200" dirty="0">
                <a:latin typeface="Arial" panose="020B0604020202020204" pitchFamily="34" charset="0"/>
                <a:ea typeface="Aileron" charset="0"/>
                <a:cs typeface="Arial" panose="020B0604020202020204" pitchFamily="34" charset="0"/>
              </a:rPr>
              <a:t>Yes</a:t>
            </a:r>
          </a:p>
          <a:p>
            <a:r>
              <a:rPr lang="en-US" sz="1200" dirty="0">
                <a:latin typeface="Arial" panose="020B0604020202020204" pitchFamily="34" charset="0"/>
                <a:ea typeface="Aileron" charset="0"/>
                <a:cs typeface="Arial" panose="020B0604020202020204" pitchFamily="34" charset="0"/>
              </a:rPr>
              <a:t>censored</a:t>
            </a:r>
          </a:p>
        </p:txBody>
      </p:sp>
      <p:sp>
        <p:nvSpPr>
          <p:cNvPr id="19" name="TextBox 18">
            <a:extLst>
              <a:ext uri="{FF2B5EF4-FFF2-40B4-BE49-F238E27FC236}">
                <a16:creationId xmlns:a16="http://schemas.microsoft.com/office/drawing/2014/main" id="{CD793454-4789-494E-954C-5DFA197C9323}"/>
              </a:ext>
            </a:extLst>
          </p:cNvPr>
          <p:cNvSpPr txBox="1"/>
          <p:nvPr/>
        </p:nvSpPr>
        <p:spPr>
          <a:xfrm>
            <a:off x="739431" y="4393120"/>
            <a:ext cx="21320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0.4</a:t>
            </a:r>
          </a:p>
        </p:txBody>
      </p:sp>
      <p:sp>
        <p:nvSpPr>
          <p:cNvPr id="20" name="TextBox 19">
            <a:extLst>
              <a:ext uri="{FF2B5EF4-FFF2-40B4-BE49-F238E27FC236}">
                <a16:creationId xmlns:a16="http://schemas.microsoft.com/office/drawing/2014/main" id="{53A989B9-92C4-7542-9624-866A240D0408}"/>
              </a:ext>
            </a:extLst>
          </p:cNvPr>
          <p:cNvSpPr txBox="1"/>
          <p:nvPr/>
        </p:nvSpPr>
        <p:spPr>
          <a:xfrm>
            <a:off x="739431" y="4942395"/>
            <a:ext cx="21320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0.2</a:t>
            </a:r>
          </a:p>
        </p:txBody>
      </p:sp>
      <p:sp>
        <p:nvSpPr>
          <p:cNvPr id="21" name="TextBox 20">
            <a:extLst>
              <a:ext uri="{FF2B5EF4-FFF2-40B4-BE49-F238E27FC236}">
                <a16:creationId xmlns:a16="http://schemas.microsoft.com/office/drawing/2014/main" id="{D03B83E5-014C-1F4D-B129-D97FE1CEEA69}"/>
              </a:ext>
            </a:extLst>
          </p:cNvPr>
          <p:cNvSpPr txBox="1"/>
          <p:nvPr/>
        </p:nvSpPr>
        <p:spPr>
          <a:xfrm>
            <a:off x="739431" y="5485320"/>
            <a:ext cx="21320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0.0</a:t>
            </a:r>
          </a:p>
        </p:txBody>
      </p:sp>
      <p:sp>
        <p:nvSpPr>
          <p:cNvPr id="22" name="TextBox 21">
            <a:extLst>
              <a:ext uri="{FF2B5EF4-FFF2-40B4-BE49-F238E27FC236}">
                <a16:creationId xmlns:a16="http://schemas.microsoft.com/office/drawing/2014/main" id="{1B15951D-E59C-B64C-B48D-55C163298760}"/>
              </a:ext>
            </a:extLst>
          </p:cNvPr>
          <p:cNvSpPr txBox="1"/>
          <p:nvPr/>
        </p:nvSpPr>
        <p:spPr>
          <a:xfrm>
            <a:off x="1245496" y="5831973"/>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23" name="TextBox 22">
            <a:extLst>
              <a:ext uri="{FF2B5EF4-FFF2-40B4-BE49-F238E27FC236}">
                <a16:creationId xmlns:a16="http://schemas.microsoft.com/office/drawing/2014/main" id="{68207445-DE4E-1C48-A365-A4CCFE9D3F65}"/>
              </a:ext>
            </a:extLst>
          </p:cNvPr>
          <p:cNvSpPr txBox="1"/>
          <p:nvPr/>
        </p:nvSpPr>
        <p:spPr>
          <a:xfrm>
            <a:off x="2163837" y="5831973"/>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a:t>
            </a:r>
          </a:p>
        </p:txBody>
      </p:sp>
      <p:cxnSp>
        <p:nvCxnSpPr>
          <p:cNvPr id="24" name="Straight Connector 23">
            <a:extLst>
              <a:ext uri="{FF2B5EF4-FFF2-40B4-BE49-F238E27FC236}">
                <a16:creationId xmlns:a16="http://schemas.microsoft.com/office/drawing/2014/main" id="{50496493-ACC9-1A4C-B3EC-2FB4143C0EAF}"/>
              </a:ext>
            </a:extLst>
          </p:cNvPr>
          <p:cNvCxnSpPr/>
          <p:nvPr/>
        </p:nvCxnSpPr>
        <p:spPr>
          <a:xfrm>
            <a:off x="3925156" y="3083755"/>
            <a:ext cx="270673" cy="0"/>
          </a:xfrm>
          <a:prstGeom prst="line">
            <a:avLst/>
          </a:prstGeom>
          <a:ln w="22225">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9983AAB-FA77-7443-80DC-DB732E0F3D0B}"/>
              </a:ext>
            </a:extLst>
          </p:cNvPr>
          <p:cNvCxnSpPr/>
          <p:nvPr/>
        </p:nvCxnSpPr>
        <p:spPr>
          <a:xfrm>
            <a:off x="3925156" y="3258611"/>
            <a:ext cx="270673" cy="0"/>
          </a:xfrm>
          <a:prstGeom prst="line">
            <a:avLst/>
          </a:prstGeom>
          <a:ln w="22225">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11B983D-3E1B-9E40-9DF0-F530D35BD490}"/>
              </a:ext>
            </a:extLst>
          </p:cNvPr>
          <p:cNvSpPr txBox="1"/>
          <p:nvPr/>
        </p:nvSpPr>
        <p:spPr>
          <a:xfrm>
            <a:off x="3122687" y="5831973"/>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29" name="TextBox 28">
            <a:extLst>
              <a:ext uri="{FF2B5EF4-FFF2-40B4-BE49-F238E27FC236}">
                <a16:creationId xmlns:a16="http://schemas.microsoft.com/office/drawing/2014/main" id="{C79044B1-3A4E-6F4C-AE69-A5029DA73DF0}"/>
              </a:ext>
            </a:extLst>
          </p:cNvPr>
          <p:cNvSpPr txBox="1"/>
          <p:nvPr/>
        </p:nvSpPr>
        <p:spPr>
          <a:xfrm>
            <a:off x="4110113" y="583197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30</a:t>
            </a:r>
          </a:p>
        </p:txBody>
      </p:sp>
      <p:sp>
        <p:nvSpPr>
          <p:cNvPr id="30" name="TextBox 29">
            <a:extLst>
              <a:ext uri="{FF2B5EF4-FFF2-40B4-BE49-F238E27FC236}">
                <a16:creationId xmlns:a16="http://schemas.microsoft.com/office/drawing/2014/main" id="{A89B0C98-A32C-3C41-A5E7-F29F52F78FAF}"/>
              </a:ext>
            </a:extLst>
          </p:cNvPr>
          <p:cNvSpPr txBox="1"/>
          <p:nvPr/>
        </p:nvSpPr>
        <p:spPr>
          <a:xfrm>
            <a:off x="5075313" y="583197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grpSp>
        <p:nvGrpSpPr>
          <p:cNvPr id="33" name="Group 32">
            <a:extLst>
              <a:ext uri="{FF2B5EF4-FFF2-40B4-BE49-F238E27FC236}">
                <a16:creationId xmlns:a16="http://schemas.microsoft.com/office/drawing/2014/main" id="{5A7A7434-C841-7340-94A8-CF0D4C0CE47E}"/>
              </a:ext>
            </a:extLst>
          </p:cNvPr>
          <p:cNvGrpSpPr/>
          <p:nvPr/>
        </p:nvGrpSpPr>
        <p:grpSpPr>
          <a:xfrm>
            <a:off x="4002183" y="3384800"/>
            <a:ext cx="116619" cy="116619"/>
            <a:chOff x="2950431" y="3054600"/>
            <a:chExt cx="116619" cy="116619"/>
          </a:xfrm>
        </p:grpSpPr>
        <p:cxnSp>
          <p:nvCxnSpPr>
            <p:cNvPr id="31" name="Straight Connector 30">
              <a:extLst>
                <a:ext uri="{FF2B5EF4-FFF2-40B4-BE49-F238E27FC236}">
                  <a16:creationId xmlns:a16="http://schemas.microsoft.com/office/drawing/2014/main" id="{CE28C1ED-7E1A-204D-92CA-B0CF3164F702}"/>
                </a:ext>
              </a:extLst>
            </p:cNvPr>
            <p:cNvCxnSpPr>
              <a:cxnSpLocks/>
            </p:cNvCxnSpPr>
            <p:nvPr/>
          </p:nvCxnSpPr>
          <p:spPr>
            <a:xfrm>
              <a:off x="2950431" y="3112910"/>
              <a:ext cx="116619" cy="0"/>
            </a:xfrm>
            <a:prstGeom prst="line">
              <a:avLst/>
            </a:prstGeom>
            <a:ln w="222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A40D1CB-DBD6-1849-920C-4E488ED090B9}"/>
                </a:ext>
              </a:extLst>
            </p:cNvPr>
            <p:cNvCxnSpPr>
              <a:cxnSpLocks/>
            </p:cNvCxnSpPr>
            <p:nvPr/>
          </p:nvCxnSpPr>
          <p:spPr>
            <a:xfrm rot="16200000">
              <a:off x="2950431" y="3112910"/>
              <a:ext cx="116619" cy="0"/>
            </a:xfrm>
            <a:prstGeom prst="line">
              <a:avLst/>
            </a:prstGeom>
            <a:ln w="222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4" name="TextBox 33">
            <a:extLst>
              <a:ext uri="{FF2B5EF4-FFF2-40B4-BE49-F238E27FC236}">
                <a16:creationId xmlns:a16="http://schemas.microsoft.com/office/drawing/2014/main" id="{53DA9D44-636F-154B-9CD3-812057C42080}"/>
              </a:ext>
            </a:extLst>
          </p:cNvPr>
          <p:cNvSpPr txBox="1"/>
          <p:nvPr/>
        </p:nvSpPr>
        <p:spPr>
          <a:xfrm>
            <a:off x="3911669" y="2762967"/>
            <a:ext cx="1171796" cy="184666"/>
          </a:xfrm>
          <a:prstGeom prst="rect">
            <a:avLst/>
          </a:prstGeom>
          <a:noFill/>
        </p:spPr>
        <p:txBody>
          <a:bodyPr wrap="none" lIns="0" tIns="0" rIns="0" bIns="0" rtlCol="0">
            <a:spAutoFit/>
          </a:bodyPr>
          <a:lstStyle/>
          <a:p>
            <a:r>
              <a:rPr lang="en-US" sz="1200" b="1" dirty="0">
                <a:latin typeface="Arial" panose="020B0604020202020204" pitchFamily="34" charset="0"/>
                <a:ea typeface="Aileron" charset="0"/>
                <a:cs typeface="Arial" panose="020B0604020202020204" pitchFamily="34" charset="0"/>
              </a:rPr>
              <a:t>Post ICI therapy</a:t>
            </a:r>
          </a:p>
        </p:txBody>
      </p:sp>
      <p:pic>
        <p:nvPicPr>
          <p:cNvPr id="36" name="Picture 35">
            <a:extLst>
              <a:ext uri="{FF2B5EF4-FFF2-40B4-BE49-F238E27FC236}">
                <a16:creationId xmlns:a16="http://schemas.microsoft.com/office/drawing/2014/main" id="{B155F8DE-2D66-FD42-AEAD-0E198503FCA9}"/>
              </a:ext>
            </a:extLst>
          </p:cNvPr>
          <p:cNvPicPr>
            <a:picLocks noChangeAspect="1"/>
          </p:cNvPicPr>
          <p:nvPr/>
        </p:nvPicPr>
        <p:blipFill>
          <a:blip r:embed="rId3"/>
          <a:stretch>
            <a:fillRect/>
          </a:stretch>
        </p:blipFill>
        <p:spPr>
          <a:xfrm>
            <a:off x="992679" y="2676696"/>
            <a:ext cx="4390078" cy="3118081"/>
          </a:xfrm>
          <a:prstGeom prst="rect">
            <a:avLst/>
          </a:prstGeom>
        </p:spPr>
      </p:pic>
      <p:sp>
        <p:nvSpPr>
          <p:cNvPr id="37" name="TextBox 36">
            <a:extLst>
              <a:ext uri="{FF2B5EF4-FFF2-40B4-BE49-F238E27FC236}">
                <a16:creationId xmlns:a16="http://schemas.microsoft.com/office/drawing/2014/main" id="{10BA1096-8D65-A446-B5D4-BB56F2FC444A}"/>
              </a:ext>
            </a:extLst>
          </p:cNvPr>
          <p:cNvSpPr txBox="1"/>
          <p:nvPr/>
        </p:nvSpPr>
        <p:spPr>
          <a:xfrm>
            <a:off x="739431" y="3837495"/>
            <a:ext cx="21320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0.6</a:t>
            </a:r>
          </a:p>
        </p:txBody>
      </p:sp>
      <p:sp>
        <p:nvSpPr>
          <p:cNvPr id="38" name="TextBox 37">
            <a:extLst>
              <a:ext uri="{FF2B5EF4-FFF2-40B4-BE49-F238E27FC236}">
                <a16:creationId xmlns:a16="http://schemas.microsoft.com/office/drawing/2014/main" id="{71202FFA-5451-1A45-835A-A1BD1914279F}"/>
              </a:ext>
            </a:extLst>
          </p:cNvPr>
          <p:cNvSpPr txBox="1"/>
          <p:nvPr/>
        </p:nvSpPr>
        <p:spPr>
          <a:xfrm>
            <a:off x="739431" y="3291395"/>
            <a:ext cx="21320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0.8</a:t>
            </a:r>
          </a:p>
        </p:txBody>
      </p:sp>
      <p:sp>
        <p:nvSpPr>
          <p:cNvPr id="39" name="TextBox 38">
            <a:extLst>
              <a:ext uri="{FF2B5EF4-FFF2-40B4-BE49-F238E27FC236}">
                <a16:creationId xmlns:a16="http://schemas.microsoft.com/office/drawing/2014/main" id="{72200FF0-EB8C-8443-B661-63986366C3BA}"/>
              </a:ext>
            </a:extLst>
          </p:cNvPr>
          <p:cNvSpPr txBox="1"/>
          <p:nvPr/>
        </p:nvSpPr>
        <p:spPr>
          <a:xfrm>
            <a:off x="739431" y="2729420"/>
            <a:ext cx="21320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a:t>
            </a:r>
          </a:p>
        </p:txBody>
      </p:sp>
    </p:spTree>
    <p:extLst>
      <p:ext uri="{BB962C8B-B14F-4D97-AF65-F5344CB8AC3E}">
        <p14:creationId xmlns:p14="http://schemas.microsoft.com/office/powerpoint/2010/main" val="181353117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GB" sz="3100" dirty="0"/>
              <a:t>Patterns of progression after immunotherapy</a:t>
            </a:r>
            <a:br>
              <a:rPr lang="en-GB" dirty="0"/>
            </a:br>
            <a:r>
              <a:rPr lang="en-GB" sz="2200" dirty="0">
                <a:solidFill>
                  <a:schemeClr val="accent1"/>
                </a:solidFill>
              </a:rPr>
              <a:t>Continuation of IO and switching to TKI</a:t>
            </a:r>
            <a:r>
              <a:rPr lang="en-GB" sz="2200" cap="none" dirty="0">
                <a:solidFill>
                  <a:schemeClr val="accent1"/>
                </a:solidFill>
              </a:rPr>
              <a:t>s</a:t>
            </a:r>
            <a:r>
              <a:rPr lang="en-GB" sz="2200" dirty="0">
                <a:solidFill>
                  <a:schemeClr val="accent1"/>
                </a:solidFill>
              </a:rPr>
              <a:t> were both associated with improved PPS</a:t>
            </a:r>
            <a:endParaRPr lang="en-GB" sz="2200" baseline="30000" dirty="0">
              <a:solidFill>
                <a:schemeClr val="accent1"/>
              </a:solidFill>
            </a:endParaRPr>
          </a:p>
        </p:txBody>
      </p:sp>
      <p:sp>
        <p:nvSpPr>
          <p:cNvPr id="8" name="Content Placeholder 1">
            <a:extLst>
              <a:ext uri="{FF2B5EF4-FFF2-40B4-BE49-F238E27FC236}">
                <a16:creationId xmlns:a16="http://schemas.microsoft.com/office/drawing/2014/main" id="{300B7013-E277-6911-A27F-541D64B1C8D0}"/>
              </a:ext>
            </a:extLst>
          </p:cNvPr>
          <p:cNvSpPr>
            <a:spLocks noGrp="1"/>
          </p:cNvSpPr>
          <p:nvPr>
            <p:ph sz="quarter" idx="14"/>
          </p:nvPr>
        </p:nvSpPr>
        <p:spPr>
          <a:xfrm>
            <a:off x="620184" y="1674982"/>
            <a:ext cx="4971760" cy="4525200"/>
          </a:xfrm>
        </p:spPr>
        <p:txBody>
          <a:bodyPr>
            <a:normAutofit fontScale="92500" lnSpcReduction="10000"/>
          </a:bodyPr>
          <a:lstStyle/>
          <a:p>
            <a:pPr marL="0" indent="0">
              <a:buNone/>
            </a:pPr>
            <a:r>
              <a:rPr lang="en-US" dirty="0"/>
              <a:t>The median OS of these 271 patients from the initial diagnosis of HCC was 32.7 months (IQR 17.1–56.8)</a:t>
            </a:r>
          </a:p>
          <a:p>
            <a:r>
              <a:rPr lang="en-GB" dirty="0"/>
              <a:t>No post-progression anticancer therapy</a:t>
            </a:r>
          </a:p>
          <a:p>
            <a:pPr lvl="1"/>
            <a:r>
              <a:rPr lang="en-GB" dirty="0"/>
              <a:t>1.9 months (95% CI: 1.3-2.7)</a:t>
            </a:r>
          </a:p>
          <a:p>
            <a:r>
              <a:rPr lang="en-GB" dirty="0"/>
              <a:t>ICIs beyond PD only</a:t>
            </a:r>
          </a:p>
          <a:p>
            <a:pPr lvl="1"/>
            <a:r>
              <a:rPr lang="en-GB" dirty="0"/>
              <a:t>5.6 months (95% CI: 3.5-9.4)</a:t>
            </a:r>
          </a:p>
          <a:p>
            <a:r>
              <a:rPr lang="en-GB" dirty="0"/>
              <a:t>Post-PD tyrosine kinase inhibitors (TKIs)</a:t>
            </a:r>
          </a:p>
          <a:p>
            <a:pPr lvl="1"/>
            <a:r>
              <a:rPr lang="en-GB" dirty="0"/>
              <a:t>10.4 months (95% CI: 7.7-14.4)</a:t>
            </a:r>
          </a:p>
          <a:p>
            <a:r>
              <a:rPr lang="en-GB" dirty="0"/>
              <a:t>ICIs beyond PD followed by TKIs</a:t>
            </a:r>
          </a:p>
          <a:p>
            <a:pPr lvl="1"/>
            <a:r>
              <a:rPr lang="en-GB" dirty="0"/>
              <a:t>15.3 months (95% CI: 8.5-22.0)</a:t>
            </a:r>
          </a:p>
          <a:p>
            <a:r>
              <a:rPr lang="en-GB" dirty="0"/>
              <a:t>Other post-PD anticancer therapies</a:t>
            </a:r>
          </a:p>
          <a:p>
            <a:pPr lvl="1"/>
            <a:r>
              <a:rPr lang="en-GB" dirty="0"/>
              <a:t>10.8 months (95% CI: 3.7-21.7)</a:t>
            </a:r>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67</a:t>
            </a:fld>
            <a:endParaRPr lang="en-GB" dirty="0"/>
          </a:p>
        </p:txBody>
      </p:sp>
      <p:sp>
        <p:nvSpPr>
          <p:cNvPr id="13" name="Content Placeholder 12">
            <a:extLst>
              <a:ext uri="{FF2B5EF4-FFF2-40B4-BE49-F238E27FC236}">
                <a16:creationId xmlns:a16="http://schemas.microsoft.com/office/drawing/2014/main" id="{AB61B89F-E981-9649-9C4E-11AC68D2AF2E}"/>
              </a:ext>
            </a:extLst>
          </p:cNvPr>
          <p:cNvSpPr>
            <a:spLocks noGrp="1"/>
          </p:cNvSpPr>
          <p:nvPr>
            <p:ph sz="quarter" idx="15"/>
          </p:nvPr>
        </p:nvSpPr>
        <p:spPr>
          <a:xfrm>
            <a:off x="620183" y="6356351"/>
            <a:ext cx="10395910" cy="365125"/>
          </a:xfrm>
        </p:spPr>
        <p:txBody>
          <a:bodyPr anchor="b"/>
          <a:lstStyle/>
          <a:p>
            <a:r>
              <a:rPr lang="en-US" dirty="0"/>
              <a:t>ACT, anticancer therapy; CI, confidence interval; ICI, immune checkpoint inhibitor; IO, immunotherapy; PD, progressive disease; PPS, post-progression survival</a:t>
            </a:r>
          </a:p>
          <a:p>
            <a:r>
              <a:rPr lang="fr-FR" dirty="0"/>
              <a:t>Talbot T, et al. </a:t>
            </a:r>
            <a:r>
              <a:rPr lang="en-GB" dirty="0"/>
              <a:t>Liver</a:t>
            </a:r>
            <a:r>
              <a:rPr lang="fr-FR" dirty="0"/>
              <a:t> Int. 2023;43:695-707</a:t>
            </a:r>
            <a:endParaRPr lang="en-US" dirty="0"/>
          </a:p>
        </p:txBody>
      </p:sp>
      <p:sp>
        <p:nvSpPr>
          <p:cNvPr id="22" name="TextBox 21">
            <a:extLst>
              <a:ext uri="{FF2B5EF4-FFF2-40B4-BE49-F238E27FC236}">
                <a16:creationId xmlns:a16="http://schemas.microsoft.com/office/drawing/2014/main" id="{0431AA5F-B40E-6D44-B05F-3F1C7E109BA0}"/>
              </a:ext>
            </a:extLst>
          </p:cNvPr>
          <p:cNvSpPr txBox="1"/>
          <p:nvPr/>
        </p:nvSpPr>
        <p:spPr>
          <a:xfrm>
            <a:off x="8676995" y="4105450"/>
            <a:ext cx="548227"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Months</a:t>
            </a:r>
          </a:p>
        </p:txBody>
      </p:sp>
      <p:sp>
        <p:nvSpPr>
          <p:cNvPr id="23" name="TextBox 22">
            <a:extLst>
              <a:ext uri="{FF2B5EF4-FFF2-40B4-BE49-F238E27FC236}">
                <a16:creationId xmlns:a16="http://schemas.microsoft.com/office/drawing/2014/main" id="{9642F5D6-6641-664E-8E4C-014BB04A4865}"/>
              </a:ext>
            </a:extLst>
          </p:cNvPr>
          <p:cNvSpPr txBox="1"/>
          <p:nvPr/>
        </p:nvSpPr>
        <p:spPr>
          <a:xfrm rot="16200000">
            <a:off x="5310055" y="2925043"/>
            <a:ext cx="1712008"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Survival probability (%)</a:t>
            </a:r>
          </a:p>
        </p:txBody>
      </p:sp>
      <p:sp>
        <p:nvSpPr>
          <p:cNvPr id="24" name="TextBox 23">
            <a:extLst>
              <a:ext uri="{FF2B5EF4-FFF2-40B4-BE49-F238E27FC236}">
                <a16:creationId xmlns:a16="http://schemas.microsoft.com/office/drawing/2014/main" id="{D0277DF0-EC5B-6040-9FEC-473859CFC1E6}"/>
              </a:ext>
            </a:extLst>
          </p:cNvPr>
          <p:cNvSpPr txBox="1"/>
          <p:nvPr/>
        </p:nvSpPr>
        <p:spPr>
          <a:xfrm>
            <a:off x="6813820" y="3856068"/>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sp>
        <p:nvSpPr>
          <p:cNvPr id="25" name="TextBox 24">
            <a:extLst>
              <a:ext uri="{FF2B5EF4-FFF2-40B4-BE49-F238E27FC236}">
                <a16:creationId xmlns:a16="http://schemas.microsoft.com/office/drawing/2014/main" id="{2B6244E5-65EB-1749-B4B7-8AD828FDB61C}"/>
              </a:ext>
            </a:extLst>
          </p:cNvPr>
          <p:cNvSpPr txBox="1"/>
          <p:nvPr/>
        </p:nvSpPr>
        <p:spPr>
          <a:xfrm>
            <a:off x="7851998" y="385606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sp>
        <p:nvSpPr>
          <p:cNvPr id="26" name="TextBox 25">
            <a:extLst>
              <a:ext uri="{FF2B5EF4-FFF2-40B4-BE49-F238E27FC236}">
                <a16:creationId xmlns:a16="http://schemas.microsoft.com/office/drawing/2014/main" id="{C353933A-4CA9-574E-BF27-FF56D0C248AF}"/>
              </a:ext>
            </a:extLst>
          </p:cNvPr>
          <p:cNvSpPr txBox="1"/>
          <p:nvPr/>
        </p:nvSpPr>
        <p:spPr>
          <a:xfrm>
            <a:off x="10006725" y="385606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30</a:t>
            </a:r>
          </a:p>
        </p:txBody>
      </p:sp>
      <p:sp>
        <p:nvSpPr>
          <p:cNvPr id="29" name="TextBox 28">
            <a:extLst>
              <a:ext uri="{FF2B5EF4-FFF2-40B4-BE49-F238E27FC236}">
                <a16:creationId xmlns:a16="http://schemas.microsoft.com/office/drawing/2014/main" id="{A4EAFD3E-1713-DC4B-8B6B-20651476EF5B}"/>
              </a:ext>
            </a:extLst>
          </p:cNvPr>
          <p:cNvSpPr txBox="1"/>
          <p:nvPr/>
        </p:nvSpPr>
        <p:spPr>
          <a:xfrm>
            <a:off x="11102793" y="385606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40</a:t>
            </a:r>
          </a:p>
        </p:txBody>
      </p:sp>
      <p:sp>
        <p:nvSpPr>
          <p:cNvPr id="31" name="TextBox 30">
            <a:extLst>
              <a:ext uri="{FF2B5EF4-FFF2-40B4-BE49-F238E27FC236}">
                <a16:creationId xmlns:a16="http://schemas.microsoft.com/office/drawing/2014/main" id="{A10C7F9A-A3C0-954E-92B2-3DBFC694C33E}"/>
              </a:ext>
            </a:extLst>
          </p:cNvPr>
          <p:cNvSpPr txBox="1"/>
          <p:nvPr/>
        </p:nvSpPr>
        <p:spPr>
          <a:xfrm>
            <a:off x="5844556" y="4400236"/>
            <a:ext cx="867225" cy="107721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No. at risk</a:t>
            </a:r>
          </a:p>
          <a:p>
            <a:r>
              <a:rPr lang="en-US" sz="1000" b="1" dirty="0">
                <a:solidFill>
                  <a:schemeClr val="accent1"/>
                </a:solidFill>
                <a:latin typeface="Arial" panose="020B0604020202020204" pitchFamily="34" charset="0"/>
                <a:ea typeface="Aileron" charset="0"/>
                <a:cs typeface="Arial" panose="020B0604020202020204" pitchFamily="34" charset="0"/>
              </a:rPr>
              <a:t>No ACT</a:t>
            </a:r>
          </a:p>
          <a:p>
            <a:r>
              <a:rPr lang="en-US" sz="1000" b="1" dirty="0">
                <a:solidFill>
                  <a:schemeClr val="tx2"/>
                </a:solidFill>
                <a:latin typeface="Arial" panose="020B0604020202020204" pitchFamily="34" charset="0"/>
                <a:ea typeface="Aileron" charset="0"/>
                <a:cs typeface="Arial" panose="020B0604020202020204" pitchFamily="34" charset="0"/>
              </a:rPr>
              <a:t>ICI beyond PD</a:t>
            </a:r>
          </a:p>
          <a:p>
            <a:r>
              <a:rPr lang="en-US" sz="1000" b="1" dirty="0">
                <a:solidFill>
                  <a:schemeClr val="accent6"/>
                </a:solidFill>
                <a:latin typeface="Arial" panose="020B0604020202020204" pitchFamily="34" charset="0"/>
                <a:ea typeface="Aileron" charset="0"/>
                <a:cs typeface="Arial" panose="020B0604020202020204" pitchFamily="34" charset="0"/>
              </a:rPr>
              <a:t>TKI</a:t>
            </a:r>
          </a:p>
          <a:p>
            <a:r>
              <a:rPr lang="en-US" sz="1000" b="1" dirty="0">
                <a:solidFill>
                  <a:srgbClr val="7030A0"/>
                </a:solidFill>
                <a:latin typeface="Arial" panose="020B0604020202020204" pitchFamily="34" charset="0"/>
                <a:ea typeface="Aileron" charset="0"/>
                <a:cs typeface="Arial" panose="020B0604020202020204" pitchFamily="34" charset="0"/>
              </a:rPr>
              <a:t>ICI beyond </a:t>
            </a:r>
            <a:br>
              <a:rPr lang="en-US" sz="1000" b="1" dirty="0">
                <a:solidFill>
                  <a:srgbClr val="7030A0"/>
                </a:solidFill>
                <a:latin typeface="Arial" panose="020B0604020202020204" pitchFamily="34" charset="0"/>
                <a:ea typeface="Aileron" charset="0"/>
                <a:cs typeface="Arial" panose="020B0604020202020204" pitchFamily="34" charset="0"/>
              </a:rPr>
            </a:br>
            <a:r>
              <a:rPr lang="en-US" sz="1000" b="1" dirty="0">
                <a:solidFill>
                  <a:srgbClr val="7030A0"/>
                </a:solidFill>
                <a:latin typeface="Arial" panose="020B0604020202020204" pitchFamily="34" charset="0"/>
                <a:ea typeface="Aileron" charset="0"/>
                <a:cs typeface="Arial" panose="020B0604020202020204" pitchFamily="34" charset="0"/>
              </a:rPr>
              <a:t>PD + TKI</a:t>
            </a:r>
          </a:p>
          <a:p>
            <a:r>
              <a:rPr lang="en-US" sz="1000" b="1" dirty="0">
                <a:solidFill>
                  <a:srgbClr val="FFA402"/>
                </a:solidFill>
                <a:latin typeface="Arial" panose="020B0604020202020204" pitchFamily="34" charset="0"/>
                <a:ea typeface="Aileron" charset="0"/>
                <a:cs typeface="Arial" panose="020B0604020202020204" pitchFamily="34" charset="0"/>
              </a:rPr>
              <a:t>Other</a:t>
            </a:r>
          </a:p>
        </p:txBody>
      </p:sp>
      <p:sp>
        <p:nvSpPr>
          <p:cNvPr id="32" name="TextBox 31">
            <a:extLst>
              <a:ext uri="{FF2B5EF4-FFF2-40B4-BE49-F238E27FC236}">
                <a16:creationId xmlns:a16="http://schemas.microsoft.com/office/drawing/2014/main" id="{ACCDFA83-F625-2943-888C-65F5F95D1B0D}"/>
              </a:ext>
            </a:extLst>
          </p:cNvPr>
          <p:cNvSpPr txBox="1"/>
          <p:nvPr/>
        </p:nvSpPr>
        <p:spPr>
          <a:xfrm>
            <a:off x="8940965" y="3856068"/>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20</a:t>
            </a:r>
          </a:p>
        </p:txBody>
      </p:sp>
      <p:sp>
        <p:nvSpPr>
          <p:cNvPr id="33" name="TextBox 32">
            <a:extLst>
              <a:ext uri="{FF2B5EF4-FFF2-40B4-BE49-F238E27FC236}">
                <a16:creationId xmlns:a16="http://schemas.microsoft.com/office/drawing/2014/main" id="{302066E2-E404-3349-8CD7-185F277E2713}"/>
              </a:ext>
            </a:extLst>
          </p:cNvPr>
          <p:cNvSpPr txBox="1"/>
          <p:nvPr/>
        </p:nvSpPr>
        <p:spPr>
          <a:xfrm>
            <a:off x="6548450" y="3577650"/>
            <a:ext cx="8495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34" name="TextBox 33">
            <a:extLst>
              <a:ext uri="{FF2B5EF4-FFF2-40B4-BE49-F238E27FC236}">
                <a16:creationId xmlns:a16="http://schemas.microsoft.com/office/drawing/2014/main" id="{9849A108-C2EC-E24D-B805-F7D7F14938B2}"/>
              </a:ext>
            </a:extLst>
          </p:cNvPr>
          <p:cNvSpPr txBox="1"/>
          <p:nvPr/>
        </p:nvSpPr>
        <p:spPr>
          <a:xfrm>
            <a:off x="6463490" y="3295710"/>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35" name="TextBox 34">
            <a:extLst>
              <a:ext uri="{FF2B5EF4-FFF2-40B4-BE49-F238E27FC236}">
                <a16:creationId xmlns:a16="http://schemas.microsoft.com/office/drawing/2014/main" id="{60C4983A-00BE-F445-A482-B08125B17B6D}"/>
              </a:ext>
            </a:extLst>
          </p:cNvPr>
          <p:cNvSpPr txBox="1"/>
          <p:nvPr/>
        </p:nvSpPr>
        <p:spPr>
          <a:xfrm>
            <a:off x="6463490" y="3013770"/>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sp>
        <p:nvSpPr>
          <p:cNvPr id="36" name="TextBox 35">
            <a:extLst>
              <a:ext uri="{FF2B5EF4-FFF2-40B4-BE49-F238E27FC236}">
                <a16:creationId xmlns:a16="http://schemas.microsoft.com/office/drawing/2014/main" id="{4232D00A-6335-2E48-96AE-4CE10BB45E22}"/>
              </a:ext>
            </a:extLst>
          </p:cNvPr>
          <p:cNvSpPr txBox="1"/>
          <p:nvPr/>
        </p:nvSpPr>
        <p:spPr>
          <a:xfrm>
            <a:off x="6463490" y="2731830"/>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sp>
        <p:nvSpPr>
          <p:cNvPr id="37" name="TextBox 36">
            <a:extLst>
              <a:ext uri="{FF2B5EF4-FFF2-40B4-BE49-F238E27FC236}">
                <a16:creationId xmlns:a16="http://schemas.microsoft.com/office/drawing/2014/main" id="{94E813DE-71E3-FB40-8B05-F75FFC5C9EF0}"/>
              </a:ext>
            </a:extLst>
          </p:cNvPr>
          <p:cNvSpPr txBox="1"/>
          <p:nvPr/>
        </p:nvSpPr>
        <p:spPr>
          <a:xfrm>
            <a:off x="6463490" y="2449890"/>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sp>
        <p:nvSpPr>
          <p:cNvPr id="38" name="TextBox 37">
            <a:extLst>
              <a:ext uri="{FF2B5EF4-FFF2-40B4-BE49-F238E27FC236}">
                <a16:creationId xmlns:a16="http://schemas.microsoft.com/office/drawing/2014/main" id="{E6273D0D-3787-D949-9BA4-F3E2925CD034}"/>
              </a:ext>
            </a:extLst>
          </p:cNvPr>
          <p:cNvSpPr txBox="1"/>
          <p:nvPr/>
        </p:nvSpPr>
        <p:spPr>
          <a:xfrm>
            <a:off x="6378531" y="2167950"/>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39" name="TextBox 38">
            <a:extLst>
              <a:ext uri="{FF2B5EF4-FFF2-40B4-BE49-F238E27FC236}">
                <a16:creationId xmlns:a16="http://schemas.microsoft.com/office/drawing/2014/main" id="{DAFE8F3F-37EF-F34C-BBF1-6FF208F1DB92}"/>
              </a:ext>
            </a:extLst>
          </p:cNvPr>
          <p:cNvSpPr txBox="1"/>
          <p:nvPr/>
        </p:nvSpPr>
        <p:spPr>
          <a:xfrm>
            <a:off x="6751650" y="4554124"/>
            <a:ext cx="211596" cy="923330"/>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165</a:t>
            </a:r>
          </a:p>
          <a:p>
            <a:pPr algn="ctr"/>
            <a:r>
              <a:rPr lang="en-US" sz="1000" dirty="0">
                <a:latin typeface="Arial" panose="020B0604020202020204" pitchFamily="34" charset="0"/>
                <a:ea typeface="Aileron" charset="0"/>
                <a:cs typeface="Arial" panose="020B0604020202020204" pitchFamily="34" charset="0"/>
              </a:rPr>
              <a:t>44</a:t>
            </a:r>
          </a:p>
          <a:p>
            <a:pPr algn="ctr"/>
            <a:r>
              <a:rPr lang="en-US" sz="1000" dirty="0">
                <a:latin typeface="Arial" panose="020B0604020202020204" pitchFamily="34" charset="0"/>
                <a:ea typeface="Aileron" charset="0"/>
                <a:cs typeface="Arial" panose="020B0604020202020204" pitchFamily="34" charset="0"/>
              </a:rPr>
              <a:t>108</a:t>
            </a:r>
          </a:p>
          <a:p>
            <a:pPr algn="ctr"/>
            <a:r>
              <a:rPr lang="en-US" sz="1000" dirty="0">
                <a:latin typeface="Arial" panose="020B0604020202020204" pitchFamily="34" charset="0"/>
                <a:ea typeface="Aileron" charset="0"/>
                <a:cs typeface="Arial" panose="020B0604020202020204" pitchFamily="34" charset="0"/>
              </a:rPr>
              <a:t>20</a:t>
            </a:r>
            <a:br>
              <a:rPr lang="en-US" sz="1000" dirty="0">
                <a:latin typeface="Arial" panose="020B0604020202020204" pitchFamily="34" charset="0"/>
                <a:ea typeface="Aileron" charset="0"/>
                <a:cs typeface="Arial" panose="020B0604020202020204" pitchFamily="34" charset="0"/>
              </a:rPr>
            </a:br>
            <a:endParaRPr lang="en-US" sz="1000" dirty="0">
              <a:latin typeface="Arial" panose="020B0604020202020204" pitchFamily="34" charset="0"/>
              <a:ea typeface="Aileron" charset="0"/>
              <a:cs typeface="Arial" panose="020B0604020202020204" pitchFamily="34" charset="0"/>
            </a:endParaRPr>
          </a:p>
          <a:p>
            <a:pPr algn="ctr"/>
            <a:r>
              <a:rPr lang="en-US" sz="1000" dirty="0">
                <a:latin typeface="Arial" panose="020B0604020202020204" pitchFamily="34" charset="0"/>
                <a:ea typeface="Aileron" charset="0"/>
                <a:cs typeface="Arial" panose="020B0604020202020204" pitchFamily="34" charset="0"/>
              </a:rPr>
              <a:t>27</a:t>
            </a:r>
          </a:p>
        </p:txBody>
      </p:sp>
      <p:sp>
        <p:nvSpPr>
          <p:cNvPr id="40" name="TextBox 39">
            <a:extLst>
              <a:ext uri="{FF2B5EF4-FFF2-40B4-BE49-F238E27FC236}">
                <a16:creationId xmlns:a16="http://schemas.microsoft.com/office/drawing/2014/main" id="{3837FFAB-A896-5E47-B087-92937A334F12}"/>
              </a:ext>
            </a:extLst>
          </p:cNvPr>
          <p:cNvSpPr txBox="1"/>
          <p:nvPr/>
        </p:nvSpPr>
        <p:spPr>
          <a:xfrm>
            <a:off x="7875884" y="4554124"/>
            <a:ext cx="141064" cy="923330"/>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16</a:t>
            </a:r>
          </a:p>
          <a:p>
            <a:pPr algn="ctr"/>
            <a:r>
              <a:rPr lang="en-US" sz="1000" dirty="0">
                <a:latin typeface="Arial" panose="020B0604020202020204" pitchFamily="34" charset="0"/>
                <a:ea typeface="Aileron" charset="0"/>
                <a:cs typeface="Arial" panose="020B0604020202020204" pitchFamily="34" charset="0"/>
              </a:rPr>
              <a:t>10</a:t>
            </a:r>
          </a:p>
          <a:p>
            <a:pPr algn="ctr"/>
            <a:r>
              <a:rPr lang="en-US" sz="1000" dirty="0">
                <a:latin typeface="Arial" panose="020B0604020202020204" pitchFamily="34" charset="0"/>
                <a:ea typeface="Aileron" charset="0"/>
                <a:cs typeface="Arial" panose="020B0604020202020204" pitchFamily="34" charset="0"/>
              </a:rPr>
              <a:t>47</a:t>
            </a:r>
          </a:p>
          <a:p>
            <a:pPr algn="ctr"/>
            <a:r>
              <a:rPr lang="en-US" sz="1000" dirty="0">
                <a:latin typeface="Arial" panose="020B0604020202020204" pitchFamily="34" charset="0"/>
                <a:ea typeface="Aileron" charset="0"/>
                <a:cs typeface="Arial" panose="020B0604020202020204" pitchFamily="34" charset="0"/>
              </a:rPr>
              <a:t>13</a:t>
            </a:r>
            <a:br>
              <a:rPr lang="en-US" sz="1000" dirty="0">
                <a:latin typeface="Arial" panose="020B0604020202020204" pitchFamily="34" charset="0"/>
                <a:ea typeface="Aileron" charset="0"/>
                <a:cs typeface="Arial" panose="020B0604020202020204" pitchFamily="34" charset="0"/>
              </a:rPr>
            </a:br>
            <a:endParaRPr lang="en-US" sz="1000" dirty="0">
              <a:latin typeface="Arial" panose="020B0604020202020204" pitchFamily="34" charset="0"/>
              <a:ea typeface="Aileron" charset="0"/>
              <a:cs typeface="Arial" panose="020B0604020202020204" pitchFamily="34" charset="0"/>
            </a:endParaRPr>
          </a:p>
          <a:p>
            <a:pPr algn="ctr"/>
            <a:r>
              <a:rPr lang="en-US" sz="1000" dirty="0">
                <a:latin typeface="Arial" panose="020B0604020202020204" pitchFamily="34" charset="0"/>
                <a:ea typeface="Aileron" charset="0"/>
                <a:cs typeface="Arial" panose="020B0604020202020204" pitchFamily="34" charset="0"/>
              </a:rPr>
              <a:t>13</a:t>
            </a:r>
          </a:p>
        </p:txBody>
      </p:sp>
      <p:sp>
        <p:nvSpPr>
          <p:cNvPr id="41" name="TextBox 40">
            <a:extLst>
              <a:ext uri="{FF2B5EF4-FFF2-40B4-BE49-F238E27FC236}">
                <a16:creationId xmlns:a16="http://schemas.microsoft.com/office/drawing/2014/main" id="{FE785725-3D58-7E41-9E97-A0B4AE6579FB}"/>
              </a:ext>
            </a:extLst>
          </p:cNvPr>
          <p:cNvSpPr txBox="1"/>
          <p:nvPr/>
        </p:nvSpPr>
        <p:spPr>
          <a:xfrm>
            <a:off x="8939913" y="4554124"/>
            <a:ext cx="141064" cy="923330"/>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a:t>
            </a:r>
          </a:p>
          <a:p>
            <a:pPr algn="ctr"/>
            <a:r>
              <a:rPr lang="en-US" sz="1000" dirty="0">
                <a:latin typeface="Arial" panose="020B0604020202020204" pitchFamily="34" charset="0"/>
                <a:ea typeface="Aileron" charset="0"/>
                <a:cs typeface="Arial" panose="020B0604020202020204" pitchFamily="34" charset="0"/>
              </a:rPr>
              <a:t>6</a:t>
            </a:r>
          </a:p>
          <a:p>
            <a:pPr algn="ctr"/>
            <a:r>
              <a:rPr lang="en-US" sz="1000" dirty="0">
                <a:latin typeface="Arial" panose="020B0604020202020204" pitchFamily="34" charset="0"/>
                <a:ea typeface="Aileron" charset="0"/>
                <a:cs typeface="Arial" panose="020B0604020202020204" pitchFamily="34" charset="0"/>
              </a:rPr>
              <a:t>19</a:t>
            </a:r>
          </a:p>
          <a:p>
            <a:pPr algn="ctr"/>
            <a:r>
              <a:rPr lang="en-US" sz="1000" dirty="0">
                <a:latin typeface="Arial" panose="020B0604020202020204" pitchFamily="34" charset="0"/>
                <a:ea typeface="Aileron" charset="0"/>
                <a:cs typeface="Arial" panose="020B0604020202020204" pitchFamily="34" charset="0"/>
              </a:rPr>
              <a:t>6</a:t>
            </a:r>
            <a:br>
              <a:rPr lang="en-US" sz="1000" dirty="0">
                <a:latin typeface="Arial" panose="020B0604020202020204" pitchFamily="34" charset="0"/>
                <a:ea typeface="Aileron" charset="0"/>
                <a:cs typeface="Arial" panose="020B0604020202020204" pitchFamily="34" charset="0"/>
              </a:rPr>
            </a:br>
            <a:endParaRPr lang="en-US" sz="1000" dirty="0">
              <a:latin typeface="Arial" panose="020B0604020202020204" pitchFamily="34" charset="0"/>
              <a:ea typeface="Aileron" charset="0"/>
              <a:cs typeface="Arial" panose="020B0604020202020204" pitchFamily="34" charset="0"/>
            </a:endParaRPr>
          </a:p>
          <a:p>
            <a:pPr algn="ctr"/>
            <a:r>
              <a:rPr lang="en-US" sz="1000" dirty="0">
                <a:latin typeface="Arial" panose="020B0604020202020204" pitchFamily="34" charset="0"/>
                <a:ea typeface="Aileron" charset="0"/>
                <a:cs typeface="Arial" panose="020B0604020202020204" pitchFamily="34" charset="0"/>
              </a:rPr>
              <a:t>6</a:t>
            </a:r>
          </a:p>
        </p:txBody>
      </p:sp>
      <p:sp>
        <p:nvSpPr>
          <p:cNvPr id="42" name="TextBox 41">
            <a:extLst>
              <a:ext uri="{FF2B5EF4-FFF2-40B4-BE49-F238E27FC236}">
                <a16:creationId xmlns:a16="http://schemas.microsoft.com/office/drawing/2014/main" id="{D55C03BE-64FE-4744-A4DC-BD08E95D5140}"/>
              </a:ext>
            </a:extLst>
          </p:cNvPr>
          <p:cNvSpPr txBox="1"/>
          <p:nvPr/>
        </p:nvSpPr>
        <p:spPr>
          <a:xfrm>
            <a:off x="11161427" y="4554124"/>
            <a:ext cx="70532" cy="923330"/>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a:p>
            <a:pPr algn="ctr"/>
            <a:r>
              <a:rPr lang="en-US" sz="1000" dirty="0">
                <a:latin typeface="Arial" panose="020B0604020202020204" pitchFamily="34" charset="0"/>
                <a:ea typeface="Aileron" charset="0"/>
                <a:cs typeface="Arial" panose="020B0604020202020204" pitchFamily="34" charset="0"/>
              </a:rPr>
              <a:t>0</a:t>
            </a:r>
          </a:p>
          <a:p>
            <a:pPr algn="ctr"/>
            <a:r>
              <a:rPr lang="en-US" sz="1000" dirty="0">
                <a:latin typeface="Arial" panose="020B0604020202020204" pitchFamily="34" charset="0"/>
                <a:ea typeface="Aileron" charset="0"/>
                <a:cs typeface="Arial" panose="020B0604020202020204" pitchFamily="34" charset="0"/>
              </a:rPr>
              <a:t>0</a:t>
            </a:r>
          </a:p>
          <a:p>
            <a:pPr algn="ctr"/>
            <a:r>
              <a:rPr lang="en-US" sz="1000" dirty="0">
                <a:latin typeface="Arial" panose="020B0604020202020204" pitchFamily="34" charset="0"/>
                <a:ea typeface="Aileron" charset="0"/>
                <a:cs typeface="Arial" panose="020B0604020202020204" pitchFamily="34" charset="0"/>
              </a:rPr>
              <a:t>0</a:t>
            </a:r>
            <a:br>
              <a:rPr lang="en-US" sz="1000" dirty="0">
                <a:latin typeface="Arial" panose="020B0604020202020204" pitchFamily="34" charset="0"/>
                <a:ea typeface="Aileron" charset="0"/>
                <a:cs typeface="Arial" panose="020B0604020202020204" pitchFamily="34" charset="0"/>
              </a:rPr>
            </a:br>
            <a:endParaRPr lang="en-US" sz="1000" dirty="0">
              <a:latin typeface="Arial" panose="020B0604020202020204" pitchFamily="34" charset="0"/>
              <a:ea typeface="Aileron" charset="0"/>
              <a:cs typeface="Arial" panose="020B0604020202020204" pitchFamily="34" charset="0"/>
            </a:endParaRPr>
          </a:p>
          <a:p>
            <a:pPr algn="ctr"/>
            <a:r>
              <a:rPr lang="en-US" sz="1000" dirty="0">
                <a:latin typeface="Arial" panose="020B0604020202020204" pitchFamily="34" charset="0"/>
                <a:ea typeface="Aileron" charset="0"/>
                <a:cs typeface="Arial" panose="020B0604020202020204" pitchFamily="34" charset="0"/>
              </a:rPr>
              <a:t>0</a:t>
            </a:r>
          </a:p>
        </p:txBody>
      </p:sp>
      <p:sp>
        <p:nvSpPr>
          <p:cNvPr id="43" name="TextBox 42">
            <a:extLst>
              <a:ext uri="{FF2B5EF4-FFF2-40B4-BE49-F238E27FC236}">
                <a16:creationId xmlns:a16="http://schemas.microsoft.com/office/drawing/2014/main" id="{017D4FF3-B943-5B45-923C-AAA364A29465}"/>
              </a:ext>
            </a:extLst>
          </p:cNvPr>
          <p:cNvSpPr txBox="1"/>
          <p:nvPr/>
        </p:nvSpPr>
        <p:spPr>
          <a:xfrm>
            <a:off x="10064147" y="4554124"/>
            <a:ext cx="70532" cy="923330"/>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0</a:t>
            </a:r>
          </a:p>
          <a:p>
            <a:pPr algn="ctr"/>
            <a:r>
              <a:rPr lang="en-US" sz="1000" dirty="0">
                <a:latin typeface="Arial" panose="020B0604020202020204" pitchFamily="34" charset="0"/>
                <a:ea typeface="Aileron" charset="0"/>
                <a:cs typeface="Arial" panose="020B0604020202020204" pitchFamily="34" charset="0"/>
              </a:rPr>
              <a:t>0</a:t>
            </a:r>
          </a:p>
          <a:p>
            <a:pPr algn="ctr"/>
            <a:r>
              <a:rPr lang="en-US" sz="1000" dirty="0">
                <a:latin typeface="Arial" panose="020B0604020202020204" pitchFamily="34" charset="0"/>
                <a:ea typeface="Aileron" charset="0"/>
                <a:cs typeface="Arial" panose="020B0604020202020204" pitchFamily="34" charset="0"/>
              </a:rPr>
              <a:t>5</a:t>
            </a:r>
          </a:p>
          <a:p>
            <a:pPr algn="ctr"/>
            <a:r>
              <a:rPr lang="en-US" sz="1000" dirty="0">
                <a:latin typeface="Arial" panose="020B0604020202020204" pitchFamily="34" charset="0"/>
                <a:ea typeface="Aileron" charset="0"/>
                <a:cs typeface="Arial" panose="020B0604020202020204" pitchFamily="34" charset="0"/>
              </a:rPr>
              <a:t>2</a:t>
            </a:r>
            <a:br>
              <a:rPr lang="en-US" sz="1000" dirty="0">
                <a:latin typeface="Arial" panose="020B0604020202020204" pitchFamily="34" charset="0"/>
                <a:ea typeface="Aileron" charset="0"/>
                <a:cs typeface="Arial" panose="020B0604020202020204" pitchFamily="34" charset="0"/>
              </a:rPr>
            </a:br>
            <a:endParaRPr lang="en-US" sz="1000" dirty="0">
              <a:latin typeface="Arial" panose="020B0604020202020204" pitchFamily="34" charset="0"/>
              <a:ea typeface="Aileron" charset="0"/>
              <a:cs typeface="Arial" panose="020B0604020202020204" pitchFamily="34" charset="0"/>
            </a:endParaRPr>
          </a:p>
          <a:p>
            <a:pPr algn="ctr"/>
            <a:r>
              <a:rPr lang="en-US" sz="1000" dirty="0">
                <a:latin typeface="Arial" panose="020B0604020202020204" pitchFamily="34" charset="0"/>
                <a:ea typeface="Aileron" charset="0"/>
                <a:cs typeface="Arial" panose="020B0604020202020204" pitchFamily="34" charset="0"/>
              </a:rPr>
              <a:t>0</a:t>
            </a:r>
          </a:p>
        </p:txBody>
      </p:sp>
      <p:pic>
        <p:nvPicPr>
          <p:cNvPr id="50" name="Picture 49">
            <a:extLst>
              <a:ext uri="{FF2B5EF4-FFF2-40B4-BE49-F238E27FC236}">
                <a16:creationId xmlns:a16="http://schemas.microsoft.com/office/drawing/2014/main" id="{7016EDE8-7E30-2243-A148-EDFB98F61400}"/>
              </a:ext>
            </a:extLst>
          </p:cNvPr>
          <p:cNvPicPr>
            <a:picLocks noChangeAspect="1"/>
          </p:cNvPicPr>
          <p:nvPr/>
        </p:nvPicPr>
        <p:blipFill>
          <a:blip r:embed="rId3"/>
          <a:stretch>
            <a:fillRect/>
          </a:stretch>
        </p:blipFill>
        <p:spPr>
          <a:xfrm>
            <a:off x="6683779" y="2160502"/>
            <a:ext cx="4610100" cy="1689100"/>
          </a:xfrm>
          <a:prstGeom prst="rect">
            <a:avLst/>
          </a:prstGeom>
        </p:spPr>
      </p:pic>
      <p:sp>
        <p:nvSpPr>
          <p:cNvPr id="14" name="TextBox 13">
            <a:extLst>
              <a:ext uri="{FF2B5EF4-FFF2-40B4-BE49-F238E27FC236}">
                <a16:creationId xmlns:a16="http://schemas.microsoft.com/office/drawing/2014/main" id="{BF7275E0-BA1A-6643-B1CC-A71BC776D5F3}"/>
              </a:ext>
            </a:extLst>
          </p:cNvPr>
          <p:cNvSpPr txBox="1"/>
          <p:nvPr/>
        </p:nvSpPr>
        <p:spPr>
          <a:xfrm>
            <a:off x="9460592" y="1893846"/>
            <a:ext cx="1412694" cy="923330"/>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No ACT</a:t>
            </a:r>
          </a:p>
          <a:p>
            <a:r>
              <a:rPr lang="en-US" sz="1200" dirty="0">
                <a:latin typeface="Arial" panose="020B0604020202020204" pitchFamily="34" charset="0"/>
                <a:ea typeface="Aileron" charset="0"/>
                <a:cs typeface="Arial" panose="020B0604020202020204" pitchFamily="34" charset="0"/>
              </a:rPr>
              <a:t>ICI beyond PD</a:t>
            </a:r>
          </a:p>
          <a:p>
            <a:r>
              <a:rPr lang="en-US" sz="1200" dirty="0">
                <a:latin typeface="Arial" panose="020B0604020202020204" pitchFamily="34" charset="0"/>
                <a:ea typeface="Aileron" charset="0"/>
                <a:cs typeface="Arial" panose="020B0604020202020204" pitchFamily="34" charset="0"/>
              </a:rPr>
              <a:t>TKI</a:t>
            </a:r>
          </a:p>
          <a:p>
            <a:r>
              <a:rPr lang="en-US" sz="1200" dirty="0">
                <a:latin typeface="Arial" panose="020B0604020202020204" pitchFamily="34" charset="0"/>
                <a:ea typeface="Aileron" charset="0"/>
                <a:cs typeface="Arial" panose="020B0604020202020204" pitchFamily="34" charset="0"/>
              </a:rPr>
              <a:t>ICI beyond PD + TKI</a:t>
            </a:r>
          </a:p>
          <a:p>
            <a:r>
              <a:rPr lang="en-US" sz="1200" dirty="0">
                <a:latin typeface="Arial" panose="020B0604020202020204" pitchFamily="34" charset="0"/>
                <a:ea typeface="Aileron" charset="0"/>
                <a:cs typeface="Arial" panose="020B0604020202020204" pitchFamily="34" charset="0"/>
              </a:rPr>
              <a:t>Other</a:t>
            </a:r>
          </a:p>
        </p:txBody>
      </p:sp>
      <p:cxnSp>
        <p:nvCxnSpPr>
          <p:cNvPr id="15" name="Straight Connector 14">
            <a:extLst>
              <a:ext uri="{FF2B5EF4-FFF2-40B4-BE49-F238E27FC236}">
                <a16:creationId xmlns:a16="http://schemas.microsoft.com/office/drawing/2014/main" id="{0E42D9B8-0CBD-B641-8D4F-D10C364BFE3F}"/>
              </a:ext>
            </a:extLst>
          </p:cNvPr>
          <p:cNvCxnSpPr/>
          <p:nvPr/>
        </p:nvCxnSpPr>
        <p:spPr>
          <a:xfrm>
            <a:off x="9111840" y="1992384"/>
            <a:ext cx="270673" cy="0"/>
          </a:xfrm>
          <a:prstGeom prst="line">
            <a:avLst/>
          </a:prstGeom>
          <a:ln w="22225">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253D8D-8CB2-3743-997C-C79E767B359C}"/>
              </a:ext>
            </a:extLst>
          </p:cNvPr>
          <p:cNvCxnSpPr/>
          <p:nvPr/>
        </p:nvCxnSpPr>
        <p:spPr>
          <a:xfrm>
            <a:off x="9111840" y="2176592"/>
            <a:ext cx="270673" cy="0"/>
          </a:xfrm>
          <a:prstGeom prst="line">
            <a:avLst/>
          </a:prstGeom>
          <a:ln w="22225">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88CA52C-948A-A443-B9A0-39F43C804417}"/>
              </a:ext>
            </a:extLst>
          </p:cNvPr>
          <p:cNvSpPr txBox="1"/>
          <p:nvPr/>
        </p:nvSpPr>
        <p:spPr>
          <a:xfrm>
            <a:off x="6432317" y="1595006"/>
            <a:ext cx="492121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Post-progression survival in HCC patients treated with ICI</a:t>
            </a:r>
          </a:p>
        </p:txBody>
      </p:sp>
      <p:sp>
        <p:nvSpPr>
          <p:cNvPr id="44" name="TextBox 43">
            <a:extLst>
              <a:ext uri="{FF2B5EF4-FFF2-40B4-BE49-F238E27FC236}">
                <a16:creationId xmlns:a16="http://schemas.microsoft.com/office/drawing/2014/main" id="{4F215C80-7AAF-D645-8302-E814D1FFB0D3}"/>
              </a:ext>
            </a:extLst>
          </p:cNvPr>
          <p:cNvSpPr txBox="1"/>
          <p:nvPr/>
        </p:nvSpPr>
        <p:spPr>
          <a:xfrm>
            <a:off x="11147903" y="2179595"/>
            <a:ext cx="660437" cy="369332"/>
          </a:xfrm>
          <a:prstGeom prst="rect">
            <a:avLst/>
          </a:prstGeom>
          <a:noFill/>
        </p:spPr>
        <p:txBody>
          <a:bodyPr wrap="none" lIns="0" tIns="0" rIns="0" bIns="0" rtlCol="0">
            <a:spAutoFit/>
          </a:bodyPr>
          <a:lstStyle/>
          <a:p>
            <a:r>
              <a:rPr lang="en-US" sz="1200" b="1" dirty="0">
                <a:latin typeface="Arial" panose="020B0604020202020204" pitchFamily="34" charset="0"/>
                <a:ea typeface="Aileron" charset="0"/>
                <a:cs typeface="Arial" panose="020B0604020202020204" pitchFamily="34" charset="0"/>
              </a:rPr>
              <a:t>Log-rank</a:t>
            </a:r>
            <a:br>
              <a:rPr lang="en-US" sz="1200" b="1" dirty="0">
                <a:latin typeface="Arial" panose="020B0604020202020204" pitchFamily="34" charset="0"/>
                <a:ea typeface="Aileron" charset="0"/>
                <a:cs typeface="Arial" panose="020B0604020202020204" pitchFamily="34" charset="0"/>
              </a:rPr>
            </a:br>
            <a:r>
              <a:rPr lang="en-US" sz="1200" b="1" dirty="0">
                <a:latin typeface="Arial" panose="020B0604020202020204" pitchFamily="34" charset="0"/>
                <a:ea typeface="Aileron" charset="0"/>
                <a:cs typeface="Arial" panose="020B0604020202020204" pitchFamily="34" charset="0"/>
              </a:rPr>
              <a:t>p&lt;0.0001</a:t>
            </a:r>
          </a:p>
        </p:txBody>
      </p:sp>
      <p:sp>
        <p:nvSpPr>
          <p:cNvPr id="45" name="Right Brace 44">
            <a:extLst>
              <a:ext uri="{FF2B5EF4-FFF2-40B4-BE49-F238E27FC236}">
                <a16:creationId xmlns:a16="http://schemas.microsoft.com/office/drawing/2014/main" id="{E30D1FD7-3016-4A48-BC94-9777DC4A9921}"/>
              </a:ext>
            </a:extLst>
          </p:cNvPr>
          <p:cNvSpPr/>
          <p:nvPr/>
        </p:nvSpPr>
        <p:spPr>
          <a:xfrm>
            <a:off x="10935153" y="1882660"/>
            <a:ext cx="151472" cy="949325"/>
          </a:xfrm>
          <a:prstGeom prst="rightBrace">
            <a:avLst>
              <a:gd name="adj1" fmla="val 43967"/>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742E7248-4B88-154E-991E-9A7953D80598}"/>
              </a:ext>
            </a:extLst>
          </p:cNvPr>
          <p:cNvCxnSpPr/>
          <p:nvPr/>
        </p:nvCxnSpPr>
        <p:spPr>
          <a:xfrm>
            <a:off x="9111840" y="2360800"/>
            <a:ext cx="270673" cy="0"/>
          </a:xfrm>
          <a:prstGeom prst="line">
            <a:avLst/>
          </a:prstGeom>
          <a:ln w="22225">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056E2EA-5A94-EE41-94A3-55EFC5D13CFF}"/>
              </a:ext>
            </a:extLst>
          </p:cNvPr>
          <p:cNvCxnSpPr/>
          <p:nvPr/>
        </p:nvCxnSpPr>
        <p:spPr>
          <a:xfrm>
            <a:off x="9111840" y="2545008"/>
            <a:ext cx="270673" cy="0"/>
          </a:xfrm>
          <a:prstGeom prst="line">
            <a:avLst/>
          </a:prstGeom>
          <a:ln w="22225">
            <a:solidFill>
              <a:srgbClr val="7030A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AB7188DB-1D96-AF4B-92ED-105D10F53BF4}"/>
              </a:ext>
            </a:extLst>
          </p:cNvPr>
          <p:cNvCxnSpPr/>
          <p:nvPr/>
        </p:nvCxnSpPr>
        <p:spPr>
          <a:xfrm>
            <a:off x="9111840" y="2729215"/>
            <a:ext cx="270673" cy="0"/>
          </a:xfrm>
          <a:prstGeom prst="line">
            <a:avLst/>
          </a:prstGeom>
          <a:ln w="22225">
            <a:solidFill>
              <a:srgbClr val="FFA402"/>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4007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sz="3600" dirty="0"/>
              <a:t>Optimal sequencing after </a:t>
            </a:r>
            <a:br>
              <a:rPr lang="en-US" sz="3600" dirty="0"/>
            </a:br>
            <a:r>
              <a:rPr lang="en-US" sz="3600" dirty="0"/>
              <a:t>progression on IO</a:t>
            </a:r>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68</a:t>
            </a:fld>
            <a:endParaRPr lang="en-GB" dirty="0"/>
          </a:p>
        </p:txBody>
      </p:sp>
      <p:sp>
        <p:nvSpPr>
          <p:cNvPr id="3" name="Content Placeholder 12">
            <a:extLst>
              <a:ext uri="{FF2B5EF4-FFF2-40B4-BE49-F238E27FC236}">
                <a16:creationId xmlns:a16="http://schemas.microsoft.com/office/drawing/2014/main" id="{C817AD19-FF64-D367-EA8C-C2CEFACDA569}"/>
              </a:ext>
            </a:extLst>
          </p:cNvPr>
          <p:cNvSpPr txBox="1">
            <a:spLocks/>
          </p:cNvSpPr>
          <p:nvPr/>
        </p:nvSpPr>
        <p:spPr>
          <a:xfrm>
            <a:off x="620183" y="6448251"/>
            <a:ext cx="10180339" cy="365125"/>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n-NO" sz="1200" dirty="0">
                <a:solidFill>
                  <a:schemeClr val="bg1"/>
                </a:solidFill>
              </a:rPr>
              <a:t>IO, immunotherapy</a:t>
            </a:r>
          </a:p>
        </p:txBody>
      </p:sp>
    </p:spTree>
    <p:extLst>
      <p:ext uri="{BB962C8B-B14F-4D97-AF65-F5344CB8AC3E}">
        <p14:creationId xmlns:p14="http://schemas.microsoft.com/office/powerpoint/2010/main" val="13093053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72AFE-19EE-026F-CEAD-87E1BFAB297A}"/>
              </a:ext>
            </a:extLst>
          </p:cNvPr>
          <p:cNvSpPr>
            <a:spLocks noGrp="1"/>
          </p:cNvSpPr>
          <p:nvPr>
            <p:ph sz="quarter" idx="14"/>
          </p:nvPr>
        </p:nvSpPr>
        <p:spPr/>
        <p:txBody>
          <a:bodyPr/>
          <a:lstStyle/>
          <a:p>
            <a:pPr marL="457200" indent="-457200">
              <a:buFont typeface="+mj-lt"/>
              <a:buAutoNum type="alphaUcPeriod"/>
            </a:pPr>
            <a:r>
              <a:rPr lang="en-GB" dirty="0"/>
              <a:t>Yes</a:t>
            </a:r>
          </a:p>
          <a:p>
            <a:pPr marL="457200" indent="-457200">
              <a:buFont typeface="+mj-lt"/>
              <a:buAutoNum type="alphaUcPeriod"/>
            </a:pPr>
            <a:r>
              <a:rPr lang="en-GB" dirty="0"/>
              <a:t>No</a:t>
            </a:r>
          </a:p>
          <a:p>
            <a:pPr marL="457200" indent="-457200">
              <a:buFont typeface="+mj-lt"/>
              <a:buAutoNum type="alphaUcPeriod"/>
            </a:pPr>
            <a:r>
              <a:rPr lang="en-GB" b="1" dirty="0">
                <a:solidFill>
                  <a:srgbClr val="C00000"/>
                </a:solidFill>
              </a:rPr>
              <a:t>Not yet </a:t>
            </a:r>
            <a:r>
              <a:rPr lang="en-GB" dirty="0">
                <a:solidFill>
                  <a:schemeClr val="accent2"/>
                </a:solidFill>
              </a:rPr>
              <a:t>✅</a:t>
            </a:r>
            <a:endParaRPr lang="en-GB" b="1" dirty="0">
              <a:solidFill>
                <a:srgbClr val="C00000"/>
              </a:solidFill>
            </a:endParaRPr>
          </a:p>
          <a:p>
            <a:pPr marL="457200" indent="-457200">
              <a:buFont typeface="+mj-lt"/>
              <a:buAutoNum type="alphaUcPeriod"/>
            </a:pPr>
            <a:r>
              <a:rPr lang="en-GB" dirty="0"/>
              <a:t>I am not sure</a:t>
            </a:r>
          </a:p>
        </p:txBody>
      </p:sp>
      <p:sp>
        <p:nvSpPr>
          <p:cNvPr id="4" name="Slide Number Placeholder 3">
            <a:extLst>
              <a:ext uri="{FF2B5EF4-FFF2-40B4-BE49-F238E27FC236}">
                <a16:creationId xmlns:a16="http://schemas.microsoft.com/office/drawing/2014/main" id="{01D029DE-5995-7E4A-9D43-7F2D77A31CAE}"/>
              </a:ext>
            </a:extLst>
          </p:cNvPr>
          <p:cNvSpPr>
            <a:spLocks noGrp="1"/>
          </p:cNvSpPr>
          <p:nvPr>
            <p:ph type="sldNum" sz="quarter" idx="4"/>
          </p:nvPr>
        </p:nvSpPr>
        <p:spPr/>
        <p:txBody>
          <a:bodyPr/>
          <a:lstStyle/>
          <a:p>
            <a:fld id="{FCE43C0F-8A7B-3A4B-9DB5-B3472E36E833}" type="slidenum">
              <a:rPr lang="en-GB" smtClean="0"/>
              <a:pPr/>
              <a:t>69</a:t>
            </a:fld>
            <a:endParaRPr lang="en-GB" dirty="0"/>
          </a:p>
        </p:txBody>
      </p:sp>
      <p:sp>
        <p:nvSpPr>
          <p:cNvPr id="5" name="Content Placeholder 4">
            <a:extLst>
              <a:ext uri="{FF2B5EF4-FFF2-40B4-BE49-F238E27FC236}">
                <a16:creationId xmlns:a16="http://schemas.microsoft.com/office/drawing/2014/main" id="{C1FFF3D5-44B5-E443-7073-4FA4558044DC}"/>
              </a:ext>
            </a:extLst>
          </p:cNvPr>
          <p:cNvSpPr>
            <a:spLocks noGrp="1"/>
          </p:cNvSpPr>
          <p:nvPr>
            <p:ph sz="quarter" idx="15"/>
          </p:nvPr>
        </p:nvSpPr>
        <p:spPr/>
        <p:txBody>
          <a:bodyPr/>
          <a:lstStyle/>
          <a:p>
            <a:r>
              <a:rPr lang="nl-NL" dirty="0"/>
              <a:t>IO, immunotherapy</a:t>
            </a:r>
          </a:p>
        </p:txBody>
      </p:sp>
      <p:sp>
        <p:nvSpPr>
          <p:cNvPr id="27" name="Title 26">
            <a:extLst>
              <a:ext uri="{FF2B5EF4-FFF2-40B4-BE49-F238E27FC236}">
                <a16:creationId xmlns:a16="http://schemas.microsoft.com/office/drawing/2014/main" id="{EF145590-CDEA-F646-8170-2A5A3088A8B9}"/>
              </a:ext>
            </a:extLst>
          </p:cNvPr>
          <p:cNvSpPr>
            <a:spLocks noGrp="1"/>
          </p:cNvSpPr>
          <p:nvPr>
            <p:ph type="title"/>
          </p:nvPr>
        </p:nvSpPr>
        <p:spPr/>
        <p:txBody>
          <a:bodyPr>
            <a:noAutofit/>
          </a:bodyPr>
          <a:lstStyle/>
          <a:p>
            <a:r>
              <a:rPr lang="en-US" dirty="0"/>
              <a:t>Polling question</a:t>
            </a:r>
            <a:br>
              <a:rPr lang="en-US" dirty="0"/>
            </a:br>
            <a:r>
              <a:rPr lang="en-US" sz="2000" dirty="0">
                <a:solidFill>
                  <a:schemeClr val="accent1"/>
                </a:solidFill>
              </a:rPr>
              <a:t>is there any optimal sequencing after progressing on IO?</a:t>
            </a:r>
            <a:endParaRPr lang="en-US" sz="2000" dirty="0"/>
          </a:p>
        </p:txBody>
      </p:sp>
      <p:graphicFrame>
        <p:nvGraphicFramePr>
          <p:cNvPr id="7" name="Chart 6">
            <a:extLst>
              <a:ext uri="{FF2B5EF4-FFF2-40B4-BE49-F238E27FC236}">
                <a16:creationId xmlns:a16="http://schemas.microsoft.com/office/drawing/2014/main" id="{01281F74-C956-8653-5161-E5C6D6E34161}"/>
              </a:ext>
            </a:extLst>
          </p:cNvPr>
          <p:cNvGraphicFramePr/>
          <p:nvPr>
            <p:extLst>
              <p:ext uri="{D42A27DB-BD31-4B8C-83A1-F6EECF244321}">
                <p14:modId xmlns:p14="http://schemas.microsoft.com/office/powerpoint/2010/main" val="1206484657"/>
              </p:ext>
            </p:extLst>
          </p:nvPr>
        </p:nvGraphicFramePr>
        <p:xfrm>
          <a:off x="4648290" y="1268760"/>
          <a:ext cx="6776302"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80626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9229-E483-0E5D-5481-CFD339922CAB}"/>
              </a:ext>
            </a:extLst>
          </p:cNvPr>
          <p:cNvSpPr>
            <a:spLocks noGrp="1"/>
          </p:cNvSpPr>
          <p:nvPr>
            <p:ph type="title"/>
          </p:nvPr>
        </p:nvSpPr>
        <p:spPr/>
        <p:txBody>
          <a:bodyPr>
            <a:normAutofit/>
          </a:bodyPr>
          <a:lstStyle/>
          <a:p>
            <a:r>
              <a:rPr lang="en-US" b="1" dirty="0"/>
              <a:t>Key Clinical takeaways</a:t>
            </a:r>
            <a:br>
              <a:rPr lang="en-US" b="1" dirty="0"/>
            </a:br>
            <a:endParaRPr lang="en-US" b="1" dirty="0">
              <a:solidFill>
                <a:schemeClr val="accent1"/>
              </a:solidFill>
            </a:endParaRPr>
          </a:p>
        </p:txBody>
      </p:sp>
      <p:sp>
        <p:nvSpPr>
          <p:cNvPr id="3" name="Content Placeholder 2">
            <a:extLst>
              <a:ext uri="{FF2B5EF4-FFF2-40B4-BE49-F238E27FC236}">
                <a16:creationId xmlns:a16="http://schemas.microsoft.com/office/drawing/2014/main" id="{4E700985-CB89-9563-0BEC-C4B27729CBDB}"/>
              </a:ext>
            </a:extLst>
          </p:cNvPr>
          <p:cNvSpPr>
            <a:spLocks noGrp="1"/>
          </p:cNvSpPr>
          <p:nvPr>
            <p:ph idx="1"/>
          </p:nvPr>
        </p:nvSpPr>
        <p:spPr>
          <a:xfrm>
            <a:off x="619200" y="1425600"/>
            <a:ext cx="11381456" cy="4739704"/>
          </a:xfrm>
        </p:spPr>
        <p:txBody>
          <a:bodyPr>
            <a:normAutofit/>
          </a:bodyPr>
          <a:lstStyle/>
          <a:p>
            <a:r>
              <a:rPr lang="en-US" dirty="0"/>
              <a:t>A substantial part of the advanced HCC patient population </a:t>
            </a:r>
            <a:r>
              <a:rPr lang="en-US" b="1" dirty="0">
                <a:solidFill>
                  <a:schemeClr val="accent1"/>
                </a:solidFill>
              </a:rPr>
              <a:t>is not eligible for IO 1</a:t>
            </a:r>
            <a:r>
              <a:rPr lang="en-US" b="1" baseline="30000" dirty="0">
                <a:solidFill>
                  <a:schemeClr val="accent1"/>
                </a:solidFill>
              </a:rPr>
              <a:t>st</a:t>
            </a:r>
            <a:r>
              <a:rPr lang="en-US" b="1" dirty="0">
                <a:solidFill>
                  <a:schemeClr val="accent1"/>
                </a:solidFill>
              </a:rPr>
              <a:t> line</a:t>
            </a:r>
            <a:r>
              <a:rPr lang="en-US" dirty="0"/>
              <a:t>, such as:</a:t>
            </a:r>
          </a:p>
          <a:p>
            <a:pPr lvl="1"/>
            <a:r>
              <a:rPr lang="en-US" sz="1600" dirty="0"/>
              <a:t>Post-liver transplant patients with recurrent HCC</a:t>
            </a:r>
          </a:p>
          <a:p>
            <a:pPr lvl="1"/>
            <a:r>
              <a:rPr lang="en-US" sz="1600" dirty="0"/>
              <a:t>Most patients with an active autoimmune disease</a:t>
            </a:r>
          </a:p>
          <a:p>
            <a:r>
              <a:rPr lang="en-US" sz="1800" b="1" dirty="0">
                <a:solidFill>
                  <a:schemeClr val="accent1"/>
                </a:solidFill>
              </a:rPr>
              <a:t>TKIs</a:t>
            </a:r>
            <a:r>
              <a:rPr lang="en-US" sz="1800" dirty="0"/>
              <a:t>, such as lenvatinib and sorafenib, </a:t>
            </a:r>
            <a:r>
              <a:rPr lang="en-US" sz="1800" b="1" dirty="0">
                <a:solidFill>
                  <a:schemeClr val="accent1"/>
                </a:solidFill>
              </a:rPr>
              <a:t>are recommended treatments </a:t>
            </a:r>
            <a:r>
              <a:rPr lang="en-US" sz="1800" dirty="0"/>
              <a:t>for these patient groups</a:t>
            </a:r>
          </a:p>
          <a:p>
            <a:endParaRPr lang="en-US" sz="1800" dirty="0"/>
          </a:p>
          <a:p>
            <a:r>
              <a:rPr lang="en-US" b="1" dirty="0">
                <a:solidFill>
                  <a:schemeClr val="accent1"/>
                </a:solidFill>
              </a:rPr>
              <a:t>Switching to 2</a:t>
            </a:r>
            <a:r>
              <a:rPr lang="en-US" b="1" baseline="30000" dirty="0">
                <a:solidFill>
                  <a:schemeClr val="accent1"/>
                </a:solidFill>
              </a:rPr>
              <a:t>nd</a:t>
            </a:r>
            <a:r>
              <a:rPr lang="en-US" b="1" dirty="0">
                <a:solidFill>
                  <a:schemeClr val="accent1"/>
                </a:solidFill>
              </a:rPr>
              <a:t> line </a:t>
            </a:r>
            <a:r>
              <a:rPr lang="en-US" dirty="0"/>
              <a:t>after IO 1</a:t>
            </a:r>
            <a:r>
              <a:rPr lang="en-US" baseline="30000" dirty="0"/>
              <a:t>st</a:t>
            </a:r>
            <a:r>
              <a:rPr lang="en-US" dirty="0"/>
              <a:t> line should be considered in case of </a:t>
            </a:r>
            <a:r>
              <a:rPr lang="en-US" b="1" dirty="0">
                <a:solidFill>
                  <a:schemeClr val="accent1"/>
                </a:solidFill>
              </a:rPr>
              <a:t>toxicity</a:t>
            </a:r>
            <a:r>
              <a:rPr lang="en-US" dirty="0"/>
              <a:t> or </a:t>
            </a:r>
            <a:r>
              <a:rPr lang="en-US" b="1" dirty="0">
                <a:solidFill>
                  <a:schemeClr val="accent1"/>
                </a:solidFill>
              </a:rPr>
              <a:t>disease</a:t>
            </a:r>
            <a:r>
              <a:rPr lang="en-US" dirty="0"/>
              <a:t> </a:t>
            </a:r>
            <a:r>
              <a:rPr lang="en-US" b="1" dirty="0">
                <a:solidFill>
                  <a:schemeClr val="accent1"/>
                </a:solidFill>
              </a:rPr>
              <a:t>progression</a:t>
            </a:r>
          </a:p>
          <a:p>
            <a:pPr lvl="1"/>
            <a:r>
              <a:rPr lang="en-US" sz="1600" dirty="0"/>
              <a:t>Measuring disease progression can be challenging, as there are several methods with different evaluation criteria</a:t>
            </a:r>
          </a:p>
          <a:p>
            <a:pPr lvl="1"/>
            <a:r>
              <a:rPr lang="en-US" sz="1600" dirty="0"/>
              <a:t>mRECIST criteria have a powerful ability to discriminate between responders and non-responders</a:t>
            </a:r>
          </a:p>
          <a:p>
            <a:pPr marL="457200" lvl="1" indent="0">
              <a:buNone/>
            </a:pPr>
            <a:endParaRPr lang="en-US" sz="1600" dirty="0"/>
          </a:p>
          <a:p>
            <a:pPr latinLnBrk="0"/>
            <a:r>
              <a:rPr lang="en-US" b="1" dirty="0">
                <a:solidFill>
                  <a:schemeClr val="accent1"/>
                </a:solidFill>
              </a:rPr>
              <a:t>Multiple 2</a:t>
            </a:r>
            <a:r>
              <a:rPr lang="en-US" b="1" baseline="30000" dirty="0">
                <a:solidFill>
                  <a:schemeClr val="accent1"/>
                </a:solidFill>
              </a:rPr>
              <a:t>nd</a:t>
            </a:r>
            <a:r>
              <a:rPr lang="en-US" b="1" dirty="0">
                <a:solidFill>
                  <a:schemeClr val="accent1"/>
                </a:solidFill>
              </a:rPr>
              <a:t> line treatment </a:t>
            </a:r>
            <a:r>
              <a:rPr lang="en-US" dirty="0"/>
              <a:t>options have been approved in advanced HCC patients</a:t>
            </a:r>
          </a:p>
          <a:p>
            <a:pPr lvl="1" latinLnBrk="0"/>
            <a:r>
              <a:rPr lang="en-US" sz="1600" dirty="0"/>
              <a:t>There is </a:t>
            </a:r>
            <a:r>
              <a:rPr lang="en-US" sz="1600" b="1" dirty="0">
                <a:solidFill>
                  <a:schemeClr val="accent1"/>
                </a:solidFill>
              </a:rPr>
              <a:t>lack of solid evidence </a:t>
            </a:r>
            <a:r>
              <a:rPr lang="en-US" sz="1600" dirty="0"/>
              <a:t>for optimal 2</a:t>
            </a:r>
            <a:r>
              <a:rPr lang="en-US" sz="1600" baseline="30000" dirty="0"/>
              <a:t>nd</a:t>
            </a:r>
            <a:r>
              <a:rPr lang="en-US" sz="1600" dirty="0"/>
              <a:t> line regimens after progression on new standard 1</a:t>
            </a:r>
            <a:r>
              <a:rPr lang="en-US" sz="1600" baseline="30000" dirty="0"/>
              <a:t>st</a:t>
            </a:r>
            <a:r>
              <a:rPr lang="en-US" sz="1600" dirty="0"/>
              <a:t> line IO-based combination therapy</a:t>
            </a:r>
          </a:p>
        </p:txBody>
      </p:sp>
      <p:sp>
        <p:nvSpPr>
          <p:cNvPr id="7" name="Content Placeholder 20">
            <a:extLst>
              <a:ext uri="{FF2B5EF4-FFF2-40B4-BE49-F238E27FC236}">
                <a16:creationId xmlns:a16="http://schemas.microsoft.com/office/drawing/2014/main" id="{FFAE3D33-7341-D96B-CDCE-9F961A8B2292}"/>
              </a:ext>
            </a:extLst>
          </p:cNvPr>
          <p:cNvSpPr txBox="1">
            <a:spLocks/>
          </p:cNvSpPr>
          <p:nvPr/>
        </p:nvSpPr>
        <p:spPr>
          <a:xfrm>
            <a:off x="620183" y="6356351"/>
            <a:ext cx="10660393" cy="365125"/>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chemeClr val="tx2"/>
                </a:solidFill>
              </a:rPr>
              <a:t>HCC, hepatocellular carcinoma; IO, immunotherapy; </a:t>
            </a:r>
            <a:r>
              <a:rPr lang="en-GB" sz="1200" dirty="0">
                <a:solidFill>
                  <a:schemeClr val="tx2"/>
                </a:solidFill>
              </a:rPr>
              <a:t>mRECIST, modified Response Evaluation Criteria in Solid Tumors; </a:t>
            </a:r>
            <a:r>
              <a:rPr lang="en-US" sz="1200" dirty="0">
                <a:solidFill>
                  <a:schemeClr val="tx2"/>
                </a:solidFill>
              </a:rPr>
              <a:t>TKI, tyrosine kinase inhibitor</a:t>
            </a:r>
          </a:p>
        </p:txBody>
      </p:sp>
      <p:sp>
        <p:nvSpPr>
          <p:cNvPr id="8" name="Slide Number Placeholder 3">
            <a:extLst>
              <a:ext uri="{FF2B5EF4-FFF2-40B4-BE49-F238E27FC236}">
                <a16:creationId xmlns:a16="http://schemas.microsoft.com/office/drawing/2014/main" id="{333CC3F4-4C04-E5B8-264F-142CEB1DF273}"/>
              </a:ext>
            </a:extLst>
          </p:cNvPr>
          <p:cNvSpPr txBox="1">
            <a:spLocks/>
          </p:cNvSpPr>
          <p:nvPr/>
        </p:nvSpPr>
        <p:spPr>
          <a:xfrm>
            <a:off x="10512491" y="6356351"/>
            <a:ext cx="1069909"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A18981-7DED-5C4E-8DA5-AADE198CC812}" type="slidenum">
              <a:rPr lang="en-GB" sz="1200" smtClean="0">
                <a:solidFill>
                  <a:schemeClr val="tx2"/>
                </a:solidFill>
              </a:rPr>
              <a:pPr algn="r"/>
              <a:t>7</a:t>
            </a:fld>
            <a:endParaRPr lang="en-GB" sz="1200" dirty="0">
              <a:solidFill>
                <a:schemeClr val="tx2"/>
              </a:solidFill>
            </a:endParaRPr>
          </a:p>
        </p:txBody>
      </p:sp>
    </p:spTree>
    <p:extLst>
      <p:ext uri="{BB962C8B-B14F-4D97-AF65-F5344CB8AC3E}">
        <p14:creationId xmlns:p14="http://schemas.microsoft.com/office/powerpoint/2010/main" val="3557376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Is there any optimal sequencing after </a:t>
            </a:r>
            <a:br>
              <a:rPr lang="en-US" sz="3100" dirty="0"/>
            </a:br>
            <a:r>
              <a:rPr lang="en-US" sz="3100" dirty="0"/>
              <a:t>progression on IO?</a:t>
            </a:r>
            <a:br>
              <a:rPr lang="en-GB" dirty="0"/>
            </a:br>
            <a:r>
              <a:rPr lang="en-US" sz="2200" dirty="0">
                <a:solidFill>
                  <a:schemeClr val="accent1"/>
                </a:solidFill>
              </a:rPr>
              <a:t>Not enough evidence either from prospective or retrospective studies</a:t>
            </a:r>
            <a:endParaRPr lang="en-GB" sz="22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70</a:t>
            </a:fld>
            <a:endParaRPr lang="en-GB" dirty="0"/>
          </a:p>
        </p:txBody>
      </p:sp>
      <p:sp>
        <p:nvSpPr>
          <p:cNvPr id="10" name="Rounded Rectangle 3">
            <a:extLst>
              <a:ext uri="{FF2B5EF4-FFF2-40B4-BE49-F238E27FC236}">
                <a16:creationId xmlns:a16="http://schemas.microsoft.com/office/drawing/2014/main" id="{8940DC8F-628F-4E19-35E0-D1A25C73313C}"/>
              </a:ext>
            </a:extLst>
          </p:cNvPr>
          <p:cNvSpPr/>
          <p:nvPr/>
        </p:nvSpPr>
        <p:spPr>
          <a:xfrm>
            <a:off x="596371" y="2950886"/>
            <a:ext cx="2428068" cy="820281"/>
          </a:xfrm>
          <a:prstGeom prst="round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Prior 1</a:t>
            </a:r>
            <a:r>
              <a:rPr lang="en-US" sz="2400" b="1" baseline="30000" dirty="0">
                <a:solidFill>
                  <a:schemeClr val="bg1"/>
                </a:solidFill>
                <a:latin typeface="Arial" panose="020B0604020202020204" pitchFamily="34" charset="0"/>
                <a:cs typeface="Arial" panose="020B0604020202020204" pitchFamily="34" charset="0"/>
              </a:rPr>
              <a:t>st</a:t>
            </a:r>
            <a:r>
              <a:rPr lang="en-US" sz="2400" b="1" dirty="0">
                <a:solidFill>
                  <a:schemeClr val="bg1"/>
                </a:solidFill>
                <a:latin typeface="Arial" panose="020B0604020202020204" pitchFamily="34" charset="0"/>
                <a:cs typeface="Arial" panose="020B0604020202020204" pitchFamily="34" charset="0"/>
              </a:rPr>
              <a:t> line</a:t>
            </a:r>
          </a:p>
        </p:txBody>
      </p:sp>
      <p:sp>
        <p:nvSpPr>
          <p:cNvPr id="11" name="Rounded Rectangle 5">
            <a:extLst>
              <a:ext uri="{FF2B5EF4-FFF2-40B4-BE49-F238E27FC236}">
                <a16:creationId xmlns:a16="http://schemas.microsoft.com/office/drawing/2014/main" id="{9A9612B1-683F-4990-68B7-C864D4856BC0}"/>
              </a:ext>
            </a:extLst>
          </p:cNvPr>
          <p:cNvSpPr/>
          <p:nvPr/>
        </p:nvSpPr>
        <p:spPr>
          <a:xfrm>
            <a:off x="3463088" y="2933480"/>
            <a:ext cx="2206103" cy="820281"/>
          </a:xfrm>
          <a:prstGeom prst="round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Lenvatinib</a:t>
            </a:r>
          </a:p>
        </p:txBody>
      </p:sp>
      <p:sp>
        <p:nvSpPr>
          <p:cNvPr id="12" name="Rounded Rectangle 6">
            <a:extLst>
              <a:ext uri="{FF2B5EF4-FFF2-40B4-BE49-F238E27FC236}">
                <a16:creationId xmlns:a16="http://schemas.microsoft.com/office/drawing/2014/main" id="{B1C48CE8-CBBC-4F76-361A-BA9C4CD520B3}"/>
              </a:ext>
            </a:extLst>
          </p:cNvPr>
          <p:cNvSpPr/>
          <p:nvPr/>
        </p:nvSpPr>
        <p:spPr>
          <a:xfrm>
            <a:off x="6107840" y="2939012"/>
            <a:ext cx="2206103" cy="820281"/>
          </a:xfrm>
          <a:prstGeom prst="round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Sorafenib</a:t>
            </a:r>
          </a:p>
        </p:txBody>
      </p:sp>
      <p:sp>
        <p:nvSpPr>
          <p:cNvPr id="14" name="Rounded Rectangle 7">
            <a:extLst>
              <a:ext uri="{FF2B5EF4-FFF2-40B4-BE49-F238E27FC236}">
                <a16:creationId xmlns:a16="http://schemas.microsoft.com/office/drawing/2014/main" id="{443A6666-2C41-DC07-48E1-2FBB73AE56BA}"/>
              </a:ext>
            </a:extLst>
          </p:cNvPr>
          <p:cNvSpPr/>
          <p:nvPr/>
        </p:nvSpPr>
        <p:spPr>
          <a:xfrm>
            <a:off x="596371" y="4073585"/>
            <a:ext cx="2428068" cy="820281"/>
          </a:xfrm>
          <a:prstGeom prst="roundRect">
            <a:avLst/>
          </a:prstGeom>
          <a:solidFill>
            <a:schemeClr val="accent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Prior ≥ 2</a:t>
            </a:r>
            <a:r>
              <a:rPr lang="en-US" sz="2400" b="1" baseline="30000" dirty="0">
                <a:solidFill>
                  <a:schemeClr val="bg1"/>
                </a:solidFill>
                <a:latin typeface="Arial" panose="020B0604020202020204" pitchFamily="34" charset="0"/>
                <a:cs typeface="Arial" panose="020B0604020202020204" pitchFamily="34" charset="0"/>
              </a:rPr>
              <a:t>nd</a:t>
            </a:r>
            <a:r>
              <a:rPr lang="en-US" sz="2400" b="1" dirty="0">
                <a:solidFill>
                  <a:schemeClr val="bg1"/>
                </a:solidFill>
                <a:latin typeface="Arial" panose="020B0604020202020204" pitchFamily="34" charset="0"/>
                <a:cs typeface="Arial" panose="020B0604020202020204" pitchFamily="34" charset="0"/>
              </a:rPr>
              <a:t> line</a:t>
            </a:r>
          </a:p>
        </p:txBody>
      </p:sp>
      <p:sp>
        <p:nvSpPr>
          <p:cNvPr id="15" name="Rounded Rectangle 9">
            <a:extLst>
              <a:ext uri="{FF2B5EF4-FFF2-40B4-BE49-F238E27FC236}">
                <a16:creationId xmlns:a16="http://schemas.microsoft.com/office/drawing/2014/main" id="{5BC1B578-3DD7-8017-3EA2-65E4FEDA23F9}"/>
              </a:ext>
            </a:extLst>
          </p:cNvPr>
          <p:cNvSpPr/>
          <p:nvPr/>
        </p:nvSpPr>
        <p:spPr>
          <a:xfrm>
            <a:off x="3463088" y="4079983"/>
            <a:ext cx="2206103" cy="820281"/>
          </a:xfrm>
          <a:prstGeom prst="roundRect">
            <a:avLst/>
          </a:prstGeom>
          <a:solidFill>
            <a:schemeClr val="accent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Regorafenib</a:t>
            </a:r>
          </a:p>
        </p:txBody>
      </p:sp>
      <p:sp>
        <p:nvSpPr>
          <p:cNvPr id="16" name="Rounded Rectangle 10">
            <a:extLst>
              <a:ext uri="{FF2B5EF4-FFF2-40B4-BE49-F238E27FC236}">
                <a16:creationId xmlns:a16="http://schemas.microsoft.com/office/drawing/2014/main" id="{0C010126-6601-1E81-8696-AC7C791228AC}"/>
              </a:ext>
            </a:extLst>
          </p:cNvPr>
          <p:cNvSpPr/>
          <p:nvPr/>
        </p:nvSpPr>
        <p:spPr>
          <a:xfrm>
            <a:off x="6107840" y="4073585"/>
            <a:ext cx="2428068" cy="820281"/>
          </a:xfrm>
          <a:prstGeom prst="roundRect">
            <a:avLst/>
          </a:prstGeom>
          <a:solidFill>
            <a:schemeClr val="accent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Cabozantinib</a:t>
            </a:r>
          </a:p>
        </p:txBody>
      </p:sp>
      <p:sp>
        <p:nvSpPr>
          <p:cNvPr id="17" name="Rounded Rectangle 11">
            <a:extLst>
              <a:ext uri="{FF2B5EF4-FFF2-40B4-BE49-F238E27FC236}">
                <a16:creationId xmlns:a16="http://schemas.microsoft.com/office/drawing/2014/main" id="{AFCF9076-A5A9-5CE1-7540-449108A02B6A}"/>
              </a:ext>
            </a:extLst>
          </p:cNvPr>
          <p:cNvSpPr/>
          <p:nvPr/>
        </p:nvSpPr>
        <p:spPr>
          <a:xfrm>
            <a:off x="8974556" y="4073585"/>
            <a:ext cx="2607844" cy="820281"/>
          </a:xfrm>
          <a:prstGeom prst="roundRect">
            <a:avLst/>
          </a:prstGeom>
          <a:solidFill>
            <a:schemeClr val="accent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Ramucirumab</a:t>
            </a:r>
          </a:p>
        </p:txBody>
      </p:sp>
      <p:sp>
        <p:nvSpPr>
          <p:cNvPr id="18" name="Rounded Rectangle 13">
            <a:extLst>
              <a:ext uri="{FF2B5EF4-FFF2-40B4-BE49-F238E27FC236}">
                <a16:creationId xmlns:a16="http://schemas.microsoft.com/office/drawing/2014/main" id="{21CD9256-2CE1-8A99-4336-BEB5D37F2F9D}"/>
              </a:ext>
            </a:extLst>
          </p:cNvPr>
          <p:cNvSpPr/>
          <p:nvPr/>
        </p:nvSpPr>
        <p:spPr>
          <a:xfrm>
            <a:off x="3463088" y="5201007"/>
            <a:ext cx="4160201" cy="820281"/>
          </a:xfrm>
          <a:prstGeom prst="roundRect">
            <a:avLst/>
          </a:prstGeom>
          <a:solidFill>
            <a:schemeClr val="accent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Ipilimumab + nivolumab</a:t>
            </a:r>
          </a:p>
        </p:txBody>
      </p:sp>
      <p:sp>
        <p:nvSpPr>
          <p:cNvPr id="19" name="TextBox 18">
            <a:extLst>
              <a:ext uri="{FF2B5EF4-FFF2-40B4-BE49-F238E27FC236}">
                <a16:creationId xmlns:a16="http://schemas.microsoft.com/office/drawing/2014/main" id="{EDBD3497-C29B-17F5-DF8D-344DF95A8FF3}"/>
              </a:ext>
            </a:extLst>
          </p:cNvPr>
          <p:cNvSpPr txBox="1"/>
          <p:nvPr/>
        </p:nvSpPr>
        <p:spPr>
          <a:xfrm>
            <a:off x="596371" y="1864743"/>
            <a:ext cx="10963199"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a:solidFill>
                  <a:schemeClr val="tx1"/>
                </a:solidFill>
                <a:latin typeface="Arial" panose="020B0604020202020204" pitchFamily="34" charset="0"/>
                <a:cs typeface="Arial" panose="020B0604020202020204" pitchFamily="34" charset="0"/>
              </a:rPr>
              <a:t>Is efficacy shown in prior registration phase 3 studies reproduced </a:t>
            </a:r>
            <a:br>
              <a:rPr lang="en-US" sz="2200" b="1" dirty="0">
                <a:solidFill>
                  <a:schemeClr val="tx1"/>
                </a:solidFill>
                <a:latin typeface="Arial" panose="020B0604020202020204" pitchFamily="34" charset="0"/>
                <a:cs typeface="Arial" panose="020B0604020202020204" pitchFamily="34" charset="0"/>
              </a:rPr>
            </a:br>
            <a:r>
              <a:rPr lang="en-US" sz="2200" b="1" dirty="0">
                <a:solidFill>
                  <a:schemeClr val="tx1"/>
                </a:solidFill>
                <a:latin typeface="Arial" panose="020B0604020202020204" pitchFamily="34" charset="0"/>
                <a:cs typeface="Arial" panose="020B0604020202020204" pitchFamily="34" charset="0"/>
              </a:rPr>
              <a:t>after progression on IO?</a:t>
            </a:r>
          </a:p>
        </p:txBody>
      </p:sp>
      <p:sp>
        <p:nvSpPr>
          <p:cNvPr id="2" name="Content Placeholder 4">
            <a:extLst>
              <a:ext uri="{FF2B5EF4-FFF2-40B4-BE49-F238E27FC236}">
                <a16:creationId xmlns:a16="http://schemas.microsoft.com/office/drawing/2014/main" id="{B32AFB3A-2E2F-CFB2-6192-D4CC8F18539A}"/>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a:t>IO, immunotherapy</a:t>
            </a:r>
            <a:endParaRPr lang="nl-NL" dirty="0"/>
          </a:p>
        </p:txBody>
      </p:sp>
    </p:spTree>
    <p:extLst>
      <p:ext uri="{BB962C8B-B14F-4D97-AF65-F5344CB8AC3E}">
        <p14:creationId xmlns:p14="http://schemas.microsoft.com/office/powerpoint/2010/main" val="489530144"/>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Subsequent mki after ici: Regorafenib</a:t>
            </a:r>
            <a:br>
              <a:rPr lang="en-GB" dirty="0"/>
            </a:br>
            <a:r>
              <a:rPr lang="en-US" sz="2200" dirty="0">
                <a:solidFill>
                  <a:schemeClr val="accent1"/>
                </a:solidFill>
              </a:rPr>
              <a:t>no significant difference in PFS or OS according to the treatment lines, and prior exposure to immune checkpoint inhibitors </a:t>
            </a:r>
            <a:endParaRPr lang="en-GB" sz="2200" dirty="0">
              <a:solidFill>
                <a:schemeClr val="accent1"/>
              </a:solidFill>
            </a:endParaRPr>
          </a:p>
        </p:txBody>
      </p:sp>
      <p:sp>
        <p:nvSpPr>
          <p:cNvPr id="9" name="Content Placeholder 1">
            <a:extLst>
              <a:ext uri="{FF2B5EF4-FFF2-40B4-BE49-F238E27FC236}">
                <a16:creationId xmlns:a16="http://schemas.microsoft.com/office/drawing/2014/main" id="{34FC61FE-4CD7-1A44-7696-ED9A33216AC8}"/>
              </a:ext>
            </a:extLst>
          </p:cNvPr>
          <p:cNvSpPr>
            <a:spLocks noGrp="1"/>
          </p:cNvSpPr>
          <p:nvPr>
            <p:ph sz="quarter" idx="14"/>
          </p:nvPr>
        </p:nvSpPr>
        <p:spPr>
          <a:xfrm>
            <a:off x="620184" y="1425600"/>
            <a:ext cx="4539712" cy="2147416"/>
          </a:xfrm>
        </p:spPr>
        <p:txBody>
          <a:bodyPr/>
          <a:lstStyle/>
          <a:p>
            <a:endParaRPr lang="en-US" b="1" dirty="0"/>
          </a:p>
          <a:p>
            <a:pPr marL="0" indent="0">
              <a:buNone/>
            </a:pPr>
            <a:r>
              <a:rPr lang="en-US" b="1" dirty="0"/>
              <a:t>KCSG (Korean Cancer Study Group) multicenter retrospective study</a:t>
            </a:r>
          </a:p>
          <a:p>
            <a:endParaRPr lang="en-US" dirty="0"/>
          </a:p>
          <a:p>
            <a:pPr marL="0" indent="0">
              <a:buNone/>
            </a:pPr>
            <a:r>
              <a:rPr lang="en-US" dirty="0"/>
              <a:t>440 patients from nine Korean centers</a:t>
            </a:r>
          </a:p>
          <a:p>
            <a:endParaRPr lang="en-US"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71</a:t>
            </a:fld>
            <a:endParaRPr lang="en-GB" dirty="0"/>
          </a:p>
        </p:txBody>
      </p:sp>
      <p:sp>
        <p:nvSpPr>
          <p:cNvPr id="21" name="Content Placeholder 20">
            <a:extLst>
              <a:ext uri="{FF2B5EF4-FFF2-40B4-BE49-F238E27FC236}">
                <a16:creationId xmlns:a16="http://schemas.microsoft.com/office/drawing/2014/main" id="{F5FFE6A7-DF15-FEC6-38BE-36B284BC0B3B}"/>
              </a:ext>
            </a:extLst>
          </p:cNvPr>
          <p:cNvSpPr>
            <a:spLocks noGrp="1"/>
          </p:cNvSpPr>
          <p:nvPr>
            <p:ph sz="quarter" idx="15"/>
          </p:nvPr>
        </p:nvSpPr>
        <p:spPr/>
        <p:txBody>
          <a:bodyPr/>
          <a:lstStyle/>
          <a:p>
            <a:r>
              <a:rPr lang="en-US" dirty="0">
                <a:solidFill>
                  <a:schemeClr val="tx2"/>
                </a:solidFill>
              </a:rPr>
              <a:t>ICI, immune checkpoint inhibitor; MKI, multi-targeted kinase inhibitor; OS, overall survival; PFS, progression free survival</a:t>
            </a:r>
          </a:p>
          <a:p>
            <a:r>
              <a:rPr lang="en-US" dirty="0">
                <a:solidFill>
                  <a:schemeClr val="tx2"/>
                </a:solidFill>
              </a:rPr>
              <a:t>Yoo C, et al. Liver Int. 2020;40(9):2263-71.</a:t>
            </a:r>
          </a:p>
        </p:txBody>
      </p:sp>
      <p:sp>
        <p:nvSpPr>
          <p:cNvPr id="22" name="Rectangle: Rounded Corners 21">
            <a:extLst>
              <a:ext uri="{FF2B5EF4-FFF2-40B4-BE49-F238E27FC236}">
                <a16:creationId xmlns:a16="http://schemas.microsoft.com/office/drawing/2014/main" id="{35196FCF-1E2A-0431-43F3-9C9758DD0A58}"/>
              </a:ext>
            </a:extLst>
          </p:cNvPr>
          <p:cNvSpPr/>
          <p:nvPr/>
        </p:nvSpPr>
        <p:spPr>
          <a:xfrm>
            <a:off x="1449880" y="5502799"/>
            <a:ext cx="9292240" cy="76665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The real-life clinical outcomes of regorafenib for patients who progressed on prior systemic therapy including ICIs were consistent with the phase 3 trial results</a:t>
            </a:r>
          </a:p>
        </p:txBody>
      </p:sp>
      <p:sp>
        <p:nvSpPr>
          <p:cNvPr id="20" name="TextBox 19">
            <a:extLst>
              <a:ext uri="{FF2B5EF4-FFF2-40B4-BE49-F238E27FC236}">
                <a16:creationId xmlns:a16="http://schemas.microsoft.com/office/drawing/2014/main" id="{EFC0C42C-1EC3-3442-A2ED-D853909E985D}"/>
              </a:ext>
            </a:extLst>
          </p:cNvPr>
          <p:cNvSpPr txBox="1"/>
          <p:nvPr/>
        </p:nvSpPr>
        <p:spPr>
          <a:xfrm rot="16200000">
            <a:off x="4229925" y="3223438"/>
            <a:ext cx="2098331"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Surviving proportion (%)</a:t>
            </a:r>
          </a:p>
        </p:txBody>
      </p:sp>
      <p:sp>
        <p:nvSpPr>
          <p:cNvPr id="47" name="TextBox 46">
            <a:extLst>
              <a:ext uri="{FF2B5EF4-FFF2-40B4-BE49-F238E27FC236}">
                <a16:creationId xmlns:a16="http://schemas.microsoft.com/office/drawing/2014/main" id="{F7B1258F-0679-8B4D-BC78-3A37AEA636C4}"/>
              </a:ext>
            </a:extLst>
          </p:cNvPr>
          <p:cNvSpPr txBox="1"/>
          <p:nvPr/>
        </p:nvSpPr>
        <p:spPr>
          <a:xfrm>
            <a:off x="7934291" y="5209318"/>
            <a:ext cx="122943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(months)</a:t>
            </a:r>
          </a:p>
        </p:txBody>
      </p:sp>
      <p:sp>
        <p:nvSpPr>
          <p:cNvPr id="52" name="TextBox 51">
            <a:extLst>
              <a:ext uri="{FF2B5EF4-FFF2-40B4-BE49-F238E27FC236}">
                <a16:creationId xmlns:a16="http://schemas.microsoft.com/office/drawing/2014/main" id="{58338119-88EA-4D4D-9F51-F13F5B62461D}"/>
              </a:ext>
            </a:extLst>
          </p:cNvPr>
          <p:cNvSpPr txBox="1"/>
          <p:nvPr/>
        </p:nvSpPr>
        <p:spPr>
          <a:xfrm>
            <a:off x="8857242" y="1610858"/>
            <a:ext cx="2407710" cy="861774"/>
          </a:xfrm>
          <a:prstGeom prst="rect">
            <a:avLst/>
          </a:prstGeom>
          <a:noFill/>
        </p:spPr>
        <p:txBody>
          <a:bodyPr wrap="none" lIns="0" tIns="0" rIns="0" bIns="0" rtlCol="0">
            <a:spAutoFit/>
          </a:bodyPr>
          <a:lstStyle/>
          <a:p>
            <a:r>
              <a:rPr lang="en-US" sz="1400" dirty="0">
                <a:latin typeface="Arial" panose="020B0604020202020204" pitchFamily="34" charset="0"/>
                <a:ea typeface="Aileron" charset="0"/>
                <a:cs typeface="Arial" panose="020B0604020202020204" pitchFamily="34" charset="0"/>
              </a:rPr>
              <a:t>OS: no prior exposure to ICIs</a:t>
            </a:r>
          </a:p>
          <a:p>
            <a:r>
              <a:rPr lang="en-US" sz="1400" dirty="0">
                <a:latin typeface="Arial" panose="020B0604020202020204" pitchFamily="34" charset="0"/>
                <a:ea typeface="Aileron" charset="0"/>
                <a:cs typeface="Arial" panose="020B0604020202020204" pitchFamily="34" charset="0"/>
              </a:rPr>
              <a:t>OS: prior exposure to ICIs</a:t>
            </a:r>
          </a:p>
          <a:p>
            <a:r>
              <a:rPr lang="en-US" sz="1400" dirty="0">
                <a:latin typeface="Arial" panose="020B0604020202020204" pitchFamily="34" charset="0"/>
                <a:ea typeface="Aileron" charset="0"/>
                <a:cs typeface="Arial" panose="020B0604020202020204" pitchFamily="34" charset="0"/>
              </a:rPr>
              <a:t>PFS: no prior exposure to ICIs</a:t>
            </a:r>
          </a:p>
          <a:p>
            <a:r>
              <a:rPr lang="en-US" sz="1400" dirty="0">
                <a:latin typeface="Arial" panose="020B0604020202020204" pitchFamily="34" charset="0"/>
                <a:ea typeface="Aileron" charset="0"/>
                <a:cs typeface="Arial" panose="020B0604020202020204" pitchFamily="34" charset="0"/>
              </a:rPr>
              <a:t>PFS: prior exposure to ICIs</a:t>
            </a:r>
          </a:p>
        </p:txBody>
      </p:sp>
      <p:sp>
        <p:nvSpPr>
          <p:cNvPr id="55" name="TextBox 54">
            <a:extLst>
              <a:ext uri="{FF2B5EF4-FFF2-40B4-BE49-F238E27FC236}">
                <a16:creationId xmlns:a16="http://schemas.microsoft.com/office/drawing/2014/main" id="{46CBEBCE-0E47-074D-8869-D7CCDD210F68}"/>
              </a:ext>
            </a:extLst>
          </p:cNvPr>
          <p:cNvSpPr txBox="1"/>
          <p:nvPr/>
        </p:nvSpPr>
        <p:spPr>
          <a:xfrm>
            <a:off x="5542522" y="2882742"/>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sp>
        <p:nvSpPr>
          <p:cNvPr id="56" name="TextBox 55">
            <a:extLst>
              <a:ext uri="{FF2B5EF4-FFF2-40B4-BE49-F238E27FC236}">
                <a16:creationId xmlns:a16="http://schemas.microsoft.com/office/drawing/2014/main" id="{EFCD270F-C6C8-1B4D-ABD1-C42D1AE39560}"/>
              </a:ext>
            </a:extLst>
          </p:cNvPr>
          <p:cNvSpPr txBox="1"/>
          <p:nvPr/>
        </p:nvSpPr>
        <p:spPr>
          <a:xfrm>
            <a:off x="5542522" y="2209642"/>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sp>
        <p:nvSpPr>
          <p:cNvPr id="57" name="TextBox 56">
            <a:extLst>
              <a:ext uri="{FF2B5EF4-FFF2-40B4-BE49-F238E27FC236}">
                <a16:creationId xmlns:a16="http://schemas.microsoft.com/office/drawing/2014/main" id="{CE548A53-5B45-7C4D-AF17-655E652547DE}"/>
              </a:ext>
            </a:extLst>
          </p:cNvPr>
          <p:cNvSpPr txBox="1"/>
          <p:nvPr/>
        </p:nvSpPr>
        <p:spPr>
          <a:xfrm>
            <a:off x="5457562" y="1539717"/>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58" name="TextBox 57">
            <a:extLst>
              <a:ext uri="{FF2B5EF4-FFF2-40B4-BE49-F238E27FC236}">
                <a16:creationId xmlns:a16="http://schemas.microsoft.com/office/drawing/2014/main" id="{6D4FD282-1058-944B-92C4-6E8262CBC054}"/>
              </a:ext>
            </a:extLst>
          </p:cNvPr>
          <p:cNvSpPr txBox="1"/>
          <p:nvPr/>
        </p:nvSpPr>
        <p:spPr>
          <a:xfrm>
            <a:off x="5542522" y="3555842"/>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sp>
        <p:nvSpPr>
          <p:cNvPr id="59" name="TextBox 58">
            <a:extLst>
              <a:ext uri="{FF2B5EF4-FFF2-40B4-BE49-F238E27FC236}">
                <a16:creationId xmlns:a16="http://schemas.microsoft.com/office/drawing/2014/main" id="{E70F8375-FAB5-B04D-95F5-90A0C17375F5}"/>
              </a:ext>
            </a:extLst>
          </p:cNvPr>
          <p:cNvSpPr txBox="1"/>
          <p:nvPr/>
        </p:nvSpPr>
        <p:spPr>
          <a:xfrm>
            <a:off x="5542522" y="4244817"/>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60" name="TextBox 59">
            <a:extLst>
              <a:ext uri="{FF2B5EF4-FFF2-40B4-BE49-F238E27FC236}">
                <a16:creationId xmlns:a16="http://schemas.microsoft.com/office/drawing/2014/main" id="{7190FE49-9966-C347-8036-5C4E6C0270CA}"/>
              </a:ext>
            </a:extLst>
          </p:cNvPr>
          <p:cNvSpPr txBox="1"/>
          <p:nvPr/>
        </p:nvSpPr>
        <p:spPr>
          <a:xfrm>
            <a:off x="5627480" y="4905217"/>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61" name="TextBox 60">
            <a:extLst>
              <a:ext uri="{FF2B5EF4-FFF2-40B4-BE49-F238E27FC236}">
                <a16:creationId xmlns:a16="http://schemas.microsoft.com/office/drawing/2014/main" id="{73979BBE-09C9-FE4B-9156-D25A43A76B21}"/>
              </a:ext>
            </a:extLst>
          </p:cNvPr>
          <p:cNvSpPr txBox="1"/>
          <p:nvPr/>
        </p:nvSpPr>
        <p:spPr>
          <a:xfrm>
            <a:off x="5798930" y="5070317"/>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62" name="TextBox 61">
            <a:extLst>
              <a:ext uri="{FF2B5EF4-FFF2-40B4-BE49-F238E27FC236}">
                <a16:creationId xmlns:a16="http://schemas.microsoft.com/office/drawing/2014/main" id="{B73F37F3-754F-FE47-8AB1-CFEC62A3F969}"/>
              </a:ext>
            </a:extLst>
          </p:cNvPr>
          <p:cNvSpPr txBox="1"/>
          <p:nvPr/>
        </p:nvSpPr>
        <p:spPr>
          <a:xfrm>
            <a:off x="7021305" y="5070317"/>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5</a:t>
            </a:r>
          </a:p>
        </p:txBody>
      </p:sp>
      <p:sp>
        <p:nvSpPr>
          <p:cNvPr id="63" name="TextBox 62">
            <a:extLst>
              <a:ext uri="{FF2B5EF4-FFF2-40B4-BE49-F238E27FC236}">
                <a16:creationId xmlns:a16="http://schemas.microsoft.com/office/drawing/2014/main" id="{A2B8248D-21CA-B742-A3C5-14286FA5C2A4}"/>
              </a:ext>
            </a:extLst>
          </p:cNvPr>
          <p:cNvSpPr txBox="1"/>
          <p:nvPr/>
        </p:nvSpPr>
        <p:spPr>
          <a:xfrm>
            <a:off x="8199996" y="5070317"/>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a:t>
            </a:r>
          </a:p>
        </p:txBody>
      </p:sp>
      <p:sp>
        <p:nvSpPr>
          <p:cNvPr id="64" name="TextBox 63">
            <a:extLst>
              <a:ext uri="{FF2B5EF4-FFF2-40B4-BE49-F238E27FC236}">
                <a16:creationId xmlns:a16="http://schemas.microsoft.com/office/drawing/2014/main" id="{DC73CD6A-E4E4-BD43-99C2-9EB584B54893}"/>
              </a:ext>
            </a:extLst>
          </p:cNvPr>
          <p:cNvSpPr txBox="1"/>
          <p:nvPr/>
        </p:nvSpPr>
        <p:spPr>
          <a:xfrm>
            <a:off x="9425546" y="5070317"/>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15</a:t>
            </a:r>
          </a:p>
        </p:txBody>
      </p:sp>
      <p:sp>
        <p:nvSpPr>
          <p:cNvPr id="65" name="TextBox 64">
            <a:extLst>
              <a:ext uri="{FF2B5EF4-FFF2-40B4-BE49-F238E27FC236}">
                <a16:creationId xmlns:a16="http://schemas.microsoft.com/office/drawing/2014/main" id="{309CF41A-B3B6-BF4A-9207-7BBE42DB5D1F}"/>
              </a:ext>
            </a:extLst>
          </p:cNvPr>
          <p:cNvSpPr txBox="1"/>
          <p:nvPr/>
        </p:nvSpPr>
        <p:spPr>
          <a:xfrm>
            <a:off x="10647921" y="5070317"/>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pic>
        <p:nvPicPr>
          <p:cNvPr id="16" name="Picture 15">
            <a:extLst>
              <a:ext uri="{FF2B5EF4-FFF2-40B4-BE49-F238E27FC236}">
                <a16:creationId xmlns:a16="http://schemas.microsoft.com/office/drawing/2014/main" id="{581E81A0-4D71-4B48-998D-6740BCD8F3D2}"/>
              </a:ext>
            </a:extLst>
          </p:cNvPr>
          <p:cNvPicPr>
            <a:picLocks noChangeAspect="1"/>
          </p:cNvPicPr>
          <p:nvPr/>
        </p:nvPicPr>
        <p:blipFill>
          <a:blip r:embed="rId3"/>
          <a:stretch>
            <a:fillRect/>
          </a:stretch>
        </p:blipFill>
        <p:spPr>
          <a:xfrm>
            <a:off x="5755755" y="1618754"/>
            <a:ext cx="5491365" cy="3455241"/>
          </a:xfrm>
          <a:prstGeom prst="rect">
            <a:avLst/>
          </a:prstGeom>
        </p:spPr>
      </p:pic>
      <p:cxnSp>
        <p:nvCxnSpPr>
          <p:cNvPr id="18" name="Straight Connector 17">
            <a:extLst>
              <a:ext uri="{FF2B5EF4-FFF2-40B4-BE49-F238E27FC236}">
                <a16:creationId xmlns:a16="http://schemas.microsoft.com/office/drawing/2014/main" id="{F77A22E7-482F-3743-9125-FE99655BF659}"/>
              </a:ext>
            </a:extLst>
          </p:cNvPr>
          <p:cNvCxnSpPr/>
          <p:nvPr/>
        </p:nvCxnSpPr>
        <p:spPr>
          <a:xfrm>
            <a:off x="8499254" y="1728446"/>
            <a:ext cx="270673" cy="0"/>
          </a:xfrm>
          <a:prstGeom prst="line">
            <a:avLst/>
          </a:prstGeom>
          <a:ln w="22225">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B3DEBDFA-EA03-334C-99F9-289084C6346C}"/>
              </a:ext>
            </a:extLst>
          </p:cNvPr>
          <p:cNvCxnSpPr/>
          <p:nvPr/>
        </p:nvCxnSpPr>
        <p:spPr>
          <a:xfrm>
            <a:off x="8499254" y="2160708"/>
            <a:ext cx="270673" cy="0"/>
          </a:xfrm>
          <a:prstGeom prst="line">
            <a:avLst/>
          </a:prstGeom>
          <a:ln w="22225">
            <a:prstDash val="sysDash"/>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4F743C0-2EE7-9547-88DF-F6450F6CB49A}"/>
              </a:ext>
            </a:extLst>
          </p:cNvPr>
          <p:cNvCxnSpPr/>
          <p:nvPr/>
        </p:nvCxnSpPr>
        <p:spPr>
          <a:xfrm>
            <a:off x="8499254" y="1944577"/>
            <a:ext cx="270673" cy="0"/>
          </a:xfrm>
          <a:prstGeom prst="line">
            <a:avLst/>
          </a:prstGeom>
          <a:ln w="22225">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40B27BF-4155-1244-A717-9ABD905AEA6E}"/>
              </a:ext>
            </a:extLst>
          </p:cNvPr>
          <p:cNvCxnSpPr/>
          <p:nvPr/>
        </p:nvCxnSpPr>
        <p:spPr>
          <a:xfrm>
            <a:off x="8499254" y="2376838"/>
            <a:ext cx="270673" cy="0"/>
          </a:xfrm>
          <a:prstGeom prst="line">
            <a:avLst/>
          </a:prstGeom>
          <a:ln w="22225">
            <a:prstDash val="solid"/>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E6B5B55F-FEC3-2B45-9D7E-3ED1F0F00E5B}"/>
              </a:ext>
            </a:extLst>
          </p:cNvPr>
          <p:cNvSpPr txBox="1"/>
          <p:nvPr/>
        </p:nvSpPr>
        <p:spPr>
          <a:xfrm>
            <a:off x="8815679" y="3597599"/>
            <a:ext cx="551433" cy="215444"/>
          </a:xfrm>
          <a:prstGeom prst="rect">
            <a:avLst/>
          </a:prstGeom>
          <a:noFill/>
        </p:spPr>
        <p:txBody>
          <a:bodyPr wrap="none" lIns="0" tIns="0" rIns="0" bIns="0" rtlCol="0">
            <a:spAutoFit/>
          </a:bodyPr>
          <a:lstStyle/>
          <a:p>
            <a:r>
              <a:rPr lang="en-US" sz="1400" dirty="0">
                <a:latin typeface="Arial" panose="020B0604020202020204" pitchFamily="34" charset="0"/>
                <a:ea typeface="Aileron" charset="0"/>
                <a:cs typeface="Arial" panose="020B0604020202020204" pitchFamily="34" charset="0"/>
              </a:rPr>
              <a:t>p=0.63</a:t>
            </a:r>
            <a:endParaRPr lang="en-US" sz="1200" dirty="0">
              <a:latin typeface="Arial" panose="020B0604020202020204" pitchFamily="34" charset="0"/>
              <a:ea typeface="Aileron" charset="0"/>
              <a:cs typeface="Arial" panose="020B0604020202020204" pitchFamily="34" charset="0"/>
            </a:endParaRPr>
          </a:p>
        </p:txBody>
      </p:sp>
      <p:sp>
        <p:nvSpPr>
          <p:cNvPr id="54" name="TextBox 53">
            <a:extLst>
              <a:ext uri="{FF2B5EF4-FFF2-40B4-BE49-F238E27FC236}">
                <a16:creationId xmlns:a16="http://schemas.microsoft.com/office/drawing/2014/main" id="{0275ABEC-067F-054F-9FDA-6EAAFC333BC0}"/>
              </a:ext>
            </a:extLst>
          </p:cNvPr>
          <p:cNvSpPr txBox="1"/>
          <p:nvPr/>
        </p:nvSpPr>
        <p:spPr>
          <a:xfrm>
            <a:off x="7061694" y="4345744"/>
            <a:ext cx="551433" cy="215444"/>
          </a:xfrm>
          <a:prstGeom prst="rect">
            <a:avLst/>
          </a:prstGeom>
          <a:noFill/>
        </p:spPr>
        <p:txBody>
          <a:bodyPr wrap="none" lIns="0" tIns="0" rIns="0" bIns="0" rtlCol="0">
            <a:spAutoFit/>
          </a:bodyPr>
          <a:lstStyle/>
          <a:p>
            <a:r>
              <a:rPr lang="en-US" sz="1400" dirty="0">
                <a:latin typeface="Arial" panose="020B0604020202020204" pitchFamily="34" charset="0"/>
                <a:ea typeface="Aileron" charset="0"/>
                <a:cs typeface="Arial" panose="020B0604020202020204" pitchFamily="34" charset="0"/>
              </a:rPr>
              <a:t>p=0.61</a:t>
            </a:r>
            <a:endParaRPr lang="en-US" sz="120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45865806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b="1" dirty="0"/>
              <a:t>Subsequent mki after ici: cabozantinib</a:t>
            </a:r>
            <a:br>
              <a:rPr lang="en-GB" sz="2600" dirty="0"/>
            </a:br>
            <a:r>
              <a:rPr lang="en-US" sz="2200" dirty="0">
                <a:solidFill>
                  <a:schemeClr val="accent1"/>
                </a:solidFill>
              </a:rPr>
              <a:t>no difference in terms of PFS and OS with cabozantinib according to the prior exposure to immune checkpoint inhibitors</a:t>
            </a:r>
            <a:endParaRPr lang="en-GB" sz="22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72</a:t>
            </a:fld>
            <a:endParaRPr lang="en-GB" dirty="0"/>
          </a:p>
        </p:txBody>
      </p:sp>
      <p:sp>
        <p:nvSpPr>
          <p:cNvPr id="21" name="Content Placeholder 20">
            <a:extLst>
              <a:ext uri="{FF2B5EF4-FFF2-40B4-BE49-F238E27FC236}">
                <a16:creationId xmlns:a16="http://schemas.microsoft.com/office/drawing/2014/main" id="{F5FFE6A7-DF15-FEC6-38BE-36B284BC0B3B}"/>
              </a:ext>
            </a:extLst>
          </p:cNvPr>
          <p:cNvSpPr>
            <a:spLocks noGrp="1"/>
          </p:cNvSpPr>
          <p:nvPr>
            <p:ph sz="quarter" idx="15"/>
          </p:nvPr>
        </p:nvSpPr>
        <p:spPr/>
        <p:txBody>
          <a:bodyPr/>
          <a:lstStyle/>
          <a:p>
            <a:r>
              <a:rPr lang="en-US" dirty="0"/>
              <a:t>ICI, immune checkpoint inhibitor; IO, immunotherapy; MKI, multi-targeted kinase inhibitor; OS, overall survival; PFS, progression free survival</a:t>
            </a:r>
          </a:p>
          <a:p>
            <a:r>
              <a:rPr lang="en-US" dirty="0"/>
              <a:t>Bang YH, et al. Ther Adv Med Oncol. 2022;14:1-12</a:t>
            </a:r>
          </a:p>
        </p:txBody>
      </p:sp>
      <p:sp>
        <p:nvSpPr>
          <p:cNvPr id="9" name="Content Placeholder 1">
            <a:extLst>
              <a:ext uri="{FF2B5EF4-FFF2-40B4-BE49-F238E27FC236}">
                <a16:creationId xmlns:a16="http://schemas.microsoft.com/office/drawing/2014/main" id="{34FC61FE-4CD7-1A44-7696-ED9A33216AC8}"/>
              </a:ext>
            </a:extLst>
          </p:cNvPr>
          <p:cNvSpPr>
            <a:spLocks noGrp="1"/>
          </p:cNvSpPr>
          <p:nvPr>
            <p:ph sz="quarter" idx="14"/>
          </p:nvPr>
        </p:nvSpPr>
        <p:spPr>
          <a:xfrm>
            <a:off x="620184" y="1425600"/>
            <a:ext cx="11092440" cy="1160279"/>
          </a:xfrm>
        </p:spPr>
        <p:txBody>
          <a:bodyPr>
            <a:normAutofit/>
          </a:bodyPr>
          <a:lstStyle/>
          <a:p>
            <a:pPr marL="0" indent="0">
              <a:buNone/>
            </a:pPr>
            <a:r>
              <a:rPr lang="en-US" sz="1800" b="1" dirty="0"/>
              <a:t>Korean multicenter retrospective study</a:t>
            </a:r>
            <a:endParaRPr lang="en-US" sz="1800" dirty="0"/>
          </a:p>
          <a:p>
            <a:r>
              <a:rPr lang="en-US" sz="1600" dirty="0"/>
              <a:t>Multicenter (n=3) study for 110 patients: 82% of patients received cabozantinib as ≥4</a:t>
            </a:r>
            <a:r>
              <a:rPr lang="en-US" sz="1600" baseline="30000" dirty="0"/>
              <a:t>th</a:t>
            </a:r>
            <a:r>
              <a:rPr lang="en-US" sz="1600" dirty="0"/>
              <a:t> line therapy</a:t>
            </a:r>
          </a:p>
          <a:p>
            <a:r>
              <a:rPr lang="en-US" sz="1600" dirty="0"/>
              <a:t>85% of patients received immune checkpoint inhibitors previously</a:t>
            </a:r>
            <a:endParaRPr lang="en-US" b="1" dirty="0"/>
          </a:p>
        </p:txBody>
      </p:sp>
      <p:sp>
        <p:nvSpPr>
          <p:cNvPr id="6" name="Rounded Rectangle 4">
            <a:extLst>
              <a:ext uri="{FF2B5EF4-FFF2-40B4-BE49-F238E27FC236}">
                <a16:creationId xmlns:a16="http://schemas.microsoft.com/office/drawing/2014/main" id="{BE7B08A6-245E-FB62-A423-D36A061F9936}"/>
              </a:ext>
            </a:extLst>
          </p:cNvPr>
          <p:cNvSpPr/>
          <p:nvPr/>
        </p:nvSpPr>
        <p:spPr>
          <a:xfrm>
            <a:off x="1879981" y="5623114"/>
            <a:ext cx="8432039" cy="6130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Limitations of prior data for post-IO treatment: </a:t>
            </a:r>
          </a:p>
          <a:p>
            <a:pPr algn="ctr"/>
            <a:r>
              <a:rPr lang="en-US" sz="1600" dirty="0">
                <a:latin typeface="Arial" panose="020B0604020202020204" pitchFamily="34" charset="0"/>
                <a:cs typeface="Arial" panose="020B0604020202020204" pitchFamily="34" charset="0"/>
              </a:rPr>
              <a:t>Mostly ICI monotherapy, not atezolizumab + bevacizumab or durvalumab + tremelimumab</a:t>
            </a:r>
          </a:p>
        </p:txBody>
      </p:sp>
      <p:sp>
        <p:nvSpPr>
          <p:cNvPr id="13" name="TextBox 12">
            <a:extLst>
              <a:ext uri="{FF2B5EF4-FFF2-40B4-BE49-F238E27FC236}">
                <a16:creationId xmlns:a16="http://schemas.microsoft.com/office/drawing/2014/main" id="{A1D98F0A-13EE-CA49-AB29-3C1BDBCDF083}"/>
              </a:ext>
            </a:extLst>
          </p:cNvPr>
          <p:cNvSpPr txBox="1"/>
          <p:nvPr/>
        </p:nvSpPr>
        <p:spPr>
          <a:xfrm rot="16200000">
            <a:off x="-565071" y="3713889"/>
            <a:ext cx="2487862"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Progression-free survival (%)</a:t>
            </a:r>
          </a:p>
        </p:txBody>
      </p:sp>
      <p:sp>
        <p:nvSpPr>
          <p:cNvPr id="43" name="TextBox 42">
            <a:extLst>
              <a:ext uri="{FF2B5EF4-FFF2-40B4-BE49-F238E27FC236}">
                <a16:creationId xmlns:a16="http://schemas.microsoft.com/office/drawing/2014/main" id="{B3A8BE92-754F-3B46-A7F7-DCEC3F684DFA}"/>
              </a:ext>
            </a:extLst>
          </p:cNvPr>
          <p:cNvSpPr txBox="1"/>
          <p:nvPr/>
        </p:nvSpPr>
        <p:spPr>
          <a:xfrm>
            <a:off x="2785429" y="5334009"/>
            <a:ext cx="122943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(months)</a:t>
            </a:r>
          </a:p>
        </p:txBody>
      </p:sp>
      <p:sp>
        <p:nvSpPr>
          <p:cNvPr id="53" name="TextBox 52">
            <a:extLst>
              <a:ext uri="{FF2B5EF4-FFF2-40B4-BE49-F238E27FC236}">
                <a16:creationId xmlns:a16="http://schemas.microsoft.com/office/drawing/2014/main" id="{48A70402-8820-A949-B6DD-BB0BAE63D559}"/>
              </a:ext>
            </a:extLst>
          </p:cNvPr>
          <p:cNvSpPr txBox="1"/>
          <p:nvPr/>
        </p:nvSpPr>
        <p:spPr>
          <a:xfrm>
            <a:off x="1441996" y="514952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sp>
        <p:nvSpPr>
          <p:cNvPr id="69" name="TextBox 68">
            <a:extLst>
              <a:ext uri="{FF2B5EF4-FFF2-40B4-BE49-F238E27FC236}">
                <a16:creationId xmlns:a16="http://schemas.microsoft.com/office/drawing/2014/main" id="{6AA7F715-5B22-AE4F-A19D-4030BA3A9957}"/>
              </a:ext>
            </a:extLst>
          </p:cNvPr>
          <p:cNvSpPr txBox="1"/>
          <p:nvPr/>
        </p:nvSpPr>
        <p:spPr>
          <a:xfrm rot="16200000">
            <a:off x="5615954" y="3730515"/>
            <a:ext cx="1662315"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Overall survival (%)</a:t>
            </a:r>
          </a:p>
        </p:txBody>
      </p:sp>
      <p:pic>
        <p:nvPicPr>
          <p:cNvPr id="7" name="Picture 6">
            <a:extLst>
              <a:ext uri="{FF2B5EF4-FFF2-40B4-BE49-F238E27FC236}">
                <a16:creationId xmlns:a16="http://schemas.microsoft.com/office/drawing/2014/main" id="{24B88B0E-3C55-304B-B517-16174C123334}"/>
              </a:ext>
            </a:extLst>
          </p:cNvPr>
          <p:cNvPicPr>
            <a:picLocks noChangeAspect="1"/>
          </p:cNvPicPr>
          <p:nvPr/>
        </p:nvPicPr>
        <p:blipFill>
          <a:blip r:embed="rId3"/>
          <a:stretch>
            <a:fillRect/>
          </a:stretch>
        </p:blipFill>
        <p:spPr>
          <a:xfrm>
            <a:off x="1204846" y="2578635"/>
            <a:ext cx="4483100" cy="2565400"/>
          </a:xfrm>
          <a:prstGeom prst="rect">
            <a:avLst/>
          </a:prstGeom>
        </p:spPr>
      </p:pic>
      <p:sp>
        <p:nvSpPr>
          <p:cNvPr id="133" name="TextBox 132">
            <a:extLst>
              <a:ext uri="{FF2B5EF4-FFF2-40B4-BE49-F238E27FC236}">
                <a16:creationId xmlns:a16="http://schemas.microsoft.com/office/drawing/2014/main" id="{1735FA44-E837-D644-A561-9FA3555D10D0}"/>
              </a:ext>
            </a:extLst>
          </p:cNvPr>
          <p:cNvSpPr txBox="1"/>
          <p:nvPr/>
        </p:nvSpPr>
        <p:spPr>
          <a:xfrm>
            <a:off x="901848" y="2593460"/>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134" name="TextBox 133">
            <a:extLst>
              <a:ext uri="{FF2B5EF4-FFF2-40B4-BE49-F238E27FC236}">
                <a16:creationId xmlns:a16="http://schemas.microsoft.com/office/drawing/2014/main" id="{CC6B6C37-BCD1-964A-A7F4-92CD3B5D06F5}"/>
              </a:ext>
            </a:extLst>
          </p:cNvPr>
          <p:cNvSpPr txBox="1"/>
          <p:nvPr/>
        </p:nvSpPr>
        <p:spPr>
          <a:xfrm>
            <a:off x="986807" y="3161785"/>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75</a:t>
            </a:r>
          </a:p>
        </p:txBody>
      </p:sp>
      <p:sp>
        <p:nvSpPr>
          <p:cNvPr id="135" name="TextBox 134">
            <a:extLst>
              <a:ext uri="{FF2B5EF4-FFF2-40B4-BE49-F238E27FC236}">
                <a16:creationId xmlns:a16="http://schemas.microsoft.com/office/drawing/2014/main" id="{0B9E6E76-1A99-2F4D-8FAE-7339F3734588}"/>
              </a:ext>
            </a:extLst>
          </p:cNvPr>
          <p:cNvSpPr txBox="1"/>
          <p:nvPr/>
        </p:nvSpPr>
        <p:spPr>
          <a:xfrm>
            <a:off x="986807" y="3739635"/>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50</a:t>
            </a:r>
          </a:p>
        </p:txBody>
      </p:sp>
      <p:sp>
        <p:nvSpPr>
          <p:cNvPr id="136" name="TextBox 135">
            <a:extLst>
              <a:ext uri="{FF2B5EF4-FFF2-40B4-BE49-F238E27FC236}">
                <a16:creationId xmlns:a16="http://schemas.microsoft.com/office/drawing/2014/main" id="{E119D4A3-4493-674D-AF56-85D07BF6DF92}"/>
              </a:ext>
            </a:extLst>
          </p:cNvPr>
          <p:cNvSpPr txBox="1"/>
          <p:nvPr/>
        </p:nvSpPr>
        <p:spPr>
          <a:xfrm>
            <a:off x="986807" y="4301610"/>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25</a:t>
            </a:r>
          </a:p>
        </p:txBody>
      </p:sp>
      <p:sp>
        <p:nvSpPr>
          <p:cNvPr id="137" name="TextBox 136">
            <a:extLst>
              <a:ext uri="{FF2B5EF4-FFF2-40B4-BE49-F238E27FC236}">
                <a16:creationId xmlns:a16="http://schemas.microsoft.com/office/drawing/2014/main" id="{25FABC69-404D-FF46-94A8-FEE6E1A6E9FF}"/>
              </a:ext>
            </a:extLst>
          </p:cNvPr>
          <p:cNvSpPr txBox="1"/>
          <p:nvPr/>
        </p:nvSpPr>
        <p:spPr>
          <a:xfrm>
            <a:off x="1071766" y="4885810"/>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138" name="TextBox 137">
            <a:extLst>
              <a:ext uri="{FF2B5EF4-FFF2-40B4-BE49-F238E27FC236}">
                <a16:creationId xmlns:a16="http://schemas.microsoft.com/office/drawing/2014/main" id="{5922AB54-B9E0-7940-A570-8EC46BC3F426}"/>
              </a:ext>
            </a:extLst>
          </p:cNvPr>
          <p:cNvSpPr txBox="1"/>
          <p:nvPr/>
        </p:nvSpPr>
        <p:spPr>
          <a:xfrm>
            <a:off x="220914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sp>
        <p:nvSpPr>
          <p:cNvPr id="139" name="TextBox 138">
            <a:extLst>
              <a:ext uri="{FF2B5EF4-FFF2-40B4-BE49-F238E27FC236}">
                <a16:creationId xmlns:a16="http://schemas.microsoft.com/office/drawing/2014/main" id="{32679DF0-9F8B-9045-B6B0-2411468CB54D}"/>
              </a:ext>
            </a:extLst>
          </p:cNvPr>
          <p:cNvSpPr txBox="1"/>
          <p:nvPr/>
        </p:nvSpPr>
        <p:spPr>
          <a:xfrm>
            <a:off x="299019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20</a:t>
            </a:r>
          </a:p>
        </p:txBody>
      </p:sp>
      <p:sp>
        <p:nvSpPr>
          <p:cNvPr id="140" name="TextBox 139">
            <a:extLst>
              <a:ext uri="{FF2B5EF4-FFF2-40B4-BE49-F238E27FC236}">
                <a16:creationId xmlns:a16="http://schemas.microsoft.com/office/drawing/2014/main" id="{4869192F-2E14-0C41-B024-A2D6818D4896}"/>
              </a:ext>
            </a:extLst>
          </p:cNvPr>
          <p:cNvSpPr txBox="1"/>
          <p:nvPr/>
        </p:nvSpPr>
        <p:spPr>
          <a:xfrm>
            <a:off x="380934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30</a:t>
            </a:r>
          </a:p>
        </p:txBody>
      </p:sp>
      <p:sp>
        <p:nvSpPr>
          <p:cNvPr id="141" name="TextBox 140">
            <a:extLst>
              <a:ext uri="{FF2B5EF4-FFF2-40B4-BE49-F238E27FC236}">
                <a16:creationId xmlns:a16="http://schemas.microsoft.com/office/drawing/2014/main" id="{FA80D093-3FBC-AD42-87B2-B59709D5F38F}"/>
              </a:ext>
            </a:extLst>
          </p:cNvPr>
          <p:cNvSpPr txBox="1"/>
          <p:nvPr/>
        </p:nvSpPr>
        <p:spPr>
          <a:xfrm>
            <a:off x="459674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40</a:t>
            </a:r>
          </a:p>
        </p:txBody>
      </p:sp>
      <p:sp>
        <p:nvSpPr>
          <p:cNvPr id="142" name="TextBox 141">
            <a:extLst>
              <a:ext uri="{FF2B5EF4-FFF2-40B4-BE49-F238E27FC236}">
                <a16:creationId xmlns:a16="http://schemas.microsoft.com/office/drawing/2014/main" id="{2915D7DF-ED74-9D40-B225-A01C323CB6EE}"/>
              </a:ext>
            </a:extLst>
          </p:cNvPr>
          <p:cNvSpPr txBox="1"/>
          <p:nvPr/>
        </p:nvSpPr>
        <p:spPr>
          <a:xfrm>
            <a:off x="5406367"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50</a:t>
            </a:r>
          </a:p>
        </p:txBody>
      </p:sp>
      <p:pic>
        <p:nvPicPr>
          <p:cNvPr id="143" name="Picture 142">
            <a:extLst>
              <a:ext uri="{FF2B5EF4-FFF2-40B4-BE49-F238E27FC236}">
                <a16:creationId xmlns:a16="http://schemas.microsoft.com/office/drawing/2014/main" id="{E9057E2F-D85D-0C4D-999E-121F903BC20D}"/>
              </a:ext>
            </a:extLst>
          </p:cNvPr>
          <p:cNvPicPr>
            <a:picLocks noChangeAspect="1"/>
          </p:cNvPicPr>
          <p:nvPr/>
        </p:nvPicPr>
        <p:blipFill>
          <a:blip r:embed="rId4"/>
          <a:stretch>
            <a:fillRect/>
          </a:stretch>
        </p:blipFill>
        <p:spPr>
          <a:xfrm>
            <a:off x="6961448" y="2578562"/>
            <a:ext cx="4470400" cy="2565400"/>
          </a:xfrm>
          <a:prstGeom prst="rect">
            <a:avLst/>
          </a:prstGeom>
        </p:spPr>
      </p:pic>
      <p:sp>
        <p:nvSpPr>
          <p:cNvPr id="144" name="TextBox 143">
            <a:extLst>
              <a:ext uri="{FF2B5EF4-FFF2-40B4-BE49-F238E27FC236}">
                <a16:creationId xmlns:a16="http://schemas.microsoft.com/office/drawing/2014/main" id="{D6DA752C-9475-F842-AA9F-B1AB36170C96}"/>
              </a:ext>
            </a:extLst>
          </p:cNvPr>
          <p:cNvSpPr txBox="1"/>
          <p:nvPr/>
        </p:nvSpPr>
        <p:spPr>
          <a:xfrm>
            <a:off x="6637629" y="2593460"/>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145" name="TextBox 144">
            <a:extLst>
              <a:ext uri="{FF2B5EF4-FFF2-40B4-BE49-F238E27FC236}">
                <a16:creationId xmlns:a16="http://schemas.microsoft.com/office/drawing/2014/main" id="{67DF6A60-B7DB-304C-B5C1-9854D05CB822}"/>
              </a:ext>
            </a:extLst>
          </p:cNvPr>
          <p:cNvSpPr txBox="1"/>
          <p:nvPr/>
        </p:nvSpPr>
        <p:spPr>
          <a:xfrm>
            <a:off x="6722588" y="3161785"/>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75</a:t>
            </a:r>
          </a:p>
        </p:txBody>
      </p:sp>
      <p:sp>
        <p:nvSpPr>
          <p:cNvPr id="146" name="TextBox 145">
            <a:extLst>
              <a:ext uri="{FF2B5EF4-FFF2-40B4-BE49-F238E27FC236}">
                <a16:creationId xmlns:a16="http://schemas.microsoft.com/office/drawing/2014/main" id="{5DA9B182-FD00-584D-B135-F2E4EE78F57B}"/>
              </a:ext>
            </a:extLst>
          </p:cNvPr>
          <p:cNvSpPr txBox="1"/>
          <p:nvPr/>
        </p:nvSpPr>
        <p:spPr>
          <a:xfrm>
            <a:off x="6722588" y="3739635"/>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50</a:t>
            </a:r>
          </a:p>
        </p:txBody>
      </p:sp>
      <p:sp>
        <p:nvSpPr>
          <p:cNvPr id="147" name="TextBox 146">
            <a:extLst>
              <a:ext uri="{FF2B5EF4-FFF2-40B4-BE49-F238E27FC236}">
                <a16:creationId xmlns:a16="http://schemas.microsoft.com/office/drawing/2014/main" id="{8C516D46-51A8-E844-9DAF-0B22F263E50A}"/>
              </a:ext>
            </a:extLst>
          </p:cNvPr>
          <p:cNvSpPr txBox="1"/>
          <p:nvPr/>
        </p:nvSpPr>
        <p:spPr>
          <a:xfrm>
            <a:off x="6722588" y="4301610"/>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25</a:t>
            </a:r>
          </a:p>
        </p:txBody>
      </p:sp>
      <p:sp>
        <p:nvSpPr>
          <p:cNvPr id="148" name="TextBox 147">
            <a:extLst>
              <a:ext uri="{FF2B5EF4-FFF2-40B4-BE49-F238E27FC236}">
                <a16:creationId xmlns:a16="http://schemas.microsoft.com/office/drawing/2014/main" id="{ABA950DF-F616-DC4B-8607-27B287E341C4}"/>
              </a:ext>
            </a:extLst>
          </p:cNvPr>
          <p:cNvSpPr txBox="1"/>
          <p:nvPr/>
        </p:nvSpPr>
        <p:spPr>
          <a:xfrm>
            <a:off x="6807547" y="4885810"/>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149" name="TextBox 148">
            <a:extLst>
              <a:ext uri="{FF2B5EF4-FFF2-40B4-BE49-F238E27FC236}">
                <a16:creationId xmlns:a16="http://schemas.microsoft.com/office/drawing/2014/main" id="{C2DD4FCD-6FB2-414A-81DB-FC92416D7A21}"/>
              </a:ext>
            </a:extLst>
          </p:cNvPr>
          <p:cNvSpPr txBox="1"/>
          <p:nvPr/>
        </p:nvSpPr>
        <p:spPr>
          <a:xfrm>
            <a:off x="8546149" y="5334009"/>
            <a:ext cx="122943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(months)</a:t>
            </a:r>
          </a:p>
        </p:txBody>
      </p:sp>
      <p:sp>
        <p:nvSpPr>
          <p:cNvPr id="150" name="TextBox 149">
            <a:extLst>
              <a:ext uri="{FF2B5EF4-FFF2-40B4-BE49-F238E27FC236}">
                <a16:creationId xmlns:a16="http://schemas.microsoft.com/office/drawing/2014/main" id="{B3F9C4B4-7A55-9B48-AA3D-3C2CCA98E603}"/>
              </a:ext>
            </a:extLst>
          </p:cNvPr>
          <p:cNvSpPr txBox="1"/>
          <p:nvPr/>
        </p:nvSpPr>
        <p:spPr>
          <a:xfrm>
            <a:off x="7202716" y="514952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sp>
        <p:nvSpPr>
          <p:cNvPr id="151" name="TextBox 150">
            <a:extLst>
              <a:ext uri="{FF2B5EF4-FFF2-40B4-BE49-F238E27FC236}">
                <a16:creationId xmlns:a16="http://schemas.microsoft.com/office/drawing/2014/main" id="{72255A30-7B84-A14B-ADF5-0F73030627B4}"/>
              </a:ext>
            </a:extLst>
          </p:cNvPr>
          <p:cNvSpPr txBox="1"/>
          <p:nvPr/>
        </p:nvSpPr>
        <p:spPr>
          <a:xfrm>
            <a:off x="796986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sp>
        <p:nvSpPr>
          <p:cNvPr id="152" name="TextBox 151">
            <a:extLst>
              <a:ext uri="{FF2B5EF4-FFF2-40B4-BE49-F238E27FC236}">
                <a16:creationId xmlns:a16="http://schemas.microsoft.com/office/drawing/2014/main" id="{9A8E01EC-78EB-3E49-8D48-E4E69CC00644}"/>
              </a:ext>
            </a:extLst>
          </p:cNvPr>
          <p:cNvSpPr txBox="1"/>
          <p:nvPr/>
        </p:nvSpPr>
        <p:spPr>
          <a:xfrm>
            <a:off x="875091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20</a:t>
            </a:r>
          </a:p>
        </p:txBody>
      </p:sp>
      <p:sp>
        <p:nvSpPr>
          <p:cNvPr id="153" name="TextBox 152">
            <a:extLst>
              <a:ext uri="{FF2B5EF4-FFF2-40B4-BE49-F238E27FC236}">
                <a16:creationId xmlns:a16="http://schemas.microsoft.com/office/drawing/2014/main" id="{10536344-427F-3144-BBF6-71F4EF9591A4}"/>
              </a:ext>
            </a:extLst>
          </p:cNvPr>
          <p:cNvSpPr txBox="1"/>
          <p:nvPr/>
        </p:nvSpPr>
        <p:spPr>
          <a:xfrm>
            <a:off x="957006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30</a:t>
            </a:r>
          </a:p>
        </p:txBody>
      </p:sp>
      <p:sp>
        <p:nvSpPr>
          <p:cNvPr id="154" name="TextBox 153">
            <a:extLst>
              <a:ext uri="{FF2B5EF4-FFF2-40B4-BE49-F238E27FC236}">
                <a16:creationId xmlns:a16="http://schemas.microsoft.com/office/drawing/2014/main" id="{E72DE13F-0073-104F-A12E-8767E2E44C52}"/>
              </a:ext>
            </a:extLst>
          </p:cNvPr>
          <p:cNvSpPr txBox="1"/>
          <p:nvPr/>
        </p:nvSpPr>
        <p:spPr>
          <a:xfrm>
            <a:off x="10357462"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40</a:t>
            </a:r>
          </a:p>
        </p:txBody>
      </p:sp>
      <p:sp>
        <p:nvSpPr>
          <p:cNvPr id="155" name="TextBox 154">
            <a:extLst>
              <a:ext uri="{FF2B5EF4-FFF2-40B4-BE49-F238E27FC236}">
                <a16:creationId xmlns:a16="http://schemas.microsoft.com/office/drawing/2014/main" id="{0F1FE1DD-18D7-A741-9F93-7AB06086D014}"/>
              </a:ext>
            </a:extLst>
          </p:cNvPr>
          <p:cNvSpPr txBox="1"/>
          <p:nvPr/>
        </p:nvSpPr>
        <p:spPr>
          <a:xfrm>
            <a:off x="11167087" y="5149525"/>
            <a:ext cx="169918"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50</a:t>
            </a:r>
          </a:p>
        </p:txBody>
      </p:sp>
      <p:sp>
        <p:nvSpPr>
          <p:cNvPr id="156" name="TextBox 155">
            <a:extLst>
              <a:ext uri="{FF2B5EF4-FFF2-40B4-BE49-F238E27FC236}">
                <a16:creationId xmlns:a16="http://schemas.microsoft.com/office/drawing/2014/main" id="{08894C66-B0EA-994C-BCFF-DB8AE21BF849}"/>
              </a:ext>
            </a:extLst>
          </p:cNvPr>
          <p:cNvSpPr txBox="1"/>
          <p:nvPr/>
        </p:nvSpPr>
        <p:spPr>
          <a:xfrm>
            <a:off x="9604621" y="2703992"/>
            <a:ext cx="1777731" cy="369332"/>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Without prior history of ICI</a:t>
            </a:r>
          </a:p>
          <a:p>
            <a:r>
              <a:rPr lang="en-US" sz="1200" dirty="0">
                <a:latin typeface="Arial" panose="020B0604020202020204" pitchFamily="34" charset="0"/>
                <a:ea typeface="Aileron" charset="0"/>
                <a:cs typeface="Arial" panose="020B0604020202020204" pitchFamily="34" charset="0"/>
              </a:rPr>
              <a:t>With prior history of ICI</a:t>
            </a:r>
          </a:p>
        </p:txBody>
      </p:sp>
      <p:cxnSp>
        <p:nvCxnSpPr>
          <p:cNvPr id="157" name="Straight Connector 156">
            <a:extLst>
              <a:ext uri="{FF2B5EF4-FFF2-40B4-BE49-F238E27FC236}">
                <a16:creationId xmlns:a16="http://schemas.microsoft.com/office/drawing/2014/main" id="{DBCA77FF-5F8C-B045-B2B9-FC23D0B5F2A9}"/>
              </a:ext>
            </a:extLst>
          </p:cNvPr>
          <p:cNvCxnSpPr>
            <a:cxnSpLocks/>
          </p:cNvCxnSpPr>
          <p:nvPr/>
        </p:nvCxnSpPr>
        <p:spPr>
          <a:xfrm>
            <a:off x="9128627" y="2948499"/>
            <a:ext cx="27347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5C1FF561-DE92-6147-99B3-022E5A8B1674}"/>
              </a:ext>
            </a:extLst>
          </p:cNvPr>
          <p:cNvCxnSpPr>
            <a:cxnSpLocks/>
          </p:cNvCxnSpPr>
          <p:nvPr/>
        </p:nvCxnSpPr>
        <p:spPr>
          <a:xfrm>
            <a:off x="9128627" y="2777049"/>
            <a:ext cx="27347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9" name="Freeform 158">
            <a:extLst>
              <a:ext uri="{FF2B5EF4-FFF2-40B4-BE49-F238E27FC236}">
                <a16:creationId xmlns:a16="http://schemas.microsoft.com/office/drawing/2014/main" id="{8908FE99-6EF0-A946-8A64-450AF364F667}"/>
              </a:ext>
            </a:extLst>
          </p:cNvPr>
          <p:cNvSpPr/>
          <p:nvPr/>
        </p:nvSpPr>
        <p:spPr>
          <a:xfrm>
            <a:off x="9242504" y="2853171"/>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tx2"/>
            </a:solidFill>
            <a:prstDash val="solid"/>
            <a:round/>
          </a:ln>
        </p:spPr>
        <p:txBody>
          <a:bodyPr rtlCol="0" anchor="ctr"/>
          <a:lstStyle/>
          <a:p>
            <a:endParaRPr lang="en-US" dirty="0"/>
          </a:p>
        </p:txBody>
      </p:sp>
      <p:sp>
        <p:nvSpPr>
          <p:cNvPr id="160" name="Freeform 159">
            <a:extLst>
              <a:ext uri="{FF2B5EF4-FFF2-40B4-BE49-F238E27FC236}">
                <a16:creationId xmlns:a16="http://schemas.microsoft.com/office/drawing/2014/main" id="{D8923080-B166-EF48-A4F7-B86DF0A4A7D0}"/>
              </a:ext>
            </a:extLst>
          </p:cNvPr>
          <p:cNvSpPr/>
          <p:nvPr/>
        </p:nvSpPr>
        <p:spPr>
          <a:xfrm>
            <a:off x="9242504" y="2688071"/>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accent1"/>
            </a:solidFill>
            <a:prstDash val="solid"/>
            <a:round/>
          </a:ln>
        </p:spPr>
        <p:txBody>
          <a:bodyPr rtlCol="0" anchor="ctr"/>
          <a:lstStyle/>
          <a:p>
            <a:endParaRPr lang="en-US" dirty="0"/>
          </a:p>
        </p:txBody>
      </p:sp>
      <p:sp>
        <p:nvSpPr>
          <p:cNvPr id="45" name="TextBox 44">
            <a:extLst>
              <a:ext uri="{FF2B5EF4-FFF2-40B4-BE49-F238E27FC236}">
                <a16:creationId xmlns:a16="http://schemas.microsoft.com/office/drawing/2014/main" id="{DFC12A24-C191-B64D-A90F-4AA47BCF6C71}"/>
              </a:ext>
            </a:extLst>
          </p:cNvPr>
          <p:cNvSpPr txBox="1"/>
          <p:nvPr/>
        </p:nvSpPr>
        <p:spPr>
          <a:xfrm>
            <a:off x="3843901" y="2703992"/>
            <a:ext cx="1777731" cy="369332"/>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Without prior history of ICI</a:t>
            </a:r>
          </a:p>
          <a:p>
            <a:r>
              <a:rPr lang="en-US" sz="1200" dirty="0">
                <a:latin typeface="Arial" panose="020B0604020202020204" pitchFamily="34" charset="0"/>
                <a:ea typeface="Aileron" charset="0"/>
                <a:cs typeface="Arial" panose="020B0604020202020204" pitchFamily="34" charset="0"/>
              </a:rPr>
              <a:t>With prior history of ICI</a:t>
            </a:r>
          </a:p>
        </p:txBody>
      </p:sp>
      <p:cxnSp>
        <p:nvCxnSpPr>
          <p:cNvPr id="54" name="Straight Connector 53">
            <a:extLst>
              <a:ext uri="{FF2B5EF4-FFF2-40B4-BE49-F238E27FC236}">
                <a16:creationId xmlns:a16="http://schemas.microsoft.com/office/drawing/2014/main" id="{C3378B1F-FF23-F74D-BFDF-7D35273952D4}"/>
              </a:ext>
            </a:extLst>
          </p:cNvPr>
          <p:cNvCxnSpPr>
            <a:cxnSpLocks/>
          </p:cNvCxnSpPr>
          <p:nvPr/>
        </p:nvCxnSpPr>
        <p:spPr>
          <a:xfrm>
            <a:off x="3367907" y="2948499"/>
            <a:ext cx="27347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6821BC3-25A6-DA46-BBA2-38956E61CC1C}"/>
              </a:ext>
            </a:extLst>
          </p:cNvPr>
          <p:cNvCxnSpPr>
            <a:cxnSpLocks/>
          </p:cNvCxnSpPr>
          <p:nvPr/>
        </p:nvCxnSpPr>
        <p:spPr>
          <a:xfrm>
            <a:off x="3367907" y="2777049"/>
            <a:ext cx="27347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9" name="Freeform 108">
            <a:extLst>
              <a:ext uri="{FF2B5EF4-FFF2-40B4-BE49-F238E27FC236}">
                <a16:creationId xmlns:a16="http://schemas.microsoft.com/office/drawing/2014/main" id="{9805484F-A6C7-D64E-9B5D-5119A3D337AF}"/>
              </a:ext>
            </a:extLst>
          </p:cNvPr>
          <p:cNvSpPr/>
          <p:nvPr/>
        </p:nvSpPr>
        <p:spPr>
          <a:xfrm>
            <a:off x="3481784" y="2853171"/>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tx2"/>
            </a:solidFill>
            <a:prstDash val="solid"/>
            <a:round/>
          </a:ln>
        </p:spPr>
        <p:txBody>
          <a:bodyPr rtlCol="0" anchor="ctr"/>
          <a:lstStyle/>
          <a:p>
            <a:endParaRPr lang="en-US" dirty="0"/>
          </a:p>
        </p:txBody>
      </p:sp>
      <p:sp>
        <p:nvSpPr>
          <p:cNvPr id="110" name="Freeform 109">
            <a:extLst>
              <a:ext uri="{FF2B5EF4-FFF2-40B4-BE49-F238E27FC236}">
                <a16:creationId xmlns:a16="http://schemas.microsoft.com/office/drawing/2014/main" id="{A2DD2B57-75B3-7F4C-9ACB-0FF60BE1EACC}"/>
              </a:ext>
            </a:extLst>
          </p:cNvPr>
          <p:cNvSpPr/>
          <p:nvPr/>
        </p:nvSpPr>
        <p:spPr>
          <a:xfrm>
            <a:off x="3481784" y="2688071"/>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accent1"/>
            </a:solidFill>
            <a:prstDash val="solid"/>
            <a:round/>
          </a:ln>
        </p:spPr>
        <p:txBody>
          <a:bodyPr rtlCol="0" anchor="ctr"/>
          <a:lstStyle/>
          <a:p>
            <a:endParaRPr lang="en-US" dirty="0"/>
          </a:p>
        </p:txBody>
      </p:sp>
      <p:sp>
        <p:nvSpPr>
          <p:cNvPr id="44" name="TextBox 43">
            <a:extLst>
              <a:ext uri="{FF2B5EF4-FFF2-40B4-BE49-F238E27FC236}">
                <a16:creationId xmlns:a16="http://schemas.microsoft.com/office/drawing/2014/main" id="{725FE0AC-677F-7246-84C4-C8D421457B21}"/>
              </a:ext>
            </a:extLst>
          </p:cNvPr>
          <p:cNvSpPr txBox="1"/>
          <p:nvPr/>
        </p:nvSpPr>
        <p:spPr>
          <a:xfrm>
            <a:off x="5131796" y="4046497"/>
            <a:ext cx="472886" cy="184666"/>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p=0.43</a:t>
            </a:r>
          </a:p>
        </p:txBody>
      </p:sp>
      <p:sp>
        <p:nvSpPr>
          <p:cNvPr id="132" name="TextBox 131">
            <a:extLst>
              <a:ext uri="{FF2B5EF4-FFF2-40B4-BE49-F238E27FC236}">
                <a16:creationId xmlns:a16="http://schemas.microsoft.com/office/drawing/2014/main" id="{6F3CACC2-1B93-1B43-9129-1562FDED36D1}"/>
              </a:ext>
            </a:extLst>
          </p:cNvPr>
          <p:cNvSpPr txBox="1"/>
          <p:nvPr/>
        </p:nvSpPr>
        <p:spPr>
          <a:xfrm>
            <a:off x="10834328" y="4046497"/>
            <a:ext cx="472886" cy="184666"/>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p=0.64</a:t>
            </a:r>
          </a:p>
        </p:txBody>
      </p:sp>
    </p:spTree>
    <p:extLst>
      <p:ext uri="{BB962C8B-B14F-4D97-AF65-F5344CB8AC3E}">
        <p14:creationId xmlns:p14="http://schemas.microsoft.com/office/powerpoint/2010/main" val="4061068253"/>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2200" spc="-20" dirty="0"/>
              <a:t>Clinical outcomes with TKI</a:t>
            </a:r>
            <a:r>
              <a:rPr lang="en-US" sz="2200" cap="none" spc="-20" dirty="0"/>
              <a:t>s</a:t>
            </a:r>
            <a:r>
              <a:rPr lang="en-US" sz="2200" spc="-20" dirty="0"/>
              <a:t> after progression on atezolizumab + Bevacizumab</a:t>
            </a:r>
            <a:br>
              <a:rPr lang="en-GB" dirty="0"/>
            </a:br>
            <a:r>
              <a:rPr lang="en-US" sz="2000" dirty="0">
                <a:solidFill>
                  <a:schemeClr val="accent1"/>
                </a:solidFill>
              </a:rPr>
              <a:t>Sorafenib vs Lenvatinib in retrospective study</a:t>
            </a:r>
            <a:endParaRPr lang="en-GB" sz="2200" dirty="0">
              <a:solidFill>
                <a:schemeClr val="accent1"/>
              </a:solidFill>
            </a:endParaRPr>
          </a:p>
        </p:txBody>
      </p:sp>
      <p:sp>
        <p:nvSpPr>
          <p:cNvPr id="9" name="Content Placeholder 1">
            <a:extLst>
              <a:ext uri="{FF2B5EF4-FFF2-40B4-BE49-F238E27FC236}">
                <a16:creationId xmlns:a16="http://schemas.microsoft.com/office/drawing/2014/main" id="{34FC61FE-4CD7-1A44-7696-ED9A33216AC8}"/>
              </a:ext>
            </a:extLst>
          </p:cNvPr>
          <p:cNvSpPr>
            <a:spLocks noGrp="1"/>
          </p:cNvSpPr>
          <p:nvPr>
            <p:ph sz="quarter" idx="14"/>
          </p:nvPr>
        </p:nvSpPr>
        <p:spPr>
          <a:xfrm>
            <a:off x="620183" y="1425600"/>
            <a:ext cx="11216003" cy="426545"/>
          </a:xfrm>
        </p:spPr>
        <p:txBody>
          <a:bodyPr>
            <a:normAutofit fontScale="92500"/>
          </a:bodyPr>
          <a:lstStyle/>
          <a:p>
            <a:pPr marL="0" indent="0">
              <a:buNone/>
            </a:pPr>
            <a:r>
              <a:rPr lang="en-US" sz="1800" dirty="0"/>
              <a:t>49 pts from Korea, HK and Singapore who received TKI after progression on 1st line atezolizumab + bevacizumab*</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73</a:t>
            </a:fld>
            <a:endParaRPr lang="en-GB" dirty="0"/>
          </a:p>
        </p:txBody>
      </p:sp>
      <p:sp>
        <p:nvSpPr>
          <p:cNvPr id="21" name="Content Placeholder 20">
            <a:extLst>
              <a:ext uri="{FF2B5EF4-FFF2-40B4-BE49-F238E27FC236}">
                <a16:creationId xmlns:a16="http://schemas.microsoft.com/office/drawing/2014/main" id="{F5FFE6A7-DF15-FEC6-38BE-36B284BC0B3B}"/>
              </a:ext>
            </a:extLst>
          </p:cNvPr>
          <p:cNvSpPr>
            <a:spLocks noGrp="1"/>
          </p:cNvSpPr>
          <p:nvPr>
            <p:ph sz="quarter" idx="15"/>
          </p:nvPr>
        </p:nvSpPr>
        <p:spPr>
          <a:xfrm>
            <a:off x="620183" y="6356351"/>
            <a:ext cx="10588385" cy="365125"/>
          </a:xfrm>
        </p:spPr>
        <p:txBody>
          <a:bodyPr/>
          <a:lstStyle/>
          <a:p>
            <a:pPr>
              <a:lnSpc>
                <a:spcPct val="90000"/>
              </a:lnSpc>
              <a:spcBef>
                <a:spcPts val="0"/>
              </a:spcBef>
              <a:spcAft>
                <a:spcPts val="200"/>
              </a:spcAft>
            </a:pPr>
            <a:r>
              <a:rPr lang="en-US" sz="1100" dirty="0"/>
              <a:t>atezo, atezolizumab; bev, bevacizumab; HK, Hong Kong; mOS, median OS; mPFS, median PFS; OS, overall survival; PFS, progression free survival; TKI, tyrosine kinase inhibitor</a:t>
            </a:r>
          </a:p>
          <a:p>
            <a:pPr>
              <a:lnSpc>
                <a:spcPct val="90000"/>
              </a:lnSpc>
              <a:spcBef>
                <a:spcPts val="0"/>
              </a:spcBef>
              <a:spcAft>
                <a:spcPts val="200"/>
              </a:spcAft>
            </a:pPr>
            <a:r>
              <a:rPr lang="da-DK" sz="1100" dirty="0"/>
              <a:t>Yoo C, et al. Liver Cancer. 2021;10(2):107-114</a:t>
            </a:r>
          </a:p>
        </p:txBody>
      </p:sp>
      <p:sp>
        <p:nvSpPr>
          <p:cNvPr id="10" name="Rectangle: Rounded Corners 9">
            <a:extLst>
              <a:ext uri="{FF2B5EF4-FFF2-40B4-BE49-F238E27FC236}">
                <a16:creationId xmlns:a16="http://schemas.microsoft.com/office/drawing/2014/main" id="{D080D97F-115D-1C7C-0381-96897BBCAD60}"/>
              </a:ext>
            </a:extLst>
          </p:cNvPr>
          <p:cNvSpPr/>
          <p:nvPr/>
        </p:nvSpPr>
        <p:spPr>
          <a:xfrm>
            <a:off x="839416" y="5410503"/>
            <a:ext cx="7252013" cy="85355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Lenvatinib showed better PFS than sorafenib</a:t>
            </a:r>
          </a:p>
          <a:p>
            <a:pPr algn="ctr"/>
            <a:r>
              <a:rPr lang="en-US" dirty="0">
                <a:solidFill>
                  <a:schemeClr val="bg1"/>
                </a:solidFill>
                <a:latin typeface="Arial" panose="020B0604020202020204" pitchFamily="34" charset="0"/>
                <a:cs typeface="Arial" panose="020B0604020202020204" pitchFamily="34" charset="0"/>
              </a:rPr>
              <a:t>No statistical difference in OS between lenvatinib and sorafenib</a:t>
            </a:r>
          </a:p>
        </p:txBody>
      </p:sp>
      <p:sp>
        <p:nvSpPr>
          <p:cNvPr id="2" name="Rounded Rectangle 4">
            <a:extLst>
              <a:ext uri="{FF2B5EF4-FFF2-40B4-BE49-F238E27FC236}">
                <a16:creationId xmlns:a16="http://schemas.microsoft.com/office/drawing/2014/main" id="{54BD8AC2-F133-2C83-F7F9-A03BD2A5F986}"/>
              </a:ext>
            </a:extLst>
          </p:cNvPr>
          <p:cNvSpPr/>
          <p:nvPr/>
        </p:nvSpPr>
        <p:spPr>
          <a:xfrm rot="21209856">
            <a:off x="9432071" y="5271155"/>
            <a:ext cx="2369051" cy="753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Limitation:</a:t>
            </a:r>
          </a:p>
          <a:p>
            <a:pPr algn="ctr"/>
            <a:r>
              <a:rPr lang="en-US" b="1" dirty="0">
                <a:latin typeface="Arial" panose="020B0604020202020204" pitchFamily="34" charset="0"/>
                <a:cs typeface="Arial" panose="020B0604020202020204" pitchFamily="34" charset="0"/>
              </a:rPr>
              <a:t>Small sample size</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2E13F55-8061-6449-898C-AC7934B73AE2}"/>
              </a:ext>
            </a:extLst>
          </p:cNvPr>
          <p:cNvSpPr txBox="1"/>
          <p:nvPr/>
        </p:nvSpPr>
        <p:spPr>
          <a:xfrm>
            <a:off x="1015282" y="1954995"/>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17" name="TextBox 16">
            <a:extLst>
              <a:ext uri="{FF2B5EF4-FFF2-40B4-BE49-F238E27FC236}">
                <a16:creationId xmlns:a16="http://schemas.microsoft.com/office/drawing/2014/main" id="{4E1E6CD4-AE78-1740-B6E5-E5C0F391E73F}"/>
              </a:ext>
            </a:extLst>
          </p:cNvPr>
          <p:cNvSpPr txBox="1"/>
          <p:nvPr/>
        </p:nvSpPr>
        <p:spPr>
          <a:xfrm rot="16200000">
            <a:off x="-432068" y="3256689"/>
            <a:ext cx="2487862"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Progression-free survival (%)</a:t>
            </a:r>
          </a:p>
        </p:txBody>
      </p:sp>
      <p:cxnSp>
        <p:nvCxnSpPr>
          <p:cNvPr id="19" name="Straight Connector 18">
            <a:extLst>
              <a:ext uri="{FF2B5EF4-FFF2-40B4-BE49-F238E27FC236}">
                <a16:creationId xmlns:a16="http://schemas.microsoft.com/office/drawing/2014/main" id="{E94B7877-4379-A84B-8B2E-411B566E8498}"/>
              </a:ext>
            </a:extLst>
          </p:cNvPr>
          <p:cNvCxnSpPr>
            <a:cxnSpLocks/>
          </p:cNvCxnSpPr>
          <p:nvPr/>
        </p:nvCxnSpPr>
        <p:spPr>
          <a:xfrm>
            <a:off x="1381740" y="2022475"/>
            <a:ext cx="0" cy="26929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6EE23E0-A550-ED47-AC2E-20EB81213B20}"/>
              </a:ext>
            </a:extLst>
          </p:cNvPr>
          <p:cNvCxnSpPr/>
          <p:nvPr/>
        </p:nvCxnSpPr>
        <p:spPr>
          <a:xfrm>
            <a:off x="1304503" y="202890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9D7657C-127C-994B-9124-4ED153971889}"/>
              </a:ext>
            </a:extLst>
          </p:cNvPr>
          <p:cNvSpPr txBox="1"/>
          <p:nvPr/>
        </p:nvSpPr>
        <p:spPr>
          <a:xfrm>
            <a:off x="1100242" y="2222261"/>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90</a:t>
            </a:r>
          </a:p>
        </p:txBody>
      </p:sp>
      <p:cxnSp>
        <p:nvCxnSpPr>
          <p:cNvPr id="23" name="Straight Connector 22">
            <a:extLst>
              <a:ext uri="{FF2B5EF4-FFF2-40B4-BE49-F238E27FC236}">
                <a16:creationId xmlns:a16="http://schemas.microsoft.com/office/drawing/2014/main" id="{90C51E35-624F-0444-94CC-EFB7C895556F}"/>
              </a:ext>
            </a:extLst>
          </p:cNvPr>
          <p:cNvCxnSpPr/>
          <p:nvPr/>
        </p:nvCxnSpPr>
        <p:spPr>
          <a:xfrm>
            <a:off x="1304503" y="229684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E51755-92E9-1844-BE55-B1F45B9BC9E6}"/>
              </a:ext>
            </a:extLst>
          </p:cNvPr>
          <p:cNvSpPr txBox="1"/>
          <p:nvPr/>
        </p:nvSpPr>
        <p:spPr>
          <a:xfrm>
            <a:off x="1100242" y="2489527"/>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cxnSp>
        <p:nvCxnSpPr>
          <p:cNvPr id="26" name="Straight Connector 25">
            <a:extLst>
              <a:ext uri="{FF2B5EF4-FFF2-40B4-BE49-F238E27FC236}">
                <a16:creationId xmlns:a16="http://schemas.microsoft.com/office/drawing/2014/main" id="{FFC68823-8D92-AB40-9A3A-D6F5C0FE38B6}"/>
              </a:ext>
            </a:extLst>
          </p:cNvPr>
          <p:cNvCxnSpPr/>
          <p:nvPr/>
        </p:nvCxnSpPr>
        <p:spPr>
          <a:xfrm>
            <a:off x="1304503" y="256477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07702A1-21C3-004F-B02E-45408D012F23}"/>
              </a:ext>
            </a:extLst>
          </p:cNvPr>
          <p:cNvSpPr txBox="1"/>
          <p:nvPr/>
        </p:nvSpPr>
        <p:spPr>
          <a:xfrm>
            <a:off x="1100242" y="275679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70</a:t>
            </a:r>
          </a:p>
        </p:txBody>
      </p:sp>
      <p:cxnSp>
        <p:nvCxnSpPr>
          <p:cNvPr id="28" name="Straight Connector 27">
            <a:extLst>
              <a:ext uri="{FF2B5EF4-FFF2-40B4-BE49-F238E27FC236}">
                <a16:creationId xmlns:a16="http://schemas.microsoft.com/office/drawing/2014/main" id="{36FBE0A2-62BE-E247-9D85-6C679D443A96}"/>
              </a:ext>
            </a:extLst>
          </p:cNvPr>
          <p:cNvCxnSpPr/>
          <p:nvPr/>
        </p:nvCxnSpPr>
        <p:spPr>
          <a:xfrm>
            <a:off x="1304503" y="283271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60286C3-CBA8-C04E-B17A-5D31E3959FD7}"/>
              </a:ext>
            </a:extLst>
          </p:cNvPr>
          <p:cNvSpPr txBox="1"/>
          <p:nvPr/>
        </p:nvSpPr>
        <p:spPr>
          <a:xfrm>
            <a:off x="1100242" y="3024059"/>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cxnSp>
        <p:nvCxnSpPr>
          <p:cNvPr id="30" name="Straight Connector 29">
            <a:extLst>
              <a:ext uri="{FF2B5EF4-FFF2-40B4-BE49-F238E27FC236}">
                <a16:creationId xmlns:a16="http://schemas.microsoft.com/office/drawing/2014/main" id="{A97003A8-F0BC-D241-94E0-78D8822610E3}"/>
              </a:ext>
            </a:extLst>
          </p:cNvPr>
          <p:cNvCxnSpPr/>
          <p:nvPr/>
        </p:nvCxnSpPr>
        <p:spPr>
          <a:xfrm>
            <a:off x="1304503" y="310065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25B6708-B37C-5D48-AAB1-7C49AB0774A5}"/>
              </a:ext>
            </a:extLst>
          </p:cNvPr>
          <p:cNvSpPr txBox="1"/>
          <p:nvPr/>
        </p:nvSpPr>
        <p:spPr>
          <a:xfrm>
            <a:off x="1100242" y="3291325"/>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50</a:t>
            </a:r>
          </a:p>
        </p:txBody>
      </p:sp>
      <p:cxnSp>
        <p:nvCxnSpPr>
          <p:cNvPr id="32" name="Straight Connector 31">
            <a:extLst>
              <a:ext uri="{FF2B5EF4-FFF2-40B4-BE49-F238E27FC236}">
                <a16:creationId xmlns:a16="http://schemas.microsoft.com/office/drawing/2014/main" id="{9DAEE980-AB60-A749-859D-49A9A1BD3848}"/>
              </a:ext>
            </a:extLst>
          </p:cNvPr>
          <p:cNvCxnSpPr/>
          <p:nvPr/>
        </p:nvCxnSpPr>
        <p:spPr>
          <a:xfrm>
            <a:off x="1304503" y="336859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3CCFCA6-9F8F-F44B-9F7C-0443408924D3}"/>
              </a:ext>
            </a:extLst>
          </p:cNvPr>
          <p:cNvSpPr txBox="1"/>
          <p:nvPr/>
        </p:nvSpPr>
        <p:spPr>
          <a:xfrm>
            <a:off x="1100242" y="3558591"/>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cxnSp>
        <p:nvCxnSpPr>
          <p:cNvPr id="34" name="Straight Connector 33">
            <a:extLst>
              <a:ext uri="{FF2B5EF4-FFF2-40B4-BE49-F238E27FC236}">
                <a16:creationId xmlns:a16="http://schemas.microsoft.com/office/drawing/2014/main" id="{8F2E5CCC-5E43-6C4F-AA41-382E1D926AE4}"/>
              </a:ext>
            </a:extLst>
          </p:cNvPr>
          <p:cNvCxnSpPr/>
          <p:nvPr/>
        </p:nvCxnSpPr>
        <p:spPr>
          <a:xfrm>
            <a:off x="1304503" y="363653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4041F10-B991-7D41-BE3C-E19F6A5E1E57}"/>
              </a:ext>
            </a:extLst>
          </p:cNvPr>
          <p:cNvSpPr txBox="1"/>
          <p:nvPr/>
        </p:nvSpPr>
        <p:spPr>
          <a:xfrm>
            <a:off x="1100242" y="3825857"/>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30</a:t>
            </a:r>
          </a:p>
        </p:txBody>
      </p:sp>
      <p:cxnSp>
        <p:nvCxnSpPr>
          <p:cNvPr id="36" name="Straight Connector 35">
            <a:extLst>
              <a:ext uri="{FF2B5EF4-FFF2-40B4-BE49-F238E27FC236}">
                <a16:creationId xmlns:a16="http://schemas.microsoft.com/office/drawing/2014/main" id="{1B4AC9B9-AE55-E54E-84C6-5D22A3AA73EE}"/>
              </a:ext>
            </a:extLst>
          </p:cNvPr>
          <p:cNvCxnSpPr/>
          <p:nvPr/>
        </p:nvCxnSpPr>
        <p:spPr>
          <a:xfrm>
            <a:off x="1304503" y="390446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AEF4FCF-4EB3-C047-911F-D5C27048C8E4}"/>
              </a:ext>
            </a:extLst>
          </p:cNvPr>
          <p:cNvSpPr txBox="1"/>
          <p:nvPr/>
        </p:nvSpPr>
        <p:spPr>
          <a:xfrm>
            <a:off x="1100242" y="409312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cxnSp>
        <p:nvCxnSpPr>
          <p:cNvPr id="38" name="Straight Connector 37">
            <a:extLst>
              <a:ext uri="{FF2B5EF4-FFF2-40B4-BE49-F238E27FC236}">
                <a16:creationId xmlns:a16="http://schemas.microsoft.com/office/drawing/2014/main" id="{AC5743CE-F1E6-2B47-8FA2-E03E9B06D13F}"/>
              </a:ext>
            </a:extLst>
          </p:cNvPr>
          <p:cNvCxnSpPr/>
          <p:nvPr/>
        </p:nvCxnSpPr>
        <p:spPr>
          <a:xfrm>
            <a:off x="1304503" y="417240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6E51B67-5BB9-8B41-A35B-3C62C48DEBD5}"/>
              </a:ext>
            </a:extLst>
          </p:cNvPr>
          <p:cNvSpPr txBox="1"/>
          <p:nvPr/>
        </p:nvSpPr>
        <p:spPr>
          <a:xfrm>
            <a:off x="1100242" y="4360389"/>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a:t>
            </a:r>
          </a:p>
        </p:txBody>
      </p:sp>
      <p:cxnSp>
        <p:nvCxnSpPr>
          <p:cNvPr id="40" name="Straight Connector 39">
            <a:extLst>
              <a:ext uri="{FF2B5EF4-FFF2-40B4-BE49-F238E27FC236}">
                <a16:creationId xmlns:a16="http://schemas.microsoft.com/office/drawing/2014/main" id="{38865CE6-854B-CA4B-A67C-F9B7C975C4A8}"/>
              </a:ext>
            </a:extLst>
          </p:cNvPr>
          <p:cNvCxnSpPr/>
          <p:nvPr/>
        </p:nvCxnSpPr>
        <p:spPr>
          <a:xfrm>
            <a:off x="1304503" y="444034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3D5D8C9A-7B93-7642-AB07-31607BF1858A}"/>
              </a:ext>
            </a:extLst>
          </p:cNvPr>
          <p:cNvSpPr txBox="1"/>
          <p:nvPr/>
        </p:nvSpPr>
        <p:spPr>
          <a:xfrm>
            <a:off x="1185200" y="4627651"/>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cxnSp>
        <p:nvCxnSpPr>
          <p:cNvPr id="42" name="Straight Connector 41">
            <a:extLst>
              <a:ext uri="{FF2B5EF4-FFF2-40B4-BE49-F238E27FC236}">
                <a16:creationId xmlns:a16="http://schemas.microsoft.com/office/drawing/2014/main" id="{0E85C3AC-C23F-204E-B9E9-FDEC702BFC51}"/>
              </a:ext>
            </a:extLst>
          </p:cNvPr>
          <p:cNvCxnSpPr/>
          <p:nvPr/>
        </p:nvCxnSpPr>
        <p:spPr>
          <a:xfrm>
            <a:off x="1304503" y="470828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947329F-0717-814F-9B7B-1A7DABF9983A}"/>
              </a:ext>
            </a:extLst>
          </p:cNvPr>
          <p:cNvCxnSpPr>
            <a:cxnSpLocks/>
          </p:cNvCxnSpPr>
          <p:nvPr/>
        </p:nvCxnSpPr>
        <p:spPr>
          <a:xfrm>
            <a:off x="1385525" y="4708283"/>
            <a:ext cx="4008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AF30BBB-F0EC-CB4B-A33E-8DF1C0A38A15}"/>
              </a:ext>
            </a:extLst>
          </p:cNvPr>
          <p:cNvCxnSpPr>
            <a:cxnSpLocks/>
          </p:cNvCxnSpPr>
          <p:nvPr/>
        </p:nvCxnSpPr>
        <p:spPr>
          <a:xfrm rot="16200000">
            <a:off x="214472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6CC2BC30-8EA8-1C47-BA20-BCB56DDB3E6F}"/>
              </a:ext>
            </a:extLst>
          </p:cNvPr>
          <p:cNvSpPr txBox="1"/>
          <p:nvPr/>
        </p:nvSpPr>
        <p:spPr>
          <a:xfrm>
            <a:off x="2141131" y="479646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a:t>
            </a:r>
          </a:p>
        </p:txBody>
      </p:sp>
      <p:cxnSp>
        <p:nvCxnSpPr>
          <p:cNvPr id="52" name="Straight Connector 51">
            <a:extLst>
              <a:ext uri="{FF2B5EF4-FFF2-40B4-BE49-F238E27FC236}">
                <a16:creationId xmlns:a16="http://schemas.microsoft.com/office/drawing/2014/main" id="{C760ACE0-6B3C-CC4E-A182-E669A3D2BA23}"/>
              </a:ext>
            </a:extLst>
          </p:cNvPr>
          <p:cNvCxnSpPr>
            <a:cxnSpLocks/>
          </p:cNvCxnSpPr>
          <p:nvPr/>
        </p:nvCxnSpPr>
        <p:spPr>
          <a:xfrm rot="16200000">
            <a:off x="5348465"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5A89AA37-9082-7D41-9C2C-167D9943BC09}"/>
              </a:ext>
            </a:extLst>
          </p:cNvPr>
          <p:cNvSpPr txBox="1"/>
          <p:nvPr/>
        </p:nvSpPr>
        <p:spPr>
          <a:xfrm>
            <a:off x="5302388" y="4796465"/>
            <a:ext cx="16991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sp>
        <p:nvSpPr>
          <p:cNvPr id="54" name="TextBox 53">
            <a:extLst>
              <a:ext uri="{FF2B5EF4-FFF2-40B4-BE49-F238E27FC236}">
                <a16:creationId xmlns:a16="http://schemas.microsoft.com/office/drawing/2014/main" id="{29047C85-0546-4B4B-AF6E-3AEBE7A31FD7}"/>
              </a:ext>
            </a:extLst>
          </p:cNvPr>
          <p:cNvSpPr txBox="1"/>
          <p:nvPr/>
        </p:nvSpPr>
        <p:spPr>
          <a:xfrm>
            <a:off x="2785429" y="4968249"/>
            <a:ext cx="122943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(months)</a:t>
            </a:r>
          </a:p>
        </p:txBody>
      </p:sp>
      <p:sp>
        <p:nvSpPr>
          <p:cNvPr id="55" name="TextBox 54">
            <a:extLst>
              <a:ext uri="{FF2B5EF4-FFF2-40B4-BE49-F238E27FC236}">
                <a16:creationId xmlns:a16="http://schemas.microsoft.com/office/drawing/2014/main" id="{3EEDE952-1513-184E-9B85-CFE23FAD2CD5}"/>
              </a:ext>
            </a:extLst>
          </p:cNvPr>
          <p:cNvSpPr txBox="1"/>
          <p:nvPr/>
        </p:nvSpPr>
        <p:spPr>
          <a:xfrm>
            <a:off x="3702007" y="2608395"/>
            <a:ext cx="1684756" cy="369332"/>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mPFS 2.5 vs 6.1 months</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p=0.004</a:t>
            </a:r>
          </a:p>
        </p:txBody>
      </p:sp>
      <p:sp>
        <p:nvSpPr>
          <p:cNvPr id="56" name="TextBox 55">
            <a:extLst>
              <a:ext uri="{FF2B5EF4-FFF2-40B4-BE49-F238E27FC236}">
                <a16:creationId xmlns:a16="http://schemas.microsoft.com/office/drawing/2014/main" id="{921B6445-98E3-5548-9F0B-1B94BC19248E}"/>
              </a:ext>
            </a:extLst>
          </p:cNvPr>
          <p:cNvSpPr txBox="1"/>
          <p:nvPr/>
        </p:nvSpPr>
        <p:spPr>
          <a:xfrm>
            <a:off x="4076657" y="1922595"/>
            <a:ext cx="1213474" cy="369332"/>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Sorafenib (N=29)</a:t>
            </a:r>
          </a:p>
          <a:p>
            <a:r>
              <a:rPr lang="en-US" sz="1200" dirty="0">
                <a:latin typeface="Arial" panose="020B0604020202020204" pitchFamily="34" charset="0"/>
                <a:ea typeface="Aileron" charset="0"/>
                <a:cs typeface="Arial" panose="020B0604020202020204" pitchFamily="34" charset="0"/>
              </a:rPr>
              <a:t>Lenvatinib (N=19)</a:t>
            </a:r>
          </a:p>
        </p:txBody>
      </p:sp>
      <p:cxnSp>
        <p:nvCxnSpPr>
          <p:cNvPr id="57" name="Straight Connector 56">
            <a:extLst>
              <a:ext uri="{FF2B5EF4-FFF2-40B4-BE49-F238E27FC236}">
                <a16:creationId xmlns:a16="http://schemas.microsoft.com/office/drawing/2014/main" id="{78406039-61D9-CE4C-A304-37F97495807D}"/>
              </a:ext>
            </a:extLst>
          </p:cNvPr>
          <p:cNvCxnSpPr>
            <a:cxnSpLocks/>
          </p:cNvCxnSpPr>
          <p:nvPr/>
        </p:nvCxnSpPr>
        <p:spPr>
          <a:xfrm rot="16200000">
            <a:off x="455137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126661F5-5464-1744-87FB-2485B4AD39F3}"/>
              </a:ext>
            </a:extLst>
          </p:cNvPr>
          <p:cNvSpPr txBox="1"/>
          <p:nvPr/>
        </p:nvSpPr>
        <p:spPr>
          <a:xfrm>
            <a:off x="4547781" y="479646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8</a:t>
            </a:r>
          </a:p>
        </p:txBody>
      </p:sp>
      <p:cxnSp>
        <p:nvCxnSpPr>
          <p:cNvPr id="59" name="Straight Connector 58">
            <a:extLst>
              <a:ext uri="{FF2B5EF4-FFF2-40B4-BE49-F238E27FC236}">
                <a16:creationId xmlns:a16="http://schemas.microsoft.com/office/drawing/2014/main" id="{97F28FF4-66D0-9544-A0EA-124672F60542}"/>
              </a:ext>
            </a:extLst>
          </p:cNvPr>
          <p:cNvCxnSpPr>
            <a:cxnSpLocks/>
          </p:cNvCxnSpPr>
          <p:nvPr/>
        </p:nvCxnSpPr>
        <p:spPr>
          <a:xfrm rot="16200000">
            <a:off x="375127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158378A0-7725-0F4B-9E48-ED43EA651ECF}"/>
              </a:ext>
            </a:extLst>
          </p:cNvPr>
          <p:cNvSpPr txBox="1"/>
          <p:nvPr/>
        </p:nvSpPr>
        <p:spPr>
          <a:xfrm>
            <a:off x="3747681" y="479646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6</a:t>
            </a:r>
          </a:p>
        </p:txBody>
      </p:sp>
      <p:cxnSp>
        <p:nvCxnSpPr>
          <p:cNvPr id="61" name="Straight Connector 60">
            <a:extLst>
              <a:ext uri="{FF2B5EF4-FFF2-40B4-BE49-F238E27FC236}">
                <a16:creationId xmlns:a16="http://schemas.microsoft.com/office/drawing/2014/main" id="{FE7475F9-8931-2B42-92CB-FA4D55B06388}"/>
              </a:ext>
            </a:extLst>
          </p:cNvPr>
          <p:cNvCxnSpPr>
            <a:cxnSpLocks/>
          </p:cNvCxnSpPr>
          <p:nvPr/>
        </p:nvCxnSpPr>
        <p:spPr>
          <a:xfrm rot="16200000">
            <a:off x="2948004"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9CBBD511-FCA4-004B-8F5B-A8B0BF9AC7D2}"/>
              </a:ext>
            </a:extLst>
          </p:cNvPr>
          <p:cNvSpPr txBox="1"/>
          <p:nvPr/>
        </p:nvSpPr>
        <p:spPr>
          <a:xfrm>
            <a:off x="2944406" y="479646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a:t>
            </a:r>
          </a:p>
        </p:txBody>
      </p:sp>
      <p:cxnSp>
        <p:nvCxnSpPr>
          <p:cNvPr id="63" name="Straight Connector 62">
            <a:extLst>
              <a:ext uri="{FF2B5EF4-FFF2-40B4-BE49-F238E27FC236}">
                <a16:creationId xmlns:a16="http://schemas.microsoft.com/office/drawing/2014/main" id="{B30BEBF8-C7AC-A14C-B234-0AC4031A2121}"/>
              </a:ext>
            </a:extLst>
          </p:cNvPr>
          <p:cNvCxnSpPr>
            <a:cxnSpLocks/>
          </p:cNvCxnSpPr>
          <p:nvPr/>
        </p:nvCxnSpPr>
        <p:spPr>
          <a:xfrm rot="16200000">
            <a:off x="134285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59D25288-DEDA-1147-9A13-F860101B7AA6}"/>
              </a:ext>
            </a:extLst>
          </p:cNvPr>
          <p:cNvSpPr txBox="1"/>
          <p:nvPr/>
        </p:nvSpPr>
        <p:spPr>
          <a:xfrm>
            <a:off x="1341031" y="479646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cxnSp>
        <p:nvCxnSpPr>
          <p:cNvPr id="65" name="Straight Connector 64">
            <a:extLst>
              <a:ext uri="{FF2B5EF4-FFF2-40B4-BE49-F238E27FC236}">
                <a16:creationId xmlns:a16="http://schemas.microsoft.com/office/drawing/2014/main" id="{793FEA2C-0E86-BD49-9531-2BE25E85749F}"/>
              </a:ext>
            </a:extLst>
          </p:cNvPr>
          <p:cNvCxnSpPr>
            <a:cxnSpLocks/>
          </p:cNvCxnSpPr>
          <p:nvPr/>
        </p:nvCxnSpPr>
        <p:spPr>
          <a:xfrm>
            <a:off x="3692103" y="2200353"/>
            <a:ext cx="273472" cy="0"/>
          </a:xfrm>
          <a:prstGeom prst="line">
            <a:avLst/>
          </a:prstGeom>
          <a:ln w="2857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9447ED83-9F5B-1342-BB9B-1F862EB8FAB0}"/>
              </a:ext>
            </a:extLst>
          </p:cNvPr>
          <p:cNvCxnSpPr>
            <a:cxnSpLocks/>
          </p:cNvCxnSpPr>
          <p:nvPr/>
        </p:nvCxnSpPr>
        <p:spPr>
          <a:xfrm>
            <a:off x="3692103" y="2028903"/>
            <a:ext cx="273472"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Freeform 10">
            <a:extLst>
              <a:ext uri="{FF2B5EF4-FFF2-40B4-BE49-F238E27FC236}">
                <a16:creationId xmlns:a16="http://schemas.microsoft.com/office/drawing/2014/main" id="{EAF8120D-AC45-2849-ABF5-049D11E2CE50}"/>
              </a:ext>
            </a:extLst>
          </p:cNvPr>
          <p:cNvSpPr/>
          <p:nvPr/>
        </p:nvSpPr>
        <p:spPr>
          <a:xfrm>
            <a:off x="1374680" y="2010452"/>
            <a:ext cx="2762462" cy="2705053"/>
          </a:xfrm>
          <a:custGeom>
            <a:avLst/>
            <a:gdLst>
              <a:gd name="connsiteX0" fmla="*/ 2753360 w 2762461"/>
              <a:gd name="connsiteY0" fmla="*/ 2694271 h 2705052"/>
              <a:gd name="connsiteX1" fmla="*/ 2753360 w 2762461"/>
              <a:gd name="connsiteY1" fmla="*/ 2563229 h 2705052"/>
              <a:gd name="connsiteX2" fmla="*/ 2373362 w 2762461"/>
              <a:gd name="connsiteY2" fmla="*/ 2563229 h 2705052"/>
              <a:gd name="connsiteX3" fmla="*/ 2373362 w 2762461"/>
              <a:gd name="connsiteY3" fmla="*/ 2452348 h 2705052"/>
              <a:gd name="connsiteX4" fmla="*/ 2257262 w 2762461"/>
              <a:gd name="connsiteY4" fmla="*/ 2452348 h 2705052"/>
              <a:gd name="connsiteX5" fmla="*/ 2257262 w 2762461"/>
              <a:gd name="connsiteY5" fmla="*/ 2335979 h 2705052"/>
              <a:gd name="connsiteX6" fmla="*/ 1855878 w 2762461"/>
              <a:gd name="connsiteY6" fmla="*/ 2335979 h 2705052"/>
              <a:gd name="connsiteX7" fmla="*/ 1855878 w 2762461"/>
              <a:gd name="connsiteY7" fmla="*/ 2209020 h 2705052"/>
              <a:gd name="connsiteX8" fmla="*/ 1822652 w 2762461"/>
              <a:gd name="connsiteY8" fmla="*/ 2209020 h 2705052"/>
              <a:gd name="connsiteX9" fmla="*/ 1822652 w 2762461"/>
              <a:gd name="connsiteY9" fmla="*/ 2098139 h 2705052"/>
              <a:gd name="connsiteX10" fmla="*/ 1631953 w 2762461"/>
              <a:gd name="connsiteY10" fmla="*/ 2098139 h 2705052"/>
              <a:gd name="connsiteX11" fmla="*/ 1631953 w 2762461"/>
              <a:gd name="connsiteY11" fmla="*/ 1968500 h 2705052"/>
              <a:gd name="connsiteX12" fmla="*/ 1615913 w 2762461"/>
              <a:gd name="connsiteY12" fmla="*/ 1968500 h 2705052"/>
              <a:gd name="connsiteX13" fmla="*/ 1615913 w 2762461"/>
              <a:gd name="connsiteY13" fmla="*/ 1845497 h 2705052"/>
              <a:gd name="connsiteX14" fmla="*/ 1527947 w 2762461"/>
              <a:gd name="connsiteY14" fmla="*/ 1845497 h 2705052"/>
              <a:gd name="connsiteX15" fmla="*/ 1527947 w 2762461"/>
              <a:gd name="connsiteY15" fmla="*/ 1727853 h 2705052"/>
              <a:gd name="connsiteX16" fmla="*/ 1509233 w 2762461"/>
              <a:gd name="connsiteY16" fmla="*/ 1727853 h 2705052"/>
              <a:gd name="connsiteX17" fmla="*/ 1509233 w 2762461"/>
              <a:gd name="connsiteY17" fmla="*/ 1600894 h 2705052"/>
              <a:gd name="connsiteX18" fmla="*/ 1355834 w 2762461"/>
              <a:gd name="connsiteY18" fmla="*/ 1600894 h 2705052"/>
              <a:gd name="connsiteX19" fmla="*/ 1355834 w 2762461"/>
              <a:gd name="connsiteY19" fmla="*/ 1493968 h 2705052"/>
              <a:gd name="connsiteX20" fmla="*/ 1253228 w 2762461"/>
              <a:gd name="connsiteY20" fmla="*/ 1493968 h 2705052"/>
              <a:gd name="connsiteX21" fmla="*/ 1253228 w 2762461"/>
              <a:gd name="connsiteY21" fmla="*/ 1361650 h 2705052"/>
              <a:gd name="connsiteX22" fmla="*/ 1033123 w 2762461"/>
              <a:gd name="connsiteY22" fmla="*/ 1361650 h 2705052"/>
              <a:gd name="connsiteX23" fmla="*/ 1033123 w 2762461"/>
              <a:gd name="connsiteY23" fmla="*/ 1242729 h 2705052"/>
              <a:gd name="connsiteX24" fmla="*/ 1006516 w 2762461"/>
              <a:gd name="connsiteY24" fmla="*/ 1242729 h 2705052"/>
              <a:gd name="connsiteX25" fmla="*/ 1006516 w 2762461"/>
              <a:gd name="connsiteY25" fmla="*/ 1126361 h 2705052"/>
              <a:gd name="connsiteX26" fmla="*/ 910530 w 2762461"/>
              <a:gd name="connsiteY26" fmla="*/ 1126361 h 2705052"/>
              <a:gd name="connsiteX27" fmla="*/ 910530 w 2762461"/>
              <a:gd name="connsiteY27" fmla="*/ 1012800 h 2705052"/>
              <a:gd name="connsiteX28" fmla="*/ 842424 w 2762461"/>
              <a:gd name="connsiteY28" fmla="*/ 1012800 h 2705052"/>
              <a:gd name="connsiteX29" fmla="*/ 842424 w 2762461"/>
              <a:gd name="connsiteY29" fmla="*/ 881758 h 2705052"/>
              <a:gd name="connsiteX30" fmla="*/ 566432 w 2762461"/>
              <a:gd name="connsiteY30" fmla="*/ 881758 h 2705052"/>
              <a:gd name="connsiteX31" fmla="*/ 566432 w 2762461"/>
              <a:gd name="connsiteY31" fmla="*/ 765517 h 2705052"/>
              <a:gd name="connsiteX32" fmla="*/ 549119 w 2762461"/>
              <a:gd name="connsiteY32" fmla="*/ 765517 h 2705052"/>
              <a:gd name="connsiteX33" fmla="*/ 549119 w 2762461"/>
              <a:gd name="connsiteY33" fmla="*/ 643917 h 2705052"/>
              <a:gd name="connsiteX34" fmla="*/ 455806 w 2762461"/>
              <a:gd name="connsiteY34" fmla="*/ 643917 h 2705052"/>
              <a:gd name="connsiteX35" fmla="*/ 455806 w 2762461"/>
              <a:gd name="connsiteY35" fmla="*/ 539671 h 2705052"/>
              <a:gd name="connsiteX36" fmla="*/ 438366 w 2762461"/>
              <a:gd name="connsiteY36" fmla="*/ 539671 h 2705052"/>
              <a:gd name="connsiteX37" fmla="*/ 438366 w 2762461"/>
              <a:gd name="connsiteY37" fmla="*/ 425982 h 2705052"/>
              <a:gd name="connsiteX38" fmla="*/ 421053 w 2762461"/>
              <a:gd name="connsiteY38" fmla="*/ 425982 h 2705052"/>
              <a:gd name="connsiteX39" fmla="*/ 421053 w 2762461"/>
              <a:gd name="connsiteY39" fmla="*/ 327095 h 2705052"/>
              <a:gd name="connsiteX40" fmla="*/ 333087 w 2762461"/>
              <a:gd name="connsiteY40" fmla="*/ 327095 h 2705052"/>
              <a:gd name="connsiteX41" fmla="*/ 333087 w 2762461"/>
              <a:gd name="connsiteY41" fmla="*/ 222848 h 2705052"/>
              <a:gd name="connsiteX42" fmla="*/ 273000 w 2762461"/>
              <a:gd name="connsiteY42" fmla="*/ 222848 h 2705052"/>
              <a:gd name="connsiteX43" fmla="*/ 273000 w 2762461"/>
              <a:gd name="connsiteY43" fmla="*/ 114646 h 2705052"/>
              <a:gd name="connsiteX44" fmla="*/ 181088 w 2762461"/>
              <a:gd name="connsiteY44" fmla="*/ 114646 h 2705052"/>
              <a:gd name="connsiteX45" fmla="*/ 181088 w 2762461"/>
              <a:gd name="connsiteY45" fmla="*/ 14355 h 2705052"/>
              <a:gd name="connsiteX46" fmla="*/ 14322 w 2762461"/>
              <a:gd name="connsiteY46" fmla="*/ 14355 h 270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62461" h="2705052">
                <a:moveTo>
                  <a:pt x="2753360" y="2694271"/>
                </a:moveTo>
                <a:lnTo>
                  <a:pt x="2753360" y="2563229"/>
                </a:lnTo>
                <a:lnTo>
                  <a:pt x="2373362" y="2563229"/>
                </a:lnTo>
                <a:lnTo>
                  <a:pt x="2373362" y="2452348"/>
                </a:lnTo>
                <a:lnTo>
                  <a:pt x="2257262" y="2452348"/>
                </a:lnTo>
                <a:lnTo>
                  <a:pt x="2257262" y="2335979"/>
                </a:lnTo>
                <a:lnTo>
                  <a:pt x="1855878" y="2335979"/>
                </a:lnTo>
                <a:lnTo>
                  <a:pt x="1855878" y="2209020"/>
                </a:lnTo>
                <a:lnTo>
                  <a:pt x="1822652" y="2209020"/>
                </a:lnTo>
                <a:lnTo>
                  <a:pt x="1822652" y="2098139"/>
                </a:lnTo>
                <a:lnTo>
                  <a:pt x="1631953" y="2098139"/>
                </a:lnTo>
                <a:lnTo>
                  <a:pt x="1631953" y="1968500"/>
                </a:lnTo>
                <a:lnTo>
                  <a:pt x="1615913" y="1968500"/>
                </a:lnTo>
                <a:lnTo>
                  <a:pt x="1615913" y="1845497"/>
                </a:lnTo>
                <a:lnTo>
                  <a:pt x="1527947" y="1845497"/>
                </a:lnTo>
                <a:lnTo>
                  <a:pt x="1527947" y="1727853"/>
                </a:lnTo>
                <a:lnTo>
                  <a:pt x="1509233" y="1727853"/>
                </a:lnTo>
                <a:lnTo>
                  <a:pt x="1509233" y="1600894"/>
                </a:lnTo>
                <a:lnTo>
                  <a:pt x="1355834" y="1600894"/>
                </a:lnTo>
                <a:lnTo>
                  <a:pt x="1355834" y="1493968"/>
                </a:lnTo>
                <a:lnTo>
                  <a:pt x="1253228" y="1493968"/>
                </a:lnTo>
                <a:lnTo>
                  <a:pt x="1253228" y="1361650"/>
                </a:lnTo>
                <a:lnTo>
                  <a:pt x="1033123" y="1361650"/>
                </a:lnTo>
                <a:lnTo>
                  <a:pt x="1033123" y="1242729"/>
                </a:lnTo>
                <a:lnTo>
                  <a:pt x="1006516" y="1242729"/>
                </a:lnTo>
                <a:lnTo>
                  <a:pt x="1006516" y="1126361"/>
                </a:lnTo>
                <a:lnTo>
                  <a:pt x="910530" y="1126361"/>
                </a:lnTo>
                <a:lnTo>
                  <a:pt x="910530" y="1012800"/>
                </a:lnTo>
                <a:lnTo>
                  <a:pt x="842424" y="1012800"/>
                </a:lnTo>
                <a:lnTo>
                  <a:pt x="842424" y="881758"/>
                </a:lnTo>
                <a:lnTo>
                  <a:pt x="566432" y="881758"/>
                </a:lnTo>
                <a:lnTo>
                  <a:pt x="566432" y="765517"/>
                </a:lnTo>
                <a:lnTo>
                  <a:pt x="549119" y="765517"/>
                </a:lnTo>
                <a:lnTo>
                  <a:pt x="549119" y="643917"/>
                </a:lnTo>
                <a:lnTo>
                  <a:pt x="455806" y="643917"/>
                </a:lnTo>
                <a:lnTo>
                  <a:pt x="455806" y="539671"/>
                </a:lnTo>
                <a:lnTo>
                  <a:pt x="438366" y="539671"/>
                </a:lnTo>
                <a:lnTo>
                  <a:pt x="438366" y="425982"/>
                </a:lnTo>
                <a:lnTo>
                  <a:pt x="421053" y="425982"/>
                </a:lnTo>
                <a:lnTo>
                  <a:pt x="421053" y="327095"/>
                </a:lnTo>
                <a:lnTo>
                  <a:pt x="333087" y="327095"/>
                </a:lnTo>
                <a:lnTo>
                  <a:pt x="333087" y="222848"/>
                </a:lnTo>
                <a:lnTo>
                  <a:pt x="273000" y="222848"/>
                </a:lnTo>
                <a:lnTo>
                  <a:pt x="273000" y="114646"/>
                </a:lnTo>
                <a:lnTo>
                  <a:pt x="181088" y="114646"/>
                </a:lnTo>
                <a:lnTo>
                  <a:pt x="181088" y="14355"/>
                </a:lnTo>
                <a:lnTo>
                  <a:pt x="14322" y="14355"/>
                </a:lnTo>
              </a:path>
            </a:pathLst>
          </a:custGeom>
          <a:noFill/>
          <a:ln w="19050" cap="flat">
            <a:solidFill>
              <a:schemeClr val="accent1"/>
            </a:solidFill>
            <a:prstDash val="solid"/>
            <a:round/>
          </a:ln>
        </p:spPr>
        <p:txBody>
          <a:bodyPr rtlCol="0" anchor="ctr"/>
          <a:lstStyle/>
          <a:p>
            <a:endParaRPr lang="en-US" dirty="0"/>
          </a:p>
        </p:txBody>
      </p:sp>
      <p:sp>
        <p:nvSpPr>
          <p:cNvPr id="13" name="Freeform 12">
            <a:extLst>
              <a:ext uri="{FF2B5EF4-FFF2-40B4-BE49-F238E27FC236}">
                <a16:creationId xmlns:a16="http://schemas.microsoft.com/office/drawing/2014/main" id="{9D649285-1D27-4748-B6D8-309331F84A3F}"/>
              </a:ext>
            </a:extLst>
          </p:cNvPr>
          <p:cNvSpPr/>
          <p:nvPr/>
        </p:nvSpPr>
        <p:spPr>
          <a:xfrm>
            <a:off x="1382700" y="1948950"/>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accent1"/>
            </a:solidFill>
            <a:prstDash val="solid"/>
            <a:round/>
          </a:ln>
        </p:spPr>
        <p:txBody>
          <a:bodyPr rtlCol="0" anchor="ctr"/>
          <a:lstStyle/>
          <a:p>
            <a:endParaRPr lang="en-US" dirty="0"/>
          </a:p>
        </p:txBody>
      </p:sp>
      <p:sp>
        <p:nvSpPr>
          <p:cNvPr id="14" name="Freeform 13">
            <a:extLst>
              <a:ext uri="{FF2B5EF4-FFF2-40B4-BE49-F238E27FC236}">
                <a16:creationId xmlns:a16="http://schemas.microsoft.com/office/drawing/2014/main" id="{F93A5424-2389-B640-A4ED-A5E49D42580E}"/>
              </a:ext>
            </a:extLst>
          </p:cNvPr>
          <p:cNvSpPr/>
          <p:nvPr/>
        </p:nvSpPr>
        <p:spPr>
          <a:xfrm>
            <a:off x="1484033" y="1948950"/>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accent1"/>
            </a:solidFill>
            <a:prstDash val="solid"/>
            <a:round/>
          </a:ln>
        </p:spPr>
        <p:txBody>
          <a:bodyPr rtlCol="0" anchor="ctr"/>
          <a:lstStyle/>
          <a:p>
            <a:endParaRPr lang="en-US" dirty="0"/>
          </a:p>
        </p:txBody>
      </p:sp>
      <p:sp>
        <p:nvSpPr>
          <p:cNvPr id="15" name="Freeform 14">
            <a:extLst>
              <a:ext uri="{FF2B5EF4-FFF2-40B4-BE49-F238E27FC236}">
                <a16:creationId xmlns:a16="http://schemas.microsoft.com/office/drawing/2014/main" id="{64258138-F44F-FA4F-920C-C8256E815862}"/>
              </a:ext>
            </a:extLst>
          </p:cNvPr>
          <p:cNvSpPr/>
          <p:nvPr/>
        </p:nvSpPr>
        <p:spPr>
          <a:xfrm>
            <a:off x="1596059" y="2045158"/>
            <a:ext cx="25460" cy="76558"/>
          </a:xfrm>
          <a:custGeom>
            <a:avLst/>
            <a:gdLst>
              <a:gd name="connsiteX0" fmla="*/ 14322 w 25460"/>
              <a:gd name="connsiteY0" fmla="*/ 14355 h 76558"/>
              <a:gd name="connsiteX1" fmla="*/ 14322 w 25460"/>
              <a:gd name="connsiteY1" fmla="*/ 74580 h 76558"/>
            </a:gdLst>
            <a:ahLst/>
            <a:cxnLst>
              <a:cxn ang="0">
                <a:pos x="connsiteX0" y="connsiteY0"/>
              </a:cxn>
              <a:cxn ang="0">
                <a:pos x="connsiteX1" y="connsiteY1"/>
              </a:cxn>
            </a:cxnLst>
            <a:rect l="l" t="t" r="r" b="b"/>
            <a:pathLst>
              <a:path w="25460" h="76558">
                <a:moveTo>
                  <a:pt x="14322" y="14355"/>
                </a:moveTo>
                <a:lnTo>
                  <a:pt x="14322" y="74580"/>
                </a:lnTo>
              </a:path>
            </a:pathLst>
          </a:custGeom>
          <a:ln w="19050" cap="flat">
            <a:solidFill>
              <a:schemeClr val="accent1"/>
            </a:solidFill>
            <a:prstDash val="solid"/>
            <a:round/>
          </a:ln>
        </p:spPr>
        <p:txBody>
          <a:bodyPr rtlCol="0" anchor="ctr"/>
          <a:lstStyle/>
          <a:p>
            <a:endParaRPr lang="en-US" dirty="0"/>
          </a:p>
        </p:txBody>
      </p:sp>
      <p:sp>
        <p:nvSpPr>
          <p:cNvPr id="18" name="Freeform 17">
            <a:extLst>
              <a:ext uri="{FF2B5EF4-FFF2-40B4-BE49-F238E27FC236}">
                <a16:creationId xmlns:a16="http://schemas.microsoft.com/office/drawing/2014/main" id="{6E503B4E-0A53-ED40-86FE-F47F3DB0DC73}"/>
              </a:ext>
            </a:extLst>
          </p:cNvPr>
          <p:cNvSpPr/>
          <p:nvPr/>
        </p:nvSpPr>
        <p:spPr>
          <a:xfrm>
            <a:off x="1861484" y="2578513"/>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accent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23301AC1-9C89-D640-B4DC-0D5F8EE7BBD8}"/>
              </a:ext>
            </a:extLst>
          </p:cNvPr>
          <p:cNvSpPr/>
          <p:nvPr/>
        </p:nvSpPr>
        <p:spPr>
          <a:xfrm>
            <a:off x="1374680" y="2011728"/>
            <a:ext cx="4022755" cy="2283983"/>
          </a:xfrm>
          <a:custGeom>
            <a:avLst/>
            <a:gdLst>
              <a:gd name="connsiteX0" fmla="*/ 4016199 w 4022755"/>
              <a:gd name="connsiteY0" fmla="*/ 2279964 h 2283983"/>
              <a:gd name="connsiteX1" fmla="*/ 4016199 w 4022755"/>
              <a:gd name="connsiteY1" fmla="*/ 2213104 h 2283983"/>
              <a:gd name="connsiteX2" fmla="*/ 3564149 w 4022755"/>
              <a:gd name="connsiteY2" fmla="*/ 2213104 h 2283983"/>
              <a:gd name="connsiteX3" fmla="*/ 3564149 w 4022755"/>
              <a:gd name="connsiteY3" fmla="*/ 1981898 h 2283983"/>
              <a:gd name="connsiteX4" fmla="*/ 2665394 w 4022755"/>
              <a:gd name="connsiteY4" fmla="*/ 1981898 h 2283983"/>
              <a:gd name="connsiteX5" fmla="*/ 2665394 w 4022755"/>
              <a:gd name="connsiteY5" fmla="*/ 1745333 h 2283983"/>
              <a:gd name="connsiteX6" fmla="*/ 2644007 w 4022755"/>
              <a:gd name="connsiteY6" fmla="*/ 1745333 h 2283983"/>
              <a:gd name="connsiteX7" fmla="*/ 2644007 w 4022755"/>
              <a:gd name="connsiteY7" fmla="*/ 1510045 h 2283983"/>
              <a:gd name="connsiteX8" fmla="*/ 2438668 w 4022755"/>
              <a:gd name="connsiteY8" fmla="*/ 1510045 h 2283983"/>
              <a:gd name="connsiteX9" fmla="*/ 2438668 w 4022755"/>
              <a:gd name="connsiteY9" fmla="*/ 1262762 h 2283983"/>
              <a:gd name="connsiteX10" fmla="*/ 2213343 w 4022755"/>
              <a:gd name="connsiteY10" fmla="*/ 1262762 h 2283983"/>
              <a:gd name="connsiteX11" fmla="*/ 2213343 w 4022755"/>
              <a:gd name="connsiteY11" fmla="*/ 1063584 h 2283983"/>
              <a:gd name="connsiteX12" fmla="*/ 1338521 w 4022755"/>
              <a:gd name="connsiteY12" fmla="*/ 1063584 h 2283983"/>
              <a:gd name="connsiteX13" fmla="*/ 1338521 w 4022755"/>
              <a:gd name="connsiteY13" fmla="*/ 883162 h 2283983"/>
              <a:gd name="connsiteX14" fmla="*/ 1093209 w 4022755"/>
              <a:gd name="connsiteY14" fmla="*/ 883162 h 2283983"/>
              <a:gd name="connsiteX15" fmla="*/ 1093209 w 4022755"/>
              <a:gd name="connsiteY15" fmla="*/ 696105 h 2283983"/>
              <a:gd name="connsiteX16" fmla="*/ 841151 w 4022755"/>
              <a:gd name="connsiteY16" fmla="*/ 696105 h 2283983"/>
              <a:gd name="connsiteX17" fmla="*/ 841151 w 4022755"/>
              <a:gd name="connsiteY17" fmla="*/ 510324 h 2283983"/>
              <a:gd name="connsiteX18" fmla="*/ 662418 w 4022755"/>
              <a:gd name="connsiteY18" fmla="*/ 510324 h 2283983"/>
              <a:gd name="connsiteX19" fmla="*/ 662418 w 4022755"/>
              <a:gd name="connsiteY19" fmla="*/ 337813 h 2283983"/>
              <a:gd name="connsiteX20" fmla="*/ 634411 w 4022755"/>
              <a:gd name="connsiteY20" fmla="*/ 337813 h 2283983"/>
              <a:gd name="connsiteX21" fmla="*/ 634411 w 4022755"/>
              <a:gd name="connsiteY21" fmla="*/ 165429 h 2283983"/>
              <a:gd name="connsiteX22" fmla="*/ 107634 w 4022755"/>
              <a:gd name="connsiteY22" fmla="*/ 165429 h 2283983"/>
              <a:gd name="connsiteX23" fmla="*/ 107634 w 4022755"/>
              <a:gd name="connsiteY23" fmla="*/ 14355 h 2283983"/>
              <a:gd name="connsiteX24" fmla="*/ 14322 w 4022755"/>
              <a:gd name="connsiteY24" fmla="*/ 14355 h 228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22755" h="2283983">
                <a:moveTo>
                  <a:pt x="4016199" y="2279964"/>
                </a:moveTo>
                <a:lnTo>
                  <a:pt x="4016199" y="2213104"/>
                </a:lnTo>
                <a:lnTo>
                  <a:pt x="3564149" y="2213104"/>
                </a:lnTo>
                <a:lnTo>
                  <a:pt x="3564149" y="1981898"/>
                </a:lnTo>
                <a:lnTo>
                  <a:pt x="2665394" y="1981898"/>
                </a:lnTo>
                <a:lnTo>
                  <a:pt x="2665394" y="1745333"/>
                </a:lnTo>
                <a:lnTo>
                  <a:pt x="2644007" y="1745333"/>
                </a:lnTo>
                <a:lnTo>
                  <a:pt x="2644007" y="1510045"/>
                </a:lnTo>
                <a:lnTo>
                  <a:pt x="2438668" y="1510045"/>
                </a:lnTo>
                <a:lnTo>
                  <a:pt x="2438668" y="1262762"/>
                </a:lnTo>
                <a:lnTo>
                  <a:pt x="2213343" y="1262762"/>
                </a:lnTo>
                <a:lnTo>
                  <a:pt x="2213343" y="1063584"/>
                </a:lnTo>
                <a:lnTo>
                  <a:pt x="1338521" y="1063584"/>
                </a:lnTo>
                <a:lnTo>
                  <a:pt x="1338521" y="883162"/>
                </a:lnTo>
                <a:lnTo>
                  <a:pt x="1093209" y="883162"/>
                </a:lnTo>
                <a:lnTo>
                  <a:pt x="1093209" y="696105"/>
                </a:lnTo>
                <a:lnTo>
                  <a:pt x="841151" y="696105"/>
                </a:lnTo>
                <a:lnTo>
                  <a:pt x="841151" y="510324"/>
                </a:lnTo>
                <a:lnTo>
                  <a:pt x="662418" y="510324"/>
                </a:lnTo>
                <a:lnTo>
                  <a:pt x="662418" y="337813"/>
                </a:lnTo>
                <a:lnTo>
                  <a:pt x="634411" y="337813"/>
                </a:lnTo>
                <a:lnTo>
                  <a:pt x="634411" y="165429"/>
                </a:lnTo>
                <a:lnTo>
                  <a:pt x="107634" y="165429"/>
                </a:lnTo>
                <a:lnTo>
                  <a:pt x="107634" y="14355"/>
                </a:lnTo>
                <a:lnTo>
                  <a:pt x="14322" y="14355"/>
                </a:lnTo>
              </a:path>
            </a:pathLst>
          </a:custGeom>
          <a:noFill/>
          <a:ln w="19050" cap="flat">
            <a:solidFill>
              <a:schemeClr val="tx2"/>
            </a:solidFill>
            <a:prstDash val="solid"/>
            <a:round/>
          </a:ln>
        </p:spPr>
        <p:txBody>
          <a:bodyPr rtlCol="0" anchor="ctr"/>
          <a:lstStyle/>
          <a:p>
            <a:endParaRPr lang="en-US" dirty="0"/>
          </a:p>
        </p:txBody>
      </p:sp>
      <p:sp>
        <p:nvSpPr>
          <p:cNvPr id="43" name="Freeform 42">
            <a:extLst>
              <a:ext uri="{FF2B5EF4-FFF2-40B4-BE49-F238E27FC236}">
                <a16:creationId xmlns:a16="http://schemas.microsoft.com/office/drawing/2014/main" id="{04194BCE-695A-AE4B-A5DF-177C640EAC0C}"/>
              </a:ext>
            </a:extLst>
          </p:cNvPr>
          <p:cNvSpPr/>
          <p:nvPr/>
        </p:nvSpPr>
        <p:spPr>
          <a:xfrm>
            <a:off x="1516113"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US" dirty="0"/>
          </a:p>
        </p:txBody>
      </p:sp>
      <p:sp>
        <p:nvSpPr>
          <p:cNvPr id="45" name="Freeform 44">
            <a:extLst>
              <a:ext uri="{FF2B5EF4-FFF2-40B4-BE49-F238E27FC236}">
                <a16:creationId xmlns:a16="http://schemas.microsoft.com/office/drawing/2014/main" id="{33F755F6-6656-5747-B13D-7ED86326F371}"/>
              </a:ext>
            </a:extLst>
          </p:cNvPr>
          <p:cNvSpPr/>
          <p:nvPr/>
        </p:nvSpPr>
        <p:spPr>
          <a:xfrm>
            <a:off x="1826731"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US" dirty="0"/>
          </a:p>
        </p:txBody>
      </p:sp>
      <p:sp>
        <p:nvSpPr>
          <p:cNvPr id="46" name="Freeform 45">
            <a:extLst>
              <a:ext uri="{FF2B5EF4-FFF2-40B4-BE49-F238E27FC236}">
                <a16:creationId xmlns:a16="http://schemas.microsoft.com/office/drawing/2014/main" id="{AAD71C25-E350-E449-BDDC-F4EF6FAD11C3}"/>
              </a:ext>
            </a:extLst>
          </p:cNvPr>
          <p:cNvSpPr/>
          <p:nvPr/>
        </p:nvSpPr>
        <p:spPr>
          <a:xfrm>
            <a:off x="1870777"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US" dirty="0"/>
          </a:p>
        </p:txBody>
      </p:sp>
      <p:sp>
        <p:nvSpPr>
          <p:cNvPr id="47" name="Freeform 46">
            <a:extLst>
              <a:ext uri="{FF2B5EF4-FFF2-40B4-BE49-F238E27FC236}">
                <a16:creationId xmlns:a16="http://schemas.microsoft.com/office/drawing/2014/main" id="{012B295E-53D7-C44D-8666-54FDBEE10617}"/>
              </a:ext>
            </a:extLst>
          </p:cNvPr>
          <p:cNvSpPr/>
          <p:nvPr/>
        </p:nvSpPr>
        <p:spPr>
          <a:xfrm>
            <a:off x="1910750" y="2100025"/>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US" dirty="0"/>
          </a:p>
        </p:txBody>
      </p:sp>
      <p:sp>
        <p:nvSpPr>
          <p:cNvPr id="48" name="Freeform 47">
            <a:extLst>
              <a:ext uri="{FF2B5EF4-FFF2-40B4-BE49-F238E27FC236}">
                <a16:creationId xmlns:a16="http://schemas.microsoft.com/office/drawing/2014/main" id="{65BD54BB-5ADF-4242-AF4D-53F0CAA17427}"/>
              </a:ext>
            </a:extLst>
          </p:cNvPr>
          <p:cNvSpPr/>
          <p:nvPr/>
        </p:nvSpPr>
        <p:spPr>
          <a:xfrm>
            <a:off x="3386058" y="2991672"/>
            <a:ext cx="25460" cy="76558"/>
          </a:xfrm>
          <a:custGeom>
            <a:avLst/>
            <a:gdLst>
              <a:gd name="connsiteX0" fmla="*/ 14321 w 25460"/>
              <a:gd name="connsiteY0" fmla="*/ 14355 h 76558"/>
              <a:gd name="connsiteX1" fmla="*/ 14321 w 25460"/>
              <a:gd name="connsiteY1" fmla="*/ 74453 h 76558"/>
            </a:gdLst>
            <a:ahLst/>
            <a:cxnLst>
              <a:cxn ang="0">
                <a:pos x="connsiteX0" y="connsiteY0"/>
              </a:cxn>
              <a:cxn ang="0">
                <a:pos x="connsiteX1" y="connsiteY1"/>
              </a:cxn>
            </a:cxnLst>
            <a:rect l="l" t="t" r="r" b="b"/>
            <a:pathLst>
              <a:path w="25460" h="76558">
                <a:moveTo>
                  <a:pt x="14321" y="14355"/>
                </a:moveTo>
                <a:lnTo>
                  <a:pt x="14321" y="74453"/>
                </a:lnTo>
              </a:path>
            </a:pathLst>
          </a:custGeom>
          <a:ln w="19050" cap="flat">
            <a:solidFill>
              <a:schemeClr val="tx2"/>
            </a:solidFill>
            <a:prstDash val="solid"/>
            <a:round/>
          </a:ln>
        </p:spPr>
        <p:txBody>
          <a:bodyPr rtlCol="0" anchor="ctr"/>
          <a:lstStyle/>
          <a:p>
            <a:endParaRPr lang="en-US" dirty="0"/>
          </a:p>
        </p:txBody>
      </p:sp>
      <p:sp>
        <p:nvSpPr>
          <p:cNvPr id="49" name="Freeform 48">
            <a:extLst>
              <a:ext uri="{FF2B5EF4-FFF2-40B4-BE49-F238E27FC236}">
                <a16:creationId xmlns:a16="http://schemas.microsoft.com/office/drawing/2014/main" id="{FD0E7DE8-6CCA-3A4E-AE01-6A613FF2DB29}"/>
              </a:ext>
            </a:extLst>
          </p:cNvPr>
          <p:cNvSpPr/>
          <p:nvPr/>
        </p:nvSpPr>
        <p:spPr>
          <a:xfrm>
            <a:off x="3614947" y="3198889"/>
            <a:ext cx="25460" cy="76558"/>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19050" cap="flat">
            <a:solidFill>
              <a:schemeClr val="tx2"/>
            </a:solidFill>
            <a:prstDash val="solid"/>
            <a:round/>
          </a:ln>
        </p:spPr>
        <p:txBody>
          <a:bodyPr rtlCol="0" anchor="ctr"/>
          <a:lstStyle/>
          <a:p>
            <a:endParaRPr lang="en-US" dirty="0"/>
          </a:p>
        </p:txBody>
      </p:sp>
      <p:sp>
        <p:nvSpPr>
          <p:cNvPr id="68" name="TextBox 67">
            <a:extLst>
              <a:ext uri="{FF2B5EF4-FFF2-40B4-BE49-F238E27FC236}">
                <a16:creationId xmlns:a16="http://schemas.microsoft.com/office/drawing/2014/main" id="{02BA6B2A-350C-A546-B74D-6DB4AAAA7E77}"/>
              </a:ext>
            </a:extLst>
          </p:cNvPr>
          <p:cNvSpPr txBox="1"/>
          <p:nvPr/>
        </p:nvSpPr>
        <p:spPr>
          <a:xfrm>
            <a:off x="6251516" y="1954995"/>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69" name="TextBox 68">
            <a:extLst>
              <a:ext uri="{FF2B5EF4-FFF2-40B4-BE49-F238E27FC236}">
                <a16:creationId xmlns:a16="http://schemas.microsoft.com/office/drawing/2014/main" id="{E9F18C24-698B-424A-B249-4EF8B2449E75}"/>
              </a:ext>
            </a:extLst>
          </p:cNvPr>
          <p:cNvSpPr txBox="1"/>
          <p:nvPr/>
        </p:nvSpPr>
        <p:spPr>
          <a:xfrm rot="16200000">
            <a:off x="5216942" y="3256689"/>
            <a:ext cx="1662315"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Overall survival (%)</a:t>
            </a:r>
          </a:p>
        </p:txBody>
      </p:sp>
      <p:cxnSp>
        <p:nvCxnSpPr>
          <p:cNvPr id="70" name="Straight Connector 69">
            <a:extLst>
              <a:ext uri="{FF2B5EF4-FFF2-40B4-BE49-F238E27FC236}">
                <a16:creationId xmlns:a16="http://schemas.microsoft.com/office/drawing/2014/main" id="{511AA2FC-6E5B-6C48-B387-05B1B56DED9E}"/>
              </a:ext>
            </a:extLst>
          </p:cNvPr>
          <p:cNvCxnSpPr>
            <a:cxnSpLocks/>
          </p:cNvCxnSpPr>
          <p:nvPr/>
        </p:nvCxnSpPr>
        <p:spPr>
          <a:xfrm>
            <a:off x="6617974" y="2022475"/>
            <a:ext cx="0" cy="26929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25BB023-1BE1-8D48-88B8-EFB3817D1FF1}"/>
              </a:ext>
            </a:extLst>
          </p:cNvPr>
          <p:cNvCxnSpPr/>
          <p:nvPr/>
        </p:nvCxnSpPr>
        <p:spPr>
          <a:xfrm>
            <a:off x="6540737" y="202890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BA541B65-36EA-444C-A56E-6FFFF7A7CA9F}"/>
              </a:ext>
            </a:extLst>
          </p:cNvPr>
          <p:cNvSpPr txBox="1"/>
          <p:nvPr/>
        </p:nvSpPr>
        <p:spPr>
          <a:xfrm>
            <a:off x="6336476" y="2222261"/>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90</a:t>
            </a:r>
          </a:p>
        </p:txBody>
      </p:sp>
      <p:cxnSp>
        <p:nvCxnSpPr>
          <p:cNvPr id="73" name="Straight Connector 72">
            <a:extLst>
              <a:ext uri="{FF2B5EF4-FFF2-40B4-BE49-F238E27FC236}">
                <a16:creationId xmlns:a16="http://schemas.microsoft.com/office/drawing/2014/main" id="{787C7905-9EE7-8941-B445-ED66FB95C101}"/>
              </a:ext>
            </a:extLst>
          </p:cNvPr>
          <p:cNvCxnSpPr/>
          <p:nvPr/>
        </p:nvCxnSpPr>
        <p:spPr>
          <a:xfrm>
            <a:off x="6540737" y="229684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1691B56B-3914-0244-8F81-741F8DA7EBF0}"/>
              </a:ext>
            </a:extLst>
          </p:cNvPr>
          <p:cNvSpPr txBox="1"/>
          <p:nvPr/>
        </p:nvSpPr>
        <p:spPr>
          <a:xfrm>
            <a:off x="6336476" y="2489527"/>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cxnSp>
        <p:nvCxnSpPr>
          <p:cNvPr id="75" name="Straight Connector 74">
            <a:extLst>
              <a:ext uri="{FF2B5EF4-FFF2-40B4-BE49-F238E27FC236}">
                <a16:creationId xmlns:a16="http://schemas.microsoft.com/office/drawing/2014/main" id="{65F10445-C85A-CF45-9810-6D5E5D40D608}"/>
              </a:ext>
            </a:extLst>
          </p:cNvPr>
          <p:cNvCxnSpPr/>
          <p:nvPr/>
        </p:nvCxnSpPr>
        <p:spPr>
          <a:xfrm>
            <a:off x="6540737" y="256477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35BBE8BE-3B53-954E-88D6-B5EE6A39213E}"/>
              </a:ext>
            </a:extLst>
          </p:cNvPr>
          <p:cNvSpPr txBox="1"/>
          <p:nvPr/>
        </p:nvSpPr>
        <p:spPr>
          <a:xfrm>
            <a:off x="6336476" y="275679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70</a:t>
            </a:r>
          </a:p>
        </p:txBody>
      </p:sp>
      <p:cxnSp>
        <p:nvCxnSpPr>
          <p:cNvPr id="77" name="Straight Connector 76">
            <a:extLst>
              <a:ext uri="{FF2B5EF4-FFF2-40B4-BE49-F238E27FC236}">
                <a16:creationId xmlns:a16="http://schemas.microsoft.com/office/drawing/2014/main" id="{075A837D-3FCB-FA4F-8AF7-3930CF33594C}"/>
              </a:ext>
            </a:extLst>
          </p:cNvPr>
          <p:cNvCxnSpPr/>
          <p:nvPr/>
        </p:nvCxnSpPr>
        <p:spPr>
          <a:xfrm>
            <a:off x="6540737" y="283271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533FCF5C-CC04-4147-94C6-E8DD65934C26}"/>
              </a:ext>
            </a:extLst>
          </p:cNvPr>
          <p:cNvSpPr txBox="1"/>
          <p:nvPr/>
        </p:nvSpPr>
        <p:spPr>
          <a:xfrm>
            <a:off x="6336476" y="3024059"/>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cxnSp>
        <p:nvCxnSpPr>
          <p:cNvPr id="79" name="Straight Connector 78">
            <a:extLst>
              <a:ext uri="{FF2B5EF4-FFF2-40B4-BE49-F238E27FC236}">
                <a16:creationId xmlns:a16="http://schemas.microsoft.com/office/drawing/2014/main" id="{35F17819-1EDF-0F41-881C-AF378A2FA3B2}"/>
              </a:ext>
            </a:extLst>
          </p:cNvPr>
          <p:cNvCxnSpPr/>
          <p:nvPr/>
        </p:nvCxnSpPr>
        <p:spPr>
          <a:xfrm>
            <a:off x="6540737" y="310065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03CBAEA-F570-C94D-8BCA-5CEF551EE419}"/>
              </a:ext>
            </a:extLst>
          </p:cNvPr>
          <p:cNvSpPr txBox="1"/>
          <p:nvPr/>
        </p:nvSpPr>
        <p:spPr>
          <a:xfrm>
            <a:off x="6336476" y="3291325"/>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50</a:t>
            </a:r>
          </a:p>
        </p:txBody>
      </p:sp>
      <p:cxnSp>
        <p:nvCxnSpPr>
          <p:cNvPr id="81" name="Straight Connector 80">
            <a:extLst>
              <a:ext uri="{FF2B5EF4-FFF2-40B4-BE49-F238E27FC236}">
                <a16:creationId xmlns:a16="http://schemas.microsoft.com/office/drawing/2014/main" id="{234F8CC2-A3A8-7C4A-BE67-A8A3A6F73501}"/>
              </a:ext>
            </a:extLst>
          </p:cNvPr>
          <p:cNvCxnSpPr/>
          <p:nvPr/>
        </p:nvCxnSpPr>
        <p:spPr>
          <a:xfrm>
            <a:off x="6540737" y="336859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64BDE19-B1B9-D94E-AB6E-BB7414FBB501}"/>
              </a:ext>
            </a:extLst>
          </p:cNvPr>
          <p:cNvSpPr txBox="1"/>
          <p:nvPr/>
        </p:nvSpPr>
        <p:spPr>
          <a:xfrm>
            <a:off x="6336476" y="3558591"/>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cxnSp>
        <p:nvCxnSpPr>
          <p:cNvPr id="83" name="Straight Connector 82">
            <a:extLst>
              <a:ext uri="{FF2B5EF4-FFF2-40B4-BE49-F238E27FC236}">
                <a16:creationId xmlns:a16="http://schemas.microsoft.com/office/drawing/2014/main" id="{D26CC37D-7C1A-874E-9621-60B902197081}"/>
              </a:ext>
            </a:extLst>
          </p:cNvPr>
          <p:cNvCxnSpPr/>
          <p:nvPr/>
        </p:nvCxnSpPr>
        <p:spPr>
          <a:xfrm>
            <a:off x="6540737" y="363653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B241A664-31AB-834A-97CE-2D65F5F5923D}"/>
              </a:ext>
            </a:extLst>
          </p:cNvPr>
          <p:cNvSpPr txBox="1"/>
          <p:nvPr/>
        </p:nvSpPr>
        <p:spPr>
          <a:xfrm>
            <a:off x="6336476" y="3825857"/>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30</a:t>
            </a:r>
          </a:p>
        </p:txBody>
      </p:sp>
      <p:cxnSp>
        <p:nvCxnSpPr>
          <p:cNvPr id="85" name="Straight Connector 84">
            <a:extLst>
              <a:ext uri="{FF2B5EF4-FFF2-40B4-BE49-F238E27FC236}">
                <a16:creationId xmlns:a16="http://schemas.microsoft.com/office/drawing/2014/main" id="{14B4E424-2478-6444-9AE6-C173FD2C3C29}"/>
              </a:ext>
            </a:extLst>
          </p:cNvPr>
          <p:cNvCxnSpPr/>
          <p:nvPr/>
        </p:nvCxnSpPr>
        <p:spPr>
          <a:xfrm>
            <a:off x="6540737" y="390446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0CCB6496-2436-674D-9981-86E5418C9D94}"/>
              </a:ext>
            </a:extLst>
          </p:cNvPr>
          <p:cNvSpPr txBox="1"/>
          <p:nvPr/>
        </p:nvSpPr>
        <p:spPr>
          <a:xfrm>
            <a:off x="6336476" y="409312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cxnSp>
        <p:nvCxnSpPr>
          <p:cNvPr id="87" name="Straight Connector 86">
            <a:extLst>
              <a:ext uri="{FF2B5EF4-FFF2-40B4-BE49-F238E27FC236}">
                <a16:creationId xmlns:a16="http://schemas.microsoft.com/office/drawing/2014/main" id="{FEB23E27-CDD3-F745-9C10-E6F40C6ED3D9}"/>
              </a:ext>
            </a:extLst>
          </p:cNvPr>
          <p:cNvCxnSpPr/>
          <p:nvPr/>
        </p:nvCxnSpPr>
        <p:spPr>
          <a:xfrm>
            <a:off x="6540737" y="417240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FBFF5255-D224-A94B-AEE5-6F16A557CB6B}"/>
              </a:ext>
            </a:extLst>
          </p:cNvPr>
          <p:cNvSpPr txBox="1"/>
          <p:nvPr/>
        </p:nvSpPr>
        <p:spPr>
          <a:xfrm>
            <a:off x="6336476" y="4360389"/>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a:t>
            </a:r>
          </a:p>
        </p:txBody>
      </p:sp>
      <p:cxnSp>
        <p:nvCxnSpPr>
          <p:cNvPr id="89" name="Straight Connector 88">
            <a:extLst>
              <a:ext uri="{FF2B5EF4-FFF2-40B4-BE49-F238E27FC236}">
                <a16:creationId xmlns:a16="http://schemas.microsoft.com/office/drawing/2014/main" id="{872C01EA-7CD8-374A-923A-1DC3E096C888}"/>
              </a:ext>
            </a:extLst>
          </p:cNvPr>
          <p:cNvCxnSpPr/>
          <p:nvPr/>
        </p:nvCxnSpPr>
        <p:spPr>
          <a:xfrm>
            <a:off x="6540737" y="444034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75315E95-0453-734E-89EB-49C2E43A9B4A}"/>
              </a:ext>
            </a:extLst>
          </p:cNvPr>
          <p:cNvSpPr txBox="1"/>
          <p:nvPr/>
        </p:nvSpPr>
        <p:spPr>
          <a:xfrm>
            <a:off x="6421434" y="4627651"/>
            <a:ext cx="84960"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cxnSp>
        <p:nvCxnSpPr>
          <p:cNvPr id="91" name="Straight Connector 90">
            <a:extLst>
              <a:ext uri="{FF2B5EF4-FFF2-40B4-BE49-F238E27FC236}">
                <a16:creationId xmlns:a16="http://schemas.microsoft.com/office/drawing/2014/main" id="{11F198FD-2A78-504D-B7D0-0181A3270A06}"/>
              </a:ext>
            </a:extLst>
          </p:cNvPr>
          <p:cNvCxnSpPr/>
          <p:nvPr/>
        </p:nvCxnSpPr>
        <p:spPr>
          <a:xfrm>
            <a:off x="6540737" y="470828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9FE6712-FFE5-5F4E-9BD9-F08D01B17008}"/>
              </a:ext>
            </a:extLst>
          </p:cNvPr>
          <p:cNvCxnSpPr>
            <a:cxnSpLocks/>
          </p:cNvCxnSpPr>
          <p:nvPr/>
        </p:nvCxnSpPr>
        <p:spPr>
          <a:xfrm>
            <a:off x="6621759" y="4708283"/>
            <a:ext cx="4008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1BBFB8D0-EFF3-3C4A-A965-A74B5203C419}"/>
              </a:ext>
            </a:extLst>
          </p:cNvPr>
          <p:cNvCxnSpPr>
            <a:cxnSpLocks/>
          </p:cNvCxnSpPr>
          <p:nvPr/>
        </p:nvCxnSpPr>
        <p:spPr>
          <a:xfrm rot="16200000">
            <a:off x="725078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0BABA5B6-BAC4-AA46-90AB-C8147D18B0A1}"/>
              </a:ext>
            </a:extLst>
          </p:cNvPr>
          <p:cNvSpPr txBox="1"/>
          <p:nvPr/>
        </p:nvSpPr>
        <p:spPr>
          <a:xfrm>
            <a:off x="7247190" y="479646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5</a:t>
            </a:r>
          </a:p>
        </p:txBody>
      </p:sp>
      <p:cxnSp>
        <p:nvCxnSpPr>
          <p:cNvPr id="95" name="Straight Connector 94">
            <a:extLst>
              <a:ext uri="{FF2B5EF4-FFF2-40B4-BE49-F238E27FC236}">
                <a16:creationId xmlns:a16="http://schemas.microsoft.com/office/drawing/2014/main" id="{4C17F29F-EE77-1748-9496-6693B38EE14C}"/>
              </a:ext>
            </a:extLst>
          </p:cNvPr>
          <p:cNvCxnSpPr>
            <a:cxnSpLocks/>
          </p:cNvCxnSpPr>
          <p:nvPr/>
        </p:nvCxnSpPr>
        <p:spPr>
          <a:xfrm rot="16200000">
            <a:off x="10584699"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D70FBEF6-973C-074E-B0D5-331C3CF640FA}"/>
              </a:ext>
            </a:extLst>
          </p:cNvPr>
          <p:cNvSpPr txBox="1"/>
          <p:nvPr/>
        </p:nvSpPr>
        <p:spPr>
          <a:xfrm>
            <a:off x="10538622" y="4796465"/>
            <a:ext cx="16991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30</a:t>
            </a:r>
          </a:p>
        </p:txBody>
      </p:sp>
      <p:sp>
        <p:nvSpPr>
          <p:cNvPr id="97" name="TextBox 96">
            <a:extLst>
              <a:ext uri="{FF2B5EF4-FFF2-40B4-BE49-F238E27FC236}">
                <a16:creationId xmlns:a16="http://schemas.microsoft.com/office/drawing/2014/main" id="{C06E0839-9972-BA4D-8660-0F4EB70A3DF6}"/>
              </a:ext>
            </a:extLst>
          </p:cNvPr>
          <p:cNvSpPr txBox="1"/>
          <p:nvPr/>
        </p:nvSpPr>
        <p:spPr>
          <a:xfrm>
            <a:off x="8021663" y="4968249"/>
            <a:ext cx="1229439"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Time (months)</a:t>
            </a:r>
          </a:p>
        </p:txBody>
      </p:sp>
      <p:sp>
        <p:nvSpPr>
          <p:cNvPr id="98" name="TextBox 97">
            <a:extLst>
              <a:ext uri="{FF2B5EF4-FFF2-40B4-BE49-F238E27FC236}">
                <a16:creationId xmlns:a16="http://schemas.microsoft.com/office/drawing/2014/main" id="{4B3A8742-8F3E-3F48-B233-92A18044AB10}"/>
              </a:ext>
            </a:extLst>
          </p:cNvPr>
          <p:cNvSpPr txBox="1"/>
          <p:nvPr/>
        </p:nvSpPr>
        <p:spPr>
          <a:xfrm>
            <a:off x="8938241" y="2608395"/>
            <a:ext cx="1766317" cy="369332"/>
          </a:xfrm>
          <a:prstGeom prst="rect">
            <a:avLst/>
          </a:prstGeom>
          <a:noFill/>
        </p:spPr>
        <p:txBody>
          <a:bodyPr wrap="none" lIns="0" tIns="0" rIns="0" bIns="0" rtlCol="0">
            <a:spAutoFit/>
          </a:bodyPr>
          <a:lstStyle/>
          <a:p>
            <a:r>
              <a:rPr lang="en-US" sz="1200" dirty="0">
                <a:latin typeface="Arial" panose="020B0604020202020204" pitchFamily="34" charset="0"/>
                <a:ea typeface="Aileron" charset="0"/>
                <a:cs typeface="Arial" panose="020B0604020202020204" pitchFamily="34" charset="0"/>
              </a:rPr>
              <a:t>mOS 11.2 vs 16.6 months</a:t>
            </a:r>
            <a:br>
              <a:rPr lang="en-US" sz="1200" dirty="0">
                <a:latin typeface="Arial" panose="020B0604020202020204" pitchFamily="34" charset="0"/>
                <a:ea typeface="Aileron" charset="0"/>
                <a:cs typeface="Arial" panose="020B0604020202020204" pitchFamily="34" charset="0"/>
              </a:rPr>
            </a:br>
            <a:r>
              <a:rPr lang="en-US" sz="1200" dirty="0">
                <a:latin typeface="Arial" panose="020B0604020202020204" pitchFamily="34" charset="0"/>
                <a:ea typeface="Aileron" charset="0"/>
                <a:cs typeface="Arial" panose="020B0604020202020204" pitchFamily="34" charset="0"/>
              </a:rPr>
              <a:t>p=0.347</a:t>
            </a:r>
          </a:p>
        </p:txBody>
      </p:sp>
      <p:cxnSp>
        <p:nvCxnSpPr>
          <p:cNvPr id="99" name="Straight Connector 98">
            <a:extLst>
              <a:ext uri="{FF2B5EF4-FFF2-40B4-BE49-F238E27FC236}">
                <a16:creationId xmlns:a16="http://schemas.microsoft.com/office/drawing/2014/main" id="{563951D7-F117-9D40-8887-B8CF32AEFDE1}"/>
              </a:ext>
            </a:extLst>
          </p:cNvPr>
          <p:cNvCxnSpPr>
            <a:cxnSpLocks/>
          </p:cNvCxnSpPr>
          <p:nvPr/>
        </p:nvCxnSpPr>
        <p:spPr>
          <a:xfrm rot="16200000">
            <a:off x="991778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1281DBE9-C246-1A4A-9EC4-20D5D4E3657F}"/>
              </a:ext>
            </a:extLst>
          </p:cNvPr>
          <p:cNvSpPr txBox="1"/>
          <p:nvPr/>
        </p:nvSpPr>
        <p:spPr>
          <a:xfrm>
            <a:off x="9871711" y="4796465"/>
            <a:ext cx="16991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25</a:t>
            </a:r>
          </a:p>
        </p:txBody>
      </p:sp>
      <p:cxnSp>
        <p:nvCxnSpPr>
          <p:cNvPr id="101" name="Straight Connector 100">
            <a:extLst>
              <a:ext uri="{FF2B5EF4-FFF2-40B4-BE49-F238E27FC236}">
                <a16:creationId xmlns:a16="http://schemas.microsoft.com/office/drawing/2014/main" id="{3FDDD622-A807-074D-8F65-24ED06A8AB23}"/>
              </a:ext>
            </a:extLst>
          </p:cNvPr>
          <p:cNvCxnSpPr>
            <a:cxnSpLocks/>
          </p:cNvCxnSpPr>
          <p:nvPr/>
        </p:nvCxnSpPr>
        <p:spPr>
          <a:xfrm rot="16200000">
            <a:off x="925103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D233F296-5C49-5E4D-84D1-0D90AB678F81}"/>
              </a:ext>
            </a:extLst>
          </p:cNvPr>
          <p:cNvSpPr txBox="1"/>
          <p:nvPr/>
        </p:nvSpPr>
        <p:spPr>
          <a:xfrm>
            <a:off x="9204961" y="4796465"/>
            <a:ext cx="16991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20</a:t>
            </a:r>
          </a:p>
        </p:txBody>
      </p:sp>
      <p:cxnSp>
        <p:nvCxnSpPr>
          <p:cNvPr id="103" name="Straight Connector 102">
            <a:extLst>
              <a:ext uri="{FF2B5EF4-FFF2-40B4-BE49-F238E27FC236}">
                <a16:creationId xmlns:a16="http://schemas.microsoft.com/office/drawing/2014/main" id="{E148BA59-4723-8A41-B349-882B23F3F633}"/>
              </a:ext>
            </a:extLst>
          </p:cNvPr>
          <p:cNvCxnSpPr>
            <a:cxnSpLocks/>
          </p:cNvCxnSpPr>
          <p:nvPr/>
        </p:nvCxnSpPr>
        <p:spPr>
          <a:xfrm rot="16200000">
            <a:off x="8584288"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9C30D0B2-2213-1940-8805-A63284FA73E6}"/>
              </a:ext>
            </a:extLst>
          </p:cNvPr>
          <p:cNvSpPr txBox="1"/>
          <p:nvPr/>
        </p:nvSpPr>
        <p:spPr>
          <a:xfrm>
            <a:off x="8538211" y="4796465"/>
            <a:ext cx="16991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15</a:t>
            </a:r>
          </a:p>
        </p:txBody>
      </p:sp>
      <p:cxnSp>
        <p:nvCxnSpPr>
          <p:cNvPr id="105" name="Straight Connector 104">
            <a:extLst>
              <a:ext uri="{FF2B5EF4-FFF2-40B4-BE49-F238E27FC236}">
                <a16:creationId xmlns:a16="http://schemas.microsoft.com/office/drawing/2014/main" id="{B0B3BE49-7EB7-8541-902D-7F5878179384}"/>
              </a:ext>
            </a:extLst>
          </p:cNvPr>
          <p:cNvCxnSpPr>
            <a:cxnSpLocks/>
          </p:cNvCxnSpPr>
          <p:nvPr/>
        </p:nvCxnSpPr>
        <p:spPr>
          <a:xfrm rot="16200000">
            <a:off x="6579092"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F5B330F3-A724-BF4D-A70C-41070C2C222D}"/>
              </a:ext>
            </a:extLst>
          </p:cNvPr>
          <p:cNvSpPr txBox="1"/>
          <p:nvPr/>
        </p:nvSpPr>
        <p:spPr>
          <a:xfrm>
            <a:off x="6577265" y="4796465"/>
            <a:ext cx="84960"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0</a:t>
            </a:r>
          </a:p>
        </p:txBody>
      </p:sp>
      <p:cxnSp>
        <p:nvCxnSpPr>
          <p:cNvPr id="117" name="Straight Connector 116">
            <a:extLst>
              <a:ext uri="{FF2B5EF4-FFF2-40B4-BE49-F238E27FC236}">
                <a16:creationId xmlns:a16="http://schemas.microsoft.com/office/drawing/2014/main" id="{5A082883-8E2B-854C-B42C-ABD2C9FB312B}"/>
              </a:ext>
            </a:extLst>
          </p:cNvPr>
          <p:cNvCxnSpPr>
            <a:cxnSpLocks/>
          </p:cNvCxnSpPr>
          <p:nvPr/>
        </p:nvCxnSpPr>
        <p:spPr>
          <a:xfrm rot="16200000">
            <a:off x="7914363" y="474686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8390D353-C0DA-DA4E-97A1-3BEFD2BDA2FD}"/>
              </a:ext>
            </a:extLst>
          </p:cNvPr>
          <p:cNvSpPr txBox="1"/>
          <p:nvPr/>
        </p:nvSpPr>
        <p:spPr>
          <a:xfrm>
            <a:off x="7868286" y="4796465"/>
            <a:ext cx="169919"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10</a:t>
            </a:r>
          </a:p>
        </p:txBody>
      </p:sp>
      <p:sp>
        <p:nvSpPr>
          <p:cNvPr id="119" name="Freeform 118">
            <a:extLst>
              <a:ext uri="{FF2B5EF4-FFF2-40B4-BE49-F238E27FC236}">
                <a16:creationId xmlns:a16="http://schemas.microsoft.com/office/drawing/2014/main" id="{7FBD8854-F182-6246-A28A-2DB3E694A7A9}"/>
              </a:ext>
            </a:extLst>
          </p:cNvPr>
          <p:cNvSpPr/>
          <p:nvPr/>
        </p:nvSpPr>
        <p:spPr>
          <a:xfrm>
            <a:off x="3805980" y="2105025"/>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tx2"/>
            </a:solidFill>
            <a:prstDash val="solid"/>
            <a:round/>
          </a:ln>
        </p:spPr>
        <p:txBody>
          <a:bodyPr rtlCol="0" anchor="ctr"/>
          <a:lstStyle/>
          <a:p>
            <a:endParaRPr lang="en-US" dirty="0"/>
          </a:p>
        </p:txBody>
      </p:sp>
      <p:sp>
        <p:nvSpPr>
          <p:cNvPr id="120" name="Freeform 119">
            <a:extLst>
              <a:ext uri="{FF2B5EF4-FFF2-40B4-BE49-F238E27FC236}">
                <a16:creationId xmlns:a16="http://schemas.microsoft.com/office/drawing/2014/main" id="{BEEDFA5A-50EF-BE47-8120-49978B6FC639}"/>
              </a:ext>
            </a:extLst>
          </p:cNvPr>
          <p:cNvSpPr/>
          <p:nvPr/>
        </p:nvSpPr>
        <p:spPr>
          <a:xfrm>
            <a:off x="3805980" y="1939925"/>
            <a:ext cx="45719" cy="87747"/>
          </a:xfrm>
          <a:custGeom>
            <a:avLst/>
            <a:gdLst>
              <a:gd name="connsiteX0" fmla="*/ 14322 w 25460"/>
              <a:gd name="connsiteY0" fmla="*/ 14355 h 76558"/>
              <a:gd name="connsiteX1" fmla="*/ 14322 w 25460"/>
              <a:gd name="connsiteY1" fmla="*/ 74453 h 76558"/>
            </a:gdLst>
            <a:ahLst/>
            <a:cxnLst>
              <a:cxn ang="0">
                <a:pos x="connsiteX0" y="connsiteY0"/>
              </a:cxn>
              <a:cxn ang="0">
                <a:pos x="connsiteX1" y="connsiteY1"/>
              </a:cxn>
            </a:cxnLst>
            <a:rect l="l" t="t" r="r" b="b"/>
            <a:pathLst>
              <a:path w="25460" h="76558">
                <a:moveTo>
                  <a:pt x="14322" y="14355"/>
                </a:moveTo>
                <a:lnTo>
                  <a:pt x="14322" y="74453"/>
                </a:lnTo>
              </a:path>
            </a:pathLst>
          </a:custGeom>
          <a:ln w="25400" cap="flat">
            <a:solidFill>
              <a:schemeClr val="accent1"/>
            </a:solidFill>
            <a:prstDash val="solid"/>
            <a:round/>
          </a:ln>
        </p:spPr>
        <p:txBody>
          <a:bodyPr rtlCol="0" anchor="ctr"/>
          <a:lstStyle/>
          <a:p>
            <a:endParaRPr lang="en-US" dirty="0"/>
          </a:p>
        </p:txBody>
      </p:sp>
      <p:sp>
        <p:nvSpPr>
          <p:cNvPr id="123" name="Freeform 122">
            <a:extLst>
              <a:ext uri="{FF2B5EF4-FFF2-40B4-BE49-F238E27FC236}">
                <a16:creationId xmlns:a16="http://schemas.microsoft.com/office/drawing/2014/main" id="{592B3869-F0B3-684A-AD9B-97F5B8DBB516}"/>
              </a:ext>
            </a:extLst>
          </p:cNvPr>
          <p:cNvSpPr/>
          <p:nvPr/>
        </p:nvSpPr>
        <p:spPr>
          <a:xfrm>
            <a:off x="6609973" y="2016434"/>
            <a:ext cx="3179754" cy="1642120"/>
          </a:xfrm>
          <a:custGeom>
            <a:avLst/>
            <a:gdLst>
              <a:gd name="connsiteX0" fmla="*/ 3178037 w 3179753"/>
              <a:gd name="connsiteY0" fmla="*/ 1629836 h 1642120"/>
              <a:gd name="connsiteX1" fmla="*/ 2235558 w 3179753"/>
              <a:gd name="connsiteY1" fmla="*/ 1629836 h 1642120"/>
              <a:gd name="connsiteX2" fmla="*/ 2235558 w 3179753"/>
              <a:gd name="connsiteY2" fmla="*/ 1279390 h 1642120"/>
              <a:gd name="connsiteX3" fmla="*/ 1332253 w 3179753"/>
              <a:gd name="connsiteY3" fmla="*/ 1279390 h 1642120"/>
              <a:gd name="connsiteX4" fmla="*/ 1332253 w 3179753"/>
              <a:gd name="connsiteY4" fmla="*/ 1046565 h 1642120"/>
              <a:gd name="connsiteX5" fmla="*/ 962003 w 3179753"/>
              <a:gd name="connsiteY5" fmla="*/ 1046565 h 1642120"/>
              <a:gd name="connsiteX6" fmla="*/ 962003 w 3179753"/>
              <a:gd name="connsiteY6" fmla="*/ 850402 h 1642120"/>
              <a:gd name="connsiteX7" fmla="*/ 876658 w 3179753"/>
              <a:gd name="connsiteY7" fmla="*/ 850402 h 1642120"/>
              <a:gd name="connsiteX8" fmla="*/ 876658 w 3179753"/>
              <a:gd name="connsiteY8" fmla="*/ 667350 h 1642120"/>
              <a:gd name="connsiteX9" fmla="*/ 858343 w 3179753"/>
              <a:gd name="connsiteY9" fmla="*/ 667350 h 1642120"/>
              <a:gd name="connsiteX10" fmla="*/ 858343 w 3179753"/>
              <a:gd name="connsiteY10" fmla="*/ 483407 h 1642120"/>
              <a:gd name="connsiteX11" fmla="*/ 658018 w 3179753"/>
              <a:gd name="connsiteY11" fmla="*/ 483407 h 1642120"/>
              <a:gd name="connsiteX12" fmla="*/ 658018 w 3179753"/>
              <a:gd name="connsiteY12" fmla="*/ 327342 h 1642120"/>
              <a:gd name="connsiteX13" fmla="*/ 380108 w 3179753"/>
              <a:gd name="connsiteY13" fmla="*/ 327342 h 1642120"/>
              <a:gd name="connsiteX14" fmla="*/ 380108 w 3179753"/>
              <a:gd name="connsiteY14" fmla="*/ 167840 h 1642120"/>
              <a:gd name="connsiteX15" fmla="*/ 195428 w 3179753"/>
              <a:gd name="connsiteY15" fmla="*/ 167840 h 1642120"/>
              <a:gd name="connsiteX16" fmla="*/ 195428 w 3179753"/>
              <a:gd name="connsiteY16" fmla="*/ 14321 h 1642120"/>
              <a:gd name="connsiteX17" fmla="*/ 14309 w 3179753"/>
              <a:gd name="connsiteY17" fmla="*/ 14321 h 164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9753" h="1642120">
                <a:moveTo>
                  <a:pt x="3178037" y="1629836"/>
                </a:moveTo>
                <a:lnTo>
                  <a:pt x="2235558" y="1629836"/>
                </a:lnTo>
                <a:lnTo>
                  <a:pt x="2235558" y="1279390"/>
                </a:lnTo>
                <a:lnTo>
                  <a:pt x="1332253" y="1279390"/>
                </a:lnTo>
                <a:lnTo>
                  <a:pt x="1332253" y="1046565"/>
                </a:lnTo>
                <a:lnTo>
                  <a:pt x="962003" y="1046565"/>
                </a:lnTo>
                <a:lnTo>
                  <a:pt x="962003" y="850402"/>
                </a:lnTo>
                <a:lnTo>
                  <a:pt x="876658" y="850402"/>
                </a:lnTo>
                <a:lnTo>
                  <a:pt x="876658" y="667350"/>
                </a:lnTo>
                <a:lnTo>
                  <a:pt x="858343" y="667350"/>
                </a:lnTo>
                <a:lnTo>
                  <a:pt x="858343" y="483407"/>
                </a:lnTo>
                <a:lnTo>
                  <a:pt x="658018" y="483407"/>
                </a:lnTo>
                <a:lnTo>
                  <a:pt x="658018" y="327342"/>
                </a:lnTo>
                <a:lnTo>
                  <a:pt x="380108" y="327342"/>
                </a:lnTo>
                <a:lnTo>
                  <a:pt x="380108" y="167840"/>
                </a:lnTo>
                <a:lnTo>
                  <a:pt x="195428" y="167840"/>
                </a:lnTo>
                <a:lnTo>
                  <a:pt x="195428" y="14321"/>
                </a:lnTo>
                <a:lnTo>
                  <a:pt x="14309" y="14321"/>
                </a:lnTo>
              </a:path>
            </a:pathLst>
          </a:custGeom>
          <a:noFill/>
          <a:ln w="19050" cap="flat">
            <a:solidFill>
              <a:schemeClr val="tx2"/>
            </a:solidFill>
            <a:prstDash val="solid"/>
            <a:round/>
          </a:ln>
        </p:spPr>
        <p:txBody>
          <a:bodyPr rtlCol="0" anchor="ctr"/>
          <a:lstStyle/>
          <a:p>
            <a:endParaRPr lang="en-US" dirty="0"/>
          </a:p>
        </p:txBody>
      </p:sp>
      <p:sp>
        <p:nvSpPr>
          <p:cNvPr id="124" name="Freeform 123">
            <a:extLst>
              <a:ext uri="{FF2B5EF4-FFF2-40B4-BE49-F238E27FC236}">
                <a16:creationId xmlns:a16="http://schemas.microsoft.com/office/drawing/2014/main" id="{6AF1688F-827D-B145-9220-EEDBBFC98FD3}"/>
              </a:ext>
            </a:extLst>
          </p:cNvPr>
          <p:cNvSpPr/>
          <p:nvPr/>
        </p:nvSpPr>
        <p:spPr>
          <a:xfrm>
            <a:off x="9433340" y="3566647"/>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US" dirty="0"/>
          </a:p>
        </p:txBody>
      </p:sp>
      <p:sp>
        <p:nvSpPr>
          <p:cNvPr id="125" name="Freeform 124">
            <a:extLst>
              <a:ext uri="{FF2B5EF4-FFF2-40B4-BE49-F238E27FC236}">
                <a16:creationId xmlns:a16="http://schemas.microsoft.com/office/drawing/2014/main" id="{3420B9D0-590F-2543-BFD7-B77BC7690486}"/>
              </a:ext>
            </a:extLst>
          </p:cNvPr>
          <p:cNvSpPr/>
          <p:nvPr/>
        </p:nvSpPr>
        <p:spPr>
          <a:xfrm>
            <a:off x="7959461" y="32252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rgbClr val="5D8298"/>
            </a:solidFill>
            <a:prstDash val="solid"/>
            <a:round/>
          </a:ln>
        </p:spPr>
        <p:txBody>
          <a:bodyPr rtlCol="0" anchor="ctr"/>
          <a:lstStyle/>
          <a:p>
            <a:endParaRPr lang="en-US" dirty="0"/>
          </a:p>
        </p:txBody>
      </p:sp>
      <p:sp>
        <p:nvSpPr>
          <p:cNvPr id="126" name="Freeform 125">
            <a:extLst>
              <a:ext uri="{FF2B5EF4-FFF2-40B4-BE49-F238E27FC236}">
                <a16:creationId xmlns:a16="http://schemas.microsoft.com/office/drawing/2014/main" id="{850E6451-86FF-5844-97D4-6970E571AD51}"/>
              </a:ext>
            </a:extLst>
          </p:cNvPr>
          <p:cNvSpPr/>
          <p:nvPr/>
        </p:nvSpPr>
        <p:spPr>
          <a:xfrm>
            <a:off x="7592263" y="2991141"/>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US" dirty="0"/>
          </a:p>
        </p:txBody>
      </p:sp>
      <p:sp>
        <p:nvSpPr>
          <p:cNvPr id="127" name="Freeform 126">
            <a:extLst>
              <a:ext uri="{FF2B5EF4-FFF2-40B4-BE49-F238E27FC236}">
                <a16:creationId xmlns:a16="http://schemas.microsoft.com/office/drawing/2014/main" id="{21724B67-0D59-F946-9EBA-B8ADC3E3C804}"/>
              </a:ext>
            </a:extLst>
          </p:cNvPr>
          <p:cNvSpPr/>
          <p:nvPr/>
        </p:nvSpPr>
        <p:spPr>
          <a:xfrm>
            <a:off x="7545457" y="2793577"/>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tx2"/>
            </a:solidFill>
            <a:prstDash val="solid"/>
            <a:round/>
          </a:ln>
        </p:spPr>
        <p:txBody>
          <a:bodyPr rtlCol="0" anchor="ctr"/>
          <a:lstStyle/>
          <a:p>
            <a:endParaRPr lang="en-US" dirty="0"/>
          </a:p>
        </p:txBody>
      </p:sp>
      <p:sp>
        <p:nvSpPr>
          <p:cNvPr id="128" name="Freeform 127">
            <a:extLst>
              <a:ext uri="{FF2B5EF4-FFF2-40B4-BE49-F238E27FC236}">
                <a16:creationId xmlns:a16="http://schemas.microsoft.com/office/drawing/2014/main" id="{1F74E5A0-4163-6945-B171-55BD329A32FB}"/>
              </a:ext>
            </a:extLst>
          </p:cNvPr>
          <p:cNvSpPr/>
          <p:nvPr/>
        </p:nvSpPr>
        <p:spPr>
          <a:xfrm>
            <a:off x="7372351" y="2420854"/>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US" dirty="0"/>
          </a:p>
        </p:txBody>
      </p:sp>
      <p:sp>
        <p:nvSpPr>
          <p:cNvPr id="129" name="Freeform 128">
            <a:extLst>
              <a:ext uri="{FF2B5EF4-FFF2-40B4-BE49-F238E27FC236}">
                <a16:creationId xmlns:a16="http://schemas.microsoft.com/office/drawing/2014/main" id="{F5FAE223-35A7-7641-8A77-58D120709F4C}"/>
              </a:ext>
            </a:extLst>
          </p:cNvPr>
          <p:cNvSpPr/>
          <p:nvPr/>
        </p:nvSpPr>
        <p:spPr>
          <a:xfrm>
            <a:off x="6783460" y="1951131"/>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tx2"/>
            </a:solidFill>
            <a:prstDash val="solid"/>
            <a:round/>
          </a:ln>
        </p:spPr>
        <p:txBody>
          <a:bodyPr rtlCol="0" anchor="ctr"/>
          <a:lstStyle/>
          <a:p>
            <a:endParaRPr lang="en-US" dirty="0"/>
          </a:p>
        </p:txBody>
      </p:sp>
      <p:sp>
        <p:nvSpPr>
          <p:cNvPr id="130" name="Freeform 129">
            <a:extLst>
              <a:ext uri="{FF2B5EF4-FFF2-40B4-BE49-F238E27FC236}">
                <a16:creationId xmlns:a16="http://schemas.microsoft.com/office/drawing/2014/main" id="{7F58195D-8C7F-7144-8434-C39EB82A46E1}"/>
              </a:ext>
            </a:extLst>
          </p:cNvPr>
          <p:cNvSpPr/>
          <p:nvPr/>
        </p:nvSpPr>
        <p:spPr>
          <a:xfrm>
            <a:off x="6672551" y="1951131"/>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tx2"/>
            </a:solidFill>
            <a:prstDash val="solid"/>
            <a:round/>
          </a:ln>
        </p:spPr>
        <p:txBody>
          <a:bodyPr rtlCol="0" anchor="ctr"/>
          <a:lstStyle/>
          <a:p>
            <a:endParaRPr lang="en-US" dirty="0"/>
          </a:p>
        </p:txBody>
      </p:sp>
      <p:sp>
        <p:nvSpPr>
          <p:cNvPr id="131" name="Freeform 130">
            <a:extLst>
              <a:ext uri="{FF2B5EF4-FFF2-40B4-BE49-F238E27FC236}">
                <a16:creationId xmlns:a16="http://schemas.microsoft.com/office/drawing/2014/main" id="{61F21812-77B8-7449-965D-2D383AAFF570}"/>
              </a:ext>
            </a:extLst>
          </p:cNvPr>
          <p:cNvSpPr/>
          <p:nvPr/>
        </p:nvSpPr>
        <p:spPr>
          <a:xfrm>
            <a:off x="7283954" y="2420854"/>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US" dirty="0"/>
          </a:p>
        </p:txBody>
      </p:sp>
      <p:sp>
        <p:nvSpPr>
          <p:cNvPr id="132" name="Freeform 131">
            <a:extLst>
              <a:ext uri="{FF2B5EF4-FFF2-40B4-BE49-F238E27FC236}">
                <a16:creationId xmlns:a16="http://schemas.microsoft.com/office/drawing/2014/main" id="{16E3A9E0-CF06-2049-8562-3616288ACAB4}"/>
              </a:ext>
            </a:extLst>
          </p:cNvPr>
          <p:cNvSpPr/>
          <p:nvPr/>
        </p:nvSpPr>
        <p:spPr>
          <a:xfrm>
            <a:off x="8949269" y="3566647"/>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US" dirty="0"/>
          </a:p>
        </p:txBody>
      </p:sp>
      <p:sp>
        <p:nvSpPr>
          <p:cNvPr id="133" name="Freeform 132">
            <a:extLst>
              <a:ext uri="{FF2B5EF4-FFF2-40B4-BE49-F238E27FC236}">
                <a16:creationId xmlns:a16="http://schemas.microsoft.com/office/drawing/2014/main" id="{D5CBF0A3-A7A0-1741-BF3D-D6A258C29D5D}"/>
              </a:ext>
            </a:extLst>
          </p:cNvPr>
          <p:cNvSpPr/>
          <p:nvPr/>
        </p:nvSpPr>
        <p:spPr>
          <a:xfrm>
            <a:off x="9765942" y="3566647"/>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tx2"/>
            </a:solidFill>
            <a:prstDash val="solid"/>
            <a:round/>
          </a:ln>
        </p:spPr>
        <p:txBody>
          <a:bodyPr rtlCol="0" anchor="ctr"/>
          <a:lstStyle/>
          <a:p>
            <a:endParaRPr lang="en-US" dirty="0"/>
          </a:p>
        </p:txBody>
      </p:sp>
      <p:sp>
        <p:nvSpPr>
          <p:cNvPr id="134" name="Freeform 133">
            <a:extLst>
              <a:ext uri="{FF2B5EF4-FFF2-40B4-BE49-F238E27FC236}">
                <a16:creationId xmlns:a16="http://schemas.microsoft.com/office/drawing/2014/main" id="{036678D7-C77A-8C42-B599-544A588301C2}"/>
              </a:ext>
            </a:extLst>
          </p:cNvPr>
          <p:cNvSpPr/>
          <p:nvPr/>
        </p:nvSpPr>
        <p:spPr>
          <a:xfrm>
            <a:off x="6610609" y="2011979"/>
            <a:ext cx="3408696" cy="2482275"/>
          </a:xfrm>
          <a:custGeom>
            <a:avLst/>
            <a:gdLst>
              <a:gd name="connsiteX0" fmla="*/ 3396422 w 3408696"/>
              <a:gd name="connsiteY0" fmla="*/ 2471264 h 2482274"/>
              <a:gd name="connsiteX1" fmla="*/ 3001878 w 3408696"/>
              <a:gd name="connsiteY1" fmla="*/ 2471264 h 2482274"/>
              <a:gd name="connsiteX2" fmla="*/ 3001878 w 3408696"/>
              <a:gd name="connsiteY2" fmla="*/ 2244931 h 2482274"/>
              <a:gd name="connsiteX3" fmla="*/ 2752713 w 3408696"/>
              <a:gd name="connsiteY3" fmla="*/ 2244931 h 2482274"/>
              <a:gd name="connsiteX4" fmla="*/ 2752713 w 3408696"/>
              <a:gd name="connsiteY4" fmla="*/ 2035783 h 2482274"/>
              <a:gd name="connsiteX5" fmla="*/ 2450000 w 3408696"/>
              <a:gd name="connsiteY5" fmla="*/ 2035783 h 2482274"/>
              <a:gd name="connsiteX6" fmla="*/ 2450000 w 3408696"/>
              <a:gd name="connsiteY6" fmla="*/ 1821035 h 2482274"/>
              <a:gd name="connsiteX7" fmla="*/ 2051386 w 3408696"/>
              <a:gd name="connsiteY7" fmla="*/ 1821035 h 2482274"/>
              <a:gd name="connsiteX8" fmla="*/ 2051386 w 3408696"/>
              <a:gd name="connsiteY8" fmla="*/ 1598521 h 2482274"/>
              <a:gd name="connsiteX9" fmla="*/ 1967059 w 3408696"/>
              <a:gd name="connsiteY9" fmla="*/ 1598521 h 2482274"/>
              <a:gd name="connsiteX10" fmla="*/ 1967059 w 3408696"/>
              <a:gd name="connsiteY10" fmla="*/ 1427817 h 2482274"/>
              <a:gd name="connsiteX11" fmla="*/ 1499508 w 3408696"/>
              <a:gd name="connsiteY11" fmla="*/ 1427817 h 2482274"/>
              <a:gd name="connsiteX12" fmla="*/ 1499508 w 3408696"/>
              <a:gd name="connsiteY12" fmla="*/ 1236109 h 2482274"/>
              <a:gd name="connsiteX13" fmla="*/ 1173647 w 3408696"/>
              <a:gd name="connsiteY13" fmla="*/ 1236109 h 2482274"/>
              <a:gd name="connsiteX14" fmla="*/ 1173647 w 3408696"/>
              <a:gd name="connsiteY14" fmla="*/ 1090228 h 2482274"/>
              <a:gd name="connsiteX15" fmla="*/ 953354 w 3408696"/>
              <a:gd name="connsiteY15" fmla="*/ 1090228 h 2482274"/>
              <a:gd name="connsiteX16" fmla="*/ 953354 w 3408696"/>
              <a:gd name="connsiteY16" fmla="*/ 988645 h 2482274"/>
              <a:gd name="connsiteX17" fmla="*/ 834431 w 3408696"/>
              <a:gd name="connsiteY17" fmla="*/ 988645 h 2482274"/>
              <a:gd name="connsiteX18" fmla="*/ 834431 w 3408696"/>
              <a:gd name="connsiteY18" fmla="*/ 886936 h 2482274"/>
              <a:gd name="connsiteX19" fmla="*/ 711820 w 3408696"/>
              <a:gd name="connsiteY19" fmla="*/ 886936 h 2482274"/>
              <a:gd name="connsiteX20" fmla="*/ 711820 w 3408696"/>
              <a:gd name="connsiteY20" fmla="*/ 785354 h 2482274"/>
              <a:gd name="connsiteX21" fmla="*/ 594932 w 3408696"/>
              <a:gd name="connsiteY21" fmla="*/ 785354 h 2482274"/>
              <a:gd name="connsiteX22" fmla="*/ 594932 w 3408696"/>
              <a:gd name="connsiteY22" fmla="*/ 679825 h 2482274"/>
              <a:gd name="connsiteX23" fmla="*/ 545073 w 3408696"/>
              <a:gd name="connsiteY23" fmla="*/ 679825 h 2482274"/>
              <a:gd name="connsiteX24" fmla="*/ 545073 w 3408696"/>
              <a:gd name="connsiteY24" fmla="*/ 587790 h 2482274"/>
              <a:gd name="connsiteX25" fmla="*/ 363064 w 3408696"/>
              <a:gd name="connsiteY25" fmla="*/ 587790 h 2482274"/>
              <a:gd name="connsiteX26" fmla="*/ 363064 w 3408696"/>
              <a:gd name="connsiteY26" fmla="*/ 397864 h 2482274"/>
              <a:gd name="connsiteX27" fmla="*/ 299851 w 3408696"/>
              <a:gd name="connsiteY27" fmla="*/ 397864 h 2482274"/>
              <a:gd name="connsiteX28" fmla="*/ 299851 w 3408696"/>
              <a:gd name="connsiteY28" fmla="*/ 305829 h 2482274"/>
              <a:gd name="connsiteX29" fmla="*/ 259532 w 3408696"/>
              <a:gd name="connsiteY29" fmla="*/ 305829 h 2482274"/>
              <a:gd name="connsiteX30" fmla="*/ 259532 w 3408696"/>
              <a:gd name="connsiteY30" fmla="*/ 211884 h 2482274"/>
              <a:gd name="connsiteX31" fmla="*/ 232694 w 3408696"/>
              <a:gd name="connsiteY31" fmla="*/ 211884 h 2482274"/>
              <a:gd name="connsiteX32" fmla="*/ 232694 w 3408696"/>
              <a:gd name="connsiteY32" fmla="*/ 113994 h 2482274"/>
              <a:gd name="connsiteX33" fmla="*/ 203949 w 3408696"/>
              <a:gd name="connsiteY33" fmla="*/ 113994 h 2482274"/>
              <a:gd name="connsiteX34" fmla="*/ 203949 w 3408696"/>
              <a:gd name="connsiteY34" fmla="*/ 14321 h 2482274"/>
              <a:gd name="connsiteX35" fmla="*/ 14309 w 3408696"/>
              <a:gd name="connsiteY35" fmla="*/ 14321 h 248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08696" h="2482274">
                <a:moveTo>
                  <a:pt x="3396422" y="2471264"/>
                </a:moveTo>
                <a:lnTo>
                  <a:pt x="3001878" y="2471264"/>
                </a:lnTo>
                <a:lnTo>
                  <a:pt x="3001878" y="2244931"/>
                </a:lnTo>
                <a:lnTo>
                  <a:pt x="2752713" y="2244931"/>
                </a:lnTo>
                <a:lnTo>
                  <a:pt x="2752713" y="2035783"/>
                </a:lnTo>
                <a:lnTo>
                  <a:pt x="2450000" y="2035783"/>
                </a:lnTo>
                <a:lnTo>
                  <a:pt x="2450000" y="1821035"/>
                </a:lnTo>
                <a:lnTo>
                  <a:pt x="2051386" y="1821035"/>
                </a:lnTo>
                <a:lnTo>
                  <a:pt x="2051386" y="1598521"/>
                </a:lnTo>
                <a:lnTo>
                  <a:pt x="1967059" y="1598521"/>
                </a:lnTo>
                <a:lnTo>
                  <a:pt x="1967059" y="1427817"/>
                </a:lnTo>
                <a:lnTo>
                  <a:pt x="1499508" y="1427817"/>
                </a:lnTo>
                <a:lnTo>
                  <a:pt x="1499508" y="1236109"/>
                </a:lnTo>
                <a:lnTo>
                  <a:pt x="1173647" y="1236109"/>
                </a:lnTo>
                <a:lnTo>
                  <a:pt x="1173647" y="1090228"/>
                </a:lnTo>
                <a:lnTo>
                  <a:pt x="953354" y="1090228"/>
                </a:lnTo>
                <a:lnTo>
                  <a:pt x="953354" y="988645"/>
                </a:lnTo>
                <a:lnTo>
                  <a:pt x="834431" y="988645"/>
                </a:lnTo>
                <a:lnTo>
                  <a:pt x="834431" y="886936"/>
                </a:lnTo>
                <a:lnTo>
                  <a:pt x="711820" y="886936"/>
                </a:lnTo>
                <a:lnTo>
                  <a:pt x="711820" y="785354"/>
                </a:lnTo>
                <a:lnTo>
                  <a:pt x="594932" y="785354"/>
                </a:lnTo>
                <a:lnTo>
                  <a:pt x="594932" y="679825"/>
                </a:lnTo>
                <a:lnTo>
                  <a:pt x="545073" y="679825"/>
                </a:lnTo>
                <a:lnTo>
                  <a:pt x="545073" y="587790"/>
                </a:lnTo>
                <a:lnTo>
                  <a:pt x="363064" y="587790"/>
                </a:lnTo>
                <a:lnTo>
                  <a:pt x="363064" y="397864"/>
                </a:lnTo>
                <a:lnTo>
                  <a:pt x="299851" y="397864"/>
                </a:lnTo>
                <a:lnTo>
                  <a:pt x="299851" y="305829"/>
                </a:lnTo>
                <a:lnTo>
                  <a:pt x="259532" y="305829"/>
                </a:lnTo>
                <a:lnTo>
                  <a:pt x="259532" y="211884"/>
                </a:lnTo>
                <a:lnTo>
                  <a:pt x="232694" y="211884"/>
                </a:lnTo>
                <a:lnTo>
                  <a:pt x="232694" y="113994"/>
                </a:lnTo>
                <a:lnTo>
                  <a:pt x="203949" y="113994"/>
                </a:lnTo>
                <a:lnTo>
                  <a:pt x="203949" y="14321"/>
                </a:lnTo>
                <a:lnTo>
                  <a:pt x="14309" y="14321"/>
                </a:lnTo>
              </a:path>
            </a:pathLst>
          </a:custGeom>
          <a:noFill/>
          <a:ln w="19050" cap="flat">
            <a:solidFill>
              <a:schemeClr val="accent1"/>
            </a:solidFill>
            <a:prstDash val="solid"/>
            <a:round/>
          </a:ln>
        </p:spPr>
        <p:txBody>
          <a:bodyPr rtlCol="0" anchor="ctr"/>
          <a:lstStyle/>
          <a:p>
            <a:endParaRPr lang="en-US" dirty="0"/>
          </a:p>
        </p:txBody>
      </p:sp>
      <p:sp>
        <p:nvSpPr>
          <p:cNvPr id="135" name="Freeform 134">
            <a:extLst>
              <a:ext uri="{FF2B5EF4-FFF2-40B4-BE49-F238E27FC236}">
                <a16:creationId xmlns:a16="http://schemas.microsoft.com/office/drawing/2014/main" id="{F9CCA724-F807-D245-9C77-A7180E7E1740}"/>
              </a:ext>
            </a:extLst>
          </p:cNvPr>
          <p:cNvSpPr/>
          <p:nvPr/>
        </p:nvSpPr>
        <p:spPr>
          <a:xfrm>
            <a:off x="8616016" y="3537114"/>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US" dirty="0"/>
          </a:p>
        </p:txBody>
      </p:sp>
      <p:sp>
        <p:nvSpPr>
          <p:cNvPr id="136" name="Freeform 135">
            <a:extLst>
              <a:ext uri="{FF2B5EF4-FFF2-40B4-BE49-F238E27FC236}">
                <a16:creationId xmlns:a16="http://schemas.microsoft.com/office/drawing/2014/main" id="{3D4FAE35-8E4E-6F4A-901D-9710384A8259}"/>
              </a:ext>
            </a:extLst>
          </p:cNvPr>
          <p:cNvSpPr/>
          <p:nvPr/>
        </p:nvSpPr>
        <p:spPr>
          <a:xfrm>
            <a:off x="8081182" y="3169865"/>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accent1"/>
            </a:solidFill>
            <a:prstDash val="solid"/>
            <a:round/>
          </a:ln>
        </p:spPr>
        <p:txBody>
          <a:bodyPr rtlCol="0" anchor="ctr"/>
          <a:lstStyle/>
          <a:p>
            <a:endParaRPr lang="en-US" dirty="0"/>
          </a:p>
        </p:txBody>
      </p:sp>
      <p:sp>
        <p:nvSpPr>
          <p:cNvPr id="137" name="Freeform 136">
            <a:extLst>
              <a:ext uri="{FF2B5EF4-FFF2-40B4-BE49-F238E27FC236}">
                <a16:creationId xmlns:a16="http://schemas.microsoft.com/office/drawing/2014/main" id="{42EF9A01-8629-E446-B285-387827B27DDB}"/>
              </a:ext>
            </a:extLst>
          </p:cNvPr>
          <p:cNvSpPr/>
          <p:nvPr/>
        </p:nvSpPr>
        <p:spPr>
          <a:xfrm>
            <a:off x="7863814" y="3169865"/>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accent1"/>
            </a:solidFill>
            <a:prstDash val="solid"/>
            <a:round/>
          </a:ln>
        </p:spPr>
        <p:txBody>
          <a:bodyPr rtlCol="0" anchor="ctr"/>
          <a:lstStyle/>
          <a:p>
            <a:endParaRPr lang="en-US" dirty="0"/>
          </a:p>
        </p:txBody>
      </p:sp>
      <p:sp>
        <p:nvSpPr>
          <p:cNvPr id="138" name="Freeform 137">
            <a:extLst>
              <a:ext uri="{FF2B5EF4-FFF2-40B4-BE49-F238E27FC236}">
                <a16:creationId xmlns:a16="http://schemas.microsoft.com/office/drawing/2014/main" id="{5F4BF732-9E30-EB49-915E-72BDEF3EBD7C}"/>
              </a:ext>
            </a:extLst>
          </p:cNvPr>
          <p:cNvSpPr/>
          <p:nvPr/>
        </p:nvSpPr>
        <p:spPr>
          <a:xfrm>
            <a:off x="7751378" y="30228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US" dirty="0"/>
          </a:p>
        </p:txBody>
      </p:sp>
      <p:sp>
        <p:nvSpPr>
          <p:cNvPr id="139" name="Freeform 138">
            <a:extLst>
              <a:ext uri="{FF2B5EF4-FFF2-40B4-BE49-F238E27FC236}">
                <a16:creationId xmlns:a16="http://schemas.microsoft.com/office/drawing/2014/main" id="{FE195B19-0C7D-F048-9970-2297886357A1}"/>
              </a:ext>
            </a:extLst>
          </p:cNvPr>
          <p:cNvSpPr/>
          <p:nvPr/>
        </p:nvSpPr>
        <p:spPr>
          <a:xfrm>
            <a:off x="9985854" y="44074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rgbClr val="C6573B"/>
            </a:solidFill>
            <a:prstDash val="solid"/>
            <a:round/>
          </a:ln>
        </p:spPr>
        <p:txBody>
          <a:bodyPr rtlCol="0" anchor="ctr"/>
          <a:lstStyle/>
          <a:p>
            <a:endParaRPr lang="en-US" dirty="0"/>
          </a:p>
        </p:txBody>
      </p:sp>
      <p:sp>
        <p:nvSpPr>
          <p:cNvPr id="140" name="Freeform 139">
            <a:extLst>
              <a:ext uri="{FF2B5EF4-FFF2-40B4-BE49-F238E27FC236}">
                <a16:creationId xmlns:a16="http://schemas.microsoft.com/office/drawing/2014/main" id="{FB099EA2-521B-054A-B307-2DDFA259361A}"/>
              </a:ext>
            </a:extLst>
          </p:cNvPr>
          <p:cNvSpPr/>
          <p:nvPr/>
        </p:nvSpPr>
        <p:spPr>
          <a:xfrm>
            <a:off x="7718054" y="30228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US" dirty="0"/>
          </a:p>
        </p:txBody>
      </p:sp>
      <p:sp>
        <p:nvSpPr>
          <p:cNvPr id="141" name="Freeform 140">
            <a:extLst>
              <a:ext uri="{FF2B5EF4-FFF2-40B4-BE49-F238E27FC236}">
                <a16:creationId xmlns:a16="http://schemas.microsoft.com/office/drawing/2014/main" id="{5C795899-C850-5744-ABE8-528D42EFB7A0}"/>
              </a:ext>
            </a:extLst>
          </p:cNvPr>
          <p:cNvSpPr/>
          <p:nvPr/>
        </p:nvSpPr>
        <p:spPr>
          <a:xfrm>
            <a:off x="7673537" y="3022838"/>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US" dirty="0"/>
          </a:p>
        </p:txBody>
      </p:sp>
      <p:sp>
        <p:nvSpPr>
          <p:cNvPr id="142" name="Freeform 141">
            <a:extLst>
              <a:ext uri="{FF2B5EF4-FFF2-40B4-BE49-F238E27FC236}">
                <a16:creationId xmlns:a16="http://schemas.microsoft.com/office/drawing/2014/main" id="{FEE386E7-7FD7-A247-9D3C-D51A1D50FB73}"/>
              </a:ext>
            </a:extLst>
          </p:cNvPr>
          <p:cNvSpPr/>
          <p:nvPr/>
        </p:nvSpPr>
        <p:spPr>
          <a:xfrm>
            <a:off x="7531466" y="2922656"/>
            <a:ext cx="25438" cy="76378"/>
          </a:xfrm>
          <a:custGeom>
            <a:avLst/>
            <a:gdLst>
              <a:gd name="connsiteX0" fmla="*/ 14309 w 25438"/>
              <a:gd name="connsiteY0" fmla="*/ 14321 h 76377"/>
              <a:gd name="connsiteX1" fmla="*/ 14309 w 25438"/>
              <a:gd name="connsiteY1" fmla="*/ 74405 h 76377"/>
            </a:gdLst>
            <a:ahLst/>
            <a:cxnLst>
              <a:cxn ang="0">
                <a:pos x="connsiteX0" y="connsiteY0"/>
              </a:cxn>
              <a:cxn ang="0">
                <a:pos x="connsiteX1" y="connsiteY1"/>
              </a:cxn>
            </a:cxnLst>
            <a:rect l="l" t="t" r="r" b="b"/>
            <a:pathLst>
              <a:path w="25438" h="76377">
                <a:moveTo>
                  <a:pt x="14309" y="14321"/>
                </a:moveTo>
                <a:lnTo>
                  <a:pt x="14309" y="74405"/>
                </a:lnTo>
              </a:path>
            </a:pathLst>
          </a:custGeom>
          <a:ln w="19050" cap="flat">
            <a:solidFill>
              <a:schemeClr val="accent1"/>
            </a:solidFill>
            <a:prstDash val="solid"/>
            <a:round/>
          </a:ln>
        </p:spPr>
        <p:txBody>
          <a:bodyPr rtlCol="0" anchor="ctr"/>
          <a:lstStyle/>
          <a:p>
            <a:endParaRPr lang="en-US" dirty="0"/>
          </a:p>
        </p:txBody>
      </p:sp>
      <p:sp>
        <p:nvSpPr>
          <p:cNvPr id="143" name="Freeform 142">
            <a:extLst>
              <a:ext uri="{FF2B5EF4-FFF2-40B4-BE49-F238E27FC236}">
                <a16:creationId xmlns:a16="http://schemas.microsoft.com/office/drawing/2014/main" id="{BE5AFC50-E75A-904A-997F-B10B74A4AEE9}"/>
              </a:ext>
            </a:extLst>
          </p:cNvPr>
          <p:cNvSpPr/>
          <p:nvPr/>
        </p:nvSpPr>
        <p:spPr>
          <a:xfrm>
            <a:off x="6719993" y="1951004"/>
            <a:ext cx="25438" cy="76378"/>
          </a:xfrm>
          <a:custGeom>
            <a:avLst/>
            <a:gdLst>
              <a:gd name="connsiteX0" fmla="*/ 14309 w 25438"/>
              <a:gd name="connsiteY0" fmla="*/ 14321 h 76377"/>
              <a:gd name="connsiteX1" fmla="*/ 14309 w 25438"/>
              <a:gd name="connsiteY1" fmla="*/ 74277 h 76377"/>
            </a:gdLst>
            <a:ahLst/>
            <a:cxnLst>
              <a:cxn ang="0">
                <a:pos x="connsiteX0" y="connsiteY0"/>
              </a:cxn>
              <a:cxn ang="0">
                <a:pos x="connsiteX1" y="connsiteY1"/>
              </a:cxn>
            </a:cxnLst>
            <a:rect l="l" t="t" r="r" b="b"/>
            <a:pathLst>
              <a:path w="25438" h="76377">
                <a:moveTo>
                  <a:pt x="14309" y="14321"/>
                </a:moveTo>
                <a:lnTo>
                  <a:pt x="14309" y="74277"/>
                </a:lnTo>
              </a:path>
            </a:pathLst>
          </a:custGeom>
          <a:ln w="19050" cap="flat">
            <a:solidFill>
              <a:schemeClr val="accent1"/>
            </a:solidFill>
            <a:prstDash val="solid"/>
            <a:round/>
          </a:ln>
        </p:spPr>
        <p:txBody>
          <a:bodyPr rtlCol="0" anchor="ctr"/>
          <a:lstStyle/>
          <a:p>
            <a:endParaRPr lang="en-US" dirty="0"/>
          </a:p>
        </p:txBody>
      </p:sp>
      <p:sp>
        <p:nvSpPr>
          <p:cNvPr id="5" name="Content Placeholder 20">
            <a:extLst>
              <a:ext uri="{FF2B5EF4-FFF2-40B4-BE49-F238E27FC236}">
                <a16:creationId xmlns:a16="http://schemas.microsoft.com/office/drawing/2014/main" id="{20188CE4-9429-D19F-B2BB-C5CF5F7C49A5}"/>
              </a:ext>
            </a:extLst>
          </p:cNvPr>
          <p:cNvSpPr txBox="1">
            <a:spLocks/>
          </p:cNvSpPr>
          <p:nvPr/>
        </p:nvSpPr>
        <p:spPr>
          <a:xfrm>
            <a:off x="873859" y="5126341"/>
            <a:ext cx="10588385"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200"/>
              </a:spcAft>
            </a:pPr>
            <a:r>
              <a:rPr lang="en-US" sz="1100" dirty="0">
                <a:solidFill>
                  <a:schemeClr val="tx2"/>
                </a:solidFill>
              </a:rPr>
              <a:t>*One patient received </a:t>
            </a:r>
            <a:r>
              <a:rPr lang="en-US" sz="1100" dirty="0" err="1">
                <a:solidFill>
                  <a:schemeClr val="tx2"/>
                </a:solidFill>
              </a:rPr>
              <a:t>cabozantinib</a:t>
            </a:r>
            <a:r>
              <a:rPr lang="en-US" sz="1100" dirty="0">
                <a:solidFill>
                  <a:schemeClr val="tx2"/>
                </a:solidFill>
              </a:rPr>
              <a:t> – data not shown</a:t>
            </a:r>
            <a:endParaRPr lang="da-DK" sz="1100" dirty="0">
              <a:solidFill>
                <a:schemeClr val="tx2"/>
              </a:solidFill>
            </a:endParaRPr>
          </a:p>
        </p:txBody>
      </p:sp>
    </p:spTree>
    <p:extLst>
      <p:ext uri="{BB962C8B-B14F-4D97-AF65-F5344CB8AC3E}">
        <p14:creationId xmlns:p14="http://schemas.microsoft.com/office/powerpoint/2010/main" val="1280475578"/>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rmAutofit fontScale="90000"/>
          </a:bodyPr>
          <a:lstStyle/>
          <a:p>
            <a:r>
              <a:rPr lang="en-US" sz="3100" dirty="0"/>
              <a:t>Japanese real-world registry study of systemic treatment of HCC</a:t>
            </a:r>
            <a:br>
              <a:rPr lang="en-GB" dirty="0"/>
            </a:br>
            <a:r>
              <a:rPr lang="en-US" sz="2200" dirty="0">
                <a:solidFill>
                  <a:schemeClr val="accent1"/>
                </a:solidFill>
              </a:rPr>
              <a:t>demonstrating the efficacy of various treatment sequences</a:t>
            </a:r>
            <a:endParaRPr lang="en-GB" sz="22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74</a:t>
            </a:fld>
            <a:endParaRPr lang="en-GB" dirty="0"/>
          </a:p>
        </p:txBody>
      </p:sp>
      <p:sp>
        <p:nvSpPr>
          <p:cNvPr id="21" name="Content Placeholder 20">
            <a:extLst>
              <a:ext uri="{FF2B5EF4-FFF2-40B4-BE49-F238E27FC236}">
                <a16:creationId xmlns:a16="http://schemas.microsoft.com/office/drawing/2014/main" id="{F5FFE6A7-DF15-FEC6-38BE-36B284BC0B3B}"/>
              </a:ext>
            </a:extLst>
          </p:cNvPr>
          <p:cNvSpPr>
            <a:spLocks noGrp="1"/>
          </p:cNvSpPr>
          <p:nvPr>
            <p:ph sz="quarter" idx="15"/>
          </p:nvPr>
        </p:nvSpPr>
        <p:spPr/>
        <p:txBody>
          <a:bodyPr/>
          <a:lstStyle/>
          <a:p>
            <a:r>
              <a:rPr lang="en-US" dirty="0"/>
              <a:t>DCR, disease control rate; HCC, hepatocellular carcinoma; ND, not determined; RR, response rate; Tx, treatment</a:t>
            </a:r>
          </a:p>
          <a:p>
            <a:r>
              <a:rPr lang="en-US" dirty="0"/>
              <a:t>Asaoka Y, </a:t>
            </a:r>
            <a:r>
              <a:rPr lang="en-GB" dirty="0"/>
              <a:t>J Clin Oncol. 2023. 41(no. 4_suppl):510-510 (presented at ASCO; poster #510)</a:t>
            </a:r>
            <a:endParaRPr lang="en-US" dirty="0"/>
          </a:p>
        </p:txBody>
      </p:sp>
      <p:sp>
        <p:nvSpPr>
          <p:cNvPr id="10" name="Content Placeholder 1">
            <a:extLst>
              <a:ext uri="{FF2B5EF4-FFF2-40B4-BE49-F238E27FC236}">
                <a16:creationId xmlns:a16="http://schemas.microsoft.com/office/drawing/2014/main" id="{66C025DB-2ECD-DD3F-54BD-16D2ADF65150}"/>
              </a:ext>
            </a:extLst>
          </p:cNvPr>
          <p:cNvSpPr txBox="1">
            <a:spLocks/>
          </p:cNvSpPr>
          <p:nvPr/>
        </p:nvSpPr>
        <p:spPr>
          <a:xfrm>
            <a:off x="3719736" y="1628800"/>
            <a:ext cx="4683728" cy="267842"/>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600" b="1" dirty="0">
                <a:solidFill>
                  <a:schemeClr val="tx1"/>
                </a:solidFill>
              </a:rPr>
              <a:t>Chronological trends of regimens</a:t>
            </a:r>
            <a:endParaRPr lang="en-US" sz="1600" dirty="0">
              <a:solidFill>
                <a:schemeClr val="tx1"/>
              </a:solidFill>
            </a:endParaRPr>
          </a:p>
        </p:txBody>
      </p:sp>
      <p:sp>
        <p:nvSpPr>
          <p:cNvPr id="23" name="Content Placeholder 1">
            <a:extLst>
              <a:ext uri="{FF2B5EF4-FFF2-40B4-BE49-F238E27FC236}">
                <a16:creationId xmlns:a16="http://schemas.microsoft.com/office/drawing/2014/main" id="{B279FD58-EB7B-DB47-B6B5-568BD814BADE}"/>
              </a:ext>
            </a:extLst>
          </p:cNvPr>
          <p:cNvSpPr txBox="1">
            <a:spLocks/>
          </p:cNvSpPr>
          <p:nvPr/>
        </p:nvSpPr>
        <p:spPr>
          <a:xfrm>
            <a:off x="3754136" y="3699533"/>
            <a:ext cx="4683728" cy="267842"/>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600" b="1" dirty="0">
                <a:solidFill>
                  <a:schemeClr val="tx1"/>
                </a:solidFill>
              </a:rPr>
              <a:t>Treatment efficacy of 2</a:t>
            </a:r>
            <a:r>
              <a:rPr lang="en-GB" sz="1600" b="1" baseline="30000" dirty="0">
                <a:solidFill>
                  <a:schemeClr val="tx1"/>
                </a:solidFill>
              </a:rPr>
              <a:t>nd</a:t>
            </a:r>
            <a:r>
              <a:rPr lang="en-GB" sz="1600" b="1" dirty="0">
                <a:solidFill>
                  <a:schemeClr val="tx1"/>
                </a:solidFill>
              </a:rPr>
              <a:t> line therapy</a:t>
            </a:r>
            <a:endParaRPr lang="en-US" sz="1600" b="1" dirty="0">
              <a:solidFill>
                <a:schemeClr val="tx1"/>
              </a:solidFill>
            </a:endParaRPr>
          </a:p>
        </p:txBody>
      </p:sp>
      <p:graphicFrame>
        <p:nvGraphicFramePr>
          <p:cNvPr id="22" name="Table 21">
            <a:extLst>
              <a:ext uri="{FF2B5EF4-FFF2-40B4-BE49-F238E27FC236}">
                <a16:creationId xmlns:a16="http://schemas.microsoft.com/office/drawing/2014/main" id="{E6B58CC9-92F1-984B-BCCF-C5BF35EA3BC7}"/>
              </a:ext>
            </a:extLst>
          </p:cNvPr>
          <p:cNvGraphicFramePr>
            <a:graphicFrameLocks noGrp="1"/>
          </p:cNvGraphicFramePr>
          <p:nvPr>
            <p:extLst>
              <p:ext uri="{D42A27DB-BD31-4B8C-83A1-F6EECF244321}">
                <p14:modId xmlns:p14="http://schemas.microsoft.com/office/powerpoint/2010/main" val="2153631822"/>
              </p:ext>
            </p:extLst>
          </p:nvPr>
        </p:nvGraphicFramePr>
        <p:xfrm>
          <a:off x="2109670" y="3993152"/>
          <a:ext cx="7972660" cy="2210880"/>
        </p:xfrm>
        <a:graphic>
          <a:graphicData uri="http://schemas.openxmlformats.org/drawingml/2006/table">
            <a:tbl>
              <a:tblPr firstRow="1" bandRow="1">
                <a:tableStyleId>{5C22544A-7EE6-4342-B048-85BDC9FD1C3A}</a:tableStyleId>
              </a:tblPr>
              <a:tblGrid>
                <a:gridCol w="1594532">
                  <a:extLst>
                    <a:ext uri="{9D8B030D-6E8A-4147-A177-3AD203B41FA5}">
                      <a16:colId xmlns:a16="http://schemas.microsoft.com/office/drawing/2014/main" val="3333167895"/>
                    </a:ext>
                  </a:extLst>
                </a:gridCol>
                <a:gridCol w="1594532">
                  <a:extLst>
                    <a:ext uri="{9D8B030D-6E8A-4147-A177-3AD203B41FA5}">
                      <a16:colId xmlns:a16="http://schemas.microsoft.com/office/drawing/2014/main" val="2287933796"/>
                    </a:ext>
                  </a:extLst>
                </a:gridCol>
                <a:gridCol w="656002">
                  <a:extLst>
                    <a:ext uri="{9D8B030D-6E8A-4147-A177-3AD203B41FA5}">
                      <a16:colId xmlns:a16="http://schemas.microsoft.com/office/drawing/2014/main" val="3719281479"/>
                    </a:ext>
                  </a:extLst>
                </a:gridCol>
                <a:gridCol w="1803721">
                  <a:extLst>
                    <a:ext uri="{9D8B030D-6E8A-4147-A177-3AD203B41FA5}">
                      <a16:colId xmlns:a16="http://schemas.microsoft.com/office/drawing/2014/main" val="673948749"/>
                    </a:ext>
                  </a:extLst>
                </a:gridCol>
                <a:gridCol w="2323873">
                  <a:extLst>
                    <a:ext uri="{9D8B030D-6E8A-4147-A177-3AD203B41FA5}">
                      <a16:colId xmlns:a16="http://schemas.microsoft.com/office/drawing/2014/main" val="2885085113"/>
                    </a:ext>
                  </a:extLst>
                </a:gridCol>
              </a:tblGrid>
              <a:tr h="207561">
                <a:tc>
                  <a:txBody>
                    <a:bodyPr/>
                    <a:lstStyle/>
                    <a:p>
                      <a:r>
                        <a:rPr lang="en-US" sz="1600" dirty="0">
                          <a:latin typeface="Arial" panose="020B0604020202020204" pitchFamily="34" charset="0"/>
                          <a:cs typeface="Arial" panose="020B0604020202020204" pitchFamily="34" charset="0"/>
                        </a:rPr>
                        <a:t>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line</a:t>
                      </a:r>
                    </a:p>
                  </a:txBody>
                  <a:tcPr marT="36000" marB="36000"/>
                </a:tc>
                <a:tc>
                  <a:txBody>
                    <a:bodyPr/>
                    <a:lstStyle/>
                    <a:p>
                      <a:r>
                        <a:rPr lang="en-US" sz="1600" dirty="0">
                          <a:latin typeface="Arial" panose="020B0604020202020204" pitchFamily="34" charset="0"/>
                          <a:cs typeface="Arial" panose="020B0604020202020204" pitchFamily="34" charset="0"/>
                        </a:rPr>
                        <a:t>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line</a:t>
                      </a:r>
                    </a:p>
                  </a:txBody>
                  <a:tcPr marT="36000" marB="36000"/>
                </a:tc>
                <a:tc>
                  <a:txBody>
                    <a:bodyPr/>
                    <a:lstStyle/>
                    <a:p>
                      <a:pPr algn="ctr"/>
                      <a:r>
                        <a:rPr lang="en-US" sz="1600" dirty="0">
                          <a:latin typeface="Arial" panose="020B0604020202020204" pitchFamily="34" charset="0"/>
                          <a:cs typeface="Arial" panose="020B0604020202020204" pitchFamily="34" charset="0"/>
                        </a:rPr>
                        <a:t>N</a:t>
                      </a:r>
                    </a:p>
                  </a:txBody>
                  <a:tcPr marT="36000" marB="36000" anchor="ctr"/>
                </a:tc>
                <a:tc>
                  <a:txBody>
                    <a:bodyPr/>
                    <a:lstStyle/>
                    <a:p>
                      <a:pPr algn="ctr"/>
                      <a:r>
                        <a:rPr lang="en-US" sz="1600" dirty="0">
                          <a:latin typeface="Arial" panose="020B0604020202020204" pitchFamily="34" charset="0"/>
                          <a:cs typeface="Arial" panose="020B0604020202020204" pitchFamily="34" charset="0"/>
                        </a:rPr>
                        <a:t>RR/DCR (%/%)</a:t>
                      </a:r>
                    </a:p>
                  </a:txBody>
                  <a:tcPr marT="36000" marB="36000"/>
                </a:tc>
                <a:tc>
                  <a:txBody>
                    <a:bodyPr/>
                    <a:lstStyle/>
                    <a:p>
                      <a:pPr algn="ctr"/>
                      <a:r>
                        <a:rPr lang="en-US" sz="1600" dirty="0">
                          <a:latin typeface="Arial" panose="020B0604020202020204" pitchFamily="34" charset="0"/>
                          <a:cs typeface="Arial" panose="020B0604020202020204" pitchFamily="34" charset="0"/>
                        </a:rPr>
                        <a:t>Tx duration (days)</a:t>
                      </a:r>
                    </a:p>
                  </a:txBody>
                  <a:tcPr marT="36000" marB="36000"/>
                </a:tc>
                <a:extLst>
                  <a:ext uri="{0D108BD9-81ED-4DB2-BD59-A6C34878D82A}">
                    <a16:rowId xmlns:a16="http://schemas.microsoft.com/office/drawing/2014/main" val="85861526"/>
                  </a:ext>
                </a:extLst>
              </a:tr>
              <a:tr h="207561">
                <a:tc rowSpan="6">
                  <a:txBody>
                    <a:bodyPr/>
                    <a:lstStyle/>
                    <a:p>
                      <a:r>
                        <a:rPr lang="en-US" sz="1600" b="1" dirty="0">
                          <a:solidFill>
                            <a:schemeClr val="bg1"/>
                          </a:solidFill>
                          <a:latin typeface="Arial" panose="020B0604020202020204" pitchFamily="34" charset="0"/>
                          <a:cs typeface="Arial" panose="020B0604020202020204" pitchFamily="34" charset="0"/>
                        </a:rPr>
                        <a:t>Atezolizumab</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 Bevacizumab</a:t>
                      </a:r>
                    </a:p>
                  </a:txBody>
                  <a:tcPr marT="36000" marB="36000" anchor="ctr">
                    <a:solidFill>
                      <a:srgbClr val="7030A0"/>
                    </a:solidFill>
                  </a:tcPr>
                </a:tc>
                <a:tc>
                  <a:txBody>
                    <a:bodyPr/>
                    <a:lstStyle/>
                    <a:p>
                      <a:r>
                        <a:rPr lang="en-US" sz="1600" b="1" dirty="0">
                          <a:solidFill>
                            <a:schemeClr val="bg1"/>
                          </a:solidFill>
                          <a:latin typeface="Arial" panose="020B0604020202020204" pitchFamily="34" charset="0"/>
                          <a:cs typeface="Arial" panose="020B0604020202020204" pitchFamily="34" charset="0"/>
                        </a:rPr>
                        <a:t>Ongoing</a:t>
                      </a:r>
                    </a:p>
                  </a:txBody>
                  <a:tcPr marT="36000" marB="36000">
                    <a:solidFill>
                      <a:srgbClr val="7030A0"/>
                    </a:solidFill>
                  </a:tcPr>
                </a:tc>
                <a:tc>
                  <a:txBody>
                    <a:bodyPr/>
                    <a:lstStyle/>
                    <a:p>
                      <a:pPr algn="ctr"/>
                      <a:r>
                        <a:rPr lang="en-US" sz="1600" dirty="0">
                          <a:latin typeface="Arial" panose="020B0604020202020204" pitchFamily="34" charset="0"/>
                          <a:cs typeface="Arial" panose="020B0604020202020204" pitchFamily="34" charset="0"/>
                        </a:rPr>
                        <a:t>148</a:t>
                      </a:r>
                    </a:p>
                  </a:txBody>
                  <a:tcPr marT="36000" marB="36000" anchor="ctr"/>
                </a:tc>
                <a:tc>
                  <a:txBody>
                    <a:bodyPr/>
                    <a:lstStyle/>
                    <a:p>
                      <a:pPr algn="ctr"/>
                      <a:endParaRPr lang="en-US" sz="1600" dirty="0">
                        <a:latin typeface="Arial" panose="020B0604020202020204" pitchFamily="34" charset="0"/>
                        <a:cs typeface="Arial" panose="020B0604020202020204" pitchFamily="34" charset="0"/>
                      </a:endParaRPr>
                    </a:p>
                  </a:txBody>
                  <a:tcPr marT="36000" marB="36000"/>
                </a:tc>
                <a:tc>
                  <a:txBody>
                    <a:bodyPr/>
                    <a:lstStyle/>
                    <a:p>
                      <a:pPr algn="ctr"/>
                      <a:endParaRPr lang="en-US" sz="16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4158219431"/>
                  </a:ext>
                </a:extLst>
              </a:tr>
              <a:tr h="207561">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b="1" dirty="0">
                          <a:solidFill>
                            <a:schemeClr val="bg1"/>
                          </a:solidFill>
                          <a:latin typeface="Arial" panose="020B0604020202020204" pitchFamily="34" charset="0"/>
                          <a:cs typeface="Arial" panose="020B0604020202020204" pitchFamily="34" charset="0"/>
                        </a:rPr>
                        <a:t>Sorafenib</a:t>
                      </a:r>
                    </a:p>
                  </a:txBody>
                  <a:tcPr marT="36000" marB="36000">
                    <a:solidFill>
                      <a:schemeClr val="accent1"/>
                    </a:solidFill>
                  </a:tcPr>
                </a:tc>
                <a:tc>
                  <a:txBody>
                    <a:bodyPr/>
                    <a:lstStyle/>
                    <a:p>
                      <a:pPr algn="ctr"/>
                      <a:r>
                        <a:rPr lang="en-US" sz="1600" dirty="0">
                          <a:latin typeface="Arial" panose="020B0604020202020204" pitchFamily="34" charset="0"/>
                          <a:cs typeface="Arial" panose="020B0604020202020204" pitchFamily="34" charset="0"/>
                        </a:rPr>
                        <a:t>8</a:t>
                      </a:r>
                    </a:p>
                  </a:txBody>
                  <a:tcPr marT="36000" marB="36000" anchor="ctr"/>
                </a:tc>
                <a:tc>
                  <a:txBody>
                    <a:bodyPr/>
                    <a:lstStyle/>
                    <a:p>
                      <a:pPr algn="ctr"/>
                      <a:r>
                        <a:rPr lang="en-US" sz="1600" dirty="0">
                          <a:latin typeface="Arial" panose="020B0604020202020204" pitchFamily="34" charset="0"/>
                          <a:cs typeface="Arial" panose="020B0604020202020204" pitchFamily="34" charset="0"/>
                        </a:rPr>
                        <a:t>0/40 (n=5)</a:t>
                      </a:r>
                    </a:p>
                  </a:txBody>
                  <a:tcPr marT="36000" marB="36000"/>
                </a:tc>
                <a:tc>
                  <a:txBody>
                    <a:bodyPr/>
                    <a:lstStyle/>
                    <a:p>
                      <a:pPr algn="ctr"/>
                      <a:r>
                        <a:rPr lang="en-US" sz="1600" dirty="0">
                          <a:latin typeface="Arial" panose="020B0604020202020204" pitchFamily="34" charset="0"/>
                          <a:cs typeface="Arial" panose="020B0604020202020204" pitchFamily="34" charset="0"/>
                        </a:rPr>
                        <a:t>25 (11-ND)</a:t>
                      </a:r>
                    </a:p>
                  </a:txBody>
                  <a:tcPr marT="36000" marB="36000"/>
                </a:tc>
                <a:extLst>
                  <a:ext uri="{0D108BD9-81ED-4DB2-BD59-A6C34878D82A}">
                    <a16:rowId xmlns:a16="http://schemas.microsoft.com/office/drawing/2014/main" val="4046117859"/>
                  </a:ext>
                </a:extLst>
              </a:tr>
              <a:tr h="207561">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b="1" dirty="0">
                          <a:solidFill>
                            <a:schemeClr val="bg1"/>
                          </a:solidFill>
                          <a:latin typeface="Arial" panose="020B0604020202020204" pitchFamily="34" charset="0"/>
                          <a:cs typeface="Arial" panose="020B0604020202020204" pitchFamily="34" charset="0"/>
                        </a:rPr>
                        <a:t>Regorafenib</a:t>
                      </a:r>
                    </a:p>
                  </a:txBody>
                  <a:tcPr marT="36000" marB="36000">
                    <a:solidFill>
                      <a:srgbClr val="00B050"/>
                    </a:solidFill>
                  </a:tcPr>
                </a:tc>
                <a:tc>
                  <a:txBody>
                    <a:bodyPr/>
                    <a:lstStyle/>
                    <a:p>
                      <a:pPr algn="ctr"/>
                      <a:r>
                        <a:rPr lang="en-US" sz="1600" dirty="0">
                          <a:latin typeface="Arial" panose="020B0604020202020204" pitchFamily="34" charset="0"/>
                          <a:cs typeface="Arial" panose="020B0604020202020204" pitchFamily="34" charset="0"/>
                        </a:rPr>
                        <a:t>0</a:t>
                      </a:r>
                    </a:p>
                  </a:txBody>
                  <a:tcPr marT="36000" marB="36000" anchor="ctr"/>
                </a:tc>
                <a:tc>
                  <a:txBody>
                    <a:bodyPr/>
                    <a:lstStyle/>
                    <a:p>
                      <a:pPr algn="ctr"/>
                      <a:endParaRPr lang="en-US" sz="1600" dirty="0">
                        <a:latin typeface="Arial" panose="020B0604020202020204" pitchFamily="34" charset="0"/>
                        <a:cs typeface="Arial" panose="020B0604020202020204" pitchFamily="34" charset="0"/>
                      </a:endParaRPr>
                    </a:p>
                  </a:txBody>
                  <a:tcPr marT="36000" marB="36000"/>
                </a:tc>
                <a:tc>
                  <a:txBody>
                    <a:bodyPr/>
                    <a:lstStyle/>
                    <a:p>
                      <a:pPr algn="ctr"/>
                      <a:endParaRPr lang="en-US" sz="16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val="3721972299"/>
                  </a:ext>
                </a:extLst>
              </a:tr>
              <a:tr h="207561">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b="1" dirty="0">
                          <a:solidFill>
                            <a:schemeClr val="bg1"/>
                          </a:solidFill>
                          <a:latin typeface="Arial" panose="020B0604020202020204" pitchFamily="34" charset="0"/>
                          <a:cs typeface="Arial" panose="020B0604020202020204" pitchFamily="34" charset="0"/>
                        </a:rPr>
                        <a:t>Lenvatinib</a:t>
                      </a:r>
                    </a:p>
                  </a:txBody>
                  <a:tcPr marT="36000" marB="36000">
                    <a:solidFill>
                      <a:schemeClr val="tx2"/>
                    </a:solidFill>
                  </a:tcPr>
                </a:tc>
                <a:tc>
                  <a:txBody>
                    <a:bodyPr/>
                    <a:lstStyle/>
                    <a:p>
                      <a:pPr algn="ctr"/>
                      <a:r>
                        <a:rPr lang="en-US" sz="1600" dirty="0">
                          <a:latin typeface="Arial" panose="020B0604020202020204" pitchFamily="34" charset="0"/>
                          <a:cs typeface="Arial" panose="020B0604020202020204" pitchFamily="34" charset="0"/>
                        </a:rPr>
                        <a:t>72</a:t>
                      </a:r>
                    </a:p>
                  </a:txBody>
                  <a:tcPr marT="36000" marB="36000" anchor="ctr"/>
                </a:tc>
                <a:tc>
                  <a:txBody>
                    <a:bodyPr/>
                    <a:lstStyle/>
                    <a:p>
                      <a:pPr algn="ctr"/>
                      <a:r>
                        <a:rPr lang="en-US" sz="1600" dirty="0">
                          <a:latin typeface="Arial" panose="020B0604020202020204" pitchFamily="34" charset="0"/>
                          <a:cs typeface="Arial" panose="020B0604020202020204" pitchFamily="34" charset="0"/>
                        </a:rPr>
                        <a:t>14.9/80.9 (n=47)</a:t>
                      </a:r>
                    </a:p>
                  </a:txBody>
                  <a:tcPr marT="36000" marB="36000"/>
                </a:tc>
                <a:tc>
                  <a:txBody>
                    <a:bodyPr/>
                    <a:lstStyle/>
                    <a:p>
                      <a:pPr algn="ctr"/>
                      <a:r>
                        <a:rPr lang="en-US" sz="1600" dirty="0">
                          <a:latin typeface="Arial" panose="020B0604020202020204" pitchFamily="34" charset="0"/>
                          <a:cs typeface="Arial" panose="020B0604020202020204" pitchFamily="34" charset="0"/>
                        </a:rPr>
                        <a:t>87 (64-141)</a:t>
                      </a:r>
                    </a:p>
                  </a:txBody>
                  <a:tcPr marT="36000" marB="36000"/>
                </a:tc>
                <a:extLst>
                  <a:ext uri="{0D108BD9-81ED-4DB2-BD59-A6C34878D82A}">
                    <a16:rowId xmlns:a16="http://schemas.microsoft.com/office/drawing/2014/main" val="1075412852"/>
                  </a:ext>
                </a:extLst>
              </a:tr>
              <a:tr h="207561">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b="1" dirty="0">
                          <a:solidFill>
                            <a:schemeClr val="bg1"/>
                          </a:solidFill>
                          <a:latin typeface="Arial" panose="020B0604020202020204" pitchFamily="34" charset="0"/>
                          <a:cs typeface="Arial" panose="020B0604020202020204" pitchFamily="34" charset="0"/>
                        </a:rPr>
                        <a:t>Ramucirumab</a:t>
                      </a:r>
                    </a:p>
                  </a:txBody>
                  <a:tcPr marT="36000" marB="36000">
                    <a:solidFill>
                      <a:schemeClr val="accent6"/>
                    </a:solidFill>
                  </a:tcPr>
                </a:tc>
                <a:tc>
                  <a:txBody>
                    <a:bodyPr/>
                    <a:lstStyle/>
                    <a:p>
                      <a:pPr algn="ctr"/>
                      <a:r>
                        <a:rPr lang="en-US" sz="1600" dirty="0">
                          <a:latin typeface="Arial" panose="020B0604020202020204" pitchFamily="34" charset="0"/>
                          <a:cs typeface="Arial" panose="020B0604020202020204" pitchFamily="34" charset="0"/>
                        </a:rPr>
                        <a:t>6</a:t>
                      </a:r>
                    </a:p>
                  </a:txBody>
                  <a:tcPr marT="36000" marB="36000" anchor="ctr"/>
                </a:tc>
                <a:tc>
                  <a:txBody>
                    <a:bodyPr/>
                    <a:lstStyle/>
                    <a:p>
                      <a:pPr algn="ctr"/>
                      <a:r>
                        <a:rPr lang="en-US" sz="1600" dirty="0">
                          <a:latin typeface="Arial" panose="020B0604020202020204" pitchFamily="34" charset="0"/>
                          <a:cs typeface="Arial" panose="020B0604020202020204" pitchFamily="34" charset="0"/>
                        </a:rPr>
                        <a:t>0/100 (n=2)</a:t>
                      </a:r>
                    </a:p>
                  </a:txBody>
                  <a:tcPr marT="36000" marB="36000"/>
                </a:tc>
                <a:tc>
                  <a:txBody>
                    <a:bodyPr/>
                    <a:lstStyle/>
                    <a:p>
                      <a:pPr algn="ctr"/>
                      <a:r>
                        <a:rPr lang="en-US" sz="1600" dirty="0">
                          <a:latin typeface="Arial" panose="020B0604020202020204" pitchFamily="34" charset="0"/>
                          <a:cs typeface="Arial" panose="020B0604020202020204" pitchFamily="34" charset="0"/>
                        </a:rPr>
                        <a:t>28 (28-ND)</a:t>
                      </a:r>
                    </a:p>
                  </a:txBody>
                  <a:tcPr marT="36000" marB="36000"/>
                </a:tc>
                <a:extLst>
                  <a:ext uri="{0D108BD9-81ED-4DB2-BD59-A6C34878D82A}">
                    <a16:rowId xmlns:a16="http://schemas.microsoft.com/office/drawing/2014/main" val="1035235528"/>
                  </a:ext>
                </a:extLst>
              </a:tr>
              <a:tr h="207561">
                <a:tc vMerge="1">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Cabozantinib</a:t>
                      </a:r>
                    </a:p>
                  </a:txBody>
                  <a:tcPr marT="36000" marB="36000">
                    <a:solidFill>
                      <a:srgbClr val="FFA402"/>
                    </a:solidFill>
                  </a:tcPr>
                </a:tc>
                <a:tc>
                  <a:txBody>
                    <a:bodyPr/>
                    <a:lstStyle/>
                    <a:p>
                      <a:pPr algn="ctr"/>
                      <a:r>
                        <a:rPr lang="en-US" sz="1600" dirty="0">
                          <a:latin typeface="Arial" panose="020B0604020202020204" pitchFamily="34" charset="0"/>
                          <a:cs typeface="Arial" panose="020B0604020202020204" pitchFamily="34" charset="0"/>
                        </a:rPr>
                        <a:t>3</a:t>
                      </a:r>
                    </a:p>
                  </a:txBody>
                  <a:tcPr marT="36000" marB="36000" anchor="ctr"/>
                </a:tc>
                <a:tc>
                  <a:txBody>
                    <a:bodyPr/>
                    <a:lstStyle/>
                    <a:p>
                      <a:pPr algn="ctr"/>
                      <a:r>
                        <a:rPr lang="en-US" sz="1600" dirty="0">
                          <a:latin typeface="Arial" panose="020B0604020202020204" pitchFamily="34" charset="0"/>
                          <a:cs typeface="Arial" panose="020B0604020202020204" pitchFamily="34" charset="0"/>
                        </a:rPr>
                        <a:t>0/50 (n=2)</a:t>
                      </a:r>
                    </a:p>
                  </a:txBody>
                  <a:tcPr marT="36000" marB="36000"/>
                </a:tc>
                <a:tc>
                  <a:txBody>
                    <a:bodyPr/>
                    <a:lstStyle/>
                    <a:p>
                      <a:pPr algn="ctr"/>
                      <a:r>
                        <a:rPr lang="en-US" sz="1600" dirty="0">
                          <a:latin typeface="Arial" panose="020B0604020202020204" pitchFamily="34" charset="0"/>
                          <a:cs typeface="Arial" panose="020B0604020202020204" pitchFamily="34" charset="0"/>
                        </a:rPr>
                        <a:t>18 (9-ND)</a:t>
                      </a:r>
                    </a:p>
                  </a:txBody>
                  <a:tcPr marT="36000" marB="36000"/>
                </a:tc>
                <a:extLst>
                  <a:ext uri="{0D108BD9-81ED-4DB2-BD59-A6C34878D82A}">
                    <a16:rowId xmlns:a16="http://schemas.microsoft.com/office/drawing/2014/main" val="1141120706"/>
                  </a:ext>
                </a:extLst>
              </a:tr>
            </a:tbl>
          </a:graphicData>
        </a:graphic>
      </p:graphicFrame>
      <p:cxnSp>
        <p:nvCxnSpPr>
          <p:cNvPr id="28" name="Straight Connector 27">
            <a:extLst>
              <a:ext uri="{FF2B5EF4-FFF2-40B4-BE49-F238E27FC236}">
                <a16:creationId xmlns:a16="http://schemas.microsoft.com/office/drawing/2014/main" id="{1AE77899-E6E7-4042-ADA9-E8896BD55F91}"/>
              </a:ext>
            </a:extLst>
          </p:cNvPr>
          <p:cNvCxnSpPr>
            <a:cxnSpLocks/>
          </p:cNvCxnSpPr>
          <p:nvPr/>
        </p:nvCxnSpPr>
        <p:spPr>
          <a:xfrm flipV="1">
            <a:off x="1407632" y="2016125"/>
            <a:ext cx="0" cy="149008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4EE622F-CB79-7E47-9DEB-487CAD5B8125}"/>
              </a:ext>
            </a:extLst>
          </p:cNvPr>
          <p:cNvCxnSpPr/>
          <p:nvPr/>
        </p:nvCxnSpPr>
        <p:spPr>
          <a:xfrm>
            <a:off x="1324300" y="320379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48A9DB8-89C5-624C-B68B-D1DC84364B3F}"/>
              </a:ext>
            </a:extLst>
          </p:cNvPr>
          <p:cNvCxnSpPr/>
          <p:nvPr/>
        </p:nvCxnSpPr>
        <p:spPr>
          <a:xfrm>
            <a:off x="1324300" y="3512106"/>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50C9182-BF40-304C-B636-582D8EE228D4}"/>
              </a:ext>
            </a:extLst>
          </p:cNvPr>
          <p:cNvCxnSpPr/>
          <p:nvPr/>
        </p:nvCxnSpPr>
        <p:spPr>
          <a:xfrm>
            <a:off x="1324300" y="291203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0B54EAD-4764-0B4B-8944-42600F3C9739}"/>
              </a:ext>
            </a:extLst>
          </p:cNvPr>
          <p:cNvCxnSpPr/>
          <p:nvPr/>
        </p:nvCxnSpPr>
        <p:spPr>
          <a:xfrm>
            <a:off x="1324300" y="2616422"/>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C91D591-EF95-A54B-B98B-D89DCB66C81D}"/>
              </a:ext>
            </a:extLst>
          </p:cNvPr>
          <p:cNvCxnSpPr/>
          <p:nvPr/>
        </p:nvCxnSpPr>
        <p:spPr>
          <a:xfrm>
            <a:off x="1324300" y="232148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4646260-DBB2-6643-BCBC-40070EE0A2A1}"/>
              </a:ext>
            </a:extLst>
          </p:cNvPr>
          <p:cNvCxnSpPr/>
          <p:nvPr/>
        </p:nvCxnSpPr>
        <p:spPr>
          <a:xfrm>
            <a:off x="1324300" y="202303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3BBBC82-0159-6E4C-A79E-ED077895E040}"/>
              </a:ext>
            </a:extLst>
          </p:cNvPr>
          <p:cNvSpPr txBox="1"/>
          <p:nvPr/>
        </p:nvSpPr>
        <p:spPr>
          <a:xfrm>
            <a:off x="1001116" y="1913963"/>
            <a:ext cx="25487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38" name="TextBox 37">
            <a:extLst>
              <a:ext uri="{FF2B5EF4-FFF2-40B4-BE49-F238E27FC236}">
                <a16:creationId xmlns:a16="http://schemas.microsoft.com/office/drawing/2014/main" id="{7055ECBE-DCFE-3042-BDE2-8F26D4DB876D}"/>
              </a:ext>
            </a:extLst>
          </p:cNvPr>
          <p:cNvSpPr txBox="1"/>
          <p:nvPr/>
        </p:nvSpPr>
        <p:spPr>
          <a:xfrm>
            <a:off x="1086076" y="222511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sp>
        <p:nvSpPr>
          <p:cNvPr id="39" name="TextBox 38">
            <a:extLst>
              <a:ext uri="{FF2B5EF4-FFF2-40B4-BE49-F238E27FC236}">
                <a16:creationId xmlns:a16="http://schemas.microsoft.com/office/drawing/2014/main" id="{48018226-06F0-284D-AFCA-CA273224BA7F}"/>
              </a:ext>
            </a:extLst>
          </p:cNvPr>
          <p:cNvSpPr txBox="1"/>
          <p:nvPr/>
        </p:nvSpPr>
        <p:spPr>
          <a:xfrm>
            <a:off x="1086076" y="251721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sp>
        <p:nvSpPr>
          <p:cNvPr id="40" name="TextBox 39">
            <a:extLst>
              <a:ext uri="{FF2B5EF4-FFF2-40B4-BE49-F238E27FC236}">
                <a16:creationId xmlns:a16="http://schemas.microsoft.com/office/drawing/2014/main" id="{73B9DB8F-9B0C-0746-B947-9AB25EBDA845}"/>
              </a:ext>
            </a:extLst>
          </p:cNvPr>
          <p:cNvSpPr txBox="1"/>
          <p:nvPr/>
        </p:nvSpPr>
        <p:spPr>
          <a:xfrm>
            <a:off x="1086076" y="2806138"/>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sp>
        <p:nvSpPr>
          <p:cNvPr id="41" name="TextBox 40">
            <a:extLst>
              <a:ext uri="{FF2B5EF4-FFF2-40B4-BE49-F238E27FC236}">
                <a16:creationId xmlns:a16="http://schemas.microsoft.com/office/drawing/2014/main" id="{8D4718F2-1C0A-3A47-86DD-178171600CAA}"/>
              </a:ext>
            </a:extLst>
          </p:cNvPr>
          <p:cNvSpPr txBox="1"/>
          <p:nvPr/>
        </p:nvSpPr>
        <p:spPr>
          <a:xfrm>
            <a:off x="1086076" y="3107763"/>
            <a:ext cx="169918"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42" name="TextBox 41">
            <a:extLst>
              <a:ext uri="{FF2B5EF4-FFF2-40B4-BE49-F238E27FC236}">
                <a16:creationId xmlns:a16="http://schemas.microsoft.com/office/drawing/2014/main" id="{92677562-7579-8848-B8DC-8391B32DDF19}"/>
              </a:ext>
            </a:extLst>
          </p:cNvPr>
          <p:cNvSpPr txBox="1"/>
          <p:nvPr/>
        </p:nvSpPr>
        <p:spPr>
          <a:xfrm>
            <a:off x="1171035" y="3409388"/>
            <a:ext cx="8495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43" name="Content Placeholder 1">
            <a:extLst>
              <a:ext uri="{FF2B5EF4-FFF2-40B4-BE49-F238E27FC236}">
                <a16:creationId xmlns:a16="http://schemas.microsoft.com/office/drawing/2014/main" id="{4EFE1743-E33B-344A-857F-37FADA28D562}"/>
              </a:ext>
            </a:extLst>
          </p:cNvPr>
          <p:cNvSpPr txBox="1">
            <a:spLocks/>
          </p:cNvSpPr>
          <p:nvPr/>
        </p:nvSpPr>
        <p:spPr>
          <a:xfrm>
            <a:off x="1732995" y="1870733"/>
            <a:ext cx="1099552" cy="267842"/>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solidFill>
                  <a:schemeClr val="tx1"/>
                </a:solidFill>
              </a:rPr>
              <a:t>1</a:t>
            </a:r>
            <a:r>
              <a:rPr lang="en-GB" b="1" baseline="30000" dirty="0">
                <a:solidFill>
                  <a:schemeClr val="tx1"/>
                </a:solidFill>
              </a:rPr>
              <a:t>st</a:t>
            </a:r>
            <a:r>
              <a:rPr lang="en-GB" b="1" dirty="0">
                <a:solidFill>
                  <a:schemeClr val="tx1"/>
                </a:solidFill>
              </a:rPr>
              <a:t> line</a:t>
            </a:r>
            <a:endParaRPr lang="en-US" dirty="0">
              <a:solidFill>
                <a:schemeClr val="tx1"/>
              </a:solidFill>
            </a:endParaRPr>
          </a:p>
        </p:txBody>
      </p:sp>
      <p:sp>
        <p:nvSpPr>
          <p:cNvPr id="44" name="Rectangle 43">
            <a:extLst>
              <a:ext uri="{FF2B5EF4-FFF2-40B4-BE49-F238E27FC236}">
                <a16:creationId xmlns:a16="http://schemas.microsoft.com/office/drawing/2014/main" id="{F75E7AF8-93AF-6348-90C2-8D16F01D9E4C}"/>
              </a:ext>
            </a:extLst>
          </p:cNvPr>
          <p:cNvSpPr/>
          <p:nvPr/>
        </p:nvSpPr>
        <p:spPr>
          <a:xfrm>
            <a:off x="8865976" y="1726449"/>
            <a:ext cx="117773" cy="1132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TextBox 44">
            <a:extLst>
              <a:ext uri="{FF2B5EF4-FFF2-40B4-BE49-F238E27FC236}">
                <a16:creationId xmlns:a16="http://schemas.microsoft.com/office/drawing/2014/main" id="{42E10908-F0D4-0B41-A8FA-7DDAE1C9F4BB}"/>
              </a:ext>
            </a:extLst>
          </p:cNvPr>
          <p:cNvSpPr txBox="1"/>
          <p:nvPr/>
        </p:nvSpPr>
        <p:spPr>
          <a:xfrm>
            <a:off x="9082920" y="1692232"/>
            <a:ext cx="2149627" cy="553998"/>
          </a:xfrm>
          <a:prstGeom prst="rect">
            <a:avLst/>
          </a:prstGeom>
          <a:noFill/>
        </p:spPr>
        <p:txBody>
          <a:bodyPr wrap="none" lIns="0" tIns="0" rIns="0" bIns="0" rtlCol="0">
            <a:spAutoFit/>
          </a:bodyPr>
          <a:lstStyle/>
          <a:p>
            <a:r>
              <a:rPr lang="en-US" sz="1200" b="1" dirty="0">
                <a:latin typeface="Arial" panose="020B0604020202020204" pitchFamily="34" charset="0"/>
                <a:ea typeface="Aileron" charset="0"/>
                <a:cs typeface="Arial" panose="020B0604020202020204" pitchFamily="34" charset="0"/>
              </a:rPr>
              <a:t>Sorafenib</a:t>
            </a:r>
          </a:p>
          <a:p>
            <a:r>
              <a:rPr lang="en-US" sz="1200" b="1" dirty="0">
                <a:latin typeface="Arial" panose="020B0604020202020204" pitchFamily="34" charset="0"/>
                <a:ea typeface="Aileron" charset="0"/>
                <a:cs typeface="Arial" panose="020B0604020202020204" pitchFamily="34" charset="0"/>
              </a:rPr>
              <a:t>Lenvatinib</a:t>
            </a:r>
          </a:p>
          <a:p>
            <a:r>
              <a:rPr lang="en-US" sz="1200" b="1" dirty="0">
                <a:latin typeface="Arial" panose="020B0604020202020204" pitchFamily="34" charset="0"/>
                <a:ea typeface="Aileron" charset="0"/>
                <a:cs typeface="Arial" panose="020B0604020202020204" pitchFamily="34" charset="0"/>
              </a:rPr>
              <a:t>Atezolizumab + Bevacizumab</a:t>
            </a:r>
          </a:p>
        </p:txBody>
      </p:sp>
      <p:sp>
        <p:nvSpPr>
          <p:cNvPr id="46" name="Rectangle 45">
            <a:extLst>
              <a:ext uri="{FF2B5EF4-FFF2-40B4-BE49-F238E27FC236}">
                <a16:creationId xmlns:a16="http://schemas.microsoft.com/office/drawing/2014/main" id="{0548F4B6-6A61-E045-8752-70879D6EBE91}"/>
              </a:ext>
            </a:extLst>
          </p:cNvPr>
          <p:cNvSpPr/>
          <p:nvPr/>
        </p:nvSpPr>
        <p:spPr>
          <a:xfrm>
            <a:off x="8865976" y="1913774"/>
            <a:ext cx="117773" cy="1132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46">
            <a:extLst>
              <a:ext uri="{FF2B5EF4-FFF2-40B4-BE49-F238E27FC236}">
                <a16:creationId xmlns:a16="http://schemas.microsoft.com/office/drawing/2014/main" id="{B493DF14-B8B6-4E48-B2A2-51DE22C10EF6}"/>
              </a:ext>
            </a:extLst>
          </p:cNvPr>
          <p:cNvSpPr/>
          <p:nvPr/>
        </p:nvSpPr>
        <p:spPr>
          <a:xfrm>
            <a:off x="8865976" y="2101099"/>
            <a:ext cx="117773" cy="11324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AA4E45D0-E359-6242-AA6B-31DD587830EB}"/>
              </a:ext>
            </a:extLst>
          </p:cNvPr>
          <p:cNvSpPr/>
          <p:nvPr/>
        </p:nvSpPr>
        <p:spPr>
          <a:xfrm>
            <a:off x="2093795" y="2979355"/>
            <a:ext cx="93780" cy="5258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480230D6-6E6C-944F-A44F-7A9B428B060F}"/>
              </a:ext>
            </a:extLst>
          </p:cNvPr>
          <p:cNvSpPr/>
          <p:nvPr/>
        </p:nvSpPr>
        <p:spPr>
          <a:xfrm>
            <a:off x="2196217" y="2936875"/>
            <a:ext cx="93780" cy="568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49">
            <a:extLst>
              <a:ext uri="{FF2B5EF4-FFF2-40B4-BE49-F238E27FC236}">
                <a16:creationId xmlns:a16="http://schemas.microsoft.com/office/drawing/2014/main" id="{51D41F0E-93AE-7040-A68A-C65F35EE6BD9}"/>
              </a:ext>
            </a:extLst>
          </p:cNvPr>
          <p:cNvSpPr/>
          <p:nvPr/>
        </p:nvSpPr>
        <p:spPr>
          <a:xfrm>
            <a:off x="2298639" y="2971800"/>
            <a:ext cx="93780" cy="533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923B319F-5A2D-E445-8A75-084D3FD7153F}"/>
              </a:ext>
            </a:extLst>
          </p:cNvPr>
          <p:cNvSpPr/>
          <p:nvPr/>
        </p:nvSpPr>
        <p:spPr>
          <a:xfrm>
            <a:off x="2401061" y="2911475"/>
            <a:ext cx="93780" cy="593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0B19DDB2-C18B-C34B-AFAC-3E51FC5C850B}"/>
              </a:ext>
            </a:extLst>
          </p:cNvPr>
          <p:cNvSpPr/>
          <p:nvPr/>
        </p:nvSpPr>
        <p:spPr>
          <a:xfrm>
            <a:off x="2503483" y="2886075"/>
            <a:ext cx="93780" cy="619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D0EC21F5-2AD8-7948-B3B9-5E8A95656386}"/>
              </a:ext>
            </a:extLst>
          </p:cNvPr>
          <p:cNvSpPr/>
          <p:nvPr/>
        </p:nvSpPr>
        <p:spPr>
          <a:xfrm>
            <a:off x="2605905" y="2997200"/>
            <a:ext cx="93780" cy="5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a:extLst>
              <a:ext uri="{FF2B5EF4-FFF2-40B4-BE49-F238E27FC236}">
                <a16:creationId xmlns:a16="http://schemas.microsoft.com/office/drawing/2014/main" id="{C998887E-0E33-A54F-BB69-3E7575A02521}"/>
              </a:ext>
            </a:extLst>
          </p:cNvPr>
          <p:cNvSpPr/>
          <p:nvPr/>
        </p:nvSpPr>
        <p:spPr>
          <a:xfrm>
            <a:off x="2708327" y="2851150"/>
            <a:ext cx="93780" cy="654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Rectangle 54">
            <a:extLst>
              <a:ext uri="{FF2B5EF4-FFF2-40B4-BE49-F238E27FC236}">
                <a16:creationId xmlns:a16="http://schemas.microsoft.com/office/drawing/2014/main" id="{AFE4D43F-8D61-1942-A400-B7400274BD4C}"/>
              </a:ext>
            </a:extLst>
          </p:cNvPr>
          <p:cNvSpPr/>
          <p:nvPr/>
        </p:nvSpPr>
        <p:spPr>
          <a:xfrm>
            <a:off x="2810749" y="3009900"/>
            <a:ext cx="93780" cy="495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Rectangle 55">
            <a:extLst>
              <a:ext uri="{FF2B5EF4-FFF2-40B4-BE49-F238E27FC236}">
                <a16:creationId xmlns:a16="http://schemas.microsoft.com/office/drawing/2014/main" id="{EEA32E08-E2D3-5A46-91F3-AC3ABE09538B}"/>
              </a:ext>
            </a:extLst>
          </p:cNvPr>
          <p:cNvSpPr/>
          <p:nvPr/>
        </p:nvSpPr>
        <p:spPr>
          <a:xfrm>
            <a:off x="2913171" y="3070224"/>
            <a:ext cx="93780" cy="4349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Rectangle 56">
            <a:extLst>
              <a:ext uri="{FF2B5EF4-FFF2-40B4-BE49-F238E27FC236}">
                <a16:creationId xmlns:a16="http://schemas.microsoft.com/office/drawing/2014/main" id="{4CDFBAA8-1D9C-3A4E-9A2A-2BE53BF35FEF}"/>
              </a:ext>
            </a:extLst>
          </p:cNvPr>
          <p:cNvSpPr/>
          <p:nvPr/>
        </p:nvSpPr>
        <p:spPr>
          <a:xfrm>
            <a:off x="3015593" y="2978150"/>
            <a:ext cx="93780" cy="5270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B8594FB6-6178-AC4B-9F0E-3073A709F55F}"/>
              </a:ext>
            </a:extLst>
          </p:cNvPr>
          <p:cNvSpPr/>
          <p:nvPr/>
        </p:nvSpPr>
        <p:spPr>
          <a:xfrm>
            <a:off x="3118015" y="2774950"/>
            <a:ext cx="93780" cy="730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Rectangle 58">
            <a:extLst>
              <a:ext uri="{FF2B5EF4-FFF2-40B4-BE49-F238E27FC236}">
                <a16:creationId xmlns:a16="http://schemas.microsoft.com/office/drawing/2014/main" id="{12B83B7D-B360-FF4A-8849-F7F1D306C960}"/>
              </a:ext>
            </a:extLst>
          </p:cNvPr>
          <p:cNvSpPr/>
          <p:nvPr/>
        </p:nvSpPr>
        <p:spPr>
          <a:xfrm>
            <a:off x="3220437" y="2638426"/>
            <a:ext cx="93780" cy="8667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Rectangle 59">
            <a:extLst>
              <a:ext uri="{FF2B5EF4-FFF2-40B4-BE49-F238E27FC236}">
                <a16:creationId xmlns:a16="http://schemas.microsoft.com/office/drawing/2014/main" id="{38498504-9C22-F343-98B2-FC171894EDAE}"/>
              </a:ext>
            </a:extLst>
          </p:cNvPr>
          <p:cNvSpPr/>
          <p:nvPr/>
        </p:nvSpPr>
        <p:spPr>
          <a:xfrm>
            <a:off x="3322859" y="2981324"/>
            <a:ext cx="93780" cy="523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Rectangle 60">
            <a:extLst>
              <a:ext uri="{FF2B5EF4-FFF2-40B4-BE49-F238E27FC236}">
                <a16:creationId xmlns:a16="http://schemas.microsoft.com/office/drawing/2014/main" id="{89B467AA-BCA0-D543-BDAD-0C1558186C66}"/>
              </a:ext>
            </a:extLst>
          </p:cNvPr>
          <p:cNvSpPr/>
          <p:nvPr/>
        </p:nvSpPr>
        <p:spPr>
          <a:xfrm>
            <a:off x="3425281" y="2886076"/>
            <a:ext cx="93780" cy="6191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a:extLst>
              <a:ext uri="{FF2B5EF4-FFF2-40B4-BE49-F238E27FC236}">
                <a16:creationId xmlns:a16="http://schemas.microsoft.com/office/drawing/2014/main" id="{014A18E1-19F9-7A47-93B5-DBDA8899755E}"/>
              </a:ext>
            </a:extLst>
          </p:cNvPr>
          <p:cNvSpPr/>
          <p:nvPr/>
        </p:nvSpPr>
        <p:spPr>
          <a:xfrm>
            <a:off x="3527703" y="2736850"/>
            <a:ext cx="93780" cy="7683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a:extLst>
              <a:ext uri="{FF2B5EF4-FFF2-40B4-BE49-F238E27FC236}">
                <a16:creationId xmlns:a16="http://schemas.microsoft.com/office/drawing/2014/main" id="{34BCCAE1-615A-4E47-B187-018F83B6E130}"/>
              </a:ext>
            </a:extLst>
          </p:cNvPr>
          <p:cNvSpPr/>
          <p:nvPr/>
        </p:nvSpPr>
        <p:spPr>
          <a:xfrm>
            <a:off x="3630125" y="2879724"/>
            <a:ext cx="93780" cy="62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a:extLst>
              <a:ext uri="{FF2B5EF4-FFF2-40B4-BE49-F238E27FC236}">
                <a16:creationId xmlns:a16="http://schemas.microsoft.com/office/drawing/2014/main" id="{EE4E95F5-9D6B-1D43-8B5B-92A7E607BF27}"/>
              </a:ext>
            </a:extLst>
          </p:cNvPr>
          <p:cNvSpPr/>
          <p:nvPr/>
        </p:nvSpPr>
        <p:spPr>
          <a:xfrm>
            <a:off x="3732547" y="2949575"/>
            <a:ext cx="93780" cy="555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5CE32689-B1E7-D344-AE08-0413A928A051}"/>
              </a:ext>
            </a:extLst>
          </p:cNvPr>
          <p:cNvSpPr/>
          <p:nvPr/>
        </p:nvSpPr>
        <p:spPr>
          <a:xfrm>
            <a:off x="3834969" y="2879725"/>
            <a:ext cx="93780" cy="625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Rectangle 65">
            <a:extLst>
              <a:ext uri="{FF2B5EF4-FFF2-40B4-BE49-F238E27FC236}">
                <a16:creationId xmlns:a16="http://schemas.microsoft.com/office/drawing/2014/main" id="{EB299D23-D0C7-D14D-AB13-2970101DE286}"/>
              </a:ext>
            </a:extLst>
          </p:cNvPr>
          <p:cNvSpPr/>
          <p:nvPr/>
        </p:nvSpPr>
        <p:spPr>
          <a:xfrm>
            <a:off x="3937391" y="2835275"/>
            <a:ext cx="93780" cy="6699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a:extLst>
              <a:ext uri="{FF2B5EF4-FFF2-40B4-BE49-F238E27FC236}">
                <a16:creationId xmlns:a16="http://schemas.microsoft.com/office/drawing/2014/main" id="{43F60CAC-9A5D-264C-B828-14A859B9D5F1}"/>
              </a:ext>
            </a:extLst>
          </p:cNvPr>
          <p:cNvSpPr/>
          <p:nvPr/>
        </p:nvSpPr>
        <p:spPr>
          <a:xfrm>
            <a:off x="4039813" y="2720975"/>
            <a:ext cx="93780" cy="784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8" name="Rectangle 67">
            <a:extLst>
              <a:ext uri="{FF2B5EF4-FFF2-40B4-BE49-F238E27FC236}">
                <a16:creationId xmlns:a16="http://schemas.microsoft.com/office/drawing/2014/main" id="{75E0F421-73A6-3A4D-9B8C-103027EEBA93}"/>
              </a:ext>
            </a:extLst>
          </p:cNvPr>
          <p:cNvSpPr/>
          <p:nvPr/>
        </p:nvSpPr>
        <p:spPr>
          <a:xfrm>
            <a:off x="4142235" y="2908299"/>
            <a:ext cx="93780" cy="5968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Rectangle 68">
            <a:extLst>
              <a:ext uri="{FF2B5EF4-FFF2-40B4-BE49-F238E27FC236}">
                <a16:creationId xmlns:a16="http://schemas.microsoft.com/office/drawing/2014/main" id="{AFF7CEF6-D4D5-3441-A2E8-749EFFFC450A}"/>
              </a:ext>
            </a:extLst>
          </p:cNvPr>
          <p:cNvSpPr/>
          <p:nvPr/>
        </p:nvSpPr>
        <p:spPr>
          <a:xfrm>
            <a:off x="4244657" y="2803525"/>
            <a:ext cx="93780" cy="7016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69">
            <a:extLst>
              <a:ext uri="{FF2B5EF4-FFF2-40B4-BE49-F238E27FC236}">
                <a16:creationId xmlns:a16="http://schemas.microsoft.com/office/drawing/2014/main" id="{36DA622E-0542-F642-9362-2F264759CFB1}"/>
              </a:ext>
            </a:extLst>
          </p:cNvPr>
          <p:cNvSpPr/>
          <p:nvPr/>
        </p:nvSpPr>
        <p:spPr>
          <a:xfrm>
            <a:off x="4347079" y="2759075"/>
            <a:ext cx="93780" cy="746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a:extLst>
              <a:ext uri="{FF2B5EF4-FFF2-40B4-BE49-F238E27FC236}">
                <a16:creationId xmlns:a16="http://schemas.microsoft.com/office/drawing/2014/main" id="{2CD66FA8-2ED0-A149-BF1D-3D35AE622102}"/>
              </a:ext>
            </a:extLst>
          </p:cNvPr>
          <p:cNvSpPr/>
          <p:nvPr/>
        </p:nvSpPr>
        <p:spPr>
          <a:xfrm>
            <a:off x="4449501" y="2682875"/>
            <a:ext cx="93780" cy="8223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E9028E7A-F645-914A-AB67-808275BBBA8E}"/>
              </a:ext>
            </a:extLst>
          </p:cNvPr>
          <p:cNvSpPr/>
          <p:nvPr/>
        </p:nvSpPr>
        <p:spPr>
          <a:xfrm>
            <a:off x="4551923" y="2879725"/>
            <a:ext cx="93780" cy="625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ectangle 72">
            <a:extLst>
              <a:ext uri="{FF2B5EF4-FFF2-40B4-BE49-F238E27FC236}">
                <a16:creationId xmlns:a16="http://schemas.microsoft.com/office/drawing/2014/main" id="{6D521298-4E98-E144-833C-CDA35C7F7E8D}"/>
              </a:ext>
            </a:extLst>
          </p:cNvPr>
          <p:cNvSpPr/>
          <p:nvPr/>
        </p:nvSpPr>
        <p:spPr>
          <a:xfrm>
            <a:off x="4654345" y="2949575"/>
            <a:ext cx="93780" cy="5556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Rectangle 73">
            <a:extLst>
              <a:ext uri="{FF2B5EF4-FFF2-40B4-BE49-F238E27FC236}">
                <a16:creationId xmlns:a16="http://schemas.microsoft.com/office/drawing/2014/main" id="{2813C27A-7358-0B45-9DF8-92FA38D87DAC}"/>
              </a:ext>
            </a:extLst>
          </p:cNvPr>
          <p:cNvSpPr/>
          <p:nvPr/>
        </p:nvSpPr>
        <p:spPr>
          <a:xfrm>
            <a:off x="4756767" y="2832101"/>
            <a:ext cx="93780" cy="673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a:extLst>
              <a:ext uri="{FF2B5EF4-FFF2-40B4-BE49-F238E27FC236}">
                <a16:creationId xmlns:a16="http://schemas.microsoft.com/office/drawing/2014/main" id="{162B9EFD-7C49-DC4A-AC1F-6F481D5D2D65}"/>
              </a:ext>
            </a:extLst>
          </p:cNvPr>
          <p:cNvSpPr/>
          <p:nvPr/>
        </p:nvSpPr>
        <p:spPr>
          <a:xfrm>
            <a:off x="4859189" y="2968625"/>
            <a:ext cx="93780" cy="5365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75">
            <a:extLst>
              <a:ext uri="{FF2B5EF4-FFF2-40B4-BE49-F238E27FC236}">
                <a16:creationId xmlns:a16="http://schemas.microsoft.com/office/drawing/2014/main" id="{336FA63E-E3C7-424D-BEF6-72DF7F2E3C4D}"/>
              </a:ext>
            </a:extLst>
          </p:cNvPr>
          <p:cNvSpPr/>
          <p:nvPr/>
        </p:nvSpPr>
        <p:spPr>
          <a:xfrm>
            <a:off x="4961611" y="2809875"/>
            <a:ext cx="93780" cy="6953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Rectangle 76">
            <a:extLst>
              <a:ext uri="{FF2B5EF4-FFF2-40B4-BE49-F238E27FC236}">
                <a16:creationId xmlns:a16="http://schemas.microsoft.com/office/drawing/2014/main" id="{8A62BCBF-253C-8B49-B6F7-57A7AC8235A0}"/>
              </a:ext>
            </a:extLst>
          </p:cNvPr>
          <p:cNvSpPr/>
          <p:nvPr/>
        </p:nvSpPr>
        <p:spPr>
          <a:xfrm>
            <a:off x="5064033" y="2873375"/>
            <a:ext cx="93780" cy="631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7D4445BD-6994-DF48-BA5B-6135E37D52D9}"/>
              </a:ext>
            </a:extLst>
          </p:cNvPr>
          <p:cNvSpPr/>
          <p:nvPr/>
        </p:nvSpPr>
        <p:spPr>
          <a:xfrm>
            <a:off x="5166455" y="2774950"/>
            <a:ext cx="93780" cy="730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52801A50-32E6-274A-89BB-91909618D0D7}"/>
              </a:ext>
            </a:extLst>
          </p:cNvPr>
          <p:cNvSpPr/>
          <p:nvPr/>
        </p:nvSpPr>
        <p:spPr>
          <a:xfrm>
            <a:off x="5268877" y="2740026"/>
            <a:ext cx="93780" cy="765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Rectangle 79">
            <a:extLst>
              <a:ext uri="{FF2B5EF4-FFF2-40B4-BE49-F238E27FC236}">
                <a16:creationId xmlns:a16="http://schemas.microsoft.com/office/drawing/2014/main" id="{36B242AD-2D03-A342-90A5-B18CD9E58BC8}"/>
              </a:ext>
            </a:extLst>
          </p:cNvPr>
          <p:cNvSpPr/>
          <p:nvPr/>
        </p:nvSpPr>
        <p:spPr>
          <a:xfrm>
            <a:off x="5371299" y="2898774"/>
            <a:ext cx="93780" cy="606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683C40FC-DB52-1B4C-96DD-308F41A954DE}"/>
              </a:ext>
            </a:extLst>
          </p:cNvPr>
          <p:cNvSpPr/>
          <p:nvPr/>
        </p:nvSpPr>
        <p:spPr>
          <a:xfrm>
            <a:off x="5678565" y="2863850"/>
            <a:ext cx="93780" cy="4794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1" name="Rectangle 80">
            <a:extLst>
              <a:ext uri="{FF2B5EF4-FFF2-40B4-BE49-F238E27FC236}">
                <a16:creationId xmlns:a16="http://schemas.microsoft.com/office/drawing/2014/main" id="{CA3A63A9-3C41-5A47-AD36-D0211792B81F}"/>
              </a:ext>
            </a:extLst>
          </p:cNvPr>
          <p:cNvSpPr/>
          <p:nvPr/>
        </p:nvSpPr>
        <p:spPr>
          <a:xfrm>
            <a:off x="5678565" y="2949576"/>
            <a:ext cx="93780" cy="555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5" name="Rectangle 84">
            <a:extLst>
              <a:ext uri="{FF2B5EF4-FFF2-40B4-BE49-F238E27FC236}">
                <a16:creationId xmlns:a16="http://schemas.microsoft.com/office/drawing/2014/main" id="{3C95D27E-DD42-8B45-9A3B-FB56A76C316C}"/>
              </a:ext>
            </a:extLst>
          </p:cNvPr>
          <p:cNvSpPr/>
          <p:nvPr/>
        </p:nvSpPr>
        <p:spPr>
          <a:xfrm>
            <a:off x="5473721" y="2740025"/>
            <a:ext cx="93780" cy="6032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841FEA7B-9910-2F4A-A3DC-282BC9A4FC49}"/>
              </a:ext>
            </a:extLst>
          </p:cNvPr>
          <p:cNvSpPr/>
          <p:nvPr/>
        </p:nvSpPr>
        <p:spPr>
          <a:xfrm>
            <a:off x="5473721" y="2774950"/>
            <a:ext cx="93780" cy="7302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Rectangle 87">
            <a:extLst>
              <a:ext uri="{FF2B5EF4-FFF2-40B4-BE49-F238E27FC236}">
                <a16:creationId xmlns:a16="http://schemas.microsoft.com/office/drawing/2014/main" id="{E7B11ADB-8C08-6445-9D8C-3CFB0AD3D109}"/>
              </a:ext>
            </a:extLst>
          </p:cNvPr>
          <p:cNvSpPr/>
          <p:nvPr/>
        </p:nvSpPr>
        <p:spPr>
          <a:xfrm>
            <a:off x="5576143" y="2854325"/>
            <a:ext cx="93780" cy="4889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9" name="Rectangle 88">
            <a:extLst>
              <a:ext uri="{FF2B5EF4-FFF2-40B4-BE49-F238E27FC236}">
                <a16:creationId xmlns:a16="http://schemas.microsoft.com/office/drawing/2014/main" id="{7EC00462-7339-364A-B667-9EAE1DB1EF5D}"/>
              </a:ext>
            </a:extLst>
          </p:cNvPr>
          <p:cNvSpPr/>
          <p:nvPr/>
        </p:nvSpPr>
        <p:spPr>
          <a:xfrm>
            <a:off x="5576143" y="2879725"/>
            <a:ext cx="93780" cy="625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1" name="Rectangle 90">
            <a:extLst>
              <a:ext uri="{FF2B5EF4-FFF2-40B4-BE49-F238E27FC236}">
                <a16:creationId xmlns:a16="http://schemas.microsoft.com/office/drawing/2014/main" id="{C538586A-413A-5944-8793-27A38A2AD065}"/>
              </a:ext>
            </a:extLst>
          </p:cNvPr>
          <p:cNvSpPr/>
          <p:nvPr/>
        </p:nvSpPr>
        <p:spPr>
          <a:xfrm>
            <a:off x="5780987" y="2686051"/>
            <a:ext cx="93780" cy="657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2" name="Rectangle 91">
            <a:extLst>
              <a:ext uri="{FF2B5EF4-FFF2-40B4-BE49-F238E27FC236}">
                <a16:creationId xmlns:a16="http://schemas.microsoft.com/office/drawing/2014/main" id="{031FB4A0-18C3-7B40-AF4F-86B514A3DD23}"/>
              </a:ext>
            </a:extLst>
          </p:cNvPr>
          <p:cNvSpPr/>
          <p:nvPr/>
        </p:nvSpPr>
        <p:spPr>
          <a:xfrm>
            <a:off x="5780987" y="3302000"/>
            <a:ext cx="93780" cy="2031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4" name="Rectangle 93">
            <a:extLst>
              <a:ext uri="{FF2B5EF4-FFF2-40B4-BE49-F238E27FC236}">
                <a16:creationId xmlns:a16="http://schemas.microsoft.com/office/drawing/2014/main" id="{7BA1C16C-5E02-A940-8069-8A01343E25CA}"/>
              </a:ext>
            </a:extLst>
          </p:cNvPr>
          <p:cNvSpPr/>
          <p:nvPr/>
        </p:nvSpPr>
        <p:spPr>
          <a:xfrm>
            <a:off x="5883409" y="2374901"/>
            <a:ext cx="93780" cy="9683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18A732CE-C7B9-5C4C-AC0E-D1B8C7ACDD79}"/>
              </a:ext>
            </a:extLst>
          </p:cNvPr>
          <p:cNvSpPr/>
          <p:nvPr/>
        </p:nvSpPr>
        <p:spPr>
          <a:xfrm>
            <a:off x="5883409" y="3200400"/>
            <a:ext cx="93780" cy="304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9152723A-8681-DD4D-A2FB-AC1DE61EF642}"/>
              </a:ext>
            </a:extLst>
          </p:cNvPr>
          <p:cNvSpPr/>
          <p:nvPr/>
        </p:nvSpPr>
        <p:spPr>
          <a:xfrm>
            <a:off x="5985831" y="2492375"/>
            <a:ext cx="93780" cy="9528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ACC40BA5-D480-D04E-A7D6-E667383D45D9}"/>
              </a:ext>
            </a:extLst>
          </p:cNvPr>
          <p:cNvSpPr/>
          <p:nvPr/>
        </p:nvSpPr>
        <p:spPr>
          <a:xfrm>
            <a:off x="5985831" y="3362325"/>
            <a:ext cx="93780" cy="1428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0" name="Rectangle 99">
            <a:extLst>
              <a:ext uri="{FF2B5EF4-FFF2-40B4-BE49-F238E27FC236}">
                <a16:creationId xmlns:a16="http://schemas.microsoft.com/office/drawing/2014/main" id="{411D01E2-103F-A844-9BBC-9F3B07C293F6}"/>
              </a:ext>
            </a:extLst>
          </p:cNvPr>
          <p:cNvSpPr/>
          <p:nvPr/>
        </p:nvSpPr>
        <p:spPr>
          <a:xfrm>
            <a:off x="6088253" y="1978025"/>
            <a:ext cx="93780" cy="13652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1" name="Rectangle 100">
            <a:extLst>
              <a:ext uri="{FF2B5EF4-FFF2-40B4-BE49-F238E27FC236}">
                <a16:creationId xmlns:a16="http://schemas.microsoft.com/office/drawing/2014/main" id="{4B0A57F2-F5F9-194B-AA24-11902CAB69F7}"/>
              </a:ext>
            </a:extLst>
          </p:cNvPr>
          <p:cNvSpPr/>
          <p:nvPr/>
        </p:nvSpPr>
        <p:spPr>
          <a:xfrm>
            <a:off x="6088253" y="3235325"/>
            <a:ext cx="93780" cy="2698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3" name="Rectangle 102">
            <a:extLst>
              <a:ext uri="{FF2B5EF4-FFF2-40B4-BE49-F238E27FC236}">
                <a16:creationId xmlns:a16="http://schemas.microsoft.com/office/drawing/2014/main" id="{CCDF2967-F53A-FB44-B6D4-D592D8EF509B}"/>
              </a:ext>
            </a:extLst>
          </p:cNvPr>
          <p:cNvSpPr/>
          <p:nvPr/>
        </p:nvSpPr>
        <p:spPr>
          <a:xfrm>
            <a:off x="6190675" y="2092325"/>
            <a:ext cx="93780" cy="12509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 name="Rectangle 103">
            <a:extLst>
              <a:ext uri="{FF2B5EF4-FFF2-40B4-BE49-F238E27FC236}">
                <a16:creationId xmlns:a16="http://schemas.microsoft.com/office/drawing/2014/main" id="{26465144-699E-C242-949B-DD7FD2789B66}"/>
              </a:ext>
            </a:extLst>
          </p:cNvPr>
          <p:cNvSpPr/>
          <p:nvPr/>
        </p:nvSpPr>
        <p:spPr>
          <a:xfrm>
            <a:off x="6190675" y="3333750"/>
            <a:ext cx="93780" cy="1714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 name="Rectangle 105">
            <a:extLst>
              <a:ext uri="{FF2B5EF4-FFF2-40B4-BE49-F238E27FC236}">
                <a16:creationId xmlns:a16="http://schemas.microsoft.com/office/drawing/2014/main" id="{17321F8C-8899-C14C-9DD1-243E7F505808}"/>
              </a:ext>
            </a:extLst>
          </p:cNvPr>
          <p:cNvSpPr/>
          <p:nvPr/>
        </p:nvSpPr>
        <p:spPr>
          <a:xfrm>
            <a:off x="6293097" y="2362201"/>
            <a:ext cx="93780" cy="9810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7" name="Rectangle 106">
            <a:extLst>
              <a:ext uri="{FF2B5EF4-FFF2-40B4-BE49-F238E27FC236}">
                <a16:creationId xmlns:a16="http://schemas.microsoft.com/office/drawing/2014/main" id="{33AEC06C-FED8-1E4D-B8FC-77AC7343FF13}"/>
              </a:ext>
            </a:extLst>
          </p:cNvPr>
          <p:cNvSpPr/>
          <p:nvPr/>
        </p:nvSpPr>
        <p:spPr>
          <a:xfrm>
            <a:off x="6293097" y="3314700"/>
            <a:ext cx="93780" cy="1904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9" name="Rectangle 108">
            <a:extLst>
              <a:ext uri="{FF2B5EF4-FFF2-40B4-BE49-F238E27FC236}">
                <a16:creationId xmlns:a16="http://schemas.microsoft.com/office/drawing/2014/main" id="{0FDD791E-0DDA-7548-AFFD-D189DABB0A75}"/>
              </a:ext>
            </a:extLst>
          </p:cNvPr>
          <p:cNvSpPr/>
          <p:nvPr/>
        </p:nvSpPr>
        <p:spPr>
          <a:xfrm>
            <a:off x="6395519" y="2178050"/>
            <a:ext cx="93780" cy="12382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0" name="Rectangle 109">
            <a:extLst>
              <a:ext uri="{FF2B5EF4-FFF2-40B4-BE49-F238E27FC236}">
                <a16:creationId xmlns:a16="http://schemas.microsoft.com/office/drawing/2014/main" id="{48E9AFAA-F51F-FE4D-92F2-108F5F17D26B}"/>
              </a:ext>
            </a:extLst>
          </p:cNvPr>
          <p:cNvSpPr/>
          <p:nvPr/>
        </p:nvSpPr>
        <p:spPr>
          <a:xfrm>
            <a:off x="6395519" y="3355975"/>
            <a:ext cx="93780" cy="1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Rectangle 111">
            <a:extLst>
              <a:ext uri="{FF2B5EF4-FFF2-40B4-BE49-F238E27FC236}">
                <a16:creationId xmlns:a16="http://schemas.microsoft.com/office/drawing/2014/main" id="{8DEDEA76-AB6C-774F-A3EF-4B9F7139ED95}"/>
              </a:ext>
            </a:extLst>
          </p:cNvPr>
          <p:cNvSpPr/>
          <p:nvPr/>
        </p:nvSpPr>
        <p:spPr>
          <a:xfrm>
            <a:off x="6497941" y="2339975"/>
            <a:ext cx="93780" cy="11052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Rectangle 112">
            <a:extLst>
              <a:ext uri="{FF2B5EF4-FFF2-40B4-BE49-F238E27FC236}">
                <a16:creationId xmlns:a16="http://schemas.microsoft.com/office/drawing/2014/main" id="{3755564F-CBF5-2042-B01D-08E59C93A116}"/>
              </a:ext>
            </a:extLst>
          </p:cNvPr>
          <p:cNvSpPr/>
          <p:nvPr/>
        </p:nvSpPr>
        <p:spPr>
          <a:xfrm>
            <a:off x="6497941" y="3394075"/>
            <a:ext cx="93780" cy="1111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Rectangle 114">
            <a:extLst>
              <a:ext uri="{FF2B5EF4-FFF2-40B4-BE49-F238E27FC236}">
                <a16:creationId xmlns:a16="http://schemas.microsoft.com/office/drawing/2014/main" id="{A6AABD99-7426-C746-AD08-7076F5F956DE}"/>
              </a:ext>
            </a:extLst>
          </p:cNvPr>
          <p:cNvSpPr/>
          <p:nvPr/>
        </p:nvSpPr>
        <p:spPr>
          <a:xfrm>
            <a:off x="6600363" y="2270125"/>
            <a:ext cx="93780" cy="11751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6" name="Rectangle 115">
            <a:extLst>
              <a:ext uri="{FF2B5EF4-FFF2-40B4-BE49-F238E27FC236}">
                <a16:creationId xmlns:a16="http://schemas.microsoft.com/office/drawing/2014/main" id="{54B95151-7EBC-2946-971D-DB947E66792D}"/>
              </a:ext>
            </a:extLst>
          </p:cNvPr>
          <p:cNvSpPr/>
          <p:nvPr/>
        </p:nvSpPr>
        <p:spPr>
          <a:xfrm>
            <a:off x="6600363" y="3394075"/>
            <a:ext cx="93780" cy="1111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8" name="Rectangle 117">
            <a:extLst>
              <a:ext uri="{FF2B5EF4-FFF2-40B4-BE49-F238E27FC236}">
                <a16:creationId xmlns:a16="http://schemas.microsoft.com/office/drawing/2014/main" id="{A1ECA4B7-4F4F-D447-A7AC-A9BB2D4FE122}"/>
              </a:ext>
            </a:extLst>
          </p:cNvPr>
          <p:cNvSpPr/>
          <p:nvPr/>
        </p:nvSpPr>
        <p:spPr>
          <a:xfrm>
            <a:off x="6702785" y="2060575"/>
            <a:ext cx="93780" cy="12826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Rectangle 118">
            <a:extLst>
              <a:ext uri="{FF2B5EF4-FFF2-40B4-BE49-F238E27FC236}">
                <a16:creationId xmlns:a16="http://schemas.microsoft.com/office/drawing/2014/main" id="{A2C948F3-5871-CB4F-98B9-9C69A30A9FD3}"/>
              </a:ext>
            </a:extLst>
          </p:cNvPr>
          <p:cNvSpPr/>
          <p:nvPr/>
        </p:nvSpPr>
        <p:spPr>
          <a:xfrm>
            <a:off x="6702785" y="3311525"/>
            <a:ext cx="93780" cy="1936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Rectangle 120">
            <a:extLst>
              <a:ext uri="{FF2B5EF4-FFF2-40B4-BE49-F238E27FC236}">
                <a16:creationId xmlns:a16="http://schemas.microsoft.com/office/drawing/2014/main" id="{4807A199-FC17-8940-88A0-67CF677BF2DC}"/>
              </a:ext>
            </a:extLst>
          </p:cNvPr>
          <p:cNvSpPr/>
          <p:nvPr/>
        </p:nvSpPr>
        <p:spPr>
          <a:xfrm>
            <a:off x="6805207" y="2628900"/>
            <a:ext cx="93780" cy="8163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2" name="Rectangle 121">
            <a:extLst>
              <a:ext uri="{FF2B5EF4-FFF2-40B4-BE49-F238E27FC236}">
                <a16:creationId xmlns:a16="http://schemas.microsoft.com/office/drawing/2014/main" id="{BE32C476-BD0C-D646-B642-EA54EDEABB2A}"/>
              </a:ext>
            </a:extLst>
          </p:cNvPr>
          <p:cNvSpPr/>
          <p:nvPr/>
        </p:nvSpPr>
        <p:spPr>
          <a:xfrm>
            <a:off x="6805207" y="3368675"/>
            <a:ext cx="93780" cy="1365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4" name="Rectangle 123">
            <a:extLst>
              <a:ext uri="{FF2B5EF4-FFF2-40B4-BE49-F238E27FC236}">
                <a16:creationId xmlns:a16="http://schemas.microsoft.com/office/drawing/2014/main" id="{234AA7C7-4949-7E49-AD46-0CC3D8C2F004}"/>
              </a:ext>
            </a:extLst>
          </p:cNvPr>
          <p:cNvSpPr/>
          <p:nvPr/>
        </p:nvSpPr>
        <p:spPr>
          <a:xfrm>
            <a:off x="8751225" y="2857499"/>
            <a:ext cx="93780" cy="6191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Rectangle 124">
            <a:extLst>
              <a:ext uri="{FF2B5EF4-FFF2-40B4-BE49-F238E27FC236}">
                <a16:creationId xmlns:a16="http://schemas.microsoft.com/office/drawing/2014/main" id="{24F0771E-B52C-2446-B469-2A91BAF6D804}"/>
              </a:ext>
            </a:extLst>
          </p:cNvPr>
          <p:cNvSpPr/>
          <p:nvPr/>
        </p:nvSpPr>
        <p:spPr>
          <a:xfrm>
            <a:off x="8751225" y="3438525"/>
            <a:ext cx="93780" cy="666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Rectangle 126">
            <a:extLst>
              <a:ext uri="{FF2B5EF4-FFF2-40B4-BE49-F238E27FC236}">
                <a16:creationId xmlns:a16="http://schemas.microsoft.com/office/drawing/2014/main" id="{590FA3C2-9D46-A84D-B8F1-F248F4ECA21C}"/>
              </a:ext>
            </a:extLst>
          </p:cNvPr>
          <p:cNvSpPr/>
          <p:nvPr/>
        </p:nvSpPr>
        <p:spPr>
          <a:xfrm>
            <a:off x="8648803" y="2793999"/>
            <a:ext cx="93780" cy="6512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Rectangle 127">
            <a:extLst>
              <a:ext uri="{FF2B5EF4-FFF2-40B4-BE49-F238E27FC236}">
                <a16:creationId xmlns:a16="http://schemas.microsoft.com/office/drawing/2014/main" id="{6F8B5423-D854-0B4A-AB3A-ECE1813639C1}"/>
              </a:ext>
            </a:extLst>
          </p:cNvPr>
          <p:cNvSpPr/>
          <p:nvPr/>
        </p:nvSpPr>
        <p:spPr>
          <a:xfrm>
            <a:off x="8648803" y="3381375"/>
            <a:ext cx="93780" cy="123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0" name="Rectangle 129">
            <a:extLst>
              <a:ext uri="{FF2B5EF4-FFF2-40B4-BE49-F238E27FC236}">
                <a16:creationId xmlns:a16="http://schemas.microsoft.com/office/drawing/2014/main" id="{022CD82E-4152-194C-BF12-E1AEF8D0CABF}"/>
              </a:ext>
            </a:extLst>
          </p:cNvPr>
          <p:cNvSpPr/>
          <p:nvPr/>
        </p:nvSpPr>
        <p:spPr>
          <a:xfrm>
            <a:off x="8546381" y="2593975"/>
            <a:ext cx="93780" cy="7492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1" name="Rectangle 130">
            <a:extLst>
              <a:ext uri="{FF2B5EF4-FFF2-40B4-BE49-F238E27FC236}">
                <a16:creationId xmlns:a16="http://schemas.microsoft.com/office/drawing/2014/main" id="{D5F5C688-731B-A647-A189-FE4D09326C81}"/>
              </a:ext>
            </a:extLst>
          </p:cNvPr>
          <p:cNvSpPr/>
          <p:nvPr/>
        </p:nvSpPr>
        <p:spPr>
          <a:xfrm>
            <a:off x="8546381" y="3321050"/>
            <a:ext cx="93780" cy="1841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3" name="Rectangle 132">
            <a:extLst>
              <a:ext uri="{FF2B5EF4-FFF2-40B4-BE49-F238E27FC236}">
                <a16:creationId xmlns:a16="http://schemas.microsoft.com/office/drawing/2014/main" id="{7BDA5D0B-31A7-AD4C-AF32-D1A1B50BA695}"/>
              </a:ext>
            </a:extLst>
          </p:cNvPr>
          <p:cNvSpPr/>
          <p:nvPr/>
        </p:nvSpPr>
        <p:spPr>
          <a:xfrm>
            <a:off x="8443959" y="2613025"/>
            <a:ext cx="93780" cy="8322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4" name="Rectangle 133">
            <a:extLst>
              <a:ext uri="{FF2B5EF4-FFF2-40B4-BE49-F238E27FC236}">
                <a16:creationId xmlns:a16="http://schemas.microsoft.com/office/drawing/2014/main" id="{59A3D206-B35F-494C-99B9-9F191463F761}"/>
              </a:ext>
            </a:extLst>
          </p:cNvPr>
          <p:cNvSpPr/>
          <p:nvPr/>
        </p:nvSpPr>
        <p:spPr>
          <a:xfrm>
            <a:off x="8443959" y="3381375"/>
            <a:ext cx="93780" cy="123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6" name="Rectangle 135">
            <a:extLst>
              <a:ext uri="{FF2B5EF4-FFF2-40B4-BE49-F238E27FC236}">
                <a16:creationId xmlns:a16="http://schemas.microsoft.com/office/drawing/2014/main" id="{2D8B742A-421F-3242-B50F-01CC0F63BFD6}"/>
              </a:ext>
            </a:extLst>
          </p:cNvPr>
          <p:cNvSpPr/>
          <p:nvPr/>
        </p:nvSpPr>
        <p:spPr>
          <a:xfrm>
            <a:off x="8341537" y="2819399"/>
            <a:ext cx="93780" cy="5968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7" name="Rectangle 136">
            <a:extLst>
              <a:ext uri="{FF2B5EF4-FFF2-40B4-BE49-F238E27FC236}">
                <a16:creationId xmlns:a16="http://schemas.microsoft.com/office/drawing/2014/main" id="{22116C96-8A0D-3349-86C2-0DC7617D4725}"/>
              </a:ext>
            </a:extLst>
          </p:cNvPr>
          <p:cNvSpPr/>
          <p:nvPr/>
        </p:nvSpPr>
        <p:spPr>
          <a:xfrm>
            <a:off x="8341537" y="3365500"/>
            <a:ext cx="93780" cy="1396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9" name="Rectangle 138">
            <a:extLst>
              <a:ext uri="{FF2B5EF4-FFF2-40B4-BE49-F238E27FC236}">
                <a16:creationId xmlns:a16="http://schemas.microsoft.com/office/drawing/2014/main" id="{511D2A55-0515-B642-BC8F-8BA6BF2A5F46}"/>
              </a:ext>
            </a:extLst>
          </p:cNvPr>
          <p:cNvSpPr/>
          <p:nvPr/>
        </p:nvSpPr>
        <p:spPr>
          <a:xfrm>
            <a:off x="8239115" y="2774950"/>
            <a:ext cx="93780" cy="66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0" name="Rectangle 139">
            <a:extLst>
              <a:ext uri="{FF2B5EF4-FFF2-40B4-BE49-F238E27FC236}">
                <a16:creationId xmlns:a16="http://schemas.microsoft.com/office/drawing/2014/main" id="{C9A9F402-8FFB-094D-B7A7-02CC7CA23AA4}"/>
              </a:ext>
            </a:extLst>
          </p:cNvPr>
          <p:cNvSpPr/>
          <p:nvPr/>
        </p:nvSpPr>
        <p:spPr>
          <a:xfrm>
            <a:off x="8239115" y="3381375"/>
            <a:ext cx="93780" cy="1238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2" name="Rectangle 141">
            <a:extLst>
              <a:ext uri="{FF2B5EF4-FFF2-40B4-BE49-F238E27FC236}">
                <a16:creationId xmlns:a16="http://schemas.microsoft.com/office/drawing/2014/main" id="{3DD3ACDB-5C2C-B84B-8C39-AF45E6C96A2B}"/>
              </a:ext>
            </a:extLst>
          </p:cNvPr>
          <p:cNvSpPr/>
          <p:nvPr/>
        </p:nvSpPr>
        <p:spPr>
          <a:xfrm>
            <a:off x="8136693" y="2705101"/>
            <a:ext cx="93780" cy="7623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3" name="Rectangle 142">
            <a:extLst>
              <a:ext uri="{FF2B5EF4-FFF2-40B4-BE49-F238E27FC236}">
                <a16:creationId xmlns:a16="http://schemas.microsoft.com/office/drawing/2014/main" id="{5EBF9493-5848-2849-BD9C-A5F349DCF954}"/>
              </a:ext>
            </a:extLst>
          </p:cNvPr>
          <p:cNvSpPr/>
          <p:nvPr/>
        </p:nvSpPr>
        <p:spPr>
          <a:xfrm>
            <a:off x="8136693" y="3419475"/>
            <a:ext cx="93780" cy="85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5" name="Rectangle 144">
            <a:extLst>
              <a:ext uri="{FF2B5EF4-FFF2-40B4-BE49-F238E27FC236}">
                <a16:creationId xmlns:a16="http://schemas.microsoft.com/office/drawing/2014/main" id="{2C60B3EA-3A27-264E-85C9-82668C5D78D0}"/>
              </a:ext>
            </a:extLst>
          </p:cNvPr>
          <p:cNvSpPr/>
          <p:nvPr/>
        </p:nvSpPr>
        <p:spPr>
          <a:xfrm>
            <a:off x="8034271" y="2657475"/>
            <a:ext cx="93780" cy="828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6" name="Rectangle 145">
            <a:extLst>
              <a:ext uri="{FF2B5EF4-FFF2-40B4-BE49-F238E27FC236}">
                <a16:creationId xmlns:a16="http://schemas.microsoft.com/office/drawing/2014/main" id="{829F9C27-BA12-DE4B-98C2-BC4C0882DE65}"/>
              </a:ext>
            </a:extLst>
          </p:cNvPr>
          <p:cNvSpPr/>
          <p:nvPr/>
        </p:nvSpPr>
        <p:spPr>
          <a:xfrm>
            <a:off x="8034271" y="3435350"/>
            <a:ext cx="93780" cy="698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8" name="Rectangle 147">
            <a:extLst>
              <a:ext uri="{FF2B5EF4-FFF2-40B4-BE49-F238E27FC236}">
                <a16:creationId xmlns:a16="http://schemas.microsoft.com/office/drawing/2014/main" id="{CEBF4F41-AF1C-1444-85C2-1D848F599CF4}"/>
              </a:ext>
            </a:extLst>
          </p:cNvPr>
          <p:cNvSpPr/>
          <p:nvPr/>
        </p:nvSpPr>
        <p:spPr>
          <a:xfrm>
            <a:off x="7931849" y="2565400"/>
            <a:ext cx="93780" cy="8889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Rectangle 148">
            <a:extLst>
              <a:ext uri="{FF2B5EF4-FFF2-40B4-BE49-F238E27FC236}">
                <a16:creationId xmlns:a16="http://schemas.microsoft.com/office/drawing/2014/main" id="{6652787F-095C-664E-B8F7-B6BFF8C8966D}"/>
              </a:ext>
            </a:extLst>
          </p:cNvPr>
          <p:cNvSpPr/>
          <p:nvPr/>
        </p:nvSpPr>
        <p:spPr>
          <a:xfrm>
            <a:off x="7931849" y="3375025"/>
            <a:ext cx="93780" cy="130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Rectangle 150">
            <a:extLst>
              <a:ext uri="{FF2B5EF4-FFF2-40B4-BE49-F238E27FC236}">
                <a16:creationId xmlns:a16="http://schemas.microsoft.com/office/drawing/2014/main" id="{BD694347-4D04-634F-A6CA-38C1F130CBDC}"/>
              </a:ext>
            </a:extLst>
          </p:cNvPr>
          <p:cNvSpPr/>
          <p:nvPr/>
        </p:nvSpPr>
        <p:spPr>
          <a:xfrm>
            <a:off x="7829427" y="2435225"/>
            <a:ext cx="93780" cy="9874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Rectangle 151">
            <a:extLst>
              <a:ext uri="{FF2B5EF4-FFF2-40B4-BE49-F238E27FC236}">
                <a16:creationId xmlns:a16="http://schemas.microsoft.com/office/drawing/2014/main" id="{F0B45612-59B2-E648-97EC-C3FE0C3C4402}"/>
              </a:ext>
            </a:extLst>
          </p:cNvPr>
          <p:cNvSpPr/>
          <p:nvPr/>
        </p:nvSpPr>
        <p:spPr>
          <a:xfrm>
            <a:off x="7829427" y="3368675"/>
            <a:ext cx="93780" cy="1365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4" name="Rectangle 153">
            <a:extLst>
              <a:ext uri="{FF2B5EF4-FFF2-40B4-BE49-F238E27FC236}">
                <a16:creationId xmlns:a16="http://schemas.microsoft.com/office/drawing/2014/main" id="{FE9DF49F-2776-0646-9A78-7F4A7FB1C048}"/>
              </a:ext>
            </a:extLst>
          </p:cNvPr>
          <p:cNvSpPr/>
          <p:nvPr/>
        </p:nvSpPr>
        <p:spPr>
          <a:xfrm>
            <a:off x="7727005" y="2517213"/>
            <a:ext cx="93780" cy="9422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5" name="Rectangle 154">
            <a:extLst>
              <a:ext uri="{FF2B5EF4-FFF2-40B4-BE49-F238E27FC236}">
                <a16:creationId xmlns:a16="http://schemas.microsoft.com/office/drawing/2014/main" id="{BBFCA6E2-3452-4140-A7CB-FD5B38DCC054}"/>
              </a:ext>
            </a:extLst>
          </p:cNvPr>
          <p:cNvSpPr/>
          <p:nvPr/>
        </p:nvSpPr>
        <p:spPr>
          <a:xfrm>
            <a:off x="7727005" y="3422650"/>
            <a:ext cx="93780" cy="82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7" name="Rectangle 156">
            <a:extLst>
              <a:ext uri="{FF2B5EF4-FFF2-40B4-BE49-F238E27FC236}">
                <a16:creationId xmlns:a16="http://schemas.microsoft.com/office/drawing/2014/main" id="{BE73EFEE-E166-924F-94D1-001EDB5BA497}"/>
              </a:ext>
            </a:extLst>
          </p:cNvPr>
          <p:cNvSpPr/>
          <p:nvPr/>
        </p:nvSpPr>
        <p:spPr>
          <a:xfrm>
            <a:off x="7624583" y="2219325"/>
            <a:ext cx="93780" cy="12670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8" name="Rectangle 157">
            <a:extLst>
              <a:ext uri="{FF2B5EF4-FFF2-40B4-BE49-F238E27FC236}">
                <a16:creationId xmlns:a16="http://schemas.microsoft.com/office/drawing/2014/main" id="{69626E60-4940-7C4B-AC0B-0150033D311E}"/>
              </a:ext>
            </a:extLst>
          </p:cNvPr>
          <p:cNvSpPr/>
          <p:nvPr/>
        </p:nvSpPr>
        <p:spPr>
          <a:xfrm>
            <a:off x="7624583" y="3459480"/>
            <a:ext cx="9378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0" name="Rectangle 159">
            <a:extLst>
              <a:ext uri="{FF2B5EF4-FFF2-40B4-BE49-F238E27FC236}">
                <a16:creationId xmlns:a16="http://schemas.microsoft.com/office/drawing/2014/main" id="{EAA04A9F-2E07-E141-82AA-6D6EAAFAF1E3}"/>
              </a:ext>
            </a:extLst>
          </p:cNvPr>
          <p:cNvSpPr/>
          <p:nvPr/>
        </p:nvSpPr>
        <p:spPr>
          <a:xfrm>
            <a:off x="7522161" y="2155825"/>
            <a:ext cx="93780" cy="11874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1" name="Rectangle 160">
            <a:extLst>
              <a:ext uri="{FF2B5EF4-FFF2-40B4-BE49-F238E27FC236}">
                <a16:creationId xmlns:a16="http://schemas.microsoft.com/office/drawing/2014/main" id="{4BC9C60A-84E7-4042-8582-92CEC19F89E3}"/>
              </a:ext>
            </a:extLst>
          </p:cNvPr>
          <p:cNvSpPr/>
          <p:nvPr/>
        </p:nvSpPr>
        <p:spPr>
          <a:xfrm>
            <a:off x="7522161" y="3317875"/>
            <a:ext cx="93780" cy="1873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3" name="Rectangle 162">
            <a:extLst>
              <a:ext uri="{FF2B5EF4-FFF2-40B4-BE49-F238E27FC236}">
                <a16:creationId xmlns:a16="http://schemas.microsoft.com/office/drawing/2014/main" id="{3BA86438-79CB-EF4C-9D6A-3EDD2354C750}"/>
              </a:ext>
            </a:extLst>
          </p:cNvPr>
          <p:cNvSpPr/>
          <p:nvPr/>
        </p:nvSpPr>
        <p:spPr>
          <a:xfrm>
            <a:off x="7419739" y="2286001"/>
            <a:ext cx="93780" cy="1181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4" name="Rectangle 163">
            <a:extLst>
              <a:ext uri="{FF2B5EF4-FFF2-40B4-BE49-F238E27FC236}">
                <a16:creationId xmlns:a16="http://schemas.microsoft.com/office/drawing/2014/main" id="{5D8DDBA1-C333-AA4C-9B61-4222B7236D16}"/>
              </a:ext>
            </a:extLst>
          </p:cNvPr>
          <p:cNvSpPr/>
          <p:nvPr/>
        </p:nvSpPr>
        <p:spPr>
          <a:xfrm>
            <a:off x="7419739" y="3390900"/>
            <a:ext cx="93780" cy="114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6" name="Rectangle 165">
            <a:extLst>
              <a:ext uri="{FF2B5EF4-FFF2-40B4-BE49-F238E27FC236}">
                <a16:creationId xmlns:a16="http://schemas.microsoft.com/office/drawing/2014/main" id="{D5A310A1-E61E-CA40-9D7F-91A910010AD0}"/>
              </a:ext>
            </a:extLst>
          </p:cNvPr>
          <p:cNvSpPr/>
          <p:nvPr/>
        </p:nvSpPr>
        <p:spPr>
          <a:xfrm>
            <a:off x="7317317" y="1868623"/>
            <a:ext cx="93780" cy="1474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7" name="Rectangle 166">
            <a:extLst>
              <a:ext uri="{FF2B5EF4-FFF2-40B4-BE49-F238E27FC236}">
                <a16:creationId xmlns:a16="http://schemas.microsoft.com/office/drawing/2014/main" id="{8413EC5C-FB72-4240-958A-0C137872E62F}"/>
              </a:ext>
            </a:extLst>
          </p:cNvPr>
          <p:cNvSpPr/>
          <p:nvPr/>
        </p:nvSpPr>
        <p:spPr>
          <a:xfrm>
            <a:off x="7317317" y="3292475"/>
            <a:ext cx="93780" cy="212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9" name="Rectangle 168">
            <a:extLst>
              <a:ext uri="{FF2B5EF4-FFF2-40B4-BE49-F238E27FC236}">
                <a16:creationId xmlns:a16="http://schemas.microsoft.com/office/drawing/2014/main" id="{05E2BE86-9AED-014D-A397-C49BA4B4C5A4}"/>
              </a:ext>
            </a:extLst>
          </p:cNvPr>
          <p:cNvSpPr/>
          <p:nvPr/>
        </p:nvSpPr>
        <p:spPr>
          <a:xfrm>
            <a:off x="7214895" y="2289175"/>
            <a:ext cx="93780" cy="11971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0" name="Rectangle 169">
            <a:extLst>
              <a:ext uri="{FF2B5EF4-FFF2-40B4-BE49-F238E27FC236}">
                <a16:creationId xmlns:a16="http://schemas.microsoft.com/office/drawing/2014/main" id="{25D26FA7-D5D5-174B-9CE1-D4478CEE37CD}"/>
              </a:ext>
            </a:extLst>
          </p:cNvPr>
          <p:cNvSpPr/>
          <p:nvPr/>
        </p:nvSpPr>
        <p:spPr>
          <a:xfrm>
            <a:off x="7214895" y="3349625"/>
            <a:ext cx="93780" cy="1555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Rectangle 171">
            <a:extLst>
              <a:ext uri="{FF2B5EF4-FFF2-40B4-BE49-F238E27FC236}">
                <a16:creationId xmlns:a16="http://schemas.microsoft.com/office/drawing/2014/main" id="{D1D44DF9-36D0-3E45-9CB3-0247DFB50062}"/>
              </a:ext>
            </a:extLst>
          </p:cNvPr>
          <p:cNvSpPr/>
          <p:nvPr/>
        </p:nvSpPr>
        <p:spPr>
          <a:xfrm>
            <a:off x="7112473" y="2657475"/>
            <a:ext cx="93780" cy="7877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3" name="Rectangle 172">
            <a:extLst>
              <a:ext uri="{FF2B5EF4-FFF2-40B4-BE49-F238E27FC236}">
                <a16:creationId xmlns:a16="http://schemas.microsoft.com/office/drawing/2014/main" id="{CF8789C5-48DD-7F4D-A25B-D516D0D3B599}"/>
              </a:ext>
            </a:extLst>
          </p:cNvPr>
          <p:cNvSpPr/>
          <p:nvPr/>
        </p:nvSpPr>
        <p:spPr>
          <a:xfrm>
            <a:off x="7112473" y="3406775"/>
            <a:ext cx="93780" cy="984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Rectangle 174">
            <a:extLst>
              <a:ext uri="{FF2B5EF4-FFF2-40B4-BE49-F238E27FC236}">
                <a16:creationId xmlns:a16="http://schemas.microsoft.com/office/drawing/2014/main" id="{86933D4D-1DC8-5D46-B85C-72F09EE3CE81}"/>
              </a:ext>
            </a:extLst>
          </p:cNvPr>
          <p:cNvSpPr/>
          <p:nvPr/>
        </p:nvSpPr>
        <p:spPr>
          <a:xfrm>
            <a:off x="7010051" y="2489201"/>
            <a:ext cx="93780" cy="9560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6" name="Rectangle 175">
            <a:extLst>
              <a:ext uri="{FF2B5EF4-FFF2-40B4-BE49-F238E27FC236}">
                <a16:creationId xmlns:a16="http://schemas.microsoft.com/office/drawing/2014/main" id="{4E1FF5A9-C93C-0B4A-BE54-B722DACB88B7}"/>
              </a:ext>
            </a:extLst>
          </p:cNvPr>
          <p:cNvSpPr/>
          <p:nvPr/>
        </p:nvSpPr>
        <p:spPr>
          <a:xfrm>
            <a:off x="7010051" y="3352800"/>
            <a:ext cx="93780" cy="1523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8" name="Rectangle 177">
            <a:extLst>
              <a:ext uri="{FF2B5EF4-FFF2-40B4-BE49-F238E27FC236}">
                <a16:creationId xmlns:a16="http://schemas.microsoft.com/office/drawing/2014/main" id="{D6E869DE-D34D-DD41-880E-C7E205DD9C2C}"/>
              </a:ext>
            </a:extLst>
          </p:cNvPr>
          <p:cNvSpPr/>
          <p:nvPr/>
        </p:nvSpPr>
        <p:spPr>
          <a:xfrm>
            <a:off x="6907629" y="2305051"/>
            <a:ext cx="93780" cy="11623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9" name="Rectangle 178">
            <a:extLst>
              <a:ext uri="{FF2B5EF4-FFF2-40B4-BE49-F238E27FC236}">
                <a16:creationId xmlns:a16="http://schemas.microsoft.com/office/drawing/2014/main" id="{0C215755-0962-AD4B-A9E1-8BE59CC293D9}"/>
              </a:ext>
            </a:extLst>
          </p:cNvPr>
          <p:cNvSpPr/>
          <p:nvPr/>
        </p:nvSpPr>
        <p:spPr>
          <a:xfrm>
            <a:off x="6907629" y="3384550"/>
            <a:ext cx="93780" cy="1206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4" name="Rectangle 183">
            <a:extLst>
              <a:ext uri="{FF2B5EF4-FFF2-40B4-BE49-F238E27FC236}">
                <a16:creationId xmlns:a16="http://schemas.microsoft.com/office/drawing/2014/main" id="{7B86F79E-829A-6E49-9984-00511613650D}"/>
              </a:ext>
            </a:extLst>
          </p:cNvPr>
          <p:cNvSpPr/>
          <p:nvPr/>
        </p:nvSpPr>
        <p:spPr>
          <a:xfrm>
            <a:off x="11409245" y="3476400"/>
            <a:ext cx="93780" cy="288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7" name="Rectangle 186">
            <a:extLst>
              <a:ext uri="{FF2B5EF4-FFF2-40B4-BE49-F238E27FC236}">
                <a16:creationId xmlns:a16="http://schemas.microsoft.com/office/drawing/2014/main" id="{A0DC20B8-D99A-124A-B65B-773D3911646D}"/>
              </a:ext>
            </a:extLst>
          </p:cNvPr>
          <p:cNvSpPr/>
          <p:nvPr/>
        </p:nvSpPr>
        <p:spPr>
          <a:xfrm>
            <a:off x="8853647" y="2940050"/>
            <a:ext cx="93780" cy="56515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8" name="Rectangle 187">
            <a:extLst>
              <a:ext uri="{FF2B5EF4-FFF2-40B4-BE49-F238E27FC236}">
                <a16:creationId xmlns:a16="http://schemas.microsoft.com/office/drawing/2014/main" id="{4BB08776-5841-AC41-B25A-D0D84B53C613}"/>
              </a:ext>
            </a:extLst>
          </p:cNvPr>
          <p:cNvSpPr/>
          <p:nvPr/>
        </p:nvSpPr>
        <p:spPr>
          <a:xfrm>
            <a:off x="8853647" y="3016250"/>
            <a:ext cx="93780" cy="4095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9" name="Rectangle 188">
            <a:extLst>
              <a:ext uri="{FF2B5EF4-FFF2-40B4-BE49-F238E27FC236}">
                <a16:creationId xmlns:a16="http://schemas.microsoft.com/office/drawing/2014/main" id="{844BE766-F9D1-2049-A0D6-FB0FA6140E01}"/>
              </a:ext>
            </a:extLst>
          </p:cNvPr>
          <p:cNvSpPr/>
          <p:nvPr/>
        </p:nvSpPr>
        <p:spPr>
          <a:xfrm>
            <a:off x="8853647" y="3419475"/>
            <a:ext cx="93780" cy="85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1" name="Rectangle 190">
            <a:extLst>
              <a:ext uri="{FF2B5EF4-FFF2-40B4-BE49-F238E27FC236}">
                <a16:creationId xmlns:a16="http://schemas.microsoft.com/office/drawing/2014/main" id="{E1C2811A-4E80-254C-9155-3783A8950DCE}"/>
              </a:ext>
            </a:extLst>
          </p:cNvPr>
          <p:cNvSpPr/>
          <p:nvPr/>
        </p:nvSpPr>
        <p:spPr>
          <a:xfrm>
            <a:off x="8956069" y="2854325"/>
            <a:ext cx="93780" cy="65087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2" name="Rectangle 191">
            <a:extLst>
              <a:ext uri="{FF2B5EF4-FFF2-40B4-BE49-F238E27FC236}">
                <a16:creationId xmlns:a16="http://schemas.microsoft.com/office/drawing/2014/main" id="{ECBFDC9B-B5E6-2648-8008-3CE50DD3F373}"/>
              </a:ext>
            </a:extLst>
          </p:cNvPr>
          <p:cNvSpPr/>
          <p:nvPr/>
        </p:nvSpPr>
        <p:spPr>
          <a:xfrm>
            <a:off x="8956069" y="3070224"/>
            <a:ext cx="93780" cy="3905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3" name="Rectangle 192">
            <a:extLst>
              <a:ext uri="{FF2B5EF4-FFF2-40B4-BE49-F238E27FC236}">
                <a16:creationId xmlns:a16="http://schemas.microsoft.com/office/drawing/2014/main" id="{8FB37545-2F56-3A49-AF87-CF72889E8516}"/>
              </a:ext>
            </a:extLst>
          </p:cNvPr>
          <p:cNvSpPr/>
          <p:nvPr/>
        </p:nvSpPr>
        <p:spPr>
          <a:xfrm>
            <a:off x="8956069" y="3438525"/>
            <a:ext cx="93780" cy="666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5" name="Rectangle 194">
            <a:extLst>
              <a:ext uri="{FF2B5EF4-FFF2-40B4-BE49-F238E27FC236}">
                <a16:creationId xmlns:a16="http://schemas.microsoft.com/office/drawing/2014/main" id="{6A5CAC19-1D61-AA46-90F7-D4B6F996A1E4}"/>
              </a:ext>
            </a:extLst>
          </p:cNvPr>
          <p:cNvSpPr/>
          <p:nvPr/>
        </p:nvSpPr>
        <p:spPr>
          <a:xfrm>
            <a:off x="9058491" y="2924175"/>
            <a:ext cx="93780" cy="5810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6" name="Rectangle 195">
            <a:extLst>
              <a:ext uri="{FF2B5EF4-FFF2-40B4-BE49-F238E27FC236}">
                <a16:creationId xmlns:a16="http://schemas.microsoft.com/office/drawing/2014/main" id="{F45CB95D-C0CB-1A4B-95F2-69215B8DBF01}"/>
              </a:ext>
            </a:extLst>
          </p:cNvPr>
          <p:cNvSpPr/>
          <p:nvPr/>
        </p:nvSpPr>
        <p:spPr>
          <a:xfrm>
            <a:off x="9058491" y="3276600"/>
            <a:ext cx="93780" cy="200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7" name="Rectangle 196">
            <a:extLst>
              <a:ext uri="{FF2B5EF4-FFF2-40B4-BE49-F238E27FC236}">
                <a16:creationId xmlns:a16="http://schemas.microsoft.com/office/drawing/2014/main" id="{1780B262-C8DC-C843-8B05-EF64B08229F8}"/>
              </a:ext>
            </a:extLst>
          </p:cNvPr>
          <p:cNvSpPr/>
          <p:nvPr/>
        </p:nvSpPr>
        <p:spPr>
          <a:xfrm>
            <a:off x="9058491" y="3454400"/>
            <a:ext cx="93780" cy="50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9" name="Rectangle 198">
            <a:extLst>
              <a:ext uri="{FF2B5EF4-FFF2-40B4-BE49-F238E27FC236}">
                <a16:creationId xmlns:a16="http://schemas.microsoft.com/office/drawing/2014/main" id="{B514018F-EDD3-904C-BD3F-18CBB80BA039}"/>
              </a:ext>
            </a:extLst>
          </p:cNvPr>
          <p:cNvSpPr/>
          <p:nvPr/>
        </p:nvSpPr>
        <p:spPr>
          <a:xfrm>
            <a:off x="9160913" y="2857500"/>
            <a:ext cx="93780" cy="6477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0" name="Rectangle 199">
            <a:extLst>
              <a:ext uri="{FF2B5EF4-FFF2-40B4-BE49-F238E27FC236}">
                <a16:creationId xmlns:a16="http://schemas.microsoft.com/office/drawing/2014/main" id="{FB6FB85E-0F81-724B-A553-B2B3DB0F05A9}"/>
              </a:ext>
            </a:extLst>
          </p:cNvPr>
          <p:cNvSpPr/>
          <p:nvPr/>
        </p:nvSpPr>
        <p:spPr>
          <a:xfrm>
            <a:off x="9160913" y="3187700"/>
            <a:ext cx="93780" cy="301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1" name="Rectangle 200">
            <a:extLst>
              <a:ext uri="{FF2B5EF4-FFF2-40B4-BE49-F238E27FC236}">
                <a16:creationId xmlns:a16="http://schemas.microsoft.com/office/drawing/2014/main" id="{18341D2F-39AE-F44A-8139-80903ECB5911}"/>
              </a:ext>
            </a:extLst>
          </p:cNvPr>
          <p:cNvSpPr/>
          <p:nvPr/>
        </p:nvSpPr>
        <p:spPr>
          <a:xfrm>
            <a:off x="9160913" y="3454400"/>
            <a:ext cx="93780" cy="50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3" name="Rectangle 202">
            <a:extLst>
              <a:ext uri="{FF2B5EF4-FFF2-40B4-BE49-F238E27FC236}">
                <a16:creationId xmlns:a16="http://schemas.microsoft.com/office/drawing/2014/main" id="{DDC05246-EDFF-5040-AA57-39FF24C97A0C}"/>
              </a:ext>
            </a:extLst>
          </p:cNvPr>
          <p:cNvSpPr/>
          <p:nvPr/>
        </p:nvSpPr>
        <p:spPr>
          <a:xfrm>
            <a:off x="9263335" y="2733675"/>
            <a:ext cx="93780" cy="7715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4" name="Rectangle 203">
            <a:extLst>
              <a:ext uri="{FF2B5EF4-FFF2-40B4-BE49-F238E27FC236}">
                <a16:creationId xmlns:a16="http://schemas.microsoft.com/office/drawing/2014/main" id="{2089968B-2313-FF42-A63A-A98B93E33409}"/>
              </a:ext>
            </a:extLst>
          </p:cNvPr>
          <p:cNvSpPr/>
          <p:nvPr/>
        </p:nvSpPr>
        <p:spPr>
          <a:xfrm>
            <a:off x="9263335" y="3257550"/>
            <a:ext cx="93780" cy="241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5" name="Rectangle 204">
            <a:extLst>
              <a:ext uri="{FF2B5EF4-FFF2-40B4-BE49-F238E27FC236}">
                <a16:creationId xmlns:a16="http://schemas.microsoft.com/office/drawing/2014/main" id="{C8DB7100-946F-9846-A501-AD9CEDE47DB7}"/>
              </a:ext>
            </a:extLst>
          </p:cNvPr>
          <p:cNvSpPr/>
          <p:nvPr/>
        </p:nvSpPr>
        <p:spPr>
          <a:xfrm>
            <a:off x="9263335" y="3490799"/>
            <a:ext cx="93780" cy="14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7" name="Rectangle 206">
            <a:extLst>
              <a:ext uri="{FF2B5EF4-FFF2-40B4-BE49-F238E27FC236}">
                <a16:creationId xmlns:a16="http://schemas.microsoft.com/office/drawing/2014/main" id="{D117520D-80D9-8940-B98F-30615E9E27FD}"/>
              </a:ext>
            </a:extLst>
          </p:cNvPr>
          <p:cNvSpPr/>
          <p:nvPr/>
        </p:nvSpPr>
        <p:spPr>
          <a:xfrm>
            <a:off x="9365757" y="2790825"/>
            <a:ext cx="93780" cy="71437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8" name="Rectangle 207">
            <a:extLst>
              <a:ext uri="{FF2B5EF4-FFF2-40B4-BE49-F238E27FC236}">
                <a16:creationId xmlns:a16="http://schemas.microsoft.com/office/drawing/2014/main" id="{85F1635D-0C61-5743-8E4F-695F70F2D9E7}"/>
              </a:ext>
            </a:extLst>
          </p:cNvPr>
          <p:cNvSpPr/>
          <p:nvPr/>
        </p:nvSpPr>
        <p:spPr>
          <a:xfrm>
            <a:off x="9365757" y="3292475"/>
            <a:ext cx="93780" cy="190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9" name="Rectangle 208">
            <a:extLst>
              <a:ext uri="{FF2B5EF4-FFF2-40B4-BE49-F238E27FC236}">
                <a16:creationId xmlns:a16="http://schemas.microsoft.com/office/drawing/2014/main" id="{9E3D22FA-2EF7-AE49-BE18-B0B747F7F979}"/>
              </a:ext>
            </a:extLst>
          </p:cNvPr>
          <p:cNvSpPr/>
          <p:nvPr/>
        </p:nvSpPr>
        <p:spPr>
          <a:xfrm>
            <a:off x="9365757" y="3459480"/>
            <a:ext cx="9378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1" name="Rectangle 210">
            <a:extLst>
              <a:ext uri="{FF2B5EF4-FFF2-40B4-BE49-F238E27FC236}">
                <a16:creationId xmlns:a16="http://schemas.microsoft.com/office/drawing/2014/main" id="{17F528BE-F04B-F441-9DDC-D524E3CFBFFB}"/>
              </a:ext>
            </a:extLst>
          </p:cNvPr>
          <p:cNvSpPr/>
          <p:nvPr/>
        </p:nvSpPr>
        <p:spPr>
          <a:xfrm>
            <a:off x="9468179" y="2892425"/>
            <a:ext cx="93780" cy="61277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2" name="Rectangle 211">
            <a:extLst>
              <a:ext uri="{FF2B5EF4-FFF2-40B4-BE49-F238E27FC236}">
                <a16:creationId xmlns:a16="http://schemas.microsoft.com/office/drawing/2014/main" id="{09FF2A6B-E073-DB43-9624-E42167CDDCDA}"/>
              </a:ext>
            </a:extLst>
          </p:cNvPr>
          <p:cNvSpPr/>
          <p:nvPr/>
        </p:nvSpPr>
        <p:spPr>
          <a:xfrm>
            <a:off x="9468179" y="3292429"/>
            <a:ext cx="93780" cy="1905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3" name="Rectangle 212">
            <a:extLst>
              <a:ext uri="{FF2B5EF4-FFF2-40B4-BE49-F238E27FC236}">
                <a16:creationId xmlns:a16="http://schemas.microsoft.com/office/drawing/2014/main" id="{62168E49-C1CD-0E46-B897-0ADE502DD7BE}"/>
              </a:ext>
            </a:extLst>
          </p:cNvPr>
          <p:cNvSpPr/>
          <p:nvPr/>
        </p:nvSpPr>
        <p:spPr>
          <a:xfrm>
            <a:off x="9468179" y="3459480"/>
            <a:ext cx="9378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5" name="Rectangle 214">
            <a:extLst>
              <a:ext uri="{FF2B5EF4-FFF2-40B4-BE49-F238E27FC236}">
                <a16:creationId xmlns:a16="http://schemas.microsoft.com/office/drawing/2014/main" id="{E5F5B27E-B89B-894E-8CB6-FACBB3050D65}"/>
              </a:ext>
            </a:extLst>
          </p:cNvPr>
          <p:cNvSpPr/>
          <p:nvPr/>
        </p:nvSpPr>
        <p:spPr>
          <a:xfrm>
            <a:off x="9570601" y="3009900"/>
            <a:ext cx="93780" cy="4953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6" name="Rectangle 215">
            <a:extLst>
              <a:ext uri="{FF2B5EF4-FFF2-40B4-BE49-F238E27FC236}">
                <a16:creationId xmlns:a16="http://schemas.microsoft.com/office/drawing/2014/main" id="{5227773A-917A-D34A-B169-B1AD4F6EDCBD}"/>
              </a:ext>
            </a:extLst>
          </p:cNvPr>
          <p:cNvSpPr/>
          <p:nvPr/>
        </p:nvSpPr>
        <p:spPr>
          <a:xfrm>
            <a:off x="9570601" y="3324225"/>
            <a:ext cx="93780" cy="1714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7" name="Rectangle 216">
            <a:extLst>
              <a:ext uri="{FF2B5EF4-FFF2-40B4-BE49-F238E27FC236}">
                <a16:creationId xmlns:a16="http://schemas.microsoft.com/office/drawing/2014/main" id="{248515BC-B3F5-4046-B81F-6BFBF04AEC5B}"/>
              </a:ext>
            </a:extLst>
          </p:cNvPr>
          <p:cNvSpPr/>
          <p:nvPr/>
        </p:nvSpPr>
        <p:spPr>
          <a:xfrm>
            <a:off x="9570601" y="3483599"/>
            <a:ext cx="93600" cy="2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9" name="Rectangle 218">
            <a:extLst>
              <a:ext uri="{FF2B5EF4-FFF2-40B4-BE49-F238E27FC236}">
                <a16:creationId xmlns:a16="http://schemas.microsoft.com/office/drawing/2014/main" id="{38082D74-C765-6946-A47B-C555337BA845}"/>
              </a:ext>
            </a:extLst>
          </p:cNvPr>
          <p:cNvSpPr/>
          <p:nvPr/>
        </p:nvSpPr>
        <p:spPr>
          <a:xfrm>
            <a:off x="9673023" y="3025776"/>
            <a:ext cx="93780" cy="479424"/>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0" name="Rectangle 219">
            <a:extLst>
              <a:ext uri="{FF2B5EF4-FFF2-40B4-BE49-F238E27FC236}">
                <a16:creationId xmlns:a16="http://schemas.microsoft.com/office/drawing/2014/main" id="{A0F56B4F-B374-7344-AA0B-17676876CF25}"/>
              </a:ext>
            </a:extLst>
          </p:cNvPr>
          <p:cNvSpPr/>
          <p:nvPr/>
        </p:nvSpPr>
        <p:spPr>
          <a:xfrm>
            <a:off x="9673023" y="3368674"/>
            <a:ext cx="93780" cy="117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1" name="Rectangle 220">
            <a:extLst>
              <a:ext uri="{FF2B5EF4-FFF2-40B4-BE49-F238E27FC236}">
                <a16:creationId xmlns:a16="http://schemas.microsoft.com/office/drawing/2014/main" id="{F3B5F4A8-AA3D-7043-9BBA-943B75BCC2E5}"/>
              </a:ext>
            </a:extLst>
          </p:cNvPr>
          <p:cNvSpPr/>
          <p:nvPr/>
        </p:nvSpPr>
        <p:spPr>
          <a:xfrm>
            <a:off x="9673023" y="3459480"/>
            <a:ext cx="9378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3" name="Rectangle 222">
            <a:extLst>
              <a:ext uri="{FF2B5EF4-FFF2-40B4-BE49-F238E27FC236}">
                <a16:creationId xmlns:a16="http://schemas.microsoft.com/office/drawing/2014/main" id="{A311D43A-6DE3-F343-83FC-2C0196012706}"/>
              </a:ext>
            </a:extLst>
          </p:cNvPr>
          <p:cNvSpPr/>
          <p:nvPr/>
        </p:nvSpPr>
        <p:spPr>
          <a:xfrm>
            <a:off x="9775445" y="2971800"/>
            <a:ext cx="93780" cy="5334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4" name="Rectangle 223">
            <a:extLst>
              <a:ext uri="{FF2B5EF4-FFF2-40B4-BE49-F238E27FC236}">
                <a16:creationId xmlns:a16="http://schemas.microsoft.com/office/drawing/2014/main" id="{C413D71F-8CBA-5D40-BC8C-B83E42A508A3}"/>
              </a:ext>
            </a:extLst>
          </p:cNvPr>
          <p:cNvSpPr/>
          <p:nvPr/>
        </p:nvSpPr>
        <p:spPr>
          <a:xfrm>
            <a:off x="9775445" y="3292429"/>
            <a:ext cx="93780" cy="20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5" name="Rectangle 224">
            <a:extLst>
              <a:ext uri="{FF2B5EF4-FFF2-40B4-BE49-F238E27FC236}">
                <a16:creationId xmlns:a16="http://schemas.microsoft.com/office/drawing/2014/main" id="{13CA85ED-7D78-534B-8A13-197AF4F04641}"/>
              </a:ext>
            </a:extLst>
          </p:cNvPr>
          <p:cNvSpPr/>
          <p:nvPr/>
        </p:nvSpPr>
        <p:spPr>
          <a:xfrm>
            <a:off x="9775445" y="3451225"/>
            <a:ext cx="93780" cy="53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7" name="Rectangle 226">
            <a:extLst>
              <a:ext uri="{FF2B5EF4-FFF2-40B4-BE49-F238E27FC236}">
                <a16:creationId xmlns:a16="http://schemas.microsoft.com/office/drawing/2014/main" id="{388FEBC2-67D0-D643-B254-EC3986B5DDB1}"/>
              </a:ext>
            </a:extLst>
          </p:cNvPr>
          <p:cNvSpPr/>
          <p:nvPr/>
        </p:nvSpPr>
        <p:spPr>
          <a:xfrm>
            <a:off x="9877867" y="3187700"/>
            <a:ext cx="93780" cy="3175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8" name="Rectangle 227">
            <a:extLst>
              <a:ext uri="{FF2B5EF4-FFF2-40B4-BE49-F238E27FC236}">
                <a16:creationId xmlns:a16="http://schemas.microsoft.com/office/drawing/2014/main" id="{126EDF6C-67B7-F94B-90CB-ED09464988DB}"/>
              </a:ext>
            </a:extLst>
          </p:cNvPr>
          <p:cNvSpPr/>
          <p:nvPr/>
        </p:nvSpPr>
        <p:spPr>
          <a:xfrm>
            <a:off x="9877867" y="3394075"/>
            <a:ext cx="93780" cy="920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9" name="Rectangle 228">
            <a:extLst>
              <a:ext uri="{FF2B5EF4-FFF2-40B4-BE49-F238E27FC236}">
                <a16:creationId xmlns:a16="http://schemas.microsoft.com/office/drawing/2014/main" id="{F5960A41-057B-B74C-B1DC-BDF75D56215A}"/>
              </a:ext>
            </a:extLst>
          </p:cNvPr>
          <p:cNvSpPr/>
          <p:nvPr/>
        </p:nvSpPr>
        <p:spPr>
          <a:xfrm>
            <a:off x="9877867" y="3459480"/>
            <a:ext cx="9378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1" name="Rectangle 230">
            <a:extLst>
              <a:ext uri="{FF2B5EF4-FFF2-40B4-BE49-F238E27FC236}">
                <a16:creationId xmlns:a16="http://schemas.microsoft.com/office/drawing/2014/main" id="{AC921390-EEA3-E649-BD93-3A32FFFA0E58}"/>
              </a:ext>
            </a:extLst>
          </p:cNvPr>
          <p:cNvSpPr/>
          <p:nvPr/>
        </p:nvSpPr>
        <p:spPr>
          <a:xfrm>
            <a:off x="9980289" y="3203574"/>
            <a:ext cx="93780" cy="3016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2" name="Rectangle 231">
            <a:extLst>
              <a:ext uri="{FF2B5EF4-FFF2-40B4-BE49-F238E27FC236}">
                <a16:creationId xmlns:a16="http://schemas.microsoft.com/office/drawing/2014/main" id="{179ACCC4-D457-9F42-A75E-1C07247AD192}"/>
              </a:ext>
            </a:extLst>
          </p:cNvPr>
          <p:cNvSpPr/>
          <p:nvPr/>
        </p:nvSpPr>
        <p:spPr>
          <a:xfrm>
            <a:off x="9980289" y="3292429"/>
            <a:ext cx="93780" cy="1905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3" name="Rectangle 232">
            <a:extLst>
              <a:ext uri="{FF2B5EF4-FFF2-40B4-BE49-F238E27FC236}">
                <a16:creationId xmlns:a16="http://schemas.microsoft.com/office/drawing/2014/main" id="{7CBE546F-37F9-4A46-B956-840109A1BBBC}"/>
              </a:ext>
            </a:extLst>
          </p:cNvPr>
          <p:cNvSpPr/>
          <p:nvPr/>
        </p:nvSpPr>
        <p:spPr>
          <a:xfrm>
            <a:off x="9980289" y="3444875"/>
            <a:ext cx="93780" cy="603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5" name="Rectangle 234">
            <a:extLst>
              <a:ext uri="{FF2B5EF4-FFF2-40B4-BE49-F238E27FC236}">
                <a16:creationId xmlns:a16="http://schemas.microsoft.com/office/drawing/2014/main" id="{0E5DC371-BF61-144D-A242-1A40C98BCFFD}"/>
              </a:ext>
            </a:extLst>
          </p:cNvPr>
          <p:cNvSpPr/>
          <p:nvPr/>
        </p:nvSpPr>
        <p:spPr>
          <a:xfrm>
            <a:off x="10082711" y="3019425"/>
            <a:ext cx="93780" cy="48577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6" name="Rectangle 235">
            <a:extLst>
              <a:ext uri="{FF2B5EF4-FFF2-40B4-BE49-F238E27FC236}">
                <a16:creationId xmlns:a16="http://schemas.microsoft.com/office/drawing/2014/main" id="{59D016B0-7229-8643-89AF-37F28992DF05}"/>
              </a:ext>
            </a:extLst>
          </p:cNvPr>
          <p:cNvSpPr/>
          <p:nvPr/>
        </p:nvSpPr>
        <p:spPr>
          <a:xfrm>
            <a:off x="10082711" y="3394075"/>
            <a:ext cx="93780" cy="1079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7" name="Rectangle 236">
            <a:extLst>
              <a:ext uri="{FF2B5EF4-FFF2-40B4-BE49-F238E27FC236}">
                <a16:creationId xmlns:a16="http://schemas.microsoft.com/office/drawing/2014/main" id="{8038ED7F-13F2-2B49-88F1-BB293F8B3A06}"/>
              </a:ext>
            </a:extLst>
          </p:cNvPr>
          <p:cNvSpPr/>
          <p:nvPr/>
        </p:nvSpPr>
        <p:spPr>
          <a:xfrm>
            <a:off x="10082711" y="3483599"/>
            <a:ext cx="93780" cy="2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9" name="Rectangle 238">
            <a:extLst>
              <a:ext uri="{FF2B5EF4-FFF2-40B4-BE49-F238E27FC236}">
                <a16:creationId xmlns:a16="http://schemas.microsoft.com/office/drawing/2014/main" id="{0E02066A-8585-BF44-91F9-D4C0865203EC}"/>
              </a:ext>
            </a:extLst>
          </p:cNvPr>
          <p:cNvSpPr/>
          <p:nvPr/>
        </p:nvSpPr>
        <p:spPr>
          <a:xfrm>
            <a:off x="10185133" y="3111500"/>
            <a:ext cx="93780" cy="3937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0" name="Rectangle 239">
            <a:extLst>
              <a:ext uri="{FF2B5EF4-FFF2-40B4-BE49-F238E27FC236}">
                <a16:creationId xmlns:a16="http://schemas.microsoft.com/office/drawing/2014/main" id="{257FA369-5F77-EE49-AFDD-5A77DC23972A}"/>
              </a:ext>
            </a:extLst>
          </p:cNvPr>
          <p:cNvSpPr/>
          <p:nvPr/>
        </p:nvSpPr>
        <p:spPr>
          <a:xfrm>
            <a:off x="10185133" y="3378200"/>
            <a:ext cx="93780" cy="126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1" name="Rectangle 240">
            <a:extLst>
              <a:ext uri="{FF2B5EF4-FFF2-40B4-BE49-F238E27FC236}">
                <a16:creationId xmlns:a16="http://schemas.microsoft.com/office/drawing/2014/main" id="{DF709247-C4DC-CE4C-B092-5F1B27EB2420}"/>
              </a:ext>
            </a:extLst>
          </p:cNvPr>
          <p:cNvSpPr/>
          <p:nvPr/>
        </p:nvSpPr>
        <p:spPr>
          <a:xfrm>
            <a:off x="10185133" y="3483599"/>
            <a:ext cx="93780" cy="2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3" name="Rectangle 242">
            <a:extLst>
              <a:ext uri="{FF2B5EF4-FFF2-40B4-BE49-F238E27FC236}">
                <a16:creationId xmlns:a16="http://schemas.microsoft.com/office/drawing/2014/main" id="{337F69B7-D56E-D342-A508-97CF2EA41CF6}"/>
              </a:ext>
            </a:extLst>
          </p:cNvPr>
          <p:cNvSpPr/>
          <p:nvPr/>
        </p:nvSpPr>
        <p:spPr>
          <a:xfrm>
            <a:off x="10287555" y="2987675"/>
            <a:ext cx="93780" cy="5175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5" name="Rectangle 244">
            <a:extLst>
              <a:ext uri="{FF2B5EF4-FFF2-40B4-BE49-F238E27FC236}">
                <a16:creationId xmlns:a16="http://schemas.microsoft.com/office/drawing/2014/main" id="{A9207B0D-8F99-3E46-AA93-35D2802A96C5}"/>
              </a:ext>
            </a:extLst>
          </p:cNvPr>
          <p:cNvSpPr/>
          <p:nvPr/>
        </p:nvSpPr>
        <p:spPr>
          <a:xfrm>
            <a:off x="10287555" y="3368676"/>
            <a:ext cx="93780" cy="1365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7" name="Rectangle 246">
            <a:extLst>
              <a:ext uri="{FF2B5EF4-FFF2-40B4-BE49-F238E27FC236}">
                <a16:creationId xmlns:a16="http://schemas.microsoft.com/office/drawing/2014/main" id="{C882E4E7-0F8A-A54B-9E4A-DCE9B79CFE99}"/>
              </a:ext>
            </a:extLst>
          </p:cNvPr>
          <p:cNvSpPr/>
          <p:nvPr/>
        </p:nvSpPr>
        <p:spPr>
          <a:xfrm>
            <a:off x="10389977" y="3235324"/>
            <a:ext cx="93780" cy="26987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8" name="Rectangle 247">
            <a:extLst>
              <a:ext uri="{FF2B5EF4-FFF2-40B4-BE49-F238E27FC236}">
                <a16:creationId xmlns:a16="http://schemas.microsoft.com/office/drawing/2014/main" id="{E631F575-A00D-774E-B35D-A6FD47792BD2}"/>
              </a:ext>
            </a:extLst>
          </p:cNvPr>
          <p:cNvSpPr/>
          <p:nvPr/>
        </p:nvSpPr>
        <p:spPr>
          <a:xfrm>
            <a:off x="10389977" y="3425825"/>
            <a:ext cx="9378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9" name="Rectangle 248">
            <a:extLst>
              <a:ext uri="{FF2B5EF4-FFF2-40B4-BE49-F238E27FC236}">
                <a16:creationId xmlns:a16="http://schemas.microsoft.com/office/drawing/2014/main" id="{4168DBF7-0D1E-6641-83FB-3DA86611EA4A}"/>
              </a:ext>
            </a:extLst>
          </p:cNvPr>
          <p:cNvSpPr/>
          <p:nvPr/>
        </p:nvSpPr>
        <p:spPr>
          <a:xfrm>
            <a:off x="10389977" y="3487199"/>
            <a:ext cx="93780"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1" name="Rectangle 250">
            <a:extLst>
              <a:ext uri="{FF2B5EF4-FFF2-40B4-BE49-F238E27FC236}">
                <a16:creationId xmlns:a16="http://schemas.microsoft.com/office/drawing/2014/main" id="{6AF6C90C-9C03-7048-81B0-C83D385E6BC5}"/>
              </a:ext>
            </a:extLst>
          </p:cNvPr>
          <p:cNvSpPr/>
          <p:nvPr/>
        </p:nvSpPr>
        <p:spPr>
          <a:xfrm>
            <a:off x="10492399" y="3289300"/>
            <a:ext cx="93780" cy="2159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2" name="Rectangle 251">
            <a:extLst>
              <a:ext uri="{FF2B5EF4-FFF2-40B4-BE49-F238E27FC236}">
                <a16:creationId xmlns:a16="http://schemas.microsoft.com/office/drawing/2014/main" id="{8B44D8D7-D945-474D-8165-765F71FDB6FB}"/>
              </a:ext>
            </a:extLst>
          </p:cNvPr>
          <p:cNvSpPr/>
          <p:nvPr/>
        </p:nvSpPr>
        <p:spPr>
          <a:xfrm>
            <a:off x="10492399" y="3470275"/>
            <a:ext cx="93780" cy="3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3" name="Rectangle 252">
            <a:extLst>
              <a:ext uri="{FF2B5EF4-FFF2-40B4-BE49-F238E27FC236}">
                <a16:creationId xmlns:a16="http://schemas.microsoft.com/office/drawing/2014/main" id="{F2149CE2-6B02-0041-8EA9-BADDC8792234}"/>
              </a:ext>
            </a:extLst>
          </p:cNvPr>
          <p:cNvSpPr/>
          <p:nvPr/>
        </p:nvSpPr>
        <p:spPr>
          <a:xfrm>
            <a:off x="10492399" y="3487199"/>
            <a:ext cx="93780"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5" name="Rectangle 254">
            <a:extLst>
              <a:ext uri="{FF2B5EF4-FFF2-40B4-BE49-F238E27FC236}">
                <a16:creationId xmlns:a16="http://schemas.microsoft.com/office/drawing/2014/main" id="{A3B2317C-D10C-AF46-9E54-1194DB39B927}"/>
              </a:ext>
            </a:extLst>
          </p:cNvPr>
          <p:cNvSpPr/>
          <p:nvPr/>
        </p:nvSpPr>
        <p:spPr>
          <a:xfrm>
            <a:off x="10594821" y="3025776"/>
            <a:ext cx="93780" cy="479424"/>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6" name="Rectangle 255">
            <a:extLst>
              <a:ext uri="{FF2B5EF4-FFF2-40B4-BE49-F238E27FC236}">
                <a16:creationId xmlns:a16="http://schemas.microsoft.com/office/drawing/2014/main" id="{56C7436A-CF33-134A-843E-6B6E2E97780C}"/>
              </a:ext>
            </a:extLst>
          </p:cNvPr>
          <p:cNvSpPr/>
          <p:nvPr/>
        </p:nvSpPr>
        <p:spPr>
          <a:xfrm>
            <a:off x="10594821" y="3292429"/>
            <a:ext cx="93780" cy="1333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7" name="Rectangle 256">
            <a:extLst>
              <a:ext uri="{FF2B5EF4-FFF2-40B4-BE49-F238E27FC236}">
                <a16:creationId xmlns:a16="http://schemas.microsoft.com/office/drawing/2014/main" id="{164FC8E2-954A-6C46-B1A4-34F4801AA7E3}"/>
              </a:ext>
            </a:extLst>
          </p:cNvPr>
          <p:cNvSpPr/>
          <p:nvPr/>
        </p:nvSpPr>
        <p:spPr>
          <a:xfrm>
            <a:off x="10594821" y="3397250"/>
            <a:ext cx="93780" cy="1079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9" name="Rectangle 258">
            <a:extLst>
              <a:ext uri="{FF2B5EF4-FFF2-40B4-BE49-F238E27FC236}">
                <a16:creationId xmlns:a16="http://schemas.microsoft.com/office/drawing/2014/main" id="{BEF5360D-BAE1-B94E-B1DE-C590107CD41E}"/>
              </a:ext>
            </a:extLst>
          </p:cNvPr>
          <p:cNvSpPr/>
          <p:nvPr/>
        </p:nvSpPr>
        <p:spPr>
          <a:xfrm>
            <a:off x="10697243" y="3406774"/>
            <a:ext cx="93780" cy="984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1" name="Rectangle 260">
            <a:extLst>
              <a:ext uri="{FF2B5EF4-FFF2-40B4-BE49-F238E27FC236}">
                <a16:creationId xmlns:a16="http://schemas.microsoft.com/office/drawing/2014/main" id="{EC2298AC-719A-5B48-9907-A80A177E9552}"/>
              </a:ext>
            </a:extLst>
          </p:cNvPr>
          <p:cNvSpPr/>
          <p:nvPr/>
        </p:nvSpPr>
        <p:spPr>
          <a:xfrm>
            <a:off x="10697243" y="3445226"/>
            <a:ext cx="93780" cy="5997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3" name="Rectangle 262">
            <a:extLst>
              <a:ext uri="{FF2B5EF4-FFF2-40B4-BE49-F238E27FC236}">
                <a16:creationId xmlns:a16="http://schemas.microsoft.com/office/drawing/2014/main" id="{600C2D65-3892-9446-9746-22AFEDE9E753}"/>
              </a:ext>
            </a:extLst>
          </p:cNvPr>
          <p:cNvSpPr/>
          <p:nvPr/>
        </p:nvSpPr>
        <p:spPr>
          <a:xfrm>
            <a:off x="10799645" y="3409950"/>
            <a:ext cx="93780" cy="9525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5" name="Rectangle 264">
            <a:extLst>
              <a:ext uri="{FF2B5EF4-FFF2-40B4-BE49-F238E27FC236}">
                <a16:creationId xmlns:a16="http://schemas.microsoft.com/office/drawing/2014/main" id="{11AA9740-46D8-DF49-8DD4-81FBCE37111B}"/>
              </a:ext>
            </a:extLst>
          </p:cNvPr>
          <p:cNvSpPr/>
          <p:nvPr/>
        </p:nvSpPr>
        <p:spPr>
          <a:xfrm>
            <a:off x="10799645" y="3483599"/>
            <a:ext cx="93780" cy="2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5" name="Straight Connector 24">
            <a:extLst>
              <a:ext uri="{FF2B5EF4-FFF2-40B4-BE49-F238E27FC236}">
                <a16:creationId xmlns:a16="http://schemas.microsoft.com/office/drawing/2014/main" id="{67FDFB67-27F9-F743-96B8-2D33CC8C9ACF}"/>
              </a:ext>
            </a:extLst>
          </p:cNvPr>
          <p:cNvCxnSpPr>
            <a:cxnSpLocks/>
          </p:cNvCxnSpPr>
          <p:nvPr/>
        </p:nvCxnSpPr>
        <p:spPr>
          <a:xfrm>
            <a:off x="1394816" y="3512106"/>
            <a:ext cx="1020143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EF87B42-B735-CABA-91B8-BC751C62C61A}"/>
              </a:ext>
            </a:extLst>
          </p:cNvPr>
          <p:cNvSpPr txBox="1"/>
          <p:nvPr/>
        </p:nvSpPr>
        <p:spPr>
          <a:xfrm rot="16200000">
            <a:off x="-69662" y="2470331"/>
            <a:ext cx="1679947" cy="215444"/>
          </a:xfrm>
          <a:prstGeom prst="rect">
            <a:avLst/>
          </a:prstGeom>
          <a:noFill/>
        </p:spPr>
        <p:txBody>
          <a:bodyPr wrap="none" lIns="0" tIns="0" rIns="0" bIns="0" rtlCol="0">
            <a:spAutoFit/>
          </a:bodyPr>
          <a:lstStyle/>
          <a:p>
            <a:pPr algn="ctr"/>
            <a:r>
              <a:rPr lang="en-US" sz="1400" b="1" dirty="0">
                <a:latin typeface="Arial" panose="020B0604020202020204" pitchFamily="34" charset="0"/>
                <a:ea typeface="Aileron" charset="0"/>
                <a:cs typeface="Arial" panose="020B0604020202020204" pitchFamily="34" charset="0"/>
              </a:rPr>
              <a:t>Patient numbers (n)</a:t>
            </a:r>
          </a:p>
        </p:txBody>
      </p:sp>
    </p:spTree>
    <p:extLst>
      <p:ext uri="{BB962C8B-B14F-4D97-AF65-F5344CB8AC3E}">
        <p14:creationId xmlns:p14="http://schemas.microsoft.com/office/powerpoint/2010/main" val="1062285539"/>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63414" cy="864000"/>
          </a:xfrm>
        </p:spPr>
        <p:txBody>
          <a:bodyPr>
            <a:noAutofit/>
          </a:bodyPr>
          <a:lstStyle/>
          <a:p>
            <a:r>
              <a:rPr lang="en-US" sz="2500" b="1" dirty="0"/>
              <a:t>Any role of ICI rechallenge (anti-CTLA-4) in post-IO setting?</a:t>
            </a:r>
            <a:br>
              <a:rPr lang="en-GB" sz="2000" dirty="0"/>
            </a:br>
            <a:r>
              <a:rPr lang="en-US" sz="2000" dirty="0">
                <a:solidFill>
                  <a:schemeClr val="accent1"/>
                </a:solidFill>
              </a:rPr>
              <a:t>Ipilimumab + Nivolumab or Pembrolizumab after progression on primarily Nivolumab or Pembrolizumab monotherapy*</a:t>
            </a:r>
            <a:endParaRPr lang="en-GB" sz="2000"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75</a:t>
            </a:fld>
            <a:endParaRPr lang="en-GB" dirty="0"/>
          </a:p>
        </p:txBody>
      </p:sp>
      <p:sp>
        <p:nvSpPr>
          <p:cNvPr id="21" name="Content Placeholder 20">
            <a:extLst>
              <a:ext uri="{FF2B5EF4-FFF2-40B4-BE49-F238E27FC236}">
                <a16:creationId xmlns:a16="http://schemas.microsoft.com/office/drawing/2014/main" id="{F5FFE6A7-DF15-FEC6-38BE-36B284BC0B3B}"/>
              </a:ext>
            </a:extLst>
          </p:cNvPr>
          <p:cNvSpPr>
            <a:spLocks noGrp="1"/>
          </p:cNvSpPr>
          <p:nvPr>
            <p:ph sz="quarter" idx="15"/>
          </p:nvPr>
        </p:nvSpPr>
        <p:spPr/>
        <p:txBody>
          <a:bodyPr/>
          <a:lstStyle/>
          <a:p>
            <a:r>
              <a:rPr lang="en-US" dirty="0"/>
              <a:t>CTLA-4, cytotoxic T-lymphocyte associated protein-4; HCC, hepatocellular carcinoma; ICI, immune checkpoint inhibitor; IO, immunotherapy; OS, overall survival</a:t>
            </a:r>
          </a:p>
          <a:p>
            <a:r>
              <a:rPr lang="en-US" dirty="0"/>
              <a:t>Wong JSL, et al. J Immunother Cancer. 2021;9(2):e001945</a:t>
            </a:r>
          </a:p>
        </p:txBody>
      </p:sp>
      <p:sp>
        <p:nvSpPr>
          <p:cNvPr id="22" name="Rounded Rectangle 4">
            <a:extLst>
              <a:ext uri="{FF2B5EF4-FFF2-40B4-BE49-F238E27FC236}">
                <a16:creationId xmlns:a16="http://schemas.microsoft.com/office/drawing/2014/main" id="{67DB36AF-AB27-654E-BB6D-D829E0CB6946}"/>
              </a:ext>
            </a:extLst>
          </p:cNvPr>
          <p:cNvSpPr/>
          <p:nvPr/>
        </p:nvSpPr>
        <p:spPr>
          <a:xfrm rot="21277639">
            <a:off x="10235550" y="5377981"/>
            <a:ext cx="1724396" cy="6707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Limitation:</a:t>
            </a:r>
          </a:p>
          <a:p>
            <a:pPr algn="ctr"/>
            <a:r>
              <a:rPr lang="en-US" sz="1200" b="1" dirty="0">
                <a:latin typeface="Arial" panose="020B0604020202020204" pitchFamily="34" charset="0"/>
                <a:cs typeface="Arial" panose="020B0604020202020204" pitchFamily="34" charset="0"/>
              </a:rPr>
              <a:t>Small retrospective study</a:t>
            </a:r>
            <a:endParaRPr lang="en-US" sz="1200" dirty="0">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D0FDF091-424C-6555-C43D-E062977C3528}"/>
              </a:ext>
            </a:extLst>
          </p:cNvPr>
          <p:cNvSpPr/>
          <p:nvPr/>
        </p:nvSpPr>
        <p:spPr>
          <a:xfrm>
            <a:off x="513083" y="5180342"/>
            <a:ext cx="9289032" cy="776633"/>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Ipilimumab + nivolumab or pembrolizumab can achieve durable antitumor activity and encouraging survival outcomes in HCC patients who had prior treatment with ICIs</a:t>
            </a:r>
          </a:p>
        </p:txBody>
      </p:sp>
      <p:sp>
        <p:nvSpPr>
          <p:cNvPr id="32" name="Content Placeholder 1">
            <a:extLst>
              <a:ext uri="{FF2B5EF4-FFF2-40B4-BE49-F238E27FC236}">
                <a16:creationId xmlns:a16="http://schemas.microsoft.com/office/drawing/2014/main" id="{BE29C842-D2FF-29B7-D296-385842C5BA4D}"/>
              </a:ext>
            </a:extLst>
          </p:cNvPr>
          <p:cNvSpPr txBox="1">
            <a:spLocks/>
          </p:cNvSpPr>
          <p:nvPr/>
        </p:nvSpPr>
        <p:spPr>
          <a:xfrm>
            <a:off x="6888088" y="1425600"/>
            <a:ext cx="4683728" cy="4451672"/>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25 patients were included</a:t>
            </a:r>
            <a:endParaRPr lang="en-GB" sz="1800" dirty="0"/>
          </a:p>
          <a:p>
            <a:r>
              <a:rPr lang="en-GB" dirty="0"/>
              <a:t>Objective response rate of patients with primary resistance to prior ICI: 16.7%</a:t>
            </a:r>
          </a:p>
        </p:txBody>
      </p:sp>
      <p:sp>
        <p:nvSpPr>
          <p:cNvPr id="2" name="Rounded Rectangle 8">
            <a:extLst>
              <a:ext uri="{FF2B5EF4-FFF2-40B4-BE49-F238E27FC236}">
                <a16:creationId xmlns:a16="http://schemas.microsoft.com/office/drawing/2014/main" id="{F982472F-27E8-60E0-1D86-D1FD65E06B25}"/>
              </a:ext>
            </a:extLst>
          </p:cNvPr>
          <p:cNvSpPr/>
          <p:nvPr/>
        </p:nvSpPr>
        <p:spPr>
          <a:xfrm>
            <a:off x="6934845" y="3140968"/>
            <a:ext cx="4777779" cy="1884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r>
              <a:rPr lang="en-US" sz="4000" dirty="0">
                <a:latin typeface="Arial" panose="020B0604020202020204" pitchFamily="34" charset="0"/>
                <a:cs typeface="Arial" panose="020B0604020202020204" pitchFamily="34" charset="0"/>
              </a:rPr>
              <a:t>?</a:t>
            </a:r>
          </a:p>
          <a:p>
            <a:pPr algn="ctr" latinLnBrk="0"/>
            <a:r>
              <a:rPr lang="en-US" dirty="0">
                <a:latin typeface="Arial" panose="020B0604020202020204" pitchFamily="34" charset="0"/>
                <a:cs typeface="Arial" panose="020B0604020202020204" pitchFamily="34" charset="0"/>
              </a:rPr>
              <a:t>Would there be a potential role of durvalumab + tremelimumab or ipilimumab + nivolumab after progression on atezolizumab + bevacizumab?</a:t>
            </a:r>
          </a:p>
        </p:txBody>
      </p:sp>
      <p:sp>
        <p:nvSpPr>
          <p:cNvPr id="5" name="TextBox 4">
            <a:extLst>
              <a:ext uri="{FF2B5EF4-FFF2-40B4-BE49-F238E27FC236}">
                <a16:creationId xmlns:a16="http://schemas.microsoft.com/office/drawing/2014/main" id="{D1AB242A-D150-D14B-A829-2306DF677A83}"/>
              </a:ext>
            </a:extLst>
          </p:cNvPr>
          <p:cNvSpPr txBox="1"/>
          <p:nvPr/>
        </p:nvSpPr>
        <p:spPr>
          <a:xfrm>
            <a:off x="1300611" y="1600751"/>
            <a:ext cx="211596"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100</a:t>
            </a:r>
          </a:p>
        </p:txBody>
      </p:sp>
      <p:sp>
        <p:nvSpPr>
          <p:cNvPr id="14" name="TextBox 13">
            <a:extLst>
              <a:ext uri="{FF2B5EF4-FFF2-40B4-BE49-F238E27FC236}">
                <a16:creationId xmlns:a16="http://schemas.microsoft.com/office/drawing/2014/main" id="{A6008219-C712-C944-ACFE-4D2AB2BAAF6B}"/>
              </a:ext>
            </a:extLst>
          </p:cNvPr>
          <p:cNvSpPr txBox="1"/>
          <p:nvPr/>
        </p:nvSpPr>
        <p:spPr>
          <a:xfrm rot="16200000">
            <a:off x="454870" y="2887952"/>
            <a:ext cx="1426673"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Overall survival (%)</a:t>
            </a:r>
          </a:p>
        </p:txBody>
      </p:sp>
      <p:sp>
        <p:nvSpPr>
          <p:cNvPr id="15" name="TextBox 14">
            <a:extLst>
              <a:ext uri="{FF2B5EF4-FFF2-40B4-BE49-F238E27FC236}">
                <a16:creationId xmlns:a16="http://schemas.microsoft.com/office/drawing/2014/main" id="{4EB0F076-CECA-114C-8EFC-4C7C8B3C7F5D}"/>
              </a:ext>
            </a:extLst>
          </p:cNvPr>
          <p:cNvSpPr txBox="1"/>
          <p:nvPr/>
        </p:nvSpPr>
        <p:spPr>
          <a:xfrm>
            <a:off x="2267346" y="1412776"/>
            <a:ext cx="434414"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42.4%</a:t>
            </a:r>
          </a:p>
        </p:txBody>
      </p:sp>
      <p:sp>
        <p:nvSpPr>
          <p:cNvPr id="16" name="TextBox 15">
            <a:extLst>
              <a:ext uri="{FF2B5EF4-FFF2-40B4-BE49-F238E27FC236}">
                <a16:creationId xmlns:a16="http://schemas.microsoft.com/office/drawing/2014/main" id="{D41BBAFC-D4ED-7C48-A88A-BC92C2D5700B}"/>
              </a:ext>
            </a:extLst>
          </p:cNvPr>
          <p:cNvSpPr txBox="1"/>
          <p:nvPr/>
        </p:nvSpPr>
        <p:spPr>
          <a:xfrm>
            <a:off x="3116156" y="1412776"/>
            <a:ext cx="434414"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32.3%</a:t>
            </a:r>
          </a:p>
        </p:txBody>
      </p:sp>
      <p:cxnSp>
        <p:nvCxnSpPr>
          <p:cNvPr id="7" name="Straight Connector 6">
            <a:extLst>
              <a:ext uri="{FF2B5EF4-FFF2-40B4-BE49-F238E27FC236}">
                <a16:creationId xmlns:a16="http://schemas.microsoft.com/office/drawing/2014/main" id="{FC68AA38-6CC5-5D4C-B13D-8B2255DDA1B4}"/>
              </a:ext>
            </a:extLst>
          </p:cNvPr>
          <p:cNvCxnSpPr>
            <a:cxnSpLocks/>
          </p:cNvCxnSpPr>
          <p:nvPr/>
        </p:nvCxnSpPr>
        <p:spPr>
          <a:xfrm>
            <a:off x="1623787" y="1666550"/>
            <a:ext cx="0" cy="26311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A1D1F04-F541-FD42-B0F5-BDA09A8F89AA}"/>
              </a:ext>
            </a:extLst>
          </p:cNvPr>
          <p:cNvCxnSpPr/>
          <p:nvPr/>
        </p:nvCxnSpPr>
        <p:spPr>
          <a:xfrm>
            <a:off x="1546550" y="167465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BA2551E-B688-5C43-847C-75CFED6C50F7}"/>
              </a:ext>
            </a:extLst>
          </p:cNvPr>
          <p:cNvSpPr txBox="1"/>
          <p:nvPr/>
        </p:nvSpPr>
        <p:spPr>
          <a:xfrm>
            <a:off x="1371143" y="1861667"/>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90</a:t>
            </a:r>
          </a:p>
        </p:txBody>
      </p:sp>
      <p:cxnSp>
        <p:nvCxnSpPr>
          <p:cNvPr id="27" name="Straight Connector 26">
            <a:extLst>
              <a:ext uri="{FF2B5EF4-FFF2-40B4-BE49-F238E27FC236}">
                <a16:creationId xmlns:a16="http://schemas.microsoft.com/office/drawing/2014/main" id="{FD95C0D9-A6B1-9449-9364-577175E192E4}"/>
              </a:ext>
            </a:extLst>
          </p:cNvPr>
          <p:cNvCxnSpPr/>
          <p:nvPr/>
        </p:nvCxnSpPr>
        <p:spPr>
          <a:xfrm>
            <a:off x="1546550" y="193624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96F6990E-EB22-624B-8F73-E8CEF8BD46BD}"/>
              </a:ext>
            </a:extLst>
          </p:cNvPr>
          <p:cNvSpPr txBox="1"/>
          <p:nvPr/>
        </p:nvSpPr>
        <p:spPr>
          <a:xfrm>
            <a:off x="1371143" y="2122583"/>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80</a:t>
            </a:r>
          </a:p>
        </p:txBody>
      </p:sp>
      <p:cxnSp>
        <p:nvCxnSpPr>
          <p:cNvPr id="29" name="Straight Connector 28">
            <a:extLst>
              <a:ext uri="{FF2B5EF4-FFF2-40B4-BE49-F238E27FC236}">
                <a16:creationId xmlns:a16="http://schemas.microsoft.com/office/drawing/2014/main" id="{82A7E40C-163D-7446-A8D4-B6FB771F4CFF}"/>
              </a:ext>
            </a:extLst>
          </p:cNvPr>
          <p:cNvCxnSpPr/>
          <p:nvPr/>
        </p:nvCxnSpPr>
        <p:spPr>
          <a:xfrm>
            <a:off x="1546550" y="219783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A0A22977-9E0C-7F45-9990-031CB8A1B3FE}"/>
              </a:ext>
            </a:extLst>
          </p:cNvPr>
          <p:cNvSpPr txBox="1"/>
          <p:nvPr/>
        </p:nvSpPr>
        <p:spPr>
          <a:xfrm>
            <a:off x="1371143" y="2383499"/>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70</a:t>
            </a:r>
          </a:p>
        </p:txBody>
      </p:sp>
      <p:cxnSp>
        <p:nvCxnSpPr>
          <p:cNvPr id="34" name="Straight Connector 33">
            <a:extLst>
              <a:ext uri="{FF2B5EF4-FFF2-40B4-BE49-F238E27FC236}">
                <a16:creationId xmlns:a16="http://schemas.microsoft.com/office/drawing/2014/main" id="{95383114-77C5-854E-B209-B55131CC2577}"/>
              </a:ext>
            </a:extLst>
          </p:cNvPr>
          <p:cNvCxnSpPr/>
          <p:nvPr/>
        </p:nvCxnSpPr>
        <p:spPr>
          <a:xfrm>
            <a:off x="1546550" y="245942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BED2C43E-2966-5D4E-A0C2-C08EA459E26A}"/>
              </a:ext>
            </a:extLst>
          </p:cNvPr>
          <p:cNvSpPr txBox="1"/>
          <p:nvPr/>
        </p:nvSpPr>
        <p:spPr>
          <a:xfrm>
            <a:off x="1371143" y="2644415"/>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60</a:t>
            </a:r>
          </a:p>
        </p:txBody>
      </p:sp>
      <p:cxnSp>
        <p:nvCxnSpPr>
          <p:cNvPr id="36" name="Straight Connector 35">
            <a:extLst>
              <a:ext uri="{FF2B5EF4-FFF2-40B4-BE49-F238E27FC236}">
                <a16:creationId xmlns:a16="http://schemas.microsoft.com/office/drawing/2014/main" id="{B2BD9C71-0DD1-9847-BC11-6949ADA5748A}"/>
              </a:ext>
            </a:extLst>
          </p:cNvPr>
          <p:cNvCxnSpPr/>
          <p:nvPr/>
        </p:nvCxnSpPr>
        <p:spPr>
          <a:xfrm>
            <a:off x="1546550" y="272101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3F1DD98-DBFC-D343-A101-A5EE4DEF29FF}"/>
              </a:ext>
            </a:extLst>
          </p:cNvPr>
          <p:cNvSpPr txBox="1"/>
          <p:nvPr/>
        </p:nvSpPr>
        <p:spPr>
          <a:xfrm>
            <a:off x="1371143" y="2905331"/>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50</a:t>
            </a:r>
          </a:p>
        </p:txBody>
      </p:sp>
      <p:cxnSp>
        <p:nvCxnSpPr>
          <p:cNvPr id="38" name="Straight Connector 37">
            <a:extLst>
              <a:ext uri="{FF2B5EF4-FFF2-40B4-BE49-F238E27FC236}">
                <a16:creationId xmlns:a16="http://schemas.microsoft.com/office/drawing/2014/main" id="{C627E228-FE20-4745-A555-557D68527FED}"/>
              </a:ext>
            </a:extLst>
          </p:cNvPr>
          <p:cNvCxnSpPr/>
          <p:nvPr/>
        </p:nvCxnSpPr>
        <p:spPr>
          <a:xfrm>
            <a:off x="1546550" y="298259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8B5120B7-A3F9-074F-A8AA-918D9E1B10E3}"/>
              </a:ext>
            </a:extLst>
          </p:cNvPr>
          <p:cNvSpPr txBox="1"/>
          <p:nvPr/>
        </p:nvSpPr>
        <p:spPr>
          <a:xfrm>
            <a:off x="1371143" y="3166247"/>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40</a:t>
            </a:r>
          </a:p>
        </p:txBody>
      </p:sp>
      <p:cxnSp>
        <p:nvCxnSpPr>
          <p:cNvPr id="40" name="Straight Connector 39">
            <a:extLst>
              <a:ext uri="{FF2B5EF4-FFF2-40B4-BE49-F238E27FC236}">
                <a16:creationId xmlns:a16="http://schemas.microsoft.com/office/drawing/2014/main" id="{E9D9004A-6548-4141-846C-2F05DEB69A84}"/>
              </a:ext>
            </a:extLst>
          </p:cNvPr>
          <p:cNvCxnSpPr/>
          <p:nvPr/>
        </p:nvCxnSpPr>
        <p:spPr>
          <a:xfrm>
            <a:off x="1546550" y="3244187"/>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394322DC-9A91-F64F-9C75-38BFF4B793C2}"/>
              </a:ext>
            </a:extLst>
          </p:cNvPr>
          <p:cNvSpPr txBox="1"/>
          <p:nvPr/>
        </p:nvSpPr>
        <p:spPr>
          <a:xfrm>
            <a:off x="1371143" y="3427163"/>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30</a:t>
            </a:r>
          </a:p>
        </p:txBody>
      </p:sp>
      <p:cxnSp>
        <p:nvCxnSpPr>
          <p:cNvPr id="42" name="Straight Connector 41">
            <a:extLst>
              <a:ext uri="{FF2B5EF4-FFF2-40B4-BE49-F238E27FC236}">
                <a16:creationId xmlns:a16="http://schemas.microsoft.com/office/drawing/2014/main" id="{7E6AF706-B545-2341-A29C-06463FD9102E}"/>
              </a:ext>
            </a:extLst>
          </p:cNvPr>
          <p:cNvCxnSpPr/>
          <p:nvPr/>
        </p:nvCxnSpPr>
        <p:spPr>
          <a:xfrm>
            <a:off x="1546550" y="3505775"/>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38B467B-D6D8-D84C-808A-52D6CB343C09}"/>
              </a:ext>
            </a:extLst>
          </p:cNvPr>
          <p:cNvSpPr txBox="1"/>
          <p:nvPr/>
        </p:nvSpPr>
        <p:spPr>
          <a:xfrm>
            <a:off x="1371143" y="3688079"/>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20</a:t>
            </a:r>
          </a:p>
        </p:txBody>
      </p:sp>
      <p:cxnSp>
        <p:nvCxnSpPr>
          <p:cNvPr id="44" name="Straight Connector 43">
            <a:extLst>
              <a:ext uri="{FF2B5EF4-FFF2-40B4-BE49-F238E27FC236}">
                <a16:creationId xmlns:a16="http://schemas.microsoft.com/office/drawing/2014/main" id="{951EF8C8-3B19-124E-8D1A-FB8D4B6163F1}"/>
              </a:ext>
            </a:extLst>
          </p:cNvPr>
          <p:cNvCxnSpPr/>
          <p:nvPr/>
        </p:nvCxnSpPr>
        <p:spPr>
          <a:xfrm>
            <a:off x="1546550" y="3767363"/>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1F425228-5A7D-A249-8B48-59DE9A6E4323}"/>
              </a:ext>
            </a:extLst>
          </p:cNvPr>
          <p:cNvSpPr txBox="1"/>
          <p:nvPr/>
        </p:nvSpPr>
        <p:spPr>
          <a:xfrm>
            <a:off x="1371143" y="3948995"/>
            <a:ext cx="141064"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10</a:t>
            </a:r>
          </a:p>
        </p:txBody>
      </p:sp>
      <p:cxnSp>
        <p:nvCxnSpPr>
          <p:cNvPr id="46" name="Straight Connector 45">
            <a:extLst>
              <a:ext uri="{FF2B5EF4-FFF2-40B4-BE49-F238E27FC236}">
                <a16:creationId xmlns:a16="http://schemas.microsoft.com/office/drawing/2014/main" id="{8DCA2C72-8E5F-6A4C-8301-B07FF4628F4B}"/>
              </a:ext>
            </a:extLst>
          </p:cNvPr>
          <p:cNvCxnSpPr/>
          <p:nvPr/>
        </p:nvCxnSpPr>
        <p:spPr>
          <a:xfrm>
            <a:off x="1546550" y="402895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1AE7D9A3-E54F-D341-8203-FF545931612A}"/>
              </a:ext>
            </a:extLst>
          </p:cNvPr>
          <p:cNvSpPr txBox="1"/>
          <p:nvPr/>
        </p:nvSpPr>
        <p:spPr>
          <a:xfrm>
            <a:off x="1441675" y="4209907"/>
            <a:ext cx="70532" cy="153888"/>
          </a:xfrm>
          <a:prstGeom prst="rect">
            <a:avLst/>
          </a:prstGeom>
          <a:noFill/>
        </p:spPr>
        <p:txBody>
          <a:bodyPr wrap="none" lIns="0" tIns="0" rIns="0" bIns="0" rtlCol="0">
            <a:spAutoFit/>
          </a:bodyPr>
          <a:lstStyle/>
          <a:p>
            <a:pPr algn="r"/>
            <a:r>
              <a:rPr lang="en-US" sz="1000" dirty="0">
                <a:latin typeface="Arial" panose="020B0604020202020204" pitchFamily="34" charset="0"/>
                <a:ea typeface="Aileron" charset="0"/>
                <a:cs typeface="Arial" panose="020B0604020202020204" pitchFamily="34" charset="0"/>
              </a:rPr>
              <a:t>0</a:t>
            </a:r>
          </a:p>
        </p:txBody>
      </p:sp>
      <p:cxnSp>
        <p:nvCxnSpPr>
          <p:cNvPr id="48" name="Straight Connector 47">
            <a:extLst>
              <a:ext uri="{FF2B5EF4-FFF2-40B4-BE49-F238E27FC236}">
                <a16:creationId xmlns:a16="http://schemas.microsoft.com/office/drawing/2014/main" id="{3B980D9B-2952-2C4E-88DF-660F8DF16F79}"/>
              </a:ext>
            </a:extLst>
          </p:cNvPr>
          <p:cNvCxnSpPr/>
          <p:nvPr/>
        </p:nvCxnSpPr>
        <p:spPr>
          <a:xfrm>
            <a:off x="1546550" y="4290539"/>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2949CFF-C76A-E247-AA98-4F95FEA2E695}"/>
              </a:ext>
            </a:extLst>
          </p:cNvPr>
          <p:cNvCxnSpPr>
            <a:cxnSpLocks/>
          </p:cNvCxnSpPr>
          <p:nvPr/>
        </p:nvCxnSpPr>
        <p:spPr>
          <a:xfrm rot="16200000">
            <a:off x="1801410"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A2C8767-B025-FE49-9AA2-E3D7DEB7144A}"/>
              </a:ext>
            </a:extLst>
          </p:cNvPr>
          <p:cNvCxnSpPr>
            <a:cxnSpLocks/>
          </p:cNvCxnSpPr>
          <p:nvPr/>
        </p:nvCxnSpPr>
        <p:spPr>
          <a:xfrm>
            <a:off x="1627572" y="4290539"/>
            <a:ext cx="353087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BA1CE34F-AD71-4343-9FC7-9A94CC3780D2}"/>
              </a:ext>
            </a:extLst>
          </p:cNvPr>
          <p:cNvSpPr txBox="1"/>
          <p:nvPr/>
        </p:nvSpPr>
        <p:spPr>
          <a:xfrm>
            <a:off x="1805026" y="440094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a:t>
            </a:r>
          </a:p>
        </p:txBody>
      </p:sp>
      <p:cxnSp>
        <p:nvCxnSpPr>
          <p:cNvPr id="52" name="Straight Connector 51">
            <a:extLst>
              <a:ext uri="{FF2B5EF4-FFF2-40B4-BE49-F238E27FC236}">
                <a16:creationId xmlns:a16="http://schemas.microsoft.com/office/drawing/2014/main" id="{73073D48-8BDE-7F4E-BCB6-2A0ECE2DF01B}"/>
              </a:ext>
            </a:extLst>
          </p:cNvPr>
          <p:cNvCxnSpPr>
            <a:cxnSpLocks/>
          </p:cNvCxnSpPr>
          <p:nvPr/>
        </p:nvCxnSpPr>
        <p:spPr>
          <a:xfrm rot="16200000">
            <a:off x="2021329"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B68AC35C-5F99-3E49-8701-4E121FFBA71A}"/>
              </a:ext>
            </a:extLst>
          </p:cNvPr>
          <p:cNvSpPr txBox="1"/>
          <p:nvPr/>
        </p:nvSpPr>
        <p:spPr>
          <a:xfrm>
            <a:off x="2024945" y="440094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6</a:t>
            </a:r>
          </a:p>
        </p:txBody>
      </p:sp>
      <p:cxnSp>
        <p:nvCxnSpPr>
          <p:cNvPr id="54" name="Straight Connector 53">
            <a:extLst>
              <a:ext uri="{FF2B5EF4-FFF2-40B4-BE49-F238E27FC236}">
                <a16:creationId xmlns:a16="http://schemas.microsoft.com/office/drawing/2014/main" id="{261B4D7F-78F7-C241-95D9-FCB10942821A}"/>
              </a:ext>
            </a:extLst>
          </p:cNvPr>
          <p:cNvCxnSpPr>
            <a:cxnSpLocks/>
          </p:cNvCxnSpPr>
          <p:nvPr/>
        </p:nvCxnSpPr>
        <p:spPr>
          <a:xfrm rot="16200000">
            <a:off x="2237390"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217C52D5-0A3D-4B40-9D00-F600E9CD7618}"/>
              </a:ext>
            </a:extLst>
          </p:cNvPr>
          <p:cNvSpPr txBox="1"/>
          <p:nvPr/>
        </p:nvSpPr>
        <p:spPr>
          <a:xfrm>
            <a:off x="2241006" y="4400946"/>
            <a:ext cx="70532"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9</a:t>
            </a:r>
          </a:p>
        </p:txBody>
      </p:sp>
      <p:cxnSp>
        <p:nvCxnSpPr>
          <p:cNvPr id="56" name="Straight Connector 55">
            <a:extLst>
              <a:ext uri="{FF2B5EF4-FFF2-40B4-BE49-F238E27FC236}">
                <a16:creationId xmlns:a16="http://schemas.microsoft.com/office/drawing/2014/main" id="{04914774-5BDB-B24C-94C3-350C8B169D69}"/>
              </a:ext>
            </a:extLst>
          </p:cNvPr>
          <p:cNvCxnSpPr>
            <a:cxnSpLocks/>
          </p:cNvCxnSpPr>
          <p:nvPr/>
        </p:nvCxnSpPr>
        <p:spPr>
          <a:xfrm rot="16200000">
            <a:off x="2453451"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9B59C24-197E-C34D-A453-BFDABF4BF350}"/>
              </a:ext>
            </a:extLst>
          </p:cNvPr>
          <p:cNvSpPr txBox="1"/>
          <p:nvPr/>
        </p:nvSpPr>
        <p:spPr>
          <a:xfrm>
            <a:off x="2421801"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12</a:t>
            </a:r>
          </a:p>
        </p:txBody>
      </p:sp>
      <p:cxnSp>
        <p:nvCxnSpPr>
          <p:cNvPr id="58" name="Straight Connector 57">
            <a:extLst>
              <a:ext uri="{FF2B5EF4-FFF2-40B4-BE49-F238E27FC236}">
                <a16:creationId xmlns:a16="http://schemas.microsoft.com/office/drawing/2014/main" id="{CAABA3D8-5C56-B24B-8C82-1697145D7D37}"/>
              </a:ext>
            </a:extLst>
          </p:cNvPr>
          <p:cNvCxnSpPr>
            <a:cxnSpLocks/>
          </p:cNvCxnSpPr>
          <p:nvPr/>
        </p:nvCxnSpPr>
        <p:spPr>
          <a:xfrm rot="16200000">
            <a:off x="5038464"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AA36C8B3-4376-BA4E-86DF-3518ACE50046}"/>
              </a:ext>
            </a:extLst>
          </p:cNvPr>
          <p:cNvSpPr txBox="1"/>
          <p:nvPr/>
        </p:nvSpPr>
        <p:spPr>
          <a:xfrm>
            <a:off x="5006814"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48</a:t>
            </a:r>
          </a:p>
        </p:txBody>
      </p:sp>
      <p:cxnSp>
        <p:nvCxnSpPr>
          <p:cNvPr id="60" name="Straight Connector 59">
            <a:extLst>
              <a:ext uri="{FF2B5EF4-FFF2-40B4-BE49-F238E27FC236}">
                <a16:creationId xmlns:a16="http://schemas.microsoft.com/office/drawing/2014/main" id="{F2C77CAF-22CE-8343-90DF-8B9A3B72A3AC}"/>
              </a:ext>
            </a:extLst>
          </p:cNvPr>
          <p:cNvCxnSpPr>
            <a:cxnSpLocks/>
          </p:cNvCxnSpPr>
          <p:nvPr/>
        </p:nvCxnSpPr>
        <p:spPr>
          <a:xfrm rot="16200000">
            <a:off x="4822403"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6CFA5C0E-B73E-8B4B-AE08-B6574FBC1715}"/>
              </a:ext>
            </a:extLst>
          </p:cNvPr>
          <p:cNvSpPr txBox="1"/>
          <p:nvPr/>
        </p:nvSpPr>
        <p:spPr>
          <a:xfrm>
            <a:off x="4790753"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45</a:t>
            </a:r>
          </a:p>
        </p:txBody>
      </p:sp>
      <p:cxnSp>
        <p:nvCxnSpPr>
          <p:cNvPr id="62" name="Straight Connector 61">
            <a:extLst>
              <a:ext uri="{FF2B5EF4-FFF2-40B4-BE49-F238E27FC236}">
                <a16:creationId xmlns:a16="http://schemas.microsoft.com/office/drawing/2014/main" id="{21FC7CDD-C2C0-BF40-B929-6A4C16C8D854}"/>
              </a:ext>
            </a:extLst>
          </p:cNvPr>
          <p:cNvCxnSpPr>
            <a:cxnSpLocks/>
          </p:cNvCxnSpPr>
          <p:nvPr/>
        </p:nvCxnSpPr>
        <p:spPr>
          <a:xfrm rot="16200000">
            <a:off x="4610201"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0F7496E0-89E6-BC4F-83C7-6502670BE8E4}"/>
              </a:ext>
            </a:extLst>
          </p:cNvPr>
          <p:cNvSpPr txBox="1"/>
          <p:nvPr/>
        </p:nvSpPr>
        <p:spPr>
          <a:xfrm>
            <a:off x="4578551"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42</a:t>
            </a:r>
          </a:p>
        </p:txBody>
      </p:sp>
      <p:cxnSp>
        <p:nvCxnSpPr>
          <p:cNvPr id="64" name="Straight Connector 63">
            <a:extLst>
              <a:ext uri="{FF2B5EF4-FFF2-40B4-BE49-F238E27FC236}">
                <a16:creationId xmlns:a16="http://schemas.microsoft.com/office/drawing/2014/main" id="{AB90F592-FF1C-1444-A0C0-2C72C2EC1B1E}"/>
              </a:ext>
            </a:extLst>
          </p:cNvPr>
          <p:cNvCxnSpPr>
            <a:cxnSpLocks/>
          </p:cNvCxnSpPr>
          <p:nvPr/>
        </p:nvCxnSpPr>
        <p:spPr>
          <a:xfrm rot="16200000">
            <a:off x="4394140"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23B74A8-6507-0144-80D2-86485634548E}"/>
              </a:ext>
            </a:extLst>
          </p:cNvPr>
          <p:cNvSpPr txBox="1"/>
          <p:nvPr/>
        </p:nvSpPr>
        <p:spPr>
          <a:xfrm>
            <a:off x="4362490"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39</a:t>
            </a:r>
          </a:p>
        </p:txBody>
      </p:sp>
      <p:cxnSp>
        <p:nvCxnSpPr>
          <p:cNvPr id="66" name="Straight Connector 65">
            <a:extLst>
              <a:ext uri="{FF2B5EF4-FFF2-40B4-BE49-F238E27FC236}">
                <a16:creationId xmlns:a16="http://schemas.microsoft.com/office/drawing/2014/main" id="{A2D73221-62AB-F348-860C-F02475EF657B}"/>
              </a:ext>
            </a:extLst>
          </p:cNvPr>
          <p:cNvCxnSpPr>
            <a:cxnSpLocks/>
          </p:cNvCxnSpPr>
          <p:nvPr/>
        </p:nvCxnSpPr>
        <p:spPr>
          <a:xfrm rot="16200000">
            <a:off x="4174221"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9F010F9B-1708-614D-9503-87E2A9EB163F}"/>
              </a:ext>
            </a:extLst>
          </p:cNvPr>
          <p:cNvSpPr txBox="1"/>
          <p:nvPr/>
        </p:nvSpPr>
        <p:spPr>
          <a:xfrm>
            <a:off x="4142571"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36</a:t>
            </a:r>
          </a:p>
        </p:txBody>
      </p:sp>
      <p:cxnSp>
        <p:nvCxnSpPr>
          <p:cNvPr id="68" name="Straight Connector 67">
            <a:extLst>
              <a:ext uri="{FF2B5EF4-FFF2-40B4-BE49-F238E27FC236}">
                <a16:creationId xmlns:a16="http://schemas.microsoft.com/office/drawing/2014/main" id="{50DBBCA0-B490-3F48-89C5-48AE1536145A}"/>
              </a:ext>
            </a:extLst>
          </p:cNvPr>
          <p:cNvCxnSpPr>
            <a:cxnSpLocks/>
          </p:cNvCxnSpPr>
          <p:nvPr/>
        </p:nvCxnSpPr>
        <p:spPr>
          <a:xfrm rot="16200000">
            <a:off x="3965877"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5EE04189-0236-5747-8CFB-D32D98E22385}"/>
              </a:ext>
            </a:extLst>
          </p:cNvPr>
          <p:cNvSpPr txBox="1"/>
          <p:nvPr/>
        </p:nvSpPr>
        <p:spPr>
          <a:xfrm>
            <a:off x="3934227"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33</a:t>
            </a:r>
          </a:p>
        </p:txBody>
      </p:sp>
      <p:cxnSp>
        <p:nvCxnSpPr>
          <p:cNvPr id="70" name="Straight Connector 69">
            <a:extLst>
              <a:ext uri="{FF2B5EF4-FFF2-40B4-BE49-F238E27FC236}">
                <a16:creationId xmlns:a16="http://schemas.microsoft.com/office/drawing/2014/main" id="{7323EE93-3332-E24D-9773-3A2F3CA29E24}"/>
              </a:ext>
            </a:extLst>
          </p:cNvPr>
          <p:cNvCxnSpPr>
            <a:cxnSpLocks/>
          </p:cNvCxnSpPr>
          <p:nvPr/>
        </p:nvCxnSpPr>
        <p:spPr>
          <a:xfrm rot="16200000">
            <a:off x="3745958"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70DC4CCA-4643-0241-A2F5-65B121469151}"/>
              </a:ext>
            </a:extLst>
          </p:cNvPr>
          <p:cNvSpPr txBox="1"/>
          <p:nvPr/>
        </p:nvSpPr>
        <p:spPr>
          <a:xfrm>
            <a:off x="3714308"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30</a:t>
            </a:r>
          </a:p>
        </p:txBody>
      </p:sp>
      <p:cxnSp>
        <p:nvCxnSpPr>
          <p:cNvPr id="72" name="Straight Connector 71">
            <a:extLst>
              <a:ext uri="{FF2B5EF4-FFF2-40B4-BE49-F238E27FC236}">
                <a16:creationId xmlns:a16="http://schemas.microsoft.com/office/drawing/2014/main" id="{9D5E37B1-0FD0-3A46-9B25-4866ACF11D5E}"/>
              </a:ext>
            </a:extLst>
          </p:cNvPr>
          <p:cNvCxnSpPr>
            <a:cxnSpLocks/>
          </p:cNvCxnSpPr>
          <p:nvPr/>
        </p:nvCxnSpPr>
        <p:spPr>
          <a:xfrm rot="16200000">
            <a:off x="3529898"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171373BF-9738-0C44-A1AB-5B3758943A4C}"/>
              </a:ext>
            </a:extLst>
          </p:cNvPr>
          <p:cNvSpPr txBox="1"/>
          <p:nvPr/>
        </p:nvSpPr>
        <p:spPr>
          <a:xfrm>
            <a:off x="3498248"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27</a:t>
            </a:r>
          </a:p>
        </p:txBody>
      </p:sp>
      <p:cxnSp>
        <p:nvCxnSpPr>
          <p:cNvPr id="74" name="Straight Connector 73">
            <a:extLst>
              <a:ext uri="{FF2B5EF4-FFF2-40B4-BE49-F238E27FC236}">
                <a16:creationId xmlns:a16="http://schemas.microsoft.com/office/drawing/2014/main" id="{3ADC5A9B-073C-294F-85C3-FDC2547E0412}"/>
              </a:ext>
            </a:extLst>
          </p:cNvPr>
          <p:cNvCxnSpPr>
            <a:cxnSpLocks/>
          </p:cNvCxnSpPr>
          <p:nvPr/>
        </p:nvCxnSpPr>
        <p:spPr>
          <a:xfrm rot="16200000">
            <a:off x="3317695"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ADDC4465-C94C-1B41-B655-D17AB22A3C5A}"/>
              </a:ext>
            </a:extLst>
          </p:cNvPr>
          <p:cNvSpPr txBox="1"/>
          <p:nvPr/>
        </p:nvSpPr>
        <p:spPr>
          <a:xfrm>
            <a:off x="3286045"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24</a:t>
            </a:r>
          </a:p>
        </p:txBody>
      </p:sp>
      <p:cxnSp>
        <p:nvCxnSpPr>
          <p:cNvPr id="76" name="Straight Connector 75">
            <a:extLst>
              <a:ext uri="{FF2B5EF4-FFF2-40B4-BE49-F238E27FC236}">
                <a16:creationId xmlns:a16="http://schemas.microsoft.com/office/drawing/2014/main" id="{E9A4B904-9DDB-D14D-A19E-64EAB08F9BC6}"/>
              </a:ext>
            </a:extLst>
          </p:cNvPr>
          <p:cNvCxnSpPr>
            <a:cxnSpLocks/>
          </p:cNvCxnSpPr>
          <p:nvPr/>
        </p:nvCxnSpPr>
        <p:spPr>
          <a:xfrm rot="16200000">
            <a:off x="3101634"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8990AD28-F44E-404C-A89C-5CBFF50EC650}"/>
              </a:ext>
            </a:extLst>
          </p:cNvPr>
          <p:cNvSpPr txBox="1"/>
          <p:nvPr/>
        </p:nvSpPr>
        <p:spPr>
          <a:xfrm>
            <a:off x="3069984"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21</a:t>
            </a:r>
          </a:p>
        </p:txBody>
      </p:sp>
      <p:cxnSp>
        <p:nvCxnSpPr>
          <p:cNvPr id="78" name="Straight Connector 77">
            <a:extLst>
              <a:ext uri="{FF2B5EF4-FFF2-40B4-BE49-F238E27FC236}">
                <a16:creationId xmlns:a16="http://schemas.microsoft.com/office/drawing/2014/main" id="{25FD1BCE-957D-764A-A1C2-A37E26CE2C2E}"/>
              </a:ext>
            </a:extLst>
          </p:cNvPr>
          <p:cNvCxnSpPr>
            <a:cxnSpLocks/>
          </p:cNvCxnSpPr>
          <p:nvPr/>
        </p:nvCxnSpPr>
        <p:spPr>
          <a:xfrm rot="16200000">
            <a:off x="2669512"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E5C20D0E-E27C-1747-A05A-AD941766CF9F}"/>
              </a:ext>
            </a:extLst>
          </p:cNvPr>
          <p:cNvSpPr txBox="1"/>
          <p:nvPr/>
        </p:nvSpPr>
        <p:spPr>
          <a:xfrm>
            <a:off x="2637862"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15</a:t>
            </a:r>
          </a:p>
        </p:txBody>
      </p:sp>
      <p:cxnSp>
        <p:nvCxnSpPr>
          <p:cNvPr id="80" name="Straight Connector 79">
            <a:extLst>
              <a:ext uri="{FF2B5EF4-FFF2-40B4-BE49-F238E27FC236}">
                <a16:creationId xmlns:a16="http://schemas.microsoft.com/office/drawing/2014/main" id="{F408FE6B-0D06-4C4C-BFBC-252890624211}"/>
              </a:ext>
            </a:extLst>
          </p:cNvPr>
          <p:cNvCxnSpPr>
            <a:cxnSpLocks/>
          </p:cNvCxnSpPr>
          <p:nvPr/>
        </p:nvCxnSpPr>
        <p:spPr>
          <a:xfrm rot="16200000">
            <a:off x="2881714" y="4329121"/>
            <a:ext cx="777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71EA9B2E-B443-1943-802F-EF04ED046CC1}"/>
              </a:ext>
            </a:extLst>
          </p:cNvPr>
          <p:cNvSpPr txBox="1"/>
          <p:nvPr/>
        </p:nvSpPr>
        <p:spPr>
          <a:xfrm>
            <a:off x="2850064" y="4400946"/>
            <a:ext cx="141064" cy="153888"/>
          </a:xfrm>
          <a:prstGeom prst="rect">
            <a:avLst/>
          </a:prstGeom>
          <a:noFill/>
        </p:spPr>
        <p:txBody>
          <a:bodyPr wrap="none" lIns="0" tIns="0" rIns="0" bIns="0" rtlCol="0">
            <a:spAutoFit/>
          </a:bodyPr>
          <a:lstStyle/>
          <a:p>
            <a:pPr algn="ctr"/>
            <a:r>
              <a:rPr lang="en-US" sz="1000" dirty="0">
                <a:latin typeface="Arial" panose="020B0604020202020204" pitchFamily="34" charset="0"/>
                <a:ea typeface="Aileron" charset="0"/>
                <a:cs typeface="Arial" panose="020B0604020202020204" pitchFamily="34" charset="0"/>
              </a:rPr>
              <a:t>18</a:t>
            </a:r>
          </a:p>
        </p:txBody>
      </p:sp>
      <p:sp>
        <p:nvSpPr>
          <p:cNvPr id="82" name="TextBox 81">
            <a:extLst>
              <a:ext uri="{FF2B5EF4-FFF2-40B4-BE49-F238E27FC236}">
                <a16:creationId xmlns:a16="http://schemas.microsoft.com/office/drawing/2014/main" id="{884A3339-E028-CB46-A446-E6CDEE1B2F1A}"/>
              </a:ext>
            </a:extLst>
          </p:cNvPr>
          <p:cNvSpPr txBox="1"/>
          <p:nvPr/>
        </p:nvSpPr>
        <p:spPr>
          <a:xfrm>
            <a:off x="2824055" y="4617007"/>
            <a:ext cx="1058431" cy="184666"/>
          </a:xfrm>
          <a:prstGeom prst="rect">
            <a:avLst/>
          </a:prstGeom>
          <a:noFill/>
        </p:spPr>
        <p:txBody>
          <a:bodyPr wrap="none" lIns="0" tIns="0" rIns="0" bIns="0" rtlCol="0">
            <a:spAutoFit/>
          </a:bodyPr>
          <a:lstStyle/>
          <a:p>
            <a:pPr algn="ctr"/>
            <a:r>
              <a:rPr lang="en-US" sz="1200" b="1" dirty="0">
                <a:latin typeface="Arial" panose="020B0604020202020204" pitchFamily="34" charset="0"/>
                <a:ea typeface="Aileron" charset="0"/>
                <a:cs typeface="Arial" panose="020B0604020202020204" pitchFamily="34" charset="0"/>
              </a:rPr>
              <a:t>Time (months)</a:t>
            </a:r>
          </a:p>
        </p:txBody>
      </p:sp>
      <p:grpSp>
        <p:nvGrpSpPr>
          <p:cNvPr id="12" name="Group 11">
            <a:extLst>
              <a:ext uri="{FF2B5EF4-FFF2-40B4-BE49-F238E27FC236}">
                <a16:creationId xmlns:a16="http://schemas.microsoft.com/office/drawing/2014/main" id="{9170DDF5-C4ED-204C-95BE-C487E8C6BF64}"/>
              </a:ext>
            </a:extLst>
          </p:cNvPr>
          <p:cNvGrpSpPr/>
          <p:nvPr/>
        </p:nvGrpSpPr>
        <p:grpSpPr>
          <a:xfrm>
            <a:off x="2492333" y="1626209"/>
            <a:ext cx="1720770" cy="2668488"/>
            <a:chOff x="2492333" y="4560718"/>
            <a:chExt cx="1720770" cy="77764"/>
          </a:xfrm>
        </p:grpSpPr>
        <p:cxnSp>
          <p:nvCxnSpPr>
            <p:cNvPr id="83" name="Straight Connector 82">
              <a:extLst>
                <a:ext uri="{FF2B5EF4-FFF2-40B4-BE49-F238E27FC236}">
                  <a16:creationId xmlns:a16="http://schemas.microsoft.com/office/drawing/2014/main" id="{4828E0AE-F1B9-D142-ABCA-8A594B81811A}"/>
                </a:ext>
              </a:extLst>
            </p:cNvPr>
            <p:cNvCxnSpPr>
              <a:cxnSpLocks/>
            </p:cNvCxnSpPr>
            <p:nvPr/>
          </p:nvCxnSpPr>
          <p:spPr>
            <a:xfrm rot="16200000">
              <a:off x="2453451" y="4599600"/>
              <a:ext cx="77764"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2D2F50A-38B6-5549-8AEB-D98A0887BC9E}"/>
                </a:ext>
              </a:extLst>
            </p:cNvPr>
            <p:cNvCxnSpPr>
              <a:cxnSpLocks/>
            </p:cNvCxnSpPr>
            <p:nvPr/>
          </p:nvCxnSpPr>
          <p:spPr>
            <a:xfrm rot="16200000">
              <a:off x="4174221" y="4599600"/>
              <a:ext cx="77764"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7D90BB7-166E-5B46-86CB-83F092C842CF}"/>
                </a:ext>
              </a:extLst>
            </p:cNvPr>
            <p:cNvCxnSpPr>
              <a:cxnSpLocks/>
            </p:cNvCxnSpPr>
            <p:nvPr/>
          </p:nvCxnSpPr>
          <p:spPr>
            <a:xfrm rot="16200000">
              <a:off x="3317695" y="4599600"/>
              <a:ext cx="77764"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86" name="TextBox 85">
            <a:extLst>
              <a:ext uri="{FF2B5EF4-FFF2-40B4-BE49-F238E27FC236}">
                <a16:creationId xmlns:a16="http://schemas.microsoft.com/office/drawing/2014/main" id="{C040F170-9F01-8043-8EDD-6785411BA614}"/>
              </a:ext>
            </a:extLst>
          </p:cNvPr>
          <p:cNvSpPr txBox="1"/>
          <p:nvPr/>
        </p:nvSpPr>
        <p:spPr>
          <a:xfrm>
            <a:off x="4395606" y="3247335"/>
            <a:ext cx="1359346" cy="307777"/>
          </a:xfrm>
          <a:prstGeom prst="rect">
            <a:avLst/>
          </a:prstGeom>
          <a:noFill/>
        </p:spPr>
        <p:txBody>
          <a:bodyPr wrap="none" lIns="0" tIns="0" rIns="0" bIns="0" rtlCol="0">
            <a:spAutoFit/>
          </a:bodyPr>
          <a:lstStyle/>
          <a:p>
            <a:r>
              <a:rPr lang="en-US" sz="1000" dirty="0">
                <a:latin typeface="Arial" panose="020B0604020202020204" pitchFamily="34" charset="0"/>
                <a:ea typeface="Aileron" charset="0"/>
                <a:cs typeface="Arial" panose="020B0604020202020204" pitchFamily="34" charset="0"/>
              </a:rPr>
              <a:t>Median OS: </a:t>
            </a:r>
            <a:br>
              <a:rPr lang="en-US" sz="1000" dirty="0">
                <a:latin typeface="Arial" panose="020B0604020202020204" pitchFamily="34" charset="0"/>
                <a:ea typeface="Aileron" charset="0"/>
                <a:cs typeface="Arial" panose="020B0604020202020204" pitchFamily="34" charset="0"/>
              </a:rPr>
            </a:br>
            <a:r>
              <a:rPr lang="en-US" sz="1000" dirty="0">
                <a:latin typeface="Arial" panose="020B0604020202020204" pitchFamily="34" charset="0"/>
                <a:ea typeface="Aileron" charset="0"/>
                <a:cs typeface="Arial" panose="020B0604020202020204" pitchFamily="34" charset="0"/>
              </a:rPr>
              <a:t>10.9 months (3.99-17.8)</a:t>
            </a:r>
          </a:p>
        </p:txBody>
      </p:sp>
      <p:pic>
        <p:nvPicPr>
          <p:cNvPr id="17" name="Graphic 16">
            <a:extLst>
              <a:ext uri="{FF2B5EF4-FFF2-40B4-BE49-F238E27FC236}">
                <a16:creationId xmlns:a16="http://schemas.microsoft.com/office/drawing/2014/main" id="{85B71D10-56A1-CB4E-AD6F-5DD4D27348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1384" y="1668575"/>
            <a:ext cx="3496409" cy="2077040"/>
          </a:xfrm>
          <a:prstGeom prst="rect">
            <a:avLst/>
          </a:prstGeom>
        </p:spPr>
      </p:pic>
      <p:sp>
        <p:nvSpPr>
          <p:cNvPr id="87" name="TextBox 86">
            <a:extLst>
              <a:ext uri="{FF2B5EF4-FFF2-40B4-BE49-F238E27FC236}">
                <a16:creationId xmlns:a16="http://schemas.microsoft.com/office/drawing/2014/main" id="{73FE3D18-272E-C547-B827-B9299A5AC06B}"/>
              </a:ext>
            </a:extLst>
          </p:cNvPr>
          <p:cNvSpPr txBox="1"/>
          <p:nvPr/>
        </p:nvSpPr>
        <p:spPr>
          <a:xfrm>
            <a:off x="4017109" y="1412776"/>
            <a:ext cx="434414" cy="184666"/>
          </a:xfrm>
          <a:prstGeom prst="rect">
            <a:avLst/>
          </a:prstGeom>
          <a:noFill/>
        </p:spPr>
        <p:txBody>
          <a:bodyPr wrap="none" lIns="0" tIns="0" rIns="0" bIns="0" rtlCol="0">
            <a:spAutoFit/>
          </a:bodyPr>
          <a:lstStyle/>
          <a:p>
            <a:pPr algn="ctr"/>
            <a:r>
              <a:rPr lang="en-US" sz="1200" dirty="0">
                <a:latin typeface="Arial" panose="020B0604020202020204" pitchFamily="34" charset="0"/>
                <a:ea typeface="Aileron" charset="0"/>
                <a:cs typeface="Arial" panose="020B0604020202020204" pitchFamily="34" charset="0"/>
              </a:rPr>
              <a:t>21.6%</a:t>
            </a:r>
          </a:p>
        </p:txBody>
      </p:sp>
      <p:sp>
        <p:nvSpPr>
          <p:cNvPr id="6" name="Content Placeholder 20">
            <a:extLst>
              <a:ext uri="{FF2B5EF4-FFF2-40B4-BE49-F238E27FC236}">
                <a16:creationId xmlns:a16="http://schemas.microsoft.com/office/drawing/2014/main" id="{3EFE1FBE-0363-22C1-6419-0A62DCCE3227}"/>
              </a:ext>
            </a:extLst>
          </p:cNvPr>
          <p:cNvSpPr txBox="1">
            <a:spLocks/>
          </p:cNvSpPr>
          <p:nvPr/>
        </p:nvSpPr>
        <p:spPr>
          <a:xfrm>
            <a:off x="668189" y="5968392"/>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*4% progressed on atezolizumab + bevacizumab</a:t>
            </a:r>
          </a:p>
        </p:txBody>
      </p:sp>
    </p:spTree>
    <p:extLst>
      <p:ext uri="{BB962C8B-B14F-4D97-AF65-F5344CB8AC3E}">
        <p14:creationId xmlns:p14="http://schemas.microsoft.com/office/powerpoint/2010/main" val="2471207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63414" cy="864000"/>
          </a:xfrm>
        </p:spPr>
        <p:txBody>
          <a:bodyPr>
            <a:normAutofit/>
          </a:bodyPr>
          <a:lstStyle/>
          <a:p>
            <a:r>
              <a:rPr lang="en-US" b="1" cap="none" dirty="0"/>
              <a:t>IMbrave251: 2</a:t>
            </a:r>
            <a:r>
              <a:rPr lang="en-US" b="1" cap="none" baseline="30000" dirty="0"/>
              <a:t>nd</a:t>
            </a:r>
            <a:r>
              <a:rPr lang="en-US" b="1" cap="none" dirty="0"/>
              <a:t> line atezolizumab + TKI vs TKI alone after progression on atezolizumab + bevacizumab</a:t>
            </a:r>
            <a:endParaRPr lang="en-GB" cap="none" dirty="0">
              <a:solidFill>
                <a:schemeClr val="accent1"/>
              </a:solidFill>
            </a:endParaRP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76</a:t>
            </a:fld>
            <a:endParaRPr lang="en-GB" dirty="0"/>
          </a:p>
        </p:txBody>
      </p:sp>
      <p:sp>
        <p:nvSpPr>
          <p:cNvPr id="21" name="Content Placeholder 20">
            <a:extLst>
              <a:ext uri="{FF2B5EF4-FFF2-40B4-BE49-F238E27FC236}">
                <a16:creationId xmlns:a16="http://schemas.microsoft.com/office/drawing/2014/main" id="{F5FFE6A7-DF15-FEC6-38BE-36B284BC0B3B}"/>
              </a:ext>
            </a:extLst>
          </p:cNvPr>
          <p:cNvSpPr>
            <a:spLocks noGrp="1"/>
          </p:cNvSpPr>
          <p:nvPr>
            <p:ph sz="quarter" idx="15"/>
          </p:nvPr>
        </p:nvSpPr>
        <p:spPr>
          <a:xfrm>
            <a:off x="620183" y="6376243"/>
            <a:ext cx="10660393" cy="365125"/>
          </a:xfrm>
        </p:spPr>
        <p:txBody>
          <a:bodyPr anchor="b" anchorCtr="0"/>
          <a:lstStyle/>
          <a:p>
            <a:r>
              <a:rPr lang="en-US" dirty="0">
                <a:solidFill>
                  <a:schemeClr val="tx2"/>
                </a:solidFill>
              </a:rPr>
              <a:t>AE, adverse event; AFP, alpha fetoprotein; ALBI, albumin-bilirubin; DoR, duration of response; HBV/HCV, hepatitis B/C virus; HCC, hepatocellular carcinoma; OS, overall survival; PFS, progression free survival; ORR, objective response rate; </a:t>
            </a:r>
            <a:r>
              <a:rPr kumimoji="0" lang="en-US" sz="1200" b="0" i="0" u="none" strike="noStrike" kern="1200" cap="none" spc="0" normalizeH="0" baseline="0" noProof="0" dirty="0">
                <a:ln>
                  <a:noFill/>
                </a:ln>
                <a:solidFill>
                  <a:schemeClr val="tx2"/>
                </a:solidFill>
                <a:effectLst/>
                <a:uLnTx/>
                <a:uFillTx/>
                <a:latin typeface="Arial" pitchFamily="34" charset="0"/>
                <a:ea typeface="+mn-ea"/>
                <a:cs typeface="Arial" pitchFamily="34" charset="0"/>
              </a:rPr>
              <a:t>PRO, patient-reported outcome; </a:t>
            </a:r>
            <a:r>
              <a:rPr lang="en-US" dirty="0">
                <a:solidFill>
                  <a:schemeClr val="tx2"/>
                </a:solidFill>
              </a:rPr>
              <a:t>TKI, tyrosine kinase inhibitor; TTD, time to deterioration; TTP, time to progression </a:t>
            </a:r>
          </a:p>
          <a:p>
            <a:r>
              <a:rPr lang="es-ES" dirty="0" err="1">
                <a:solidFill>
                  <a:schemeClr val="tx2"/>
                </a:solidFill>
              </a:rPr>
              <a:t>ClinicalTrials.gov.</a:t>
            </a:r>
            <a:r>
              <a:rPr lang="es-ES" spc="0" dirty="0" err="1">
                <a:solidFill>
                  <a:schemeClr val="tx2"/>
                </a:solidFill>
                <a:ea typeface="+mn-ea"/>
              </a:rPr>
              <a:t>Identifier</a:t>
            </a:r>
            <a:r>
              <a:rPr lang="es-ES" spc="0" dirty="0">
                <a:solidFill>
                  <a:schemeClr val="tx2"/>
                </a:solidFill>
                <a:ea typeface="+mn-ea"/>
              </a:rPr>
              <a:t>: </a:t>
            </a:r>
            <a:r>
              <a:rPr lang="en-US" spc="0" dirty="0">
                <a:solidFill>
                  <a:schemeClr val="tx2"/>
                </a:solidFill>
                <a:ea typeface="+mn-ea"/>
              </a:rPr>
              <a:t>NCT04770896 </a:t>
            </a:r>
            <a:r>
              <a:rPr lang="en-US" spc="0" dirty="0">
                <a:solidFill>
                  <a:schemeClr val="tx2"/>
                </a:solidFill>
                <a:ea typeface="+mn-ea"/>
                <a:hlinkClick r:id="rId3">
                  <a:extLst>
                    <a:ext uri="{A12FA001-AC4F-418D-AE19-62706E023703}">
                      <ahyp:hlinkClr xmlns:ahyp="http://schemas.microsoft.com/office/drawing/2018/hyperlinkcolor" val="tx"/>
                    </a:ext>
                  </a:extLst>
                </a:hlinkClick>
              </a:rPr>
              <a:t>https://clinicaltrials.gov/ct2/show/NCT04770896</a:t>
            </a:r>
            <a:r>
              <a:rPr lang="en-US" spc="0" dirty="0">
                <a:solidFill>
                  <a:schemeClr val="tx2"/>
                </a:solidFill>
                <a:ea typeface="+mn-ea"/>
              </a:rPr>
              <a:t> </a:t>
            </a:r>
            <a:r>
              <a:rPr kumimoji="0" lang="en-US" sz="1200" b="0" i="0" u="none" strike="noStrike" kern="1200" cap="none" spc="0" normalizeH="0" baseline="0" noProof="0" dirty="0">
                <a:ln>
                  <a:noFill/>
                </a:ln>
                <a:solidFill>
                  <a:schemeClr val="tx2"/>
                </a:solidFill>
                <a:effectLst/>
                <a:uLnTx/>
                <a:uFillTx/>
                <a:latin typeface="Arial" pitchFamily="34" charset="0"/>
                <a:ea typeface="+mn-ea"/>
                <a:cs typeface="Arial" pitchFamily="34" charset="0"/>
              </a:rPr>
              <a:t>accessed April 2023</a:t>
            </a:r>
          </a:p>
        </p:txBody>
      </p:sp>
      <p:sp>
        <p:nvSpPr>
          <p:cNvPr id="5" name="Google Shape;433;p50">
            <a:extLst>
              <a:ext uri="{FF2B5EF4-FFF2-40B4-BE49-F238E27FC236}">
                <a16:creationId xmlns:a16="http://schemas.microsoft.com/office/drawing/2014/main" id="{7D08725C-BA0B-93DB-8BD8-D39DF3611453}"/>
              </a:ext>
            </a:extLst>
          </p:cNvPr>
          <p:cNvSpPr/>
          <p:nvPr/>
        </p:nvSpPr>
        <p:spPr>
          <a:xfrm>
            <a:off x="619201" y="4509119"/>
            <a:ext cx="10963199" cy="1268727"/>
          </a:xfrm>
          <a:prstGeom prst="rect">
            <a:avLst/>
          </a:prstGeom>
          <a:solidFill>
            <a:schemeClr val="accent1">
              <a:lumMod val="20000"/>
              <a:lumOff val="80000"/>
            </a:schemeClr>
          </a:solidFill>
          <a:ln>
            <a:noFill/>
          </a:ln>
        </p:spPr>
        <p:txBody>
          <a:bodyPr spcFirstLastPara="1" wrap="square" lIns="121900" tIns="60950" rIns="121900" bIns="60950" anchor="t" anchorCtr="0">
            <a:noAutofit/>
          </a:bodyPr>
          <a:lstStyle/>
          <a:p>
            <a:pPr marL="0" marR="0" lvl="0" indent="0" defTabSz="914400" eaLnBrk="1" fontAlgn="auto" latinLnBrk="0" hangingPunct="1">
              <a:lnSpc>
                <a:spcPct val="100000"/>
              </a:lnSpc>
              <a:spcBef>
                <a:spcPts val="0"/>
              </a:spcBef>
              <a:spcAft>
                <a:spcPts val="0"/>
              </a:spcAft>
              <a:buClr>
                <a:srgbClr val="060E9F"/>
              </a:buClr>
              <a:buSzPts val="2400"/>
              <a:buFont typeface="Arial"/>
              <a:buNone/>
              <a:tabLst/>
              <a:defRPr/>
            </a:pP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Google Shape;434;p50">
            <a:extLst>
              <a:ext uri="{FF2B5EF4-FFF2-40B4-BE49-F238E27FC236}">
                <a16:creationId xmlns:a16="http://schemas.microsoft.com/office/drawing/2014/main" id="{708EF876-15BE-9F2B-7DC4-84E977171F06}"/>
              </a:ext>
            </a:extLst>
          </p:cNvPr>
          <p:cNvSpPr txBox="1"/>
          <p:nvPr/>
        </p:nvSpPr>
        <p:spPr>
          <a:xfrm>
            <a:off x="1058778" y="4592698"/>
            <a:ext cx="3551776" cy="984845"/>
          </a:xfrm>
          <a:prstGeom prst="rect">
            <a:avLst/>
          </a:prstGeom>
          <a:noFill/>
          <a:ln>
            <a:noFill/>
          </a:ln>
        </p:spPr>
        <p:txBody>
          <a:bodyPr spcFirstLastPara="1" wrap="none" lIns="91425" tIns="45700" rIns="91425" bIns="45700" anchor="t" anchorCtr="0">
            <a:spAutoFit/>
          </a:bodyPr>
          <a:lstStyle/>
          <a:p>
            <a:r>
              <a:rPr lang="en-GB" sz="1600" b="1" dirty="0">
                <a:latin typeface="Arial"/>
                <a:ea typeface="Arial"/>
                <a:cs typeface="Arial"/>
                <a:sym typeface="Arial"/>
              </a:rPr>
              <a:t>Efficacy objectives</a:t>
            </a:r>
            <a:endParaRPr sz="1600" b="1" dirty="0">
              <a:latin typeface="Arial"/>
              <a:ea typeface="Arial"/>
              <a:cs typeface="Arial"/>
              <a:sym typeface="Arial"/>
            </a:endParaRPr>
          </a:p>
          <a:p>
            <a:pPr marL="241200" indent="-241200">
              <a:buClr>
                <a:schemeClr val="accent1"/>
              </a:buClr>
              <a:buSzPts val="1400"/>
              <a:buFont typeface="Arial"/>
              <a:buChar char="•"/>
            </a:pPr>
            <a:r>
              <a:rPr lang="en-GB" sz="1400" b="1" dirty="0">
                <a:latin typeface="Arial"/>
                <a:ea typeface="Arial"/>
                <a:cs typeface="Arial"/>
                <a:sym typeface="Arial"/>
              </a:rPr>
              <a:t>Primary: </a:t>
            </a:r>
            <a:r>
              <a:rPr lang="en-GB" sz="1400" dirty="0">
                <a:latin typeface="Arial"/>
                <a:sym typeface="Arial"/>
              </a:rPr>
              <a:t>OS </a:t>
            </a:r>
            <a:endParaRPr dirty="0">
              <a:latin typeface="Arial"/>
            </a:endParaRPr>
          </a:p>
          <a:p>
            <a:pPr marL="241200" indent="-241200">
              <a:buClr>
                <a:schemeClr val="accent1"/>
              </a:buClr>
              <a:buSzPts val="1400"/>
              <a:buFont typeface="Arial"/>
              <a:buChar char="•"/>
            </a:pPr>
            <a:r>
              <a:rPr lang="en-GB" sz="1400" b="1" dirty="0">
                <a:latin typeface="Arial"/>
                <a:ea typeface="Arial"/>
                <a:cs typeface="Arial"/>
                <a:sym typeface="Arial"/>
              </a:rPr>
              <a:t>Secondary: </a:t>
            </a:r>
            <a:r>
              <a:rPr lang="en-GB" sz="1400" dirty="0">
                <a:latin typeface="Arial"/>
                <a:ea typeface="Arial"/>
                <a:cs typeface="Arial"/>
                <a:sym typeface="Arial"/>
              </a:rPr>
              <a:t>PFS,* ORR,* DoR</a:t>
            </a:r>
            <a:r>
              <a:rPr lang="en-GB" sz="1400" dirty="0">
                <a:latin typeface="Arial"/>
                <a:sym typeface="Arial"/>
              </a:rPr>
              <a:t>,* TTP,* </a:t>
            </a:r>
            <a:br>
              <a:rPr lang="en-GB" sz="1400" dirty="0">
                <a:latin typeface="Arial"/>
                <a:sym typeface="Arial"/>
              </a:rPr>
            </a:br>
            <a:r>
              <a:rPr lang="en-GB" sz="1400" dirty="0">
                <a:latin typeface="Arial"/>
                <a:sym typeface="Arial"/>
              </a:rPr>
              <a:t>TTD in PROs</a:t>
            </a:r>
            <a:endParaRPr sz="1400" dirty="0">
              <a:latin typeface="Arial"/>
              <a:ea typeface="Arial"/>
              <a:cs typeface="Arial"/>
              <a:sym typeface="Arial"/>
            </a:endParaRPr>
          </a:p>
        </p:txBody>
      </p:sp>
      <p:sp>
        <p:nvSpPr>
          <p:cNvPr id="7" name="Google Shape;435;p50">
            <a:extLst>
              <a:ext uri="{FF2B5EF4-FFF2-40B4-BE49-F238E27FC236}">
                <a16:creationId xmlns:a16="http://schemas.microsoft.com/office/drawing/2014/main" id="{1F3A4A71-2164-2C61-99A0-101DA27867C1}"/>
              </a:ext>
            </a:extLst>
          </p:cNvPr>
          <p:cNvSpPr/>
          <p:nvPr/>
        </p:nvSpPr>
        <p:spPr>
          <a:xfrm>
            <a:off x="7757431" y="4589684"/>
            <a:ext cx="3667162" cy="984845"/>
          </a:xfrm>
          <a:prstGeom prst="rect">
            <a:avLst/>
          </a:prstGeom>
          <a:noFill/>
          <a:ln>
            <a:noFill/>
          </a:ln>
        </p:spPr>
        <p:txBody>
          <a:bodyPr spcFirstLastPara="1" wrap="square" lIns="91425" tIns="45700" rIns="91425" bIns="45700" anchor="t" anchorCtr="0">
            <a:spAutoFit/>
          </a:bodyPr>
          <a:lstStyle/>
          <a:p>
            <a:r>
              <a:rPr lang="en-GB" sz="1600" b="1" dirty="0">
                <a:latin typeface="Arial"/>
                <a:ea typeface="Arial"/>
                <a:cs typeface="Arial"/>
                <a:sym typeface="Arial"/>
              </a:rPr>
              <a:t>Exploratory</a:t>
            </a:r>
            <a:endParaRPr sz="1600" b="1" dirty="0">
              <a:latin typeface="Arial"/>
              <a:ea typeface="Arial"/>
              <a:cs typeface="Arial"/>
              <a:sym typeface="Arial"/>
            </a:endParaRPr>
          </a:p>
          <a:p>
            <a:pPr marL="241200" indent="-241200">
              <a:buClr>
                <a:schemeClr val="accent1"/>
              </a:buClr>
              <a:buSzPts val="1400"/>
              <a:buFont typeface="Arial"/>
              <a:buChar char="•"/>
            </a:pPr>
            <a:r>
              <a:rPr lang="en-US" sz="1400" dirty="0">
                <a:latin typeface="Arial"/>
                <a:sym typeface="Arial"/>
              </a:rPr>
              <a:t>Number of patients with anti-drug antibodies to atezolizumab</a:t>
            </a:r>
            <a:endParaRPr dirty="0">
              <a:latin typeface="Arial"/>
            </a:endParaRPr>
          </a:p>
          <a:p>
            <a:pPr marL="241200" indent="-241200">
              <a:buClr>
                <a:schemeClr val="accent1"/>
              </a:buClr>
              <a:buSzPts val="1400"/>
              <a:buFont typeface="Arial"/>
              <a:buChar char="•"/>
            </a:pPr>
            <a:r>
              <a:rPr lang="en-GB" sz="1400" dirty="0">
                <a:latin typeface="Arial"/>
                <a:ea typeface="Arial"/>
                <a:cs typeface="Arial"/>
                <a:sym typeface="Arial"/>
              </a:rPr>
              <a:t>Serum concentration of atezolizumab</a:t>
            </a:r>
            <a:endParaRPr sz="1400" dirty="0">
              <a:latin typeface="Arial"/>
              <a:ea typeface="Arial"/>
              <a:cs typeface="Arial"/>
              <a:sym typeface="Arial"/>
            </a:endParaRPr>
          </a:p>
        </p:txBody>
      </p:sp>
      <p:sp>
        <p:nvSpPr>
          <p:cNvPr id="8" name="Google Shape;443;p50">
            <a:extLst>
              <a:ext uri="{FF2B5EF4-FFF2-40B4-BE49-F238E27FC236}">
                <a16:creationId xmlns:a16="http://schemas.microsoft.com/office/drawing/2014/main" id="{0890EE79-3DB4-0F73-16D7-91AA8DCC95C9}"/>
              </a:ext>
            </a:extLst>
          </p:cNvPr>
          <p:cNvSpPr/>
          <p:nvPr/>
        </p:nvSpPr>
        <p:spPr>
          <a:xfrm>
            <a:off x="4799856" y="4589682"/>
            <a:ext cx="2957574" cy="553957"/>
          </a:xfrm>
          <a:prstGeom prst="rect">
            <a:avLst/>
          </a:prstGeom>
          <a:noFill/>
          <a:ln>
            <a:noFill/>
          </a:ln>
        </p:spPr>
        <p:txBody>
          <a:bodyPr spcFirstLastPara="1" wrap="none" lIns="91425" tIns="45700" rIns="91425" bIns="45700" anchor="t" anchorCtr="0">
            <a:spAutoFit/>
          </a:bodyPr>
          <a:lstStyle/>
          <a:p>
            <a:pPr>
              <a:buClr>
                <a:srgbClr val="000000"/>
              </a:buClr>
              <a:buSzPts val="1400"/>
              <a:buFont typeface="Arial"/>
              <a:buNone/>
            </a:pPr>
            <a:r>
              <a:rPr lang="en-GB" sz="1600" b="1" dirty="0">
                <a:latin typeface="Arial"/>
                <a:ea typeface="Arial"/>
                <a:cs typeface="Arial"/>
                <a:sym typeface="Arial"/>
              </a:rPr>
              <a:t>Safety objective</a:t>
            </a:r>
            <a:endParaRPr sz="1600" b="1" dirty="0">
              <a:latin typeface="Arial"/>
              <a:ea typeface="Arial"/>
              <a:cs typeface="Arial"/>
              <a:sym typeface="Arial"/>
            </a:endParaRPr>
          </a:p>
          <a:p>
            <a:pPr marL="241200" indent="-241200">
              <a:buClr>
                <a:schemeClr val="accent1"/>
              </a:buClr>
              <a:buSzPts val="1400"/>
              <a:buFont typeface="Arial"/>
              <a:buChar char="•"/>
            </a:pPr>
            <a:r>
              <a:rPr lang="en-GB" sz="1400" dirty="0">
                <a:latin typeface="Arial"/>
                <a:sym typeface="Arial"/>
              </a:rPr>
              <a:t>Percentage of patients with AEs</a:t>
            </a:r>
            <a:endParaRPr dirty="0">
              <a:latin typeface="Arial"/>
            </a:endParaRPr>
          </a:p>
        </p:txBody>
      </p:sp>
      <p:sp>
        <p:nvSpPr>
          <p:cNvPr id="10" name="Text Placeholder 8">
            <a:extLst>
              <a:ext uri="{FF2B5EF4-FFF2-40B4-BE49-F238E27FC236}">
                <a16:creationId xmlns:a16="http://schemas.microsoft.com/office/drawing/2014/main" id="{37962C24-58D8-090A-1A74-213A5E7B5004}"/>
              </a:ext>
            </a:extLst>
          </p:cNvPr>
          <p:cNvSpPr txBox="1">
            <a:spLocks/>
          </p:cNvSpPr>
          <p:nvPr/>
        </p:nvSpPr>
        <p:spPr>
          <a:xfrm>
            <a:off x="9407941" y="5373216"/>
            <a:ext cx="2016651" cy="390525"/>
          </a:xfrm>
          <a:prstGeom prst="rect">
            <a:avLst/>
          </a:prstGeom>
        </p:spPr>
        <p:txBody>
          <a:bodyPr vert="horz" lIns="0" tIns="0" rIns="0" bIns="0" rtlCol="0" anchor="b" anchorCtr="0">
            <a:noAutofit/>
          </a:bodyPr>
          <a:lstStyle>
            <a:lvl1pPr marL="114300" indent="-114300" algn="l" defTabSz="914400" rtl="0" eaLnBrk="1" latinLnBrk="0" hangingPunct="1">
              <a:spcBef>
                <a:spcPts val="2400"/>
              </a:spcBef>
              <a:buClr>
                <a:schemeClr val="accent2"/>
              </a:buClr>
              <a:buFont typeface="Arial" pitchFamily="34" charset="0"/>
              <a:buChar char="•"/>
              <a:defRPr sz="1600" b="1" kern="1200">
                <a:solidFill>
                  <a:schemeClr val="tx1"/>
                </a:solidFill>
                <a:latin typeface="Arial" pitchFamily="34" charset="0"/>
                <a:ea typeface="+mn-ea"/>
                <a:cs typeface="Arial" pitchFamily="34" charset="0"/>
              </a:defRPr>
            </a:lvl1pPr>
            <a:lvl2pPr marL="341313" indent="-166688" algn="l" defTabSz="914400" rtl="0" eaLnBrk="1" latinLnBrk="0" hangingPunct="1">
              <a:spcBef>
                <a:spcPct val="20000"/>
              </a:spcBef>
              <a:buClr>
                <a:schemeClr val="accent2"/>
              </a:buClr>
              <a:buFont typeface="Arial" pitchFamily="34" charset="0"/>
              <a:buChar char="‒"/>
              <a:defRPr sz="1400" b="0" kern="1200">
                <a:solidFill>
                  <a:schemeClr val="tx1"/>
                </a:solidFill>
                <a:latin typeface="Arial" pitchFamily="34" charset="0"/>
                <a:ea typeface="+mn-ea"/>
                <a:cs typeface="Arial" pitchFamily="34" charset="0"/>
              </a:defRPr>
            </a:lvl2pPr>
            <a:lvl3pPr marL="573088" indent="-174625" algn="l" defTabSz="914400" rtl="0" eaLnBrk="1" latinLnBrk="0" hangingPunct="1">
              <a:spcBef>
                <a:spcPct val="20000"/>
              </a:spcBef>
              <a:buClr>
                <a:schemeClr val="accent2"/>
              </a:buClr>
              <a:buFont typeface="Wingdings" pitchFamily="2" charset="2"/>
              <a:buChar char="§"/>
              <a:defRPr sz="1200" b="0" kern="1200">
                <a:solidFill>
                  <a:schemeClr val="tx1"/>
                </a:solidFill>
                <a:latin typeface="Arial" pitchFamily="34" charset="0"/>
                <a:ea typeface="+mn-ea"/>
                <a:cs typeface="Arial" pitchFamily="34" charset="0"/>
              </a:defRPr>
            </a:lvl3pPr>
            <a:lvl4pPr marL="798513" indent="-166688" algn="l" defTabSz="914400" rtl="0" eaLnBrk="1" latinLnBrk="0" hangingPunct="1">
              <a:spcBef>
                <a:spcPct val="20000"/>
              </a:spcBef>
              <a:buClr>
                <a:schemeClr val="accent2"/>
              </a:buClr>
              <a:buFont typeface="Arial" pitchFamily="34" charset="0"/>
              <a:buChar char="•"/>
              <a:defRPr sz="1100" b="0" kern="1200">
                <a:solidFill>
                  <a:schemeClr val="tx1"/>
                </a:solidFill>
                <a:latin typeface="Arial" pitchFamily="34" charset="0"/>
                <a:ea typeface="+mn-ea"/>
                <a:cs typeface="Arial" pitchFamily="34" charset="0"/>
              </a:defRPr>
            </a:lvl4pPr>
            <a:lvl5pPr marL="1030288" indent="-174625" algn="l" defTabSz="914400" rtl="0" eaLnBrk="1" latinLnBrk="0" hangingPunct="1">
              <a:spcBef>
                <a:spcPct val="20000"/>
              </a:spcBef>
              <a:buClr>
                <a:schemeClr val="accent2"/>
              </a:buClr>
              <a:buFont typeface="Arial" pitchFamily="34" charset="0"/>
              <a:buChar char="‒"/>
              <a:defRPr sz="11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C3D500"/>
              </a:buClr>
              <a:buSzTx/>
              <a:buFont typeface="Arial" pitchFamily="34" charset="0"/>
              <a:buNone/>
              <a:tabLst/>
              <a:defRPr/>
            </a:pPr>
            <a:r>
              <a:rPr kumimoji="0" lang="en-US" sz="1000" b="0" i="0" u="none" strike="noStrike" kern="1200" cap="none" spc="0" normalizeH="0" baseline="0" noProof="0" dirty="0">
                <a:ln>
                  <a:noFill/>
                </a:ln>
                <a:effectLst/>
                <a:uLnTx/>
                <a:uFillTx/>
                <a:latin typeface="Arial" pitchFamily="34" charset="0"/>
                <a:ea typeface="+mn-ea"/>
                <a:cs typeface="Arial" pitchFamily="34" charset="0"/>
              </a:rPr>
              <a:t>*INV-assessed per RECIST v1.1</a:t>
            </a:r>
          </a:p>
        </p:txBody>
      </p:sp>
      <p:grpSp>
        <p:nvGrpSpPr>
          <p:cNvPr id="13" name="Group 33">
            <a:extLst>
              <a:ext uri="{FF2B5EF4-FFF2-40B4-BE49-F238E27FC236}">
                <a16:creationId xmlns:a16="http://schemas.microsoft.com/office/drawing/2014/main" id="{714EFF5A-AE0B-7864-547B-508ECD323909}"/>
              </a:ext>
            </a:extLst>
          </p:cNvPr>
          <p:cNvGrpSpPr/>
          <p:nvPr/>
        </p:nvGrpSpPr>
        <p:grpSpPr>
          <a:xfrm>
            <a:off x="256158" y="1307259"/>
            <a:ext cx="11320456" cy="2722094"/>
            <a:chOff x="262203" y="1663287"/>
            <a:chExt cx="11320456" cy="2722094"/>
          </a:xfrm>
        </p:grpSpPr>
        <p:sp>
          <p:nvSpPr>
            <p:cNvPr id="14" name="Rectangle: Rounded Corners 34">
              <a:extLst>
                <a:ext uri="{FF2B5EF4-FFF2-40B4-BE49-F238E27FC236}">
                  <a16:creationId xmlns:a16="http://schemas.microsoft.com/office/drawing/2014/main" id="{A44CA6FA-CBC9-A0D3-D1A8-F564C6DD1D3A}"/>
                </a:ext>
              </a:extLst>
            </p:cNvPr>
            <p:cNvSpPr/>
            <p:nvPr/>
          </p:nvSpPr>
          <p:spPr>
            <a:xfrm>
              <a:off x="550295" y="2274194"/>
              <a:ext cx="2412000" cy="2111187"/>
            </a:xfrm>
            <a:prstGeom prst="roundRect">
              <a:avLst>
                <a:gd name="adj" fmla="val 11322"/>
              </a:avLst>
            </a:prstGeom>
            <a:solidFill>
              <a:sysClr val="window" lastClr="FFFFFF"/>
            </a:solidFill>
            <a:ln w="19050" cap="flat" cmpd="sng" algn="ctr">
              <a:solidFill>
                <a:schemeClr val="tx1"/>
              </a:solidFill>
              <a:prstDash val="solid"/>
            </a:ln>
            <a:effectLst/>
          </p:spPr>
          <p:txBody>
            <a:bodyPr rtlCol="0" anchor="ctr"/>
            <a:lstStyle/>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GB" sz="1400" b="1" i="0" u="none" strike="noStrike" kern="0" cap="none" spc="0" normalizeH="0" baseline="0" noProof="0" dirty="0">
                  <a:ln>
                    <a:noFill/>
                  </a:ln>
                  <a:solidFill>
                    <a:schemeClr val="tx2"/>
                  </a:solidFill>
                  <a:effectLst/>
                  <a:uLnTx/>
                  <a:uFillTx/>
                  <a:latin typeface="Arial"/>
                  <a:ea typeface="+mn-ea"/>
                  <a:cs typeface="+mn-cs"/>
                </a:rPr>
                <a:t>Unresectable HCC</a:t>
              </a:r>
            </a:p>
            <a:p>
              <a:pPr marL="182563" marR="0" lvl="0" indent="-182563" defTabSz="91440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a:pPr>
              <a:r>
                <a:rPr kumimoji="0" lang="en-GB" sz="1400" b="1" i="0" u="none" strike="noStrike" kern="0" cap="none" spc="0" normalizeH="0" baseline="0" noProof="0" dirty="0">
                  <a:ln>
                    <a:noFill/>
                  </a:ln>
                  <a:solidFill>
                    <a:schemeClr val="tx2"/>
                  </a:solidFill>
                  <a:effectLst/>
                  <a:uLnTx/>
                  <a:uFillTx/>
                  <a:latin typeface="Arial"/>
                  <a:ea typeface="+mn-ea"/>
                  <a:cs typeface="+mn-cs"/>
                </a:rPr>
                <a:t>Progressed following prior atezolizumab + bevacizumab treatment*</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GB" sz="1400" b="1" i="0" u="none" strike="noStrike" kern="0" cap="none" spc="0" normalizeH="0" baseline="0" noProof="0" dirty="0">
                  <a:ln>
                    <a:noFill/>
                  </a:ln>
                  <a:solidFill>
                    <a:schemeClr val="tx2"/>
                  </a:solidFill>
                  <a:effectLst/>
                  <a:uLnTx/>
                  <a:uFillTx/>
                  <a:latin typeface="Arial"/>
                  <a:ea typeface="+mn-ea"/>
                  <a:cs typeface="+mn-cs"/>
                </a:rPr>
                <a:t>(N=554)</a:t>
              </a:r>
            </a:p>
          </p:txBody>
        </p:sp>
        <p:sp>
          <p:nvSpPr>
            <p:cNvPr id="16" name="Rectangle: Rounded Corners 36">
              <a:extLst>
                <a:ext uri="{FF2B5EF4-FFF2-40B4-BE49-F238E27FC236}">
                  <a16:creationId xmlns:a16="http://schemas.microsoft.com/office/drawing/2014/main" id="{86F4B890-1351-E6F7-5642-F2DE3BB98544}"/>
                </a:ext>
              </a:extLst>
            </p:cNvPr>
            <p:cNvSpPr/>
            <p:nvPr/>
          </p:nvSpPr>
          <p:spPr>
            <a:xfrm>
              <a:off x="4147085" y="2553987"/>
              <a:ext cx="3287975" cy="637200"/>
            </a:xfrm>
            <a:prstGeom prst="roundRect">
              <a:avLst/>
            </a:prstGeom>
            <a:solidFill>
              <a:schemeClr val="accent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Atezolizumab + </a:t>
              </a:r>
              <a:br>
                <a:rPr kumimoji="0" lang="en-GB" sz="1400" b="1" i="0" u="none" strike="noStrike" kern="0" cap="none" spc="0" normalizeH="0" baseline="0" noProof="0" dirty="0">
                  <a:ln>
                    <a:noFill/>
                  </a:ln>
                  <a:solidFill>
                    <a:prstClr val="white"/>
                  </a:solidFill>
                  <a:effectLst/>
                  <a:uLnTx/>
                  <a:uFillTx/>
                  <a:latin typeface="Arial"/>
                  <a:ea typeface="+mn-ea"/>
                  <a:cs typeface="+mn-cs"/>
                </a:rPr>
              </a:br>
              <a:r>
                <a:rPr kumimoji="0" lang="en-GB" sz="1400" b="1" i="0" u="none" strike="noStrike" kern="0" cap="none" spc="0" normalizeH="0" baseline="0" noProof="0" dirty="0">
                  <a:ln>
                    <a:noFill/>
                  </a:ln>
                  <a:solidFill>
                    <a:prstClr val="white"/>
                  </a:solidFill>
                  <a:effectLst/>
                  <a:uLnTx/>
                  <a:uFillTx/>
                  <a:latin typeface="Arial"/>
                  <a:ea typeface="+mn-ea"/>
                  <a:cs typeface="+mn-cs"/>
                </a:rPr>
                <a:t>lenvatinib or sorafenib </a:t>
              </a:r>
            </a:p>
          </p:txBody>
        </p:sp>
        <p:sp>
          <p:nvSpPr>
            <p:cNvPr id="17" name="Rectangle: Rounded Corners 37">
              <a:extLst>
                <a:ext uri="{FF2B5EF4-FFF2-40B4-BE49-F238E27FC236}">
                  <a16:creationId xmlns:a16="http://schemas.microsoft.com/office/drawing/2014/main" id="{8E1005A4-BD74-E327-012F-D441FD2C7FDE}"/>
                </a:ext>
              </a:extLst>
            </p:cNvPr>
            <p:cNvSpPr/>
            <p:nvPr/>
          </p:nvSpPr>
          <p:spPr>
            <a:xfrm>
              <a:off x="4147085" y="3468387"/>
              <a:ext cx="3287975" cy="637200"/>
            </a:xfrm>
            <a:prstGeom prst="roundRect">
              <a:avLst/>
            </a:prstGeom>
            <a:solidFill>
              <a:schemeClr val="tx2"/>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Lenvatinib or sorafenib</a:t>
              </a:r>
            </a:p>
          </p:txBody>
        </p:sp>
        <p:sp>
          <p:nvSpPr>
            <p:cNvPr id="18" name="Rectangle: Rounded Corners 38">
              <a:extLst>
                <a:ext uri="{FF2B5EF4-FFF2-40B4-BE49-F238E27FC236}">
                  <a16:creationId xmlns:a16="http://schemas.microsoft.com/office/drawing/2014/main" id="{7BCDD327-74BE-C2E1-D630-1B617C2B6034}"/>
                </a:ext>
              </a:extLst>
            </p:cNvPr>
            <p:cNvSpPr/>
            <p:nvPr/>
          </p:nvSpPr>
          <p:spPr>
            <a:xfrm>
              <a:off x="8003844" y="2659846"/>
              <a:ext cx="1741344" cy="1293971"/>
            </a:xfrm>
            <a:prstGeom prst="roundRect">
              <a:avLst/>
            </a:prstGeom>
            <a:solidFill>
              <a:schemeClr val="accent6"/>
            </a:solidFill>
            <a:ln w="19050" cap="flat" cmpd="sng" algn="ctr">
              <a:noFill/>
              <a:prstDash val="solid"/>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Treatment until loss of clinical benefit or unacceptable toxicity</a:t>
              </a:r>
            </a:p>
          </p:txBody>
        </p:sp>
        <p:sp>
          <p:nvSpPr>
            <p:cNvPr id="19" name="Rectangle: Rounded Corners 39">
              <a:extLst>
                <a:ext uri="{FF2B5EF4-FFF2-40B4-BE49-F238E27FC236}">
                  <a16:creationId xmlns:a16="http://schemas.microsoft.com/office/drawing/2014/main" id="{218B41D8-A9AA-9408-C958-43EB5DF8F7A4}"/>
                </a:ext>
              </a:extLst>
            </p:cNvPr>
            <p:cNvSpPr/>
            <p:nvPr/>
          </p:nvSpPr>
          <p:spPr>
            <a:xfrm>
              <a:off x="10098998" y="2988231"/>
              <a:ext cx="1483661" cy="637200"/>
            </a:xfrm>
            <a:prstGeom prst="roundRect">
              <a:avLst/>
            </a:prstGeom>
            <a:solidFill>
              <a:schemeClr val="accent6"/>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Survival follow-up</a:t>
              </a:r>
            </a:p>
          </p:txBody>
        </p:sp>
        <p:cxnSp>
          <p:nvCxnSpPr>
            <p:cNvPr id="20" name="Straight Connector 40">
              <a:extLst>
                <a:ext uri="{FF2B5EF4-FFF2-40B4-BE49-F238E27FC236}">
                  <a16:creationId xmlns:a16="http://schemas.microsoft.com/office/drawing/2014/main" id="{E5F9E426-F68A-B4C2-4E5A-563E6B14E633}"/>
                </a:ext>
              </a:extLst>
            </p:cNvPr>
            <p:cNvCxnSpPr>
              <a:cxnSpLocks/>
            </p:cNvCxnSpPr>
            <p:nvPr/>
          </p:nvCxnSpPr>
          <p:spPr>
            <a:xfrm>
              <a:off x="2962295" y="3329787"/>
              <a:ext cx="469344" cy="0"/>
            </a:xfrm>
            <a:prstGeom prst="line">
              <a:avLst/>
            </a:prstGeom>
            <a:noFill/>
            <a:ln w="19050" cap="flat" cmpd="sng" algn="ctr">
              <a:solidFill>
                <a:schemeClr val="tx1"/>
              </a:solidFill>
              <a:prstDash val="solid"/>
            </a:ln>
            <a:effectLst/>
          </p:spPr>
        </p:cxnSp>
        <p:cxnSp>
          <p:nvCxnSpPr>
            <p:cNvPr id="22" name="Connector: Elbow 41">
              <a:extLst>
                <a:ext uri="{FF2B5EF4-FFF2-40B4-BE49-F238E27FC236}">
                  <a16:creationId xmlns:a16="http://schemas.microsoft.com/office/drawing/2014/main" id="{4417DD36-8B7B-8C59-4142-4874A7039C56}"/>
                </a:ext>
              </a:extLst>
            </p:cNvPr>
            <p:cNvCxnSpPr>
              <a:cxnSpLocks/>
              <a:endCxn id="16" idx="1"/>
            </p:cNvCxnSpPr>
            <p:nvPr/>
          </p:nvCxnSpPr>
          <p:spPr>
            <a:xfrm flipV="1">
              <a:off x="3504410" y="2872587"/>
              <a:ext cx="642675" cy="457200"/>
            </a:xfrm>
            <a:prstGeom prst="bentConnector3">
              <a:avLst/>
            </a:prstGeom>
            <a:noFill/>
            <a:ln w="19050" cap="flat" cmpd="sng" algn="ctr">
              <a:solidFill>
                <a:schemeClr val="tx1"/>
              </a:solidFill>
              <a:prstDash val="solid"/>
              <a:tailEnd type="triangle"/>
            </a:ln>
            <a:effectLst/>
          </p:spPr>
        </p:cxnSp>
        <p:cxnSp>
          <p:nvCxnSpPr>
            <p:cNvPr id="23" name="Connector: Elbow 42">
              <a:extLst>
                <a:ext uri="{FF2B5EF4-FFF2-40B4-BE49-F238E27FC236}">
                  <a16:creationId xmlns:a16="http://schemas.microsoft.com/office/drawing/2014/main" id="{43FD695D-89E2-E96A-012F-46FEB540025F}"/>
                </a:ext>
              </a:extLst>
            </p:cNvPr>
            <p:cNvCxnSpPr>
              <a:cxnSpLocks/>
              <a:endCxn id="17" idx="1"/>
            </p:cNvCxnSpPr>
            <p:nvPr/>
          </p:nvCxnSpPr>
          <p:spPr>
            <a:xfrm>
              <a:off x="3504410" y="3329787"/>
              <a:ext cx="642675" cy="457200"/>
            </a:xfrm>
            <a:prstGeom prst="bentConnector3">
              <a:avLst/>
            </a:prstGeom>
            <a:noFill/>
            <a:ln w="19050" cap="flat" cmpd="sng" algn="ctr">
              <a:solidFill>
                <a:schemeClr val="tx1"/>
              </a:solidFill>
              <a:prstDash val="solid"/>
              <a:tailEnd type="triangle"/>
            </a:ln>
            <a:effectLst/>
          </p:spPr>
        </p:cxnSp>
        <p:cxnSp>
          <p:nvCxnSpPr>
            <p:cNvPr id="25" name="Connector: Elbow 43">
              <a:extLst>
                <a:ext uri="{FF2B5EF4-FFF2-40B4-BE49-F238E27FC236}">
                  <a16:creationId xmlns:a16="http://schemas.microsoft.com/office/drawing/2014/main" id="{60D05FDB-BDD3-B63D-DAF9-571CC8B8C7DA}"/>
                </a:ext>
              </a:extLst>
            </p:cNvPr>
            <p:cNvCxnSpPr>
              <a:cxnSpLocks/>
              <a:stCxn id="17" idx="3"/>
              <a:endCxn id="16" idx="3"/>
            </p:cNvCxnSpPr>
            <p:nvPr/>
          </p:nvCxnSpPr>
          <p:spPr>
            <a:xfrm flipV="1">
              <a:off x="7435060" y="2872587"/>
              <a:ext cx="12700" cy="914400"/>
            </a:xfrm>
            <a:prstGeom prst="bentConnector3">
              <a:avLst>
                <a:gd name="adj1" fmla="val 1800000"/>
              </a:avLst>
            </a:prstGeom>
            <a:noFill/>
            <a:ln w="19050" cap="sq" cmpd="sng" algn="ctr">
              <a:solidFill>
                <a:schemeClr val="tx1"/>
              </a:solidFill>
              <a:prstDash val="solid"/>
              <a:miter lim="800000"/>
            </a:ln>
            <a:effectLst/>
          </p:spPr>
        </p:cxnSp>
        <p:sp>
          <p:nvSpPr>
            <p:cNvPr id="27" name="TextBox 26">
              <a:extLst>
                <a:ext uri="{FF2B5EF4-FFF2-40B4-BE49-F238E27FC236}">
                  <a16:creationId xmlns:a16="http://schemas.microsoft.com/office/drawing/2014/main" id="{D5974416-6693-C3B8-1DF2-678D86019E07}"/>
                </a:ext>
              </a:extLst>
            </p:cNvPr>
            <p:cNvSpPr txBox="1"/>
            <p:nvPr/>
          </p:nvSpPr>
          <p:spPr>
            <a:xfrm>
              <a:off x="262203" y="1663287"/>
              <a:ext cx="298818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Arial"/>
                </a:rPr>
                <a:t>Site selects the choice of TKI: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effectLst/>
                  <a:uLnTx/>
                  <a:uFillTx/>
                  <a:latin typeface="Arial"/>
                </a:rPr>
                <a:t>lenvatinib or sorafenib</a:t>
              </a:r>
            </a:p>
          </p:txBody>
        </p:sp>
        <p:cxnSp>
          <p:nvCxnSpPr>
            <p:cNvPr id="28" name="Straight Arrow Connector 45">
              <a:extLst>
                <a:ext uri="{FF2B5EF4-FFF2-40B4-BE49-F238E27FC236}">
                  <a16:creationId xmlns:a16="http://schemas.microsoft.com/office/drawing/2014/main" id="{A91B504B-454C-58EF-CC27-0790B312867C}"/>
                </a:ext>
              </a:extLst>
            </p:cNvPr>
            <p:cNvCxnSpPr>
              <a:endCxn id="18" idx="1"/>
            </p:cNvCxnSpPr>
            <p:nvPr/>
          </p:nvCxnSpPr>
          <p:spPr>
            <a:xfrm>
              <a:off x="7650034" y="3306831"/>
              <a:ext cx="353810" cy="1"/>
            </a:xfrm>
            <a:prstGeom prst="straightConnector1">
              <a:avLst/>
            </a:prstGeom>
            <a:noFill/>
            <a:ln w="19050" cap="flat" cmpd="sng" algn="ctr">
              <a:solidFill>
                <a:schemeClr val="tx1"/>
              </a:solidFill>
              <a:prstDash val="solid"/>
              <a:tailEnd type="triangle"/>
            </a:ln>
            <a:effectLst/>
          </p:spPr>
        </p:cxnSp>
        <p:cxnSp>
          <p:nvCxnSpPr>
            <p:cNvPr id="29" name="Straight Arrow Connector 46">
              <a:extLst>
                <a:ext uri="{FF2B5EF4-FFF2-40B4-BE49-F238E27FC236}">
                  <a16:creationId xmlns:a16="http://schemas.microsoft.com/office/drawing/2014/main" id="{84E45712-9B69-BC9E-5BF0-CFF54146FB33}"/>
                </a:ext>
              </a:extLst>
            </p:cNvPr>
            <p:cNvCxnSpPr>
              <a:stCxn id="18" idx="3"/>
              <a:endCxn id="19" idx="1"/>
            </p:cNvCxnSpPr>
            <p:nvPr/>
          </p:nvCxnSpPr>
          <p:spPr>
            <a:xfrm flipV="1">
              <a:off x="9745188" y="3306831"/>
              <a:ext cx="353810" cy="1"/>
            </a:xfrm>
            <a:prstGeom prst="straightConnector1">
              <a:avLst/>
            </a:prstGeom>
            <a:noFill/>
            <a:ln w="19050" cap="flat" cmpd="sng" algn="ctr">
              <a:solidFill>
                <a:schemeClr val="tx1"/>
              </a:solidFill>
              <a:prstDash val="solid"/>
              <a:tailEnd type="triangle"/>
            </a:ln>
            <a:effectLst/>
          </p:spPr>
        </p:cxnSp>
        <p:sp>
          <p:nvSpPr>
            <p:cNvPr id="15" name="Oval 35">
              <a:extLst>
                <a:ext uri="{FF2B5EF4-FFF2-40B4-BE49-F238E27FC236}">
                  <a16:creationId xmlns:a16="http://schemas.microsoft.com/office/drawing/2014/main" id="{74AA5307-E846-647A-797A-4556FB99E37F}"/>
                </a:ext>
              </a:extLst>
            </p:cNvPr>
            <p:cNvSpPr>
              <a:spLocks noChangeAspect="1"/>
            </p:cNvSpPr>
            <p:nvPr/>
          </p:nvSpPr>
          <p:spPr>
            <a:xfrm>
              <a:off x="3159496" y="3113787"/>
              <a:ext cx="432000" cy="432000"/>
            </a:xfrm>
            <a:prstGeom prst="ellipse">
              <a:avLst/>
            </a:prstGeom>
            <a:solidFill>
              <a:schemeClr val="accent6"/>
            </a:solidFill>
            <a:ln w="1905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Arial"/>
                  <a:ea typeface="+mn-ea"/>
                  <a:cs typeface="+mn-cs"/>
                </a:rPr>
                <a:t>R</a:t>
              </a:r>
            </a:p>
          </p:txBody>
        </p:sp>
      </p:grpSp>
    </p:spTree>
    <p:extLst>
      <p:ext uri="{BB962C8B-B14F-4D97-AF65-F5344CB8AC3E}">
        <p14:creationId xmlns:p14="http://schemas.microsoft.com/office/powerpoint/2010/main" val="348971917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9229-E483-0E5D-5481-CFD339922CAB}"/>
              </a:ext>
            </a:extLst>
          </p:cNvPr>
          <p:cNvSpPr>
            <a:spLocks noGrp="1"/>
          </p:cNvSpPr>
          <p:nvPr>
            <p:ph type="title"/>
          </p:nvPr>
        </p:nvSpPr>
        <p:spPr/>
        <p:txBody>
          <a:bodyPr>
            <a:normAutofit fontScale="90000"/>
          </a:bodyPr>
          <a:lstStyle/>
          <a:p>
            <a:r>
              <a:rPr lang="en-US" sz="3100" dirty="0"/>
              <a:t>Conclusion</a:t>
            </a:r>
            <a:br>
              <a:rPr lang="en-US" dirty="0"/>
            </a:br>
            <a:r>
              <a:rPr lang="en-US" sz="2200" dirty="0">
                <a:solidFill>
                  <a:schemeClr val="accent1"/>
                </a:solidFill>
              </a:rPr>
              <a:t>Overview of 2</a:t>
            </a:r>
            <a:r>
              <a:rPr lang="en-US" sz="2200" baseline="30000" dirty="0">
                <a:solidFill>
                  <a:schemeClr val="accent1"/>
                </a:solidFill>
              </a:rPr>
              <a:t>nd</a:t>
            </a:r>
            <a:r>
              <a:rPr lang="en-US" sz="2200" dirty="0">
                <a:solidFill>
                  <a:schemeClr val="accent1"/>
                </a:solidFill>
              </a:rPr>
              <a:t> line treatment options in advanced HCC – how to achieve optimal sequencing?</a:t>
            </a:r>
          </a:p>
        </p:txBody>
      </p:sp>
      <p:sp>
        <p:nvSpPr>
          <p:cNvPr id="3" name="Content Placeholder 2">
            <a:extLst>
              <a:ext uri="{FF2B5EF4-FFF2-40B4-BE49-F238E27FC236}">
                <a16:creationId xmlns:a16="http://schemas.microsoft.com/office/drawing/2014/main" id="{4E700985-CB89-9563-0BEC-C4B27729CBDB}"/>
              </a:ext>
            </a:extLst>
          </p:cNvPr>
          <p:cNvSpPr>
            <a:spLocks noGrp="1"/>
          </p:cNvSpPr>
          <p:nvPr>
            <p:ph sz="quarter" idx="14"/>
          </p:nvPr>
        </p:nvSpPr>
        <p:spPr/>
        <p:txBody>
          <a:bodyPr/>
          <a:lstStyle/>
          <a:p>
            <a:endParaRPr lang="en-US" dirty="0"/>
          </a:p>
          <a:p>
            <a:r>
              <a:rPr lang="en-US" dirty="0"/>
              <a:t>There is </a:t>
            </a:r>
            <a:r>
              <a:rPr lang="en-US" b="1" dirty="0">
                <a:solidFill>
                  <a:schemeClr val="accent1"/>
                </a:solidFill>
              </a:rPr>
              <a:t>lack of solid evidence </a:t>
            </a:r>
            <a:r>
              <a:rPr lang="en-US" dirty="0"/>
              <a:t>for optimal second-line regimens after progression on new standard 1</a:t>
            </a:r>
            <a:r>
              <a:rPr lang="en-US" baseline="30000" dirty="0"/>
              <a:t>st</a:t>
            </a:r>
            <a:r>
              <a:rPr lang="en-US" dirty="0"/>
              <a:t> line IO-based combination therapy</a:t>
            </a:r>
          </a:p>
          <a:p>
            <a:r>
              <a:rPr lang="en-US" b="1" dirty="0">
                <a:solidFill>
                  <a:schemeClr val="accent1"/>
                </a:solidFill>
              </a:rPr>
              <a:t>Previously approved drugs as 1</a:t>
            </a:r>
            <a:r>
              <a:rPr lang="en-US" b="1" baseline="30000" dirty="0">
                <a:solidFill>
                  <a:schemeClr val="accent1"/>
                </a:solidFill>
              </a:rPr>
              <a:t>st</a:t>
            </a:r>
            <a:r>
              <a:rPr lang="en-US" b="1" dirty="0">
                <a:solidFill>
                  <a:schemeClr val="accent1"/>
                </a:solidFill>
              </a:rPr>
              <a:t> line or subsequent-line therapy </a:t>
            </a:r>
            <a:r>
              <a:rPr lang="en-US" dirty="0"/>
              <a:t>may be used for these patients, if there are no adequate clinical trials</a:t>
            </a:r>
          </a:p>
          <a:p>
            <a:r>
              <a:rPr lang="en-US" dirty="0"/>
              <a:t>Multiple small retrospective studies suggest that the </a:t>
            </a:r>
            <a:r>
              <a:rPr lang="en-US" b="1" dirty="0">
                <a:solidFill>
                  <a:schemeClr val="accent1"/>
                </a:solidFill>
              </a:rPr>
              <a:t>efficacy outcomes of post-IO TKIs are comparable</a:t>
            </a:r>
            <a:r>
              <a:rPr lang="en-US" dirty="0"/>
              <a:t> to those in registration studies</a:t>
            </a:r>
          </a:p>
          <a:p>
            <a:pPr lvl="1"/>
            <a:r>
              <a:rPr lang="en-US" dirty="0"/>
              <a:t>Multiple prospective studies are ongoing for regorafenib, cabozantinib, and lenvatinib</a:t>
            </a:r>
          </a:p>
        </p:txBody>
      </p:sp>
      <p:sp>
        <p:nvSpPr>
          <p:cNvPr id="4" name="Slide Number Placeholder 3">
            <a:extLst>
              <a:ext uri="{FF2B5EF4-FFF2-40B4-BE49-F238E27FC236}">
                <a16:creationId xmlns:a16="http://schemas.microsoft.com/office/drawing/2014/main" id="{0C304AC4-0417-9D47-A04E-B879F367DEF6}"/>
              </a:ext>
            </a:extLst>
          </p:cNvPr>
          <p:cNvSpPr>
            <a:spLocks noGrp="1"/>
          </p:cNvSpPr>
          <p:nvPr>
            <p:ph type="sldNum" sz="quarter" idx="4"/>
          </p:nvPr>
        </p:nvSpPr>
        <p:spPr/>
        <p:txBody>
          <a:bodyPr/>
          <a:lstStyle/>
          <a:p>
            <a:fld id="{6BA18981-7DED-5C4E-8DA5-AADE198CC812}" type="slidenum">
              <a:rPr lang="en-GB" smtClean="0"/>
              <a:pPr/>
              <a:t>77</a:t>
            </a:fld>
            <a:endParaRPr lang="en-GB" dirty="0"/>
          </a:p>
        </p:txBody>
      </p:sp>
      <p:sp>
        <p:nvSpPr>
          <p:cNvPr id="5" name="Content Placeholder 20">
            <a:extLst>
              <a:ext uri="{FF2B5EF4-FFF2-40B4-BE49-F238E27FC236}">
                <a16:creationId xmlns:a16="http://schemas.microsoft.com/office/drawing/2014/main" id="{37BDC0F3-E541-6DE2-7456-56CA95C4CAF0}"/>
              </a:ext>
            </a:extLst>
          </p:cNvPr>
          <p:cNvSpPr>
            <a:spLocks noGrp="1"/>
          </p:cNvSpPr>
          <p:nvPr>
            <p:ph sz="quarter" idx="15"/>
          </p:nvPr>
        </p:nvSpPr>
        <p:spPr>
          <a:xfrm>
            <a:off x="620183" y="6237312"/>
            <a:ext cx="10660393" cy="365125"/>
          </a:xfrm>
        </p:spPr>
        <p:txBody>
          <a:bodyPr anchor="b" anchorCtr="0"/>
          <a:lstStyle/>
          <a:p>
            <a:r>
              <a:rPr kumimoji="0" lang="en-GB" sz="1200" b="0" i="0" u="none" strike="noStrike" kern="1200" cap="none" spc="0" normalizeH="0" baseline="0" noProof="0" dirty="0">
                <a:ln>
                  <a:noFill/>
                </a:ln>
                <a:solidFill>
                  <a:schemeClr val="tx2"/>
                </a:solidFill>
                <a:effectLst/>
                <a:uLnTx/>
                <a:uFillTx/>
                <a:latin typeface="Arial" pitchFamily="34" charset="0"/>
                <a:ea typeface="+mn-ea"/>
                <a:cs typeface="Arial" pitchFamily="34" charset="0"/>
              </a:rPr>
              <a:t>HCC, hepatocellular carcinoma; IO, immunotherapy; TKI, tyrosine kinase inhibitor</a:t>
            </a:r>
            <a:endParaRPr kumimoji="0" lang="en-US" sz="12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69409659"/>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lstStyle/>
          <a:p>
            <a:r>
              <a:rPr lang="en-US" dirty="0"/>
              <a:t>discussion </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78</a:t>
            </a:fld>
            <a:endParaRPr lang="en-GB" dirty="0"/>
          </a:p>
        </p:txBody>
      </p:sp>
    </p:spTree>
    <p:extLst>
      <p:ext uri="{BB962C8B-B14F-4D97-AF65-F5344CB8AC3E}">
        <p14:creationId xmlns:p14="http://schemas.microsoft.com/office/powerpoint/2010/main" val="2281353923"/>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9229-E483-0E5D-5481-CFD339922CAB}"/>
              </a:ext>
            </a:extLst>
          </p:cNvPr>
          <p:cNvSpPr>
            <a:spLocks noGrp="1"/>
          </p:cNvSpPr>
          <p:nvPr>
            <p:ph type="title"/>
          </p:nvPr>
        </p:nvSpPr>
        <p:spPr/>
        <p:txBody>
          <a:bodyPr>
            <a:normAutofit/>
          </a:bodyPr>
          <a:lstStyle/>
          <a:p>
            <a:r>
              <a:rPr lang="en-US" b="1" dirty="0"/>
              <a:t>Key Clinical takeaways</a:t>
            </a:r>
            <a:br>
              <a:rPr lang="en-US" b="1" dirty="0"/>
            </a:br>
            <a:endParaRPr lang="en-US" b="1" dirty="0">
              <a:solidFill>
                <a:schemeClr val="accent1"/>
              </a:solidFill>
            </a:endParaRPr>
          </a:p>
        </p:txBody>
      </p:sp>
      <p:sp>
        <p:nvSpPr>
          <p:cNvPr id="3" name="Content Placeholder 2">
            <a:extLst>
              <a:ext uri="{FF2B5EF4-FFF2-40B4-BE49-F238E27FC236}">
                <a16:creationId xmlns:a16="http://schemas.microsoft.com/office/drawing/2014/main" id="{4E700985-CB89-9563-0BEC-C4B27729CBDB}"/>
              </a:ext>
            </a:extLst>
          </p:cNvPr>
          <p:cNvSpPr>
            <a:spLocks noGrp="1"/>
          </p:cNvSpPr>
          <p:nvPr>
            <p:ph idx="1"/>
          </p:nvPr>
        </p:nvSpPr>
        <p:spPr>
          <a:xfrm>
            <a:off x="619200" y="1425600"/>
            <a:ext cx="11381456" cy="4739704"/>
          </a:xfrm>
        </p:spPr>
        <p:txBody>
          <a:bodyPr>
            <a:normAutofit/>
          </a:bodyPr>
          <a:lstStyle/>
          <a:p>
            <a:r>
              <a:rPr lang="en-US" dirty="0"/>
              <a:t>A substantial part of the advanced HCC patient population </a:t>
            </a:r>
            <a:r>
              <a:rPr lang="en-US" b="1" dirty="0">
                <a:solidFill>
                  <a:schemeClr val="accent1"/>
                </a:solidFill>
              </a:rPr>
              <a:t>is not eligible for IO 1</a:t>
            </a:r>
            <a:r>
              <a:rPr lang="en-US" b="1" baseline="30000" dirty="0">
                <a:solidFill>
                  <a:schemeClr val="accent1"/>
                </a:solidFill>
              </a:rPr>
              <a:t>st</a:t>
            </a:r>
            <a:r>
              <a:rPr lang="en-US" b="1" dirty="0">
                <a:solidFill>
                  <a:schemeClr val="accent1"/>
                </a:solidFill>
              </a:rPr>
              <a:t> line</a:t>
            </a:r>
            <a:r>
              <a:rPr lang="en-US" dirty="0"/>
              <a:t>, such as:</a:t>
            </a:r>
          </a:p>
          <a:p>
            <a:pPr lvl="1"/>
            <a:r>
              <a:rPr lang="en-US" sz="1600" dirty="0"/>
              <a:t>Post-liver transplant patients with recurrent HCC</a:t>
            </a:r>
          </a:p>
          <a:p>
            <a:pPr lvl="1"/>
            <a:r>
              <a:rPr lang="en-US" sz="1600" dirty="0"/>
              <a:t>Most patients with an active autoimmune disease</a:t>
            </a:r>
          </a:p>
          <a:p>
            <a:r>
              <a:rPr lang="en-US" sz="1800" b="1" dirty="0">
                <a:solidFill>
                  <a:schemeClr val="accent1"/>
                </a:solidFill>
              </a:rPr>
              <a:t>TKIs</a:t>
            </a:r>
            <a:r>
              <a:rPr lang="en-US" sz="1800" dirty="0"/>
              <a:t>, such as lenvatinib and sorafenib, </a:t>
            </a:r>
            <a:r>
              <a:rPr lang="en-US" sz="1800" b="1" dirty="0">
                <a:solidFill>
                  <a:schemeClr val="accent1"/>
                </a:solidFill>
              </a:rPr>
              <a:t>are recommended treatments </a:t>
            </a:r>
            <a:r>
              <a:rPr lang="en-US" sz="1800" dirty="0"/>
              <a:t>for these patient groups</a:t>
            </a:r>
          </a:p>
          <a:p>
            <a:endParaRPr lang="en-US" sz="1800" dirty="0"/>
          </a:p>
          <a:p>
            <a:r>
              <a:rPr lang="en-US" b="1" dirty="0">
                <a:solidFill>
                  <a:schemeClr val="accent1"/>
                </a:solidFill>
              </a:rPr>
              <a:t>Switching to 2</a:t>
            </a:r>
            <a:r>
              <a:rPr lang="en-US" b="1" baseline="30000" dirty="0">
                <a:solidFill>
                  <a:schemeClr val="accent1"/>
                </a:solidFill>
              </a:rPr>
              <a:t>nd</a:t>
            </a:r>
            <a:r>
              <a:rPr lang="en-US" b="1" dirty="0">
                <a:solidFill>
                  <a:schemeClr val="accent1"/>
                </a:solidFill>
              </a:rPr>
              <a:t> line </a:t>
            </a:r>
            <a:r>
              <a:rPr lang="en-US" dirty="0"/>
              <a:t>after IO 1</a:t>
            </a:r>
            <a:r>
              <a:rPr lang="en-US" baseline="30000" dirty="0"/>
              <a:t>st</a:t>
            </a:r>
            <a:r>
              <a:rPr lang="en-US" dirty="0"/>
              <a:t> line should be considered in case of </a:t>
            </a:r>
            <a:r>
              <a:rPr lang="en-US" b="1" dirty="0">
                <a:solidFill>
                  <a:schemeClr val="accent1"/>
                </a:solidFill>
              </a:rPr>
              <a:t>toxicity</a:t>
            </a:r>
            <a:r>
              <a:rPr lang="en-US" dirty="0"/>
              <a:t> or </a:t>
            </a:r>
            <a:r>
              <a:rPr lang="en-US" b="1" dirty="0">
                <a:solidFill>
                  <a:schemeClr val="accent1"/>
                </a:solidFill>
              </a:rPr>
              <a:t>disease</a:t>
            </a:r>
            <a:r>
              <a:rPr lang="en-US" dirty="0"/>
              <a:t> </a:t>
            </a:r>
            <a:r>
              <a:rPr lang="en-US" b="1" dirty="0">
                <a:solidFill>
                  <a:schemeClr val="accent1"/>
                </a:solidFill>
              </a:rPr>
              <a:t>progression</a:t>
            </a:r>
          </a:p>
          <a:p>
            <a:pPr lvl="1"/>
            <a:r>
              <a:rPr lang="en-US" sz="1600" dirty="0"/>
              <a:t>Measuring disease progression can be challenging, as there are several methods with different evaluation criteria</a:t>
            </a:r>
          </a:p>
          <a:p>
            <a:pPr lvl="1"/>
            <a:r>
              <a:rPr lang="en-US" sz="1600" dirty="0"/>
              <a:t>mRECIST criteria have a powerful ability to discriminate between responders and non-responders</a:t>
            </a:r>
          </a:p>
          <a:p>
            <a:pPr marL="457200" lvl="1" indent="0">
              <a:buNone/>
            </a:pPr>
            <a:endParaRPr lang="en-US" sz="1600" dirty="0"/>
          </a:p>
          <a:p>
            <a:pPr latinLnBrk="0"/>
            <a:r>
              <a:rPr lang="en-US" b="1" dirty="0">
                <a:solidFill>
                  <a:schemeClr val="accent1"/>
                </a:solidFill>
              </a:rPr>
              <a:t>Multiple 2</a:t>
            </a:r>
            <a:r>
              <a:rPr lang="en-US" b="1" baseline="30000" dirty="0">
                <a:solidFill>
                  <a:schemeClr val="accent1"/>
                </a:solidFill>
              </a:rPr>
              <a:t>nd</a:t>
            </a:r>
            <a:r>
              <a:rPr lang="en-US" b="1" dirty="0">
                <a:solidFill>
                  <a:schemeClr val="accent1"/>
                </a:solidFill>
              </a:rPr>
              <a:t> line treatment </a:t>
            </a:r>
            <a:r>
              <a:rPr lang="en-US" dirty="0"/>
              <a:t>options have been approved in advanced HCC patients</a:t>
            </a:r>
          </a:p>
          <a:p>
            <a:pPr lvl="1" latinLnBrk="0"/>
            <a:r>
              <a:rPr lang="en-US" sz="1600" dirty="0"/>
              <a:t>There is </a:t>
            </a:r>
            <a:r>
              <a:rPr lang="en-US" sz="1600" b="1" dirty="0">
                <a:solidFill>
                  <a:schemeClr val="accent1"/>
                </a:solidFill>
              </a:rPr>
              <a:t>lack of solid evidence </a:t>
            </a:r>
            <a:r>
              <a:rPr lang="en-US" sz="1600" dirty="0"/>
              <a:t>for optimal 2</a:t>
            </a:r>
            <a:r>
              <a:rPr lang="en-US" sz="1600" baseline="30000" dirty="0"/>
              <a:t>nd</a:t>
            </a:r>
            <a:r>
              <a:rPr lang="en-US" sz="1600" dirty="0"/>
              <a:t> line regimens after progression on new standard 1</a:t>
            </a:r>
            <a:r>
              <a:rPr lang="en-US" sz="1600" baseline="30000" dirty="0"/>
              <a:t>st</a:t>
            </a:r>
            <a:r>
              <a:rPr lang="en-US" sz="1600" dirty="0"/>
              <a:t> line IO-based combination therapy</a:t>
            </a:r>
          </a:p>
        </p:txBody>
      </p:sp>
      <p:sp>
        <p:nvSpPr>
          <p:cNvPr id="7" name="Content Placeholder 20">
            <a:extLst>
              <a:ext uri="{FF2B5EF4-FFF2-40B4-BE49-F238E27FC236}">
                <a16:creationId xmlns:a16="http://schemas.microsoft.com/office/drawing/2014/main" id="{FFAE3D33-7341-D96B-CDCE-9F961A8B2292}"/>
              </a:ext>
            </a:extLst>
          </p:cNvPr>
          <p:cNvSpPr txBox="1">
            <a:spLocks/>
          </p:cNvSpPr>
          <p:nvPr/>
        </p:nvSpPr>
        <p:spPr>
          <a:xfrm>
            <a:off x="620183" y="6356351"/>
            <a:ext cx="10660393" cy="365125"/>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chemeClr val="tx2"/>
                </a:solidFill>
              </a:rPr>
              <a:t>HCC, hepatocellular carcinoma; IO, immunotherapy; </a:t>
            </a:r>
            <a:r>
              <a:rPr lang="en-GB" sz="1200" dirty="0">
                <a:solidFill>
                  <a:schemeClr val="tx2"/>
                </a:solidFill>
              </a:rPr>
              <a:t>mRECIST, modified Response Evaluation Criteria in Solid Tumors; </a:t>
            </a:r>
            <a:r>
              <a:rPr lang="en-US" sz="1200" dirty="0">
                <a:solidFill>
                  <a:schemeClr val="tx2"/>
                </a:solidFill>
              </a:rPr>
              <a:t>TKI, tyrosine kinase inhibitor</a:t>
            </a:r>
          </a:p>
        </p:txBody>
      </p:sp>
      <p:sp>
        <p:nvSpPr>
          <p:cNvPr id="8" name="Slide Number Placeholder 3">
            <a:extLst>
              <a:ext uri="{FF2B5EF4-FFF2-40B4-BE49-F238E27FC236}">
                <a16:creationId xmlns:a16="http://schemas.microsoft.com/office/drawing/2014/main" id="{333CC3F4-4C04-E5B8-264F-142CEB1DF273}"/>
              </a:ext>
            </a:extLst>
          </p:cNvPr>
          <p:cNvSpPr txBox="1">
            <a:spLocks/>
          </p:cNvSpPr>
          <p:nvPr/>
        </p:nvSpPr>
        <p:spPr>
          <a:xfrm>
            <a:off x="10512491" y="6356351"/>
            <a:ext cx="1069909"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BA18981-7DED-5C4E-8DA5-AADE198CC812}" type="slidenum">
              <a:rPr lang="en-GB" sz="1200" smtClean="0">
                <a:solidFill>
                  <a:schemeClr val="tx2"/>
                </a:solidFill>
              </a:rPr>
              <a:pPr algn="r"/>
              <a:t>79</a:t>
            </a:fld>
            <a:endParaRPr lang="en-GB" sz="1200" dirty="0">
              <a:solidFill>
                <a:schemeClr val="tx2"/>
              </a:solidFill>
            </a:endParaRPr>
          </a:p>
        </p:txBody>
      </p:sp>
    </p:spTree>
    <p:extLst>
      <p:ext uri="{BB962C8B-B14F-4D97-AF65-F5344CB8AC3E}">
        <p14:creationId xmlns:p14="http://schemas.microsoft.com/office/powerpoint/2010/main" val="262333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2" name="Title 1">
            <a:extLst>
              <a:ext uri="{FF2B5EF4-FFF2-40B4-BE49-F238E27FC236}">
                <a16:creationId xmlns:a16="http://schemas.microsoft.com/office/drawing/2014/main" id="{030955FC-E13F-8B4C-B0BD-740CD839D972}"/>
              </a:ext>
            </a:extLst>
          </p:cNvPr>
          <p:cNvSpPr>
            <a:spLocks noGrp="1"/>
          </p:cNvSpPr>
          <p:nvPr>
            <p:ph type="title"/>
          </p:nvPr>
        </p:nvSpPr>
        <p:spPr/>
        <p:txBody>
          <a:bodyPr>
            <a:normAutofit/>
          </a:bodyPr>
          <a:lstStyle/>
          <a:p>
            <a:r>
              <a:rPr lang="en-US" dirty="0"/>
              <a:t>Reviewing the outcomes in HCC </a:t>
            </a:r>
            <a:br>
              <a:rPr lang="en-US" dirty="0"/>
            </a:br>
            <a:r>
              <a:rPr lang="en-US" dirty="0"/>
              <a:t>with 1</a:t>
            </a:r>
            <a:r>
              <a:rPr lang="en-US" baseline="30000" dirty="0"/>
              <a:t>st</a:t>
            </a:r>
            <a:r>
              <a:rPr lang="en-US" dirty="0"/>
              <a:t> line immunotherapy: </a:t>
            </a:r>
            <a:br>
              <a:rPr lang="en-US" dirty="0"/>
            </a:br>
            <a:br>
              <a:rPr lang="en-US" dirty="0"/>
            </a:br>
            <a:r>
              <a:rPr lang="en-US" sz="3200" dirty="0"/>
              <a:t>when is the right time to switch?</a:t>
            </a:r>
          </a:p>
        </p:txBody>
      </p:sp>
      <p:sp>
        <p:nvSpPr>
          <p:cNvPr id="8" name="Subtitle 7">
            <a:extLst>
              <a:ext uri="{FF2B5EF4-FFF2-40B4-BE49-F238E27FC236}">
                <a16:creationId xmlns:a16="http://schemas.microsoft.com/office/drawing/2014/main" id="{CF297EF4-192D-9144-A2C5-8B3DE13A0880}"/>
              </a:ext>
            </a:extLst>
          </p:cNvPr>
          <p:cNvSpPr>
            <a:spLocks noGrp="1"/>
          </p:cNvSpPr>
          <p:nvPr>
            <p:ph type="subTitle" idx="1"/>
          </p:nvPr>
        </p:nvSpPr>
        <p:spPr>
          <a:xfrm>
            <a:off x="265159" y="6030119"/>
            <a:ext cx="10972800" cy="1655762"/>
          </a:xfrm>
        </p:spPr>
        <p:txBody>
          <a:bodyPr/>
          <a:lstStyle/>
          <a:p>
            <a:r>
              <a:rPr lang="en-US" b="1" dirty="0"/>
              <a:t>Dr Timon Vandamme</a:t>
            </a:r>
          </a:p>
        </p:txBody>
      </p:sp>
      <p:sp>
        <p:nvSpPr>
          <p:cNvPr id="3" name="Rectangle 2">
            <a:extLst>
              <a:ext uri="{FF2B5EF4-FFF2-40B4-BE49-F238E27FC236}">
                <a16:creationId xmlns:a16="http://schemas.microsoft.com/office/drawing/2014/main" id="{465F4F7C-66BA-CD8E-21C0-B889FADAA9FE}"/>
              </a:ext>
            </a:extLst>
          </p:cNvPr>
          <p:cNvSpPr/>
          <p:nvPr/>
        </p:nvSpPr>
        <p:spPr>
          <a:xfrm>
            <a:off x="4794434" y="3573016"/>
            <a:ext cx="1910636" cy="232985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EC9B171-13E7-3F8B-7BE0-B7EB057281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404" t="32150" r="39758" b="26900"/>
          <a:stretch/>
        </p:blipFill>
        <p:spPr>
          <a:xfrm>
            <a:off x="4885656" y="3665699"/>
            <a:ext cx="1728192" cy="2144492"/>
          </a:xfrm>
          <a:prstGeom prst="rect">
            <a:avLst/>
          </a:prstGeom>
        </p:spPr>
      </p:pic>
    </p:spTree>
    <p:extLst>
      <p:ext uri="{BB962C8B-B14F-4D97-AF65-F5344CB8AC3E}">
        <p14:creationId xmlns:p14="http://schemas.microsoft.com/office/powerpoint/2010/main" val="92197130"/>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9"/>
          <p:cNvSpPr txBox="1">
            <a:spLocks noGrp="1"/>
          </p:cNvSpPr>
          <p:nvPr>
            <p:ph type="title"/>
          </p:nvPr>
        </p:nvSpPr>
        <p:spPr/>
        <p:txBody>
          <a:bodyPr/>
          <a:lstStyle/>
          <a:p>
            <a:pPr lvl="0"/>
            <a:r>
              <a:rPr lang="en-GB" dirty="0"/>
              <a:t>ANY QUESTIONS?</a:t>
            </a:r>
            <a:br>
              <a:rPr lang="en-GB" dirty="0"/>
            </a:br>
            <a:r>
              <a:rPr lang="en-GB" dirty="0"/>
              <a:t>PANEL DISCUSSION</a:t>
            </a:r>
            <a:br>
              <a:rPr lang="en-GB" dirty="0"/>
            </a:br>
            <a:br>
              <a:rPr lang="en-GB" dirty="0"/>
            </a:br>
            <a:endParaRPr lang="en-GB" dirty="0"/>
          </a:p>
        </p:txBody>
      </p:sp>
      <p:sp>
        <p:nvSpPr>
          <p:cNvPr id="280" name="Google Shape;280;p9"/>
          <p:cNvSpPr txBox="1">
            <a:spLocks noGrp="1"/>
          </p:cNvSpPr>
          <p:nvPr>
            <p:ph type="sldNum" sz="quarter" idx="4"/>
          </p:nvPr>
        </p:nvSpPr>
        <p:spPr/>
        <p:txBody>
          <a:bodyPr/>
          <a:lstStyle/>
          <a:p>
            <a:pPr lvl="0"/>
            <a:fld id="{00000000-1234-1234-1234-123412341234}" type="slidenum">
              <a:rPr lang="en-GB" smtClean="0"/>
              <a:pPr lvl="0"/>
              <a:t>80</a:t>
            </a:fld>
            <a:endParaRPr lang="en-GB" dirty="0"/>
          </a:p>
        </p:txBody>
      </p:sp>
      <p:pic>
        <p:nvPicPr>
          <p:cNvPr id="5" name="Graphic 4" descr="Questions">
            <a:extLst>
              <a:ext uri="{FF2B5EF4-FFF2-40B4-BE49-F238E27FC236}">
                <a16:creationId xmlns:a16="http://schemas.microsoft.com/office/drawing/2014/main" id="{950EBCA1-7936-994A-B78D-EC338BCDF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0708" y="3405945"/>
            <a:ext cx="2470584" cy="2470584"/>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9229-E483-0E5D-5481-CFD339922CAB}"/>
              </a:ext>
            </a:extLst>
          </p:cNvPr>
          <p:cNvSpPr>
            <a:spLocks noGrp="1"/>
          </p:cNvSpPr>
          <p:nvPr>
            <p:ph type="title"/>
          </p:nvPr>
        </p:nvSpPr>
        <p:spPr/>
        <p:txBody>
          <a:bodyPr>
            <a:normAutofit/>
          </a:bodyPr>
          <a:lstStyle/>
          <a:p>
            <a:r>
              <a:rPr lang="en-US" b="1" dirty="0"/>
              <a:t>Future perspectives</a:t>
            </a:r>
            <a:endParaRPr lang="en-US" b="1" dirty="0">
              <a:solidFill>
                <a:schemeClr val="accent1"/>
              </a:solidFill>
            </a:endParaRPr>
          </a:p>
        </p:txBody>
      </p:sp>
      <p:sp>
        <p:nvSpPr>
          <p:cNvPr id="3" name="Content Placeholder 2">
            <a:extLst>
              <a:ext uri="{FF2B5EF4-FFF2-40B4-BE49-F238E27FC236}">
                <a16:creationId xmlns:a16="http://schemas.microsoft.com/office/drawing/2014/main" id="{4E700985-CB89-9563-0BEC-C4B27729CBDB}"/>
              </a:ext>
            </a:extLst>
          </p:cNvPr>
          <p:cNvSpPr>
            <a:spLocks noGrp="1"/>
          </p:cNvSpPr>
          <p:nvPr>
            <p:ph idx="1"/>
          </p:nvPr>
        </p:nvSpPr>
        <p:spPr/>
        <p:txBody>
          <a:bodyPr>
            <a:normAutofit/>
          </a:bodyPr>
          <a:lstStyle/>
          <a:p>
            <a:pPr latinLnBrk="0"/>
            <a:r>
              <a:rPr lang="en-US" dirty="0"/>
              <a:t>As IO-based combination regimens are globally established as 1</a:t>
            </a:r>
            <a:r>
              <a:rPr lang="en-US" baseline="30000" dirty="0"/>
              <a:t>st</a:t>
            </a:r>
            <a:r>
              <a:rPr lang="en-US" dirty="0"/>
              <a:t> line treatments, there is a need to </a:t>
            </a:r>
            <a:r>
              <a:rPr lang="en-US" b="1" dirty="0">
                <a:solidFill>
                  <a:schemeClr val="accent1"/>
                </a:solidFill>
              </a:rPr>
              <a:t>study optimal sequencing after progression </a:t>
            </a:r>
            <a:r>
              <a:rPr lang="en-US" dirty="0"/>
              <a:t>on these regimens</a:t>
            </a:r>
          </a:p>
          <a:p>
            <a:pPr lvl="1"/>
            <a:r>
              <a:rPr lang="en-US" dirty="0"/>
              <a:t>Multiple prospective trials and registry studies are ongoing</a:t>
            </a:r>
          </a:p>
          <a:p>
            <a:pPr lvl="1"/>
            <a:endParaRPr lang="en-US" dirty="0"/>
          </a:p>
          <a:p>
            <a:r>
              <a:rPr lang="en-US" b="1" dirty="0">
                <a:solidFill>
                  <a:schemeClr val="accent1"/>
                </a:solidFill>
              </a:rPr>
              <a:t>Novel methods for response evaluation </a:t>
            </a:r>
            <a:r>
              <a:rPr lang="en-US" dirty="0"/>
              <a:t>such as circulating tumoral DNA could facilitate treatment decision-making in the future</a:t>
            </a:r>
          </a:p>
          <a:p>
            <a:endParaRPr lang="en-US" dirty="0"/>
          </a:p>
          <a:p>
            <a:r>
              <a:rPr lang="en-US" b="1" dirty="0">
                <a:solidFill>
                  <a:schemeClr val="accent1"/>
                </a:solidFill>
              </a:rPr>
              <a:t>The role of liver transplantation after IO </a:t>
            </a:r>
            <a:r>
              <a:rPr lang="en-US" dirty="0"/>
              <a:t>needs further studies</a:t>
            </a:r>
          </a:p>
        </p:txBody>
      </p:sp>
      <p:sp>
        <p:nvSpPr>
          <p:cNvPr id="5" name="Content Placeholder 20">
            <a:extLst>
              <a:ext uri="{FF2B5EF4-FFF2-40B4-BE49-F238E27FC236}">
                <a16:creationId xmlns:a16="http://schemas.microsoft.com/office/drawing/2014/main" id="{1D655608-2675-761D-DA73-C984D2AB1C55}"/>
              </a:ext>
            </a:extLst>
          </p:cNvPr>
          <p:cNvSpPr txBox="1">
            <a:spLocks/>
          </p:cNvSpPr>
          <p:nvPr/>
        </p:nvSpPr>
        <p:spPr>
          <a:xfrm>
            <a:off x="620183" y="6356351"/>
            <a:ext cx="10180339" cy="365125"/>
          </a:xfrm>
          <a:prstGeom prst="rect">
            <a:avLst/>
          </a:prstGeom>
        </p:spPr>
        <p:txBody>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IO, immunotherapy</a:t>
            </a:r>
          </a:p>
        </p:txBody>
      </p:sp>
      <p:sp>
        <p:nvSpPr>
          <p:cNvPr id="6" name="Slide Number Placeholder 1">
            <a:extLst>
              <a:ext uri="{FF2B5EF4-FFF2-40B4-BE49-F238E27FC236}">
                <a16:creationId xmlns:a16="http://schemas.microsoft.com/office/drawing/2014/main" id="{CEAB8A67-4428-EB25-46B0-BAB48EA446E9}"/>
              </a:ext>
            </a:extLst>
          </p:cNvPr>
          <p:cNvSpPr txBox="1">
            <a:spLocks/>
          </p:cNvSpPr>
          <p:nvPr/>
        </p:nvSpPr>
        <p:spPr>
          <a:xfrm>
            <a:off x="10512491" y="6356351"/>
            <a:ext cx="1069909"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CE43C0F-8A7B-3A4B-9DB5-B3472E36E833}" type="slidenum">
              <a:rPr lang="en-GB" sz="1200" smtClean="0">
                <a:solidFill>
                  <a:schemeClr val="tx2"/>
                </a:solidFill>
                <a:latin typeface="Arial" panose="020B0604020202020204" pitchFamily="34" charset="0"/>
                <a:cs typeface="Arial" panose="020B0604020202020204" pitchFamily="34" charset="0"/>
              </a:rPr>
              <a:pPr algn="r"/>
              <a:t>81</a:t>
            </a:fld>
            <a:endParaRPr lang="en-GB" sz="1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6356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noAutofit/>
          </a:bodyPr>
          <a:lstStyle/>
          <a:p>
            <a:r>
              <a:rPr lang="en-GB" spc="-30" dirty="0"/>
              <a:t>Liver cancer is the sixth most common cancer worldwide</a:t>
            </a:r>
            <a:br>
              <a:rPr lang="en-GB" dirty="0"/>
            </a:br>
            <a:r>
              <a:rPr lang="en-US" altLang="es-ES" sz="2000" dirty="0">
                <a:solidFill>
                  <a:schemeClr val="accent1"/>
                </a:solidFill>
              </a:rPr>
              <a:t>It represented 4.7% of all 18.1 million new cancer cases in 2018</a:t>
            </a:r>
            <a:r>
              <a:rPr lang="en-US" altLang="es-ES" sz="2000" baseline="30000" dirty="0">
                <a:solidFill>
                  <a:schemeClr val="accent1"/>
                </a:solidFill>
              </a:rPr>
              <a:t>1</a:t>
            </a:r>
            <a:br>
              <a:rPr lang="en-US" altLang="fr-FR" sz="2000" dirty="0">
                <a:solidFill>
                  <a:schemeClr val="accent1"/>
                </a:solidFill>
              </a:rPr>
            </a:br>
            <a:br>
              <a:rPr lang="en-GB" sz="2000" dirty="0">
                <a:solidFill>
                  <a:schemeClr val="accent1"/>
                </a:solidFill>
              </a:rPr>
            </a:br>
            <a:endParaRPr lang="en-GB" sz="2000" dirty="0">
              <a:solidFill>
                <a:schemeClr val="accent1"/>
              </a:solidFill>
            </a:endParaRPr>
          </a:p>
        </p:txBody>
      </p:sp>
      <p:sp>
        <p:nvSpPr>
          <p:cNvPr id="107" name="Slide Number Placeholder 106">
            <a:extLst>
              <a:ext uri="{FF2B5EF4-FFF2-40B4-BE49-F238E27FC236}">
                <a16:creationId xmlns:a16="http://schemas.microsoft.com/office/drawing/2014/main" id="{B9DB6E6B-1905-2F4E-8866-82EC54D88139}"/>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p:txBody>
          <a:bodyPr/>
          <a:lstStyle/>
          <a:p>
            <a:r>
              <a:rPr lang="da-DK" dirty="0"/>
              <a:t>HCC, </a:t>
            </a:r>
            <a:r>
              <a:rPr lang="da-DK" dirty="0" err="1"/>
              <a:t>hepatocellular</a:t>
            </a:r>
            <a:r>
              <a:rPr lang="da-DK" dirty="0"/>
              <a:t> </a:t>
            </a:r>
            <a:r>
              <a:rPr lang="da-DK" dirty="0" err="1"/>
              <a:t>carcinoma</a:t>
            </a:r>
            <a:endParaRPr lang="da-DK" dirty="0"/>
          </a:p>
          <a:p>
            <a:r>
              <a:rPr lang="da-DK" dirty="0"/>
              <a:t>1. </a:t>
            </a:r>
            <a:r>
              <a:rPr lang="da-DK" dirty="0" err="1"/>
              <a:t>Bray</a:t>
            </a:r>
            <a:r>
              <a:rPr lang="da-DK" dirty="0"/>
              <a:t> F, et al. CA Cancer J Clin. 2018;68:394-424; 2. Llovet JM, et al. Nat Rev Dis Primers. 2016;2:16018</a:t>
            </a:r>
          </a:p>
        </p:txBody>
      </p:sp>
      <p:sp>
        <p:nvSpPr>
          <p:cNvPr id="14" name="TextBox 7">
            <a:extLst>
              <a:ext uri="{FF2B5EF4-FFF2-40B4-BE49-F238E27FC236}">
                <a16:creationId xmlns:a16="http://schemas.microsoft.com/office/drawing/2014/main" id="{8F43BCB6-7BE2-72B9-4FD0-D83C68AB7888}"/>
              </a:ext>
            </a:extLst>
          </p:cNvPr>
          <p:cNvSpPr>
            <a:spLocks noChangeArrowheads="1"/>
          </p:cNvSpPr>
          <p:nvPr>
            <p:custDataLst>
              <p:tags r:id="rId1"/>
            </p:custDataLst>
          </p:nvPr>
        </p:nvSpPr>
        <p:spPr bwMode="auto">
          <a:xfrm>
            <a:off x="1844215" y="1718129"/>
            <a:ext cx="706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r>
              <a:rPr lang="en-GB" altLang="es-ES" sz="1400" b="1" dirty="0">
                <a:solidFill>
                  <a:schemeClr val="tx2"/>
                </a:solidFill>
                <a:latin typeface="Arial" panose="020B0604020202020204" pitchFamily="34" charset="0"/>
              </a:rPr>
              <a:t>Incidence of the 10 most common cancers in 2018, %</a:t>
            </a:r>
            <a:r>
              <a:rPr lang="en-GB" altLang="es-ES" sz="1400" b="1" baseline="30000" dirty="0">
                <a:solidFill>
                  <a:schemeClr val="tx2"/>
                </a:solidFill>
                <a:latin typeface="Arial" panose="020B0604020202020204" pitchFamily="34" charset="0"/>
              </a:rPr>
              <a:t>1</a:t>
            </a:r>
            <a:endParaRPr lang="en-GB" altLang="fr-FR" sz="1400" b="1" baseline="30000" dirty="0">
              <a:solidFill>
                <a:schemeClr val="tx2"/>
              </a:solidFill>
              <a:latin typeface="Arial" panose="020B0604020202020204" pitchFamily="34" charset="0"/>
            </a:endParaRPr>
          </a:p>
        </p:txBody>
      </p:sp>
      <p:graphicFrame>
        <p:nvGraphicFramePr>
          <p:cNvPr id="4" name="Chart 9">
            <a:extLst>
              <a:ext uri="{FF2B5EF4-FFF2-40B4-BE49-F238E27FC236}">
                <a16:creationId xmlns:a16="http://schemas.microsoft.com/office/drawing/2014/main" id="{5BB0AC21-11AE-F607-0A4C-84CC7BF68E79}"/>
              </a:ext>
            </a:extLst>
          </p:cNvPr>
          <p:cNvGraphicFramePr>
            <a:graphicFrameLocks/>
          </p:cNvGraphicFramePr>
          <p:nvPr>
            <p:extLst>
              <p:ext uri="{D42A27DB-BD31-4B8C-83A1-F6EECF244321}">
                <p14:modId xmlns:p14="http://schemas.microsoft.com/office/powerpoint/2010/main" val="192522422"/>
              </p:ext>
            </p:extLst>
          </p:nvPr>
        </p:nvGraphicFramePr>
        <p:xfrm>
          <a:off x="469596" y="2019071"/>
          <a:ext cx="8945570" cy="27190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10">
            <a:extLst>
              <a:ext uri="{FF2B5EF4-FFF2-40B4-BE49-F238E27FC236}">
                <a16:creationId xmlns:a16="http://schemas.microsoft.com/office/drawing/2014/main" id="{876C4128-AD5E-2502-C3EA-A92A85C4B658}"/>
              </a:ext>
            </a:extLst>
          </p:cNvPr>
          <p:cNvGraphicFramePr>
            <a:graphicFrameLocks/>
          </p:cNvGraphicFramePr>
          <p:nvPr>
            <p:custDataLst>
              <p:tags r:id="rId2"/>
            </p:custDataLst>
            <p:extLst>
              <p:ext uri="{D42A27DB-BD31-4B8C-83A1-F6EECF244321}">
                <p14:modId xmlns:p14="http://schemas.microsoft.com/office/powerpoint/2010/main" val="1443243320"/>
              </p:ext>
            </p:extLst>
          </p:nvPr>
        </p:nvGraphicFramePr>
        <p:xfrm>
          <a:off x="8384734" y="4097909"/>
          <a:ext cx="3687930" cy="2139157"/>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13">
            <a:extLst>
              <a:ext uri="{FF2B5EF4-FFF2-40B4-BE49-F238E27FC236}">
                <a16:creationId xmlns:a16="http://schemas.microsoft.com/office/drawing/2014/main" id="{3C2A403F-CEDA-4389-2602-C247D5C77219}"/>
              </a:ext>
            </a:extLst>
          </p:cNvPr>
          <p:cNvSpPr>
            <a:spLocks noChangeArrowheads="1"/>
          </p:cNvSpPr>
          <p:nvPr>
            <p:custDataLst>
              <p:tags r:id="rId3"/>
            </p:custDataLst>
          </p:nvPr>
        </p:nvSpPr>
        <p:spPr bwMode="auto">
          <a:xfrm>
            <a:off x="4589002" y="4797769"/>
            <a:ext cx="3789530" cy="84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75000"/>
              </a:spcBef>
              <a:buSzPct val="100000"/>
              <a:buFont typeface="Arial" panose="020B0604020202020204" pitchFamily="34" charset="0"/>
              <a:buChar char="•"/>
              <a:defRPr sz="2000">
                <a:solidFill>
                  <a:schemeClr val="tx1"/>
                </a:solidFill>
                <a:latin typeface="Imago" pitchFamily="34" charset="0"/>
                <a:cs typeface="Arial" panose="020B0604020202020204" pitchFamily="34" charset="0"/>
              </a:defRPr>
            </a:lvl1pPr>
            <a:lvl2pPr marL="763588" indent="-287338">
              <a:spcBef>
                <a:spcPct val="30000"/>
              </a:spcBef>
              <a:buSzPct val="100000"/>
              <a:buChar char="–"/>
              <a:defRPr sz="2000">
                <a:solidFill>
                  <a:schemeClr val="tx1"/>
                </a:solidFill>
                <a:latin typeface="Imago" pitchFamily="34" charset="0"/>
                <a:cs typeface="Arial" panose="020B0604020202020204" pitchFamily="34" charset="0"/>
              </a:defRPr>
            </a:lvl2pPr>
            <a:lvl3pPr marL="1241425" indent="-287338">
              <a:spcBef>
                <a:spcPct val="20000"/>
              </a:spcBef>
              <a:buSzPct val="100000"/>
              <a:buChar char="•"/>
              <a:defRPr sz="2000">
                <a:solidFill>
                  <a:schemeClr val="tx1"/>
                </a:solidFill>
                <a:latin typeface="Imago" pitchFamily="34" charset="0"/>
                <a:cs typeface="Arial" panose="020B0604020202020204" pitchFamily="34" charset="0"/>
              </a:defRPr>
            </a:lvl3pPr>
            <a:lvl4pPr marL="1719263" indent="-287338">
              <a:spcBef>
                <a:spcPct val="20000"/>
              </a:spcBef>
              <a:buSzPct val="100000"/>
              <a:buChar char="–"/>
              <a:defRPr sz="2000">
                <a:solidFill>
                  <a:schemeClr val="tx1"/>
                </a:solidFill>
                <a:latin typeface="Imago" pitchFamily="34" charset="0"/>
                <a:cs typeface="Arial" panose="020B0604020202020204" pitchFamily="34" charset="0"/>
              </a:defRPr>
            </a:lvl4pPr>
            <a:lvl5pPr marL="2195513" indent="-285750">
              <a:spcBef>
                <a:spcPct val="20000"/>
              </a:spcBef>
              <a:buSzPct val="100000"/>
              <a:buChar char="»"/>
              <a:defRPr sz="2000">
                <a:solidFill>
                  <a:schemeClr val="tx1"/>
                </a:solidFill>
                <a:latin typeface="Imago" pitchFamily="34" charset="0"/>
                <a:cs typeface="Arial" panose="020B0604020202020204" pitchFamily="34" charset="0"/>
              </a:defRPr>
            </a:lvl5pPr>
            <a:lvl6pPr marL="26527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6pPr>
            <a:lvl7pPr marL="31099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7pPr>
            <a:lvl8pPr marL="35671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8pPr>
            <a:lvl9pPr marL="4024313" indent="-285750" eaLnBrk="0" fontAlgn="base" hangingPunct="0">
              <a:spcBef>
                <a:spcPct val="20000"/>
              </a:spcBef>
              <a:spcAft>
                <a:spcPct val="0"/>
              </a:spcAft>
              <a:buSzPct val="100000"/>
              <a:buChar char="»"/>
              <a:defRPr sz="2000">
                <a:solidFill>
                  <a:schemeClr val="tx1"/>
                </a:solidFill>
                <a:latin typeface="Imago" pitchFamily="34" charset="0"/>
                <a:cs typeface="Arial" panose="020B0604020202020204" pitchFamily="34" charset="0"/>
              </a:defRPr>
            </a:lvl9pPr>
          </a:lstStyle>
          <a:p>
            <a:pPr algn="ctr" eaLnBrk="1" hangingPunct="1">
              <a:spcBef>
                <a:spcPct val="0"/>
              </a:spcBef>
              <a:buFontTx/>
              <a:buNone/>
            </a:pPr>
            <a:r>
              <a:rPr lang="en-GB" altLang="es-ES" sz="2400" b="1" dirty="0">
                <a:solidFill>
                  <a:schemeClr val="tx2"/>
                </a:solidFill>
                <a:latin typeface="Arial" panose="020B0604020202020204" pitchFamily="34" charset="0"/>
              </a:rPr>
              <a:t>HCC is responsible for 90% </a:t>
            </a:r>
          </a:p>
          <a:p>
            <a:pPr algn="ctr" eaLnBrk="1" hangingPunct="1">
              <a:spcBef>
                <a:spcPct val="0"/>
              </a:spcBef>
              <a:buFontTx/>
              <a:buNone/>
            </a:pPr>
            <a:r>
              <a:rPr lang="en-GB" altLang="es-ES" sz="2400" b="1" dirty="0">
                <a:solidFill>
                  <a:schemeClr val="tx2"/>
                </a:solidFill>
                <a:latin typeface="Arial" panose="020B0604020202020204" pitchFamily="34" charset="0"/>
              </a:rPr>
              <a:t>of all liver cancers</a:t>
            </a:r>
            <a:r>
              <a:rPr lang="en-GB" altLang="es-ES" sz="2400" b="1" baseline="30000" dirty="0">
                <a:solidFill>
                  <a:schemeClr val="tx2"/>
                </a:solidFill>
                <a:latin typeface="Arial" panose="020B0604020202020204" pitchFamily="34" charset="0"/>
              </a:rPr>
              <a:t>2</a:t>
            </a:r>
            <a:endParaRPr lang="en-GB" altLang="fr-FR" sz="2400" b="1" baseline="30000" dirty="0">
              <a:solidFill>
                <a:schemeClr val="tx2"/>
              </a:solidFill>
              <a:latin typeface="Arial" panose="020B0604020202020204" pitchFamily="34" charset="0"/>
            </a:endParaRPr>
          </a:p>
        </p:txBody>
      </p:sp>
    </p:spTree>
    <p:extLst>
      <p:ext uri="{BB962C8B-B14F-4D97-AF65-F5344CB8AC3E}">
        <p14:creationId xmlns:p14="http://schemas.microsoft.com/office/powerpoint/2010/main" val="184797759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903"/>
</p:tagLst>
</file>

<file path=ppt/tags/tag10.xml><?xml version="1.0" encoding="utf-8"?>
<p:tagLst xmlns:a="http://schemas.openxmlformats.org/drawingml/2006/main" xmlns:r="http://schemas.openxmlformats.org/officeDocument/2006/relationships" xmlns:p="http://schemas.openxmlformats.org/presentationml/2006/main">
  <p:tag name="AS_UNIQUEID" val="935"/>
</p:tagLst>
</file>

<file path=ppt/tags/tag11.xml><?xml version="1.0" encoding="utf-8"?>
<p:tagLst xmlns:a="http://schemas.openxmlformats.org/drawingml/2006/main" xmlns:r="http://schemas.openxmlformats.org/officeDocument/2006/relationships" xmlns:p="http://schemas.openxmlformats.org/presentationml/2006/main">
  <p:tag name="AS_UNIQUEID" val="936"/>
</p:tagLst>
</file>

<file path=ppt/tags/tag12.xml><?xml version="1.0" encoding="utf-8"?>
<p:tagLst xmlns:a="http://schemas.openxmlformats.org/drawingml/2006/main" xmlns:r="http://schemas.openxmlformats.org/officeDocument/2006/relationships" xmlns:p="http://schemas.openxmlformats.org/presentationml/2006/main">
  <p:tag name="AS_UNIQUEID" val="937"/>
</p:tagLst>
</file>

<file path=ppt/tags/tag13.xml><?xml version="1.0" encoding="utf-8"?>
<p:tagLst xmlns:a="http://schemas.openxmlformats.org/drawingml/2006/main" xmlns:r="http://schemas.openxmlformats.org/officeDocument/2006/relationships" xmlns:p="http://schemas.openxmlformats.org/presentationml/2006/main">
  <p:tag name="AS_UNIQUEID" val="938"/>
</p:tagLst>
</file>

<file path=ppt/tags/tag14.xml><?xml version="1.0" encoding="utf-8"?>
<p:tagLst xmlns:a="http://schemas.openxmlformats.org/drawingml/2006/main" xmlns:r="http://schemas.openxmlformats.org/officeDocument/2006/relationships" xmlns:p="http://schemas.openxmlformats.org/presentationml/2006/main">
  <p:tag name="AS_UNIQUEID" val="942"/>
</p:tagLst>
</file>

<file path=ppt/tags/tag15.xml><?xml version="1.0" encoding="utf-8"?>
<p:tagLst xmlns:a="http://schemas.openxmlformats.org/drawingml/2006/main" xmlns:r="http://schemas.openxmlformats.org/officeDocument/2006/relationships" xmlns:p="http://schemas.openxmlformats.org/presentationml/2006/main">
  <p:tag name="AS_UNIQUEID" val="943"/>
</p:tagLst>
</file>

<file path=ppt/tags/tag16.xml><?xml version="1.0" encoding="utf-8"?>
<p:tagLst xmlns:a="http://schemas.openxmlformats.org/drawingml/2006/main" xmlns:r="http://schemas.openxmlformats.org/officeDocument/2006/relationships" xmlns:p="http://schemas.openxmlformats.org/presentationml/2006/main">
  <p:tag name="AS_UNIQUEID" val="944"/>
</p:tagLst>
</file>

<file path=ppt/tags/tag17.xml><?xml version="1.0" encoding="utf-8"?>
<p:tagLst xmlns:a="http://schemas.openxmlformats.org/drawingml/2006/main" xmlns:r="http://schemas.openxmlformats.org/officeDocument/2006/relationships" xmlns:p="http://schemas.openxmlformats.org/presentationml/2006/main">
  <p:tag name="AS_UNIQUEID" val="939"/>
</p:tagLst>
</file>

<file path=ppt/tags/tag18.xml><?xml version="1.0" encoding="utf-8"?>
<p:tagLst xmlns:a="http://schemas.openxmlformats.org/drawingml/2006/main" xmlns:r="http://schemas.openxmlformats.org/officeDocument/2006/relationships" xmlns:p="http://schemas.openxmlformats.org/presentationml/2006/main">
  <p:tag name="AS_UNIQUEID" val="926"/>
</p:tagLst>
</file>

<file path=ppt/tags/tag19.xml><?xml version="1.0" encoding="utf-8"?>
<p:tagLst xmlns:a="http://schemas.openxmlformats.org/drawingml/2006/main" xmlns:r="http://schemas.openxmlformats.org/officeDocument/2006/relationships" xmlns:p="http://schemas.openxmlformats.org/presentationml/2006/main">
  <p:tag name="AS_UNIQUEID" val="926"/>
</p:tagLst>
</file>

<file path=ppt/tags/tag2.xml><?xml version="1.0" encoding="utf-8"?>
<p:tagLst xmlns:a="http://schemas.openxmlformats.org/drawingml/2006/main" xmlns:r="http://schemas.openxmlformats.org/officeDocument/2006/relationships" xmlns:p="http://schemas.openxmlformats.org/presentationml/2006/main">
  <p:tag name="AS_UNIQUEID" val="909"/>
</p:tagLst>
</file>

<file path=ppt/tags/tag20.xml><?xml version="1.0" encoding="utf-8"?>
<p:tagLst xmlns:a="http://schemas.openxmlformats.org/drawingml/2006/main" xmlns:r="http://schemas.openxmlformats.org/officeDocument/2006/relationships" xmlns:p="http://schemas.openxmlformats.org/presentationml/2006/main">
  <p:tag name="AS_UNIQUEID" val="926"/>
</p:tagLst>
</file>

<file path=ppt/tags/tag21.xml><?xml version="1.0" encoding="utf-8"?>
<p:tagLst xmlns:a="http://schemas.openxmlformats.org/drawingml/2006/main" xmlns:r="http://schemas.openxmlformats.org/officeDocument/2006/relationships" xmlns:p="http://schemas.openxmlformats.org/presentationml/2006/main">
  <p:tag name="AS_UNIQUEID" val="903"/>
</p:tagLst>
</file>

<file path=ppt/tags/tag22.xml><?xml version="1.0" encoding="utf-8"?>
<p:tagLst xmlns:a="http://schemas.openxmlformats.org/drawingml/2006/main" xmlns:r="http://schemas.openxmlformats.org/officeDocument/2006/relationships" xmlns:p="http://schemas.openxmlformats.org/presentationml/2006/main">
  <p:tag name="AS_UNIQUEID" val="903"/>
</p:tagLst>
</file>

<file path=ppt/tags/tag23.xml><?xml version="1.0" encoding="utf-8"?>
<p:tagLst xmlns:a="http://schemas.openxmlformats.org/drawingml/2006/main" xmlns:r="http://schemas.openxmlformats.org/officeDocument/2006/relationships" xmlns:p="http://schemas.openxmlformats.org/presentationml/2006/main">
  <p:tag name="AS_UNIQUEID" val="926"/>
</p:tagLst>
</file>

<file path=ppt/tags/tag24.xml><?xml version="1.0" encoding="utf-8"?>
<p:tagLst xmlns:a="http://schemas.openxmlformats.org/drawingml/2006/main" xmlns:r="http://schemas.openxmlformats.org/officeDocument/2006/relationships" xmlns:p="http://schemas.openxmlformats.org/presentationml/2006/main">
  <p:tag name="AS_UNIQUEID" val="926"/>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18Hl3mteckCG6j2UtHMoz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QPAKKjuAU2ATNq.VIexR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8YOufkH0PkqT1c1LGTT4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Uyn2DKRH0KquRFqNwDCl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3.xml><?xml version="1.0" encoding="utf-8"?>
<p:tagLst xmlns:a="http://schemas.openxmlformats.org/drawingml/2006/main" xmlns:r="http://schemas.openxmlformats.org/officeDocument/2006/relationships" xmlns:p="http://schemas.openxmlformats.org/presentationml/2006/main">
  <p:tag name="AS_UNIQUEID" val="906"/>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QPAKKjuAU2ATNq.VIex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8YOufkH0PkqT1c1LGTT4P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Uyn2DKRH0KquRFqNwDCl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OpvduPI.E6VS5KV.Lzll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4.xml><?xml version="1.0" encoding="utf-8"?>
<p:tagLst xmlns:a="http://schemas.openxmlformats.org/drawingml/2006/main" xmlns:r="http://schemas.openxmlformats.org/officeDocument/2006/relationships" xmlns:p="http://schemas.openxmlformats.org/presentationml/2006/main">
  <p:tag name="AS_UNIQUEID" val="926"/>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Kg9wwt5Y0mgagvY1UCF6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2EYKUp9EiaTBc6Hlpq9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UMZSACm3UKVc0D8fivyX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jzacOHxTU25xsvhnGZWV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bWP6BdpoEi7izsJcjv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9YF5jd0gUKlOQRwJWYds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ZqD1nE1Fa0.bOQTTQfITX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xMG4n77IUWsOrNyeRO3K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4kAPnUqJJ0qy.hqmcua9K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dfSbXKwE0CaHkg3b5rooA"/>
</p:tagLst>
</file>

<file path=ppt/tags/tag5.xml><?xml version="1.0" encoding="utf-8"?>
<p:tagLst xmlns:a="http://schemas.openxmlformats.org/drawingml/2006/main" xmlns:r="http://schemas.openxmlformats.org/officeDocument/2006/relationships" xmlns:p="http://schemas.openxmlformats.org/presentationml/2006/main">
  <p:tag name="AS_UNIQUEID" val="929"/>
</p:tagLst>
</file>

<file path=ppt/tags/tag50.xml><?xml version="1.0" encoding="utf-8"?>
<p:tagLst xmlns:a="http://schemas.openxmlformats.org/drawingml/2006/main" xmlns:r="http://schemas.openxmlformats.org/officeDocument/2006/relationships" xmlns:p="http://schemas.openxmlformats.org/presentationml/2006/main">
  <p:tag name="AS_UNIQUEID" val="926"/>
</p:tagLst>
</file>

<file path=ppt/tags/tag51.xml><?xml version="1.0" encoding="utf-8"?>
<p:tagLst xmlns:a="http://schemas.openxmlformats.org/drawingml/2006/main" xmlns:r="http://schemas.openxmlformats.org/officeDocument/2006/relationships" xmlns:p="http://schemas.openxmlformats.org/presentationml/2006/main">
  <p:tag name="AS_UNIQUEID" val="926"/>
</p:tagLst>
</file>

<file path=ppt/tags/tag52.xml><?xml version="1.0" encoding="utf-8"?>
<p:tagLst xmlns:a="http://schemas.openxmlformats.org/drawingml/2006/main" xmlns:r="http://schemas.openxmlformats.org/officeDocument/2006/relationships" xmlns:p="http://schemas.openxmlformats.org/presentationml/2006/main">
  <p:tag name="AS_UNIQUEID" val="926"/>
</p:tagLst>
</file>

<file path=ppt/tags/tag53.xml><?xml version="1.0" encoding="utf-8"?>
<p:tagLst xmlns:a="http://schemas.openxmlformats.org/drawingml/2006/main" xmlns:r="http://schemas.openxmlformats.org/officeDocument/2006/relationships" xmlns:p="http://schemas.openxmlformats.org/presentationml/2006/main">
  <p:tag name="AS_UNIQUEID" val="926"/>
</p:tagLst>
</file>

<file path=ppt/tags/tag6.xml><?xml version="1.0" encoding="utf-8"?>
<p:tagLst xmlns:a="http://schemas.openxmlformats.org/drawingml/2006/main" xmlns:r="http://schemas.openxmlformats.org/officeDocument/2006/relationships" xmlns:p="http://schemas.openxmlformats.org/presentationml/2006/main">
  <p:tag name="AS_UNIQUEID" val="930"/>
</p:tagLst>
</file>

<file path=ppt/tags/tag7.xml><?xml version="1.0" encoding="utf-8"?>
<p:tagLst xmlns:a="http://schemas.openxmlformats.org/drawingml/2006/main" xmlns:r="http://schemas.openxmlformats.org/officeDocument/2006/relationships" xmlns:p="http://schemas.openxmlformats.org/presentationml/2006/main">
  <p:tag name="AS_UNIQUEID" val="932"/>
</p:tagLst>
</file>

<file path=ppt/tags/tag8.xml><?xml version="1.0" encoding="utf-8"?>
<p:tagLst xmlns:a="http://schemas.openxmlformats.org/drawingml/2006/main" xmlns:r="http://schemas.openxmlformats.org/officeDocument/2006/relationships" xmlns:p="http://schemas.openxmlformats.org/presentationml/2006/main">
  <p:tag name="AS_UNIQUEID" val="933"/>
</p:tagLst>
</file>

<file path=ppt/tags/tag9.xml><?xml version="1.0" encoding="utf-8"?>
<p:tagLst xmlns:a="http://schemas.openxmlformats.org/drawingml/2006/main" xmlns:r="http://schemas.openxmlformats.org/officeDocument/2006/relationships" xmlns:p="http://schemas.openxmlformats.org/presentationml/2006/main">
  <p:tag name="AS_UNIQUEID" val="934"/>
</p:tagLst>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200" dirty="0" smtClean="0">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1015</TotalTime>
  <Words>13675</Words>
  <Application>Microsoft Office PowerPoint</Application>
  <PresentationFormat>Widescreen</PresentationFormat>
  <Paragraphs>2349</Paragraphs>
  <Slides>82</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Aileron</vt:lpstr>
      <vt:lpstr>Arial</vt:lpstr>
      <vt:lpstr>Calibri</vt:lpstr>
      <vt:lpstr>Imago</vt:lpstr>
      <vt:lpstr>Lucida Grande</vt:lpstr>
      <vt:lpstr>PT Sans Narrow</vt:lpstr>
      <vt:lpstr>Segoe UI</vt:lpstr>
      <vt:lpstr>Slack-Lato</vt:lpstr>
      <vt:lpstr>System Font Regular</vt:lpstr>
      <vt:lpstr>Thème Office</vt:lpstr>
      <vt:lpstr>PowerPoint Presentation</vt:lpstr>
      <vt:lpstr>HCC Connect  virtual experts knowledge share    Treatment options for HCC patients who are not eligible for or progressed on IO: Clinical considerations and when to switch      Tuesday 23rd May 2023</vt:lpstr>
      <vt:lpstr>Today you will</vt:lpstr>
      <vt:lpstr>AGENDA  Treatment options for HCC patients who are not eligible for or progressed on IO: Clinical considerations and when to switch</vt:lpstr>
      <vt:lpstr>Developed by HCC COnnect</vt:lpstr>
      <vt:lpstr>Introducing the scientific committee</vt:lpstr>
      <vt:lpstr>Key Clinical takeaways </vt:lpstr>
      <vt:lpstr>Reviewing the outcomes in HCC  with 1st line immunotherapy:   when is the right time to switch?</vt:lpstr>
      <vt:lpstr>Liver cancer is the sixth most common cancer worldwide It represented 4.7% of all 18.1 million new cancer cases in 20181  </vt:lpstr>
      <vt:lpstr>Worldwide incidence of liver cancer1 highest incidence in low- and middle-income countries </vt:lpstr>
      <vt:lpstr>CIRRhOSIS IS a PREDISPOSING FACTOR FOR hcc ~85% of HCC is caused by Cirrhosis1 </vt:lpstr>
      <vt:lpstr>Polling question  What are recommended treatment options for advanced hcc  patients 1st line by BCLC guidelines?</vt:lpstr>
      <vt:lpstr>BCLC UpdATED treatment algorithm Multidisciplinary Care for patients with hepatobiliary Cancer </vt:lpstr>
      <vt:lpstr>BCLC UpdATED treatment algorithm Multidisciplinary Care for patients with hepatobiliary Cancer </vt:lpstr>
      <vt:lpstr>Atezolizumab + bevacizumab COMBINATION anti-pd-l1 + vegfi: imbrave150</vt:lpstr>
      <vt:lpstr>Atezolizumab + bevacizumab COMBINATION Median os was 5.8 months longer than sorafenib1</vt:lpstr>
      <vt:lpstr>Durvalumab + tremelimumab COMBINATION anti-pd-l1 + anti-ctla4: himalaya</vt:lpstr>
      <vt:lpstr>Durvalumab + tremelimumab COMBINATION Primary endpoint: significant benefit in overall survival vs sorafenib</vt:lpstr>
      <vt:lpstr>safety   time to switch to 2nd line therapy  &amp; re-challenging</vt:lpstr>
      <vt:lpstr>Immune-Related Adverse Events Associated with Immune Checkpoint Blockade 10 questions relevant to the management of immune related adverse events1</vt:lpstr>
      <vt:lpstr>Immune-Related Adverse Events affected organs and manifestations</vt:lpstr>
      <vt:lpstr>Atezolizumab + bevacizumab (IMbrave150):  Varices and bleeding risk</vt:lpstr>
      <vt:lpstr>Polling question  What is the most common immune related adverse event in hcc patients?</vt:lpstr>
      <vt:lpstr>Gastro intestinal and hepatic Immune-Related Adverse Events Steroids can be used for most immune-related adverse events</vt:lpstr>
      <vt:lpstr>Atezolizumab + bevacizumab COMBINATION SUMMARY OF ADVERSE EVENTS ≥10% frequency of AEs in either arm and &gt;5% difference between arms</vt:lpstr>
      <vt:lpstr>Re-challenging with Immune checkpoint inhibitor after toxicity </vt:lpstr>
      <vt:lpstr>Progression  Time to switch to 2nd line therapy</vt:lpstr>
      <vt:lpstr>Polling question how would you measure progression in hcc patients?</vt:lpstr>
      <vt:lpstr>How to measure progression in hcc? </vt:lpstr>
      <vt:lpstr>How to measure progression in hcc? mrecist criteria have a powerful ability to discriminate between responders and non responders</vt:lpstr>
      <vt:lpstr>Conclusion Reviewing the outcomes in HCC with 1st line IO: when is the right time  to switch? </vt:lpstr>
      <vt:lpstr>discussion</vt:lpstr>
      <vt:lpstr>Patients with advanced hcc not eligible for IO in 1st line   the role of tkis as the  primary treatment option</vt:lpstr>
      <vt:lpstr>Polling question Which patient group is eligible for IO 1st line? </vt:lpstr>
      <vt:lpstr>Polling question How would you treat a post-liver transplant patient with advanced recurrent hcc in 1st line?  </vt:lpstr>
      <vt:lpstr>The HCC systemic treatment landscape has rapidly evolved since 2017</vt:lpstr>
      <vt:lpstr>ESMO HCC guidelines e-update (March 2021) optional systemic treatment 1st line: Lenvatinib and sorafenib </vt:lpstr>
      <vt:lpstr>1st-line treatment options for patients not eligible for IO Tkis Sorafenib and lenvatinib  </vt:lpstr>
      <vt:lpstr>ESMO HCC guidelines e-update (March 2021) optional systemic treatment 1st line: Lenvatinib and sorafenib </vt:lpstr>
      <vt:lpstr>patients with liver transplantation</vt:lpstr>
      <vt:lpstr>Patients with liver transplantation Liver transplantation can be curative, but HCC recurs in  10-16% of patients1</vt:lpstr>
      <vt:lpstr>Patients with liver transplantation type of recurrence (n=121)</vt:lpstr>
      <vt:lpstr>Patients with liver transplantation Role of immuno-suppression in the incidence of recurrence </vt:lpstr>
      <vt:lpstr>Patients with liver transplantation High rejection risk with immunotherapy </vt:lpstr>
      <vt:lpstr>patients with liver transplantation  Sorafenib and Lenvatinib for  recurrent hcc patients</vt:lpstr>
      <vt:lpstr>Patients with liver transplantation sorafenib provides clinical benefit to patients with recurrent HCC </vt:lpstr>
      <vt:lpstr>The sorafenib-regorafenib sequence extending survival in HCC recurrence after liver transplantation </vt:lpstr>
      <vt:lpstr>Patients with liver transplantation Meta-analysis shows 1-year survival rate of 63% for patients taking sorafenib for HCC recurrence post-Liver Transplantation</vt:lpstr>
      <vt:lpstr>Patients with liver transplantation few data on lenvatinib in patients with recurrent HCC</vt:lpstr>
      <vt:lpstr>Before liver transplantation  </vt:lpstr>
      <vt:lpstr>patients with auto-immune disease (AID)</vt:lpstr>
      <vt:lpstr>Patients with auto-immune disease have routinely been excluded from clinical trials   </vt:lpstr>
      <vt:lpstr>Patients with auto-immune disease  Immunotherapy can lead to adverse effects  </vt:lpstr>
      <vt:lpstr>Patients with auto-immune disease  contraindication for immunotherapy  </vt:lpstr>
      <vt:lpstr>lenvatinib vs atezolizumab + bevacizumab in real life No meaningful difference in Overall survival   </vt:lpstr>
      <vt:lpstr>  patients with a significant bleeding history  </vt:lpstr>
      <vt:lpstr>Polling question what would be the preferred 1st line treatment for patients with a significant bleeding history?</vt:lpstr>
      <vt:lpstr>Patients with a significant bleeding history no longer a concern </vt:lpstr>
      <vt:lpstr>etiology of the liver disease</vt:lpstr>
      <vt:lpstr>The impact of underlying liver disease on  treatment efficacy viral vs. non-viral etiology </vt:lpstr>
      <vt:lpstr>discussion</vt:lpstr>
      <vt:lpstr>Overview of 2nd line treatment options in advanced hcc  how to achieve optimal sequencing?</vt:lpstr>
      <vt:lpstr>Polling question What are recommended 2nd line options post sorafenib according to the BCLC guideline?</vt:lpstr>
      <vt:lpstr>Polling question How would you treat an advanced hcc patient who progressed on  IO-based combination treatments?</vt:lpstr>
      <vt:lpstr>The BCLC guideline recommends clinical trials after progression in daily practice, most physicians need to choose one of approved agents </vt:lpstr>
      <vt:lpstr>Retrospective analysis of HCC patients treated with immunotherapy Post-Immunotherapy treatment was associated with prolonged OS post-tki treatment suggested preserved efficacy in terms of OS</vt:lpstr>
      <vt:lpstr>Patterns of progression after immunotherapy Continuation of IO and switching to TKIs were both associated with improved PPS</vt:lpstr>
      <vt:lpstr>Optimal sequencing after  progression on IO</vt:lpstr>
      <vt:lpstr>Polling question is there any optimal sequencing after progressing on IO?</vt:lpstr>
      <vt:lpstr>Is there any optimal sequencing after  progression on IO? Not enough evidence either from prospective or retrospective studies</vt:lpstr>
      <vt:lpstr>Subsequent mki after ici: Regorafenib no significant difference in PFS or OS according to the treatment lines, and prior exposure to immune checkpoint inhibitors </vt:lpstr>
      <vt:lpstr>Subsequent mki after ici: cabozantinib no difference in terms of PFS and OS with cabozantinib according to the prior exposure to immune checkpoint inhibitors</vt:lpstr>
      <vt:lpstr>Clinical outcomes with TKIs after progression on atezolizumab + Bevacizumab Sorafenib vs Lenvatinib in retrospective study</vt:lpstr>
      <vt:lpstr>Japanese real-world registry study of systemic treatment of HCC demonstrating the efficacy of various treatment sequences</vt:lpstr>
      <vt:lpstr>Any role of ICI rechallenge (anti-CTLA-4) in post-IO setting? Ipilimumab + Nivolumab or Pembrolizumab after progression on primarily Nivolumab or Pembrolizumab monotherapy*</vt:lpstr>
      <vt:lpstr>IMbrave251: 2nd line atezolizumab + TKI vs TKI alone after progression on atezolizumab + bevacizumab</vt:lpstr>
      <vt:lpstr>Conclusion Overview of 2nd line treatment options in advanced HCC – how to achieve optimal sequencing?</vt:lpstr>
      <vt:lpstr>discussion </vt:lpstr>
      <vt:lpstr>Key Clinical takeaways </vt:lpstr>
      <vt:lpstr>ANY QUESTIONS? PANEL DISCUSSION  </vt:lpstr>
      <vt:lpstr>Future perspectives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Selina Gill</cp:lastModifiedBy>
  <cp:revision>685</cp:revision>
  <cp:lastPrinted>2023-05-22T21:15:24Z</cp:lastPrinted>
  <dcterms:created xsi:type="dcterms:W3CDTF">2016-10-14T09:38:18Z</dcterms:created>
  <dcterms:modified xsi:type="dcterms:W3CDTF">2023-06-15T14:38:03Z</dcterms:modified>
</cp:coreProperties>
</file>